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8"/>
  </p:notesMasterIdLst>
  <p:handoutMasterIdLst>
    <p:handoutMasterId r:id="rId69"/>
  </p:handoutMasterIdLst>
  <p:sldIdLst>
    <p:sldId id="747" r:id="rId2"/>
    <p:sldId id="1003" r:id="rId3"/>
    <p:sldId id="944" r:id="rId4"/>
    <p:sldId id="950" r:id="rId5"/>
    <p:sldId id="945" r:id="rId6"/>
    <p:sldId id="946" r:id="rId7"/>
    <p:sldId id="947" r:id="rId8"/>
    <p:sldId id="948" r:id="rId9"/>
    <p:sldId id="949" r:id="rId10"/>
    <p:sldId id="951" r:id="rId11"/>
    <p:sldId id="952" r:id="rId12"/>
    <p:sldId id="953" r:id="rId13"/>
    <p:sldId id="729" r:id="rId14"/>
    <p:sldId id="954" r:id="rId15"/>
    <p:sldId id="965" r:id="rId16"/>
    <p:sldId id="1006" r:id="rId17"/>
    <p:sldId id="967" r:id="rId18"/>
    <p:sldId id="1004" r:id="rId19"/>
    <p:sldId id="966" r:id="rId20"/>
    <p:sldId id="968" r:id="rId21"/>
    <p:sldId id="1008" r:id="rId22"/>
    <p:sldId id="969" r:id="rId23"/>
    <p:sldId id="970" r:id="rId24"/>
    <p:sldId id="971" r:id="rId25"/>
    <p:sldId id="972" r:id="rId26"/>
    <p:sldId id="1007" r:id="rId27"/>
    <p:sldId id="1001" r:id="rId28"/>
    <p:sldId id="1002" r:id="rId29"/>
    <p:sldId id="973" r:id="rId30"/>
    <p:sldId id="1009" r:id="rId31"/>
    <p:sldId id="1018" r:id="rId32"/>
    <p:sldId id="1022" r:id="rId33"/>
    <p:sldId id="1023" r:id="rId34"/>
    <p:sldId id="979" r:id="rId35"/>
    <p:sldId id="1010" r:id="rId36"/>
    <p:sldId id="1005" r:id="rId37"/>
    <p:sldId id="956" r:id="rId38"/>
    <p:sldId id="957" r:id="rId39"/>
    <p:sldId id="999" r:id="rId40"/>
    <p:sldId id="1013" r:id="rId41"/>
    <p:sldId id="977" r:id="rId42"/>
    <p:sldId id="1012" r:id="rId43"/>
    <p:sldId id="981" r:id="rId44"/>
    <p:sldId id="982" r:id="rId45"/>
    <p:sldId id="985" r:id="rId46"/>
    <p:sldId id="986" r:id="rId47"/>
    <p:sldId id="1011" r:id="rId48"/>
    <p:sldId id="1015" r:id="rId49"/>
    <p:sldId id="987" r:id="rId50"/>
    <p:sldId id="1016" r:id="rId51"/>
    <p:sldId id="1014" r:id="rId52"/>
    <p:sldId id="988" r:id="rId53"/>
    <p:sldId id="958" r:id="rId54"/>
    <p:sldId id="1017" r:id="rId55"/>
    <p:sldId id="978" r:id="rId56"/>
    <p:sldId id="959" r:id="rId57"/>
    <p:sldId id="961" r:id="rId58"/>
    <p:sldId id="1019" r:id="rId59"/>
    <p:sldId id="1020" r:id="rId60"/>
    <p:sldId id="1021" r:id="rId61"/>
    <p:sldId id="995" r:id="rId62"/>
    <p:sldId id="996" r:id="rId63"/>
    <p:sldId id="997" r:id="rId64"/>
    <p:sldId id="998" r:id="rId65"/>
    <p:sldId id="963" r:id="rId66"/>
    <p:sldId id="941" r:id="rId67"/>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66FF"/>
    <a:srgbClr val="00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60" autoAdjust="0"/>
  </p:normalViewPr>
  <p:slideViewPr>
    <p:cSldViewPr>
      <p:cViewPr varScale="1">
        <p:scale>
          <a:sx n="103" d="100"/>
          <a:sy n="103" d="100"/>
        </p:scale>
        <p:origin x="344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9/3/2024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9/3/2024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420607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57823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444795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49211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sz="2800"/>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29176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sz="2800"/>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43300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2236881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083472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150577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222861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38493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932016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1649496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solidFill>
                  <a:srgbClr val="000000"/>
                </a:solidFill>
                <a:cs typeface="Courier New" pitchFamily="49" charset="0"/>
              </a:rPr>
              <a:t>Enter first integer</a:t>
            </a:r>
            <a:endParaRPr lang="en-US">
              <a:solidFill>
                <a:srgbClr val="000000"/>
              </a:solidFill>
              <a:latin typeface="Courier" pitchFamily="49" charset="0"/>
              <a:cs typeface="Times New Roman" pitchFamily="18" charset="0"/>
            </a:endParaRPr>
          </a:p>
          <a:p>
            <a:r>
              <a:rPr lang="en-US">
                <a:solidFill>
                  <a:srgbClr val="000000"/>
                </a:solidFill>
                <a:cs typeface="Courier New" pitchFamily="49" charset="0"/>
              </a:rPr>
              <a:t>45</a:t>
            </a:r>
            <a:endParaRPr lang="en-US">
              <a:solidFill>
                <a:srgbClr val="000000"/>
              </a:solidFill>
              <a:latin typeface="Courier" pitchFamily="49" charset="0"/>
              <a:cs typeface="Times New Roman" pitchFamily="18" charset="0"/>
            </a:endParaRPr>
          </a:p>
          <a:p>
            <a:r>
              <a:rPr lang="en-US">
                <a:solidFill>
                  <a:srgbClr val="000000"/>
                </a:solidFill>
                <a:cs typeface="Courier New" pitchFamily="49" charset="0"/>
              </a:rPr>
              <a:t>Enter second integer</a:t>
            </a:r>
            <a:endParaRPr lang="en-US">
              <a:solidFill>
                <a:srgbClr val="000000"/>
              </a:solidFill>
              <a:latin typeface="Courier" pitchFamily="49" charset="0"/>
              <a:cs typeface="Times New Roman" pitchFamily="18" charset="0"/>
            </a:endParaRPr>
          </a:p>
          <a:p>
            <a:r>
              <a:rPr lang="en-US">
                <a:solidFill>
                  <a:srgbClr val="000000"/>
                </a:solidFill>
                <a:cs typeface="Courier New" pitchFamily="49" charset="0"/>
              </a:rPr>
              <a:t>72</a:t>
            </a:r>
            <a:endParaRPr lang="en-US">
              <a:solidFill>
                <a:srgbClr val="000000"/>
              </a:solidFill>
              <a:latin typeface="Courier" pitchFamily="49" charset="0"/>
              <a:cs typeface="Times New Roman" pitchFamily="18" charset="0"/>
            </a:endParaRPr>
          </a:p>
          <a:p>
            <a:r>
              <a:rPr lang="en-US">
                <a:cs typeface="Times New Roman" pitchFamily="18" charset="0"/>
              </a:rPr>
              <a:t>Sum is 117</a:t>
            </a:r>
            <a:r>
              <a:rPr lang="en-US"/>
              <a:t>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868262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93842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900876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vi-VN" b="1" i="0">
                <a:solidFill>
                  <a:srgbClr val="333333"/>
                </a:solidFill>
                <a:effectLst/>
                <a:latin typeface="-apple-system"/>
              </a:rPr>
              <a:t>iostream</a:t>
            </a:r>
            <a:r>
              <a:rPr lang="vi-VN" b="0" i="0">
                <a:solidFill>
                  <a:srgbClr val="333333"/>
                </a:solidFill>
                <a:effectLst/>
                <a:latin typeface="-apple-system"/>
              </a:rPr>
              <a:t> là viết tắt của từ </a:t>
            </a:r>
            <a:r>
              <a:rPr lang="vi-VN" b="1" i="0">
                <a:solidFill>
                  <a:srgbClr val="333333"/>
                </a:solidFill>
                <a:effectLst/>
                <a:latin typeface="-apple-system"/>
              </a:rPr>
              <a:t>Input/Output Stream</a:t>
            </a:r>
            <a:r>
              <a:rPr lang="en-US" b="1" i="0">
                <a:solidFill>
                  <a:srgbClr val="333333"/>
                </a:solidFill>
                <a:effectLst/>
                <a:latin typeface="-apple-system"/>
              </a:rPr>
              <a:t>,</a:t>
            </a:r>
            <a:r>
              <a:rPr lang="vi-VN" b="0" i="0">
                <a:solidFill>
                  <a:srgbClr val="333333"/>
                </a:solidFill>
                <a:effectLst/>
                <a:latin typeface="-apple-system"/>
              </a:rPr>
              <a:t> là một thư viện chuẩn của C++</a:t>
            </a:r>
          </a:p>
          <a:p>
            <a:endParaRPr lang="en-US"/>
          </a:p>
          <a:p>
            <a:r>
              <a:rPr lang="en-US"/>
              <a:t>Thư viện này có nhiều namespace và trong các namespace này có thể có những hàm trùng tên và trùng luôn cả đối số nên phải viết thêm câu lệnh</a:t>
            </a:r>
            <a:r>
              <a:rPr lang="en-US" b="0" i="0">
                <a:solidFill>
                  <a:srgbClr val="333333"/>
                </a:solidFill>
                <a:effectLst/>
                <a:latin typeface="-apple-system"/>
              </a:rPr>
              <a:t> </a:t>
            </a:r>
            <a:r>
              <a:rPr lang="en-US" b="1" i="0">
                <a:solidFill>
                  <a:srgbClr val="333333"/>
                </a:solidFill>
                <a:effectLst/>
                <a:latin typeface="-apple-system"/>
              </a:rPr>
              <a:t>using namespace</a:t>
            </a:r>
            <a:r>
              <a:rPr lang="en-US" b="0" i="0">
                <a:solidFill>
                  <a:srgbClr val="333333"/>
                </a:solidFill>
                <a:effectLst/>
                <a:latin typeface="-apple-system"/>
              </a:rPr>
              <a:t> tên_namespace để chỉ định rõ các hàm được sử dụng bên dưới là của namespace nào trong thư viện </a:t>
            </a:r>
            <a:r>
              <a:rPr lang="en-US" b="1" i="0">
                <a:solidFill>
                  <a:srgbClr val="333333"/>
                </a:solidFill>
                <a:effectLst/>
                <a:latin typeface="-apple-system"/>
              </a:rPr>
              <a:t>iostream.</a:t>
            </a:r>
            <a:r>
              <a:rPr lang="en-US" b="1" i="0">
                <a:solidFill>
                  <a:schemeClr val="tx1"/>
                </a:solidFill>
                <a:effectLst/>
                <a:latin typeface="+mn-lt"/>
              </a:rPr>
              <a:t> </a:t>
            </a:r>
          </a:p>
          <a:p>
            <a:endParaRPr lang="en-US" b="1" i="0">
              <a:solidFill>
                <a:schemeClr val="tx1"/>
              </a:solidFill>
              <a:effectLst/>
              <a:latin typeface="+mn-lt"/>
            </a:endParaRPr>
          </a:p>
          <a:p>
            <a:r>
              <a:rPr lang="en-US" b="0" i="0">
                <a:solidFill>
                  <a:schemeClr val="tx1"/>
                </a:solidFill>
                <a:effectLst/>
                <a:latin typeface="+mn-lt"/>
              </a:rPr>
              <a:t>Khi đó </a:t>
            </a:r>
            <a:r>
              <a:rPr lang="vi-VN" b="0" i="0">
                <a:solidFill>
                  <a:srgbClr val="333333"/>
                </a:solidFill>
                <a:effectLst/>
                <a:latin typeface="-apple-system"/>
              </a:rPr>
              <a:t>không cần phải g</a:t>
            </a:r>
            <a:r>
              <a:rPr lang="en-US" b="0" i="0">
                <a:solidFill>
                  <a:srgbClr val="333333"/>
                </a:solidFill>
                <a:effectLst/>
                <a:latin typeface="-apple-system"/>
              </a:rPr>
              <a:t>hi</a:t>
            </a:r>
            <a:r>
              <a:rPr lang="vi-VN" b="0" i="0">
                <a:solidFill>
                  <a:srgbClr val="333333"/>
                </a:solidFill>
                <a:effectLst/>
                <a:latin typeface="-apple-system"/>
              </a:rPr>
              <a:t> </a:t>
            </a:r>
            <a:r>
              <a:rPr lang="vi-VN" b="1" i="0">
                <a:solidFill>
                  <a:srgbClr val="333333"/>
                </a:solidFill>
                <a:effectLst/>
                <a:latin typeface="-apple-system"/>
              </a:rPr>
              <a:t>tên</a:t>
            </a:r>
            <a:r>
              <a:rPr lang="en-US" b="1" i="0">
                <a:solidFill>
                  <a:srgbClr val="333333"/>
                </a:solidFill>
                <a:effectLst/>
                <a:latin typeface="-apple-system"/>
              </a:rPr>
              <a:t>_namespace</a:t>
            </a:r>
            <a:r>
              <a:rPr lang="vi-VN" b="0" i="0">
                <a:solidFill>
                  <a:srgbClr val="333333"/>
                </a:solidFill>
                <a:effectLst/>
                <a:latin typeface="-apple-system"/>
              </a:rPr>
              <a:t> </a:t>
            </a:r>
            <a:r>
              <a:rPr lang="en-US" b="0" i="0">
                <a:solidFill>
                  <a:srgbClr val="333333"/>
                </a:solidFill>
                <a:effectLst/>
                <a:latin typeface="-apple-system"/>
              </a:rPr>
              <a:t>trước hàm cần sử dụng (ví dụ </a:t>
            </a:r>
            <a:r>
              <a:rPr lang="en-US" b="1" i="0">
                <a:solidFill>
                  <a:srgbClr val="333333"/>
                </a:solidFill>
                <a:effectLst/>
                <a:latin typeface="-apple-system"/>
              </a:rPr>
              <a:t>std::cout</a:t>
            </a:r>
            <a:r>
              <a:rPr lang="en-US" b="0" i="0">
                <a:solidFill>
                  <a:srgbClr val="333333"/>
                </a:solidFill>
                <a:effectLst/>
                <a:latin typeface="-apple-system"/>
              </a:rPr>
              <a:t> &lt;&lt; “Helllo”;), mà chỉ cần ghi ngắn gọn là cout &lt;&lt; “Hello”</a:t>
            </a:r>
          </a:p>
          <a:p>
            <a:endParaRPr lang="en-US" b="0" i="0">
              <a:solidFill>
                <a:srgbClr val="333333"/>
              </a:solidFill>
              <a:effectLst/>
              <a:latin typeface="-apple-system"/>
            </a:endParaRPr>
          </a:p>
          <a:p>
            <a:r>
              <a:rPr lang="vi-VN" b="0" i="0">
                <a:solidFill>
                  <a:srgbClr val="000000"/>
                </a:solidFill>
                <a:effectLst/>
                <a:latin typeface="-apple-system"/>
              </a:rPr>
              <a:t>Một số </a:t>
            </a:r>
            <a:r>
              <a:rPr lang="en-US" b="0" i="0">
                <a:solidFill>
                  <a:srgbClr val="000000"/>
                </a:solidFill>
                <a:effectLst/>
                <a:latin typeface="-apple-system"/>
              </a:rPr>
              <a:t>hàm</a:t>
            </a:r>
            <a:r>
              <a:rPr lang="vi-VN" b="0" i="0">
                <a:solidFill>
                  <a:srgbClr val="000000"/>
                </a:solidFill>
                <a:effectLst/>
                <a:latin typeface="-apple-system"/>
              </a:rPr>
              <a:t> trong </a:t>
            </a:r>
            <a:r>
              <a:rPr lang="en-US" b="1" i="0">
                <a:solidFill>
                  <a:srgbClr val="000000"/>
                </a:solidFill>
                <a:effectLst/>
                <a:latin typeface="-apple-system"/>
              </a:rPr>
              <a:t>namespace </a:t>
            </a:r>
            <a:r>
              <a:rPr lang="vi-VN" b="1" i="0">
                <a:solidFill>
                  <a:srgbClr val="000000"/>
                </a:solidFill>
                <a:effectLst/>
                <a:latin typeface="-apple-system"/>
              </a:rPr>
              <a:t>std</a:t>
            </a:r>
            <a:r>
              <a:rPr lang="vi-VN" b="0" i="0">
                <a:solidFill>
                  <a:srgbClr val="000000"/>
                </a:solidFill>
                <a:effectLst/>
                <a:latin typeface="-apple-system"/>
              </a:rPr>
              <a:t>: </a:t>
            </a:r>
            <a:r>
              <a:rPr lang="vi-VN"/>
              <a:t>cout</a:t>
            </a:r>
            <a:r>
              <a:rPr lang="vi-VN" b="0" i="0">
                <a:solidFill>
                  <a:srgbClr val="000000"/>
                </a:solidFill>
                <a:effectLst/>
                <a:latin typeface="-apple-system"/>
              </a:rPr>
              <a:t>, </a:t>
            </a:r>
            <a:r>
              <a:rPr lang="vi-VN"/>
              <a:t>cin</a:t>
            </a:r>
            <a:r>
              <a:rPr lang="vi-VN" b="0" i="0">
                <a:solidFill>
                  <a:srgbClr val="000000"/>
                </a:solidFill>
                <a:effectLst/>
                <a:latin typeface="-apple-system"/>
              </a:rPr>
              <a:t>, </a:t>
            </a:r>
            <a:r>
              <a:rPr lang="vi-VN"/>
              <a:t>string</a:t>
            </a:r>
            <a:r>
              <a:rPr lang="vi-VN" b="0" i="0">
                <a:solidFill>
                  <a:srgbClr val="000000"/>
                </a:solidFill>
                <a:effectLst/>
                <a:latin typeface="-apple-system"/>
              </a:rPr>
              <a:t>, </a:t>
            </a:r>
            <a:r>
              <a:rPr lang="vi-VN"/>
              <a:t>abs</a:t>
            </a:r>
            <a:r>
              <a:rPr lang="vi-VN" b="0" i="0">
                <a:solidFill>
                  <a:srgbClr val="000000"/>
                </a:solidFill>
                <a:effectLst/>
                <a:latin typeface="-apple-system"/>
              </a:rPr>
              <a:t>, </a:t>
            </a:r>
            <a:r>
              <a:rPr lang="vi-VN"/>
              <a:t>sin</a:t>
            </a:r>
            <a:r>
              <a:rPr lang="vi-VN" b="0" i="0">
                <a:solidFill>
                  <a:srgbClr val="000000"/>
                </a:solidFill>
                <a:effectLst/>
                <a:latin typeface="-apple-system"/>
              </a:rPr>
              <a:t>, </a:t>
            </a:r>
            <a:r>
              <a:rPr lang="vi-VN"/>
              <a:t>cos</a:t>
            </a:r>
            <a:r>
              <a:rPr lang="vi-VN" b="0" i="0">
                <a:solidFill>
                  <a:srgbClr val="000000"/>
                </a:solidFill>
                <a:effectLst/>
                <a:latin typeface="-apple-system"/>
              </a:rPr>
              <a:t>, </a:t>
            </a:r>
            <a:r>
              <a:rPr lang="vi-VN"/>
              <a:t>tan</a:t>
            </a:r>
            <a:r>
              <a:rPr lang="vi-VN" b="0" i="0">
                <a:solidFill>
                  <a:srgbClr val="000000"/>
                </a:solidFill>
                <a:effectLst/>
                <a:latin typeface="-apple-system"/>
              </a:rPr>
              <a:t>, </a:t>
            </a:r>
            <a:r>
              <a:rPr lang="vi-VN"/>
              <a:t>malloc</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43754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#include &lt;iomanip&gt;</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4144145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char: 1 byte</a:t>
            </a:r>
          </a:p>
          <a:p>
            <a:r>
              <a:rPr lang="en-US" baseline="0"/>
              <a:t>int: 2 bytes</a:t>
            </a:r>
          </a:p>
          <a:p>
            <a:r>
              <a:rPr lang="en-US" baseline="0"/>
              <a:t>float: 4 bytes</a:t>
            </a:r>
          </a:p>
          <a:p>
            <a:r>
              <a:rPr lang="en-US" baseline="0"/>
              <a:t>long double: 8 bytes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40314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33722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340309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75394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564126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66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796862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167379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4349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903548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Lần 1: tham so 1 = 10; tham so 2 =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Lần 2: tham so 1 = 10; tham so 2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Lần 3: tham so 1 = 20; tham so 2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Lần 4: tham so 1 = 0; tham so 2 = 1</a:t>
            </a:r>
          </a:p>
          <a:p>
            <a:endParaRPr lang="en-US" baseline="0"/>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1578790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Còn</a:t>
            </a:r>
            <a:r>
              <a:rPr lang="en-US" baseline="0"/>
              <a:t> gọi là tham số ngầm định</a:t>
            </a:r>
            <a:endParaRPr lang="en-US"/>
          </a:p>
          <a:p>
            <a:r>
              <a:rPr lang="en-US"/>
              <a:t>Ưu</a:t>
            </a:r>
            <a:r>
              <a:rPr lang="en-US" baseline="0"/>
              <a:t> điểm:</a:t>
            </a:r>
          </a:p>
          <a:p>
            <a:r>
              <a:rPr lang="en-US" baseline="0"/>
              <a:t>   Không cần hiểu rõ ý nghĩa tất cả các tham số</a:t>
            </a:r>
          </a:p>
          <a:p>
            <a:r>
              <a:rPr lang="en-US" baseline="0"/>
              <a:t>   Có thể giảm được số lượng hàm cần định nghĩa</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15492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Còn</a:t>
            </a:r>
            <a:r>
              <a:rPr lang="en-US" baseline="0"/>
              <a:t> gọi là tham số ngầm định</a:t>
            </a:r>
            <a:endParaRPr lang="en-US"/>
          </a:p>
          <a:p>
            <a:r>
              <a:rPr lang="en-US"/>
              <a:t>Ưu</a:t>
            </a:r>
            <a:r>
              <a:rPr lang="en-US" baseline="0"/>
              <a:t> điểm:</a:t>
            </a:r>
          </a:p>
          <a:p>
            <a:r>
              <a:rPr lang="en-US" baseline="0"/>
              <a:t>   Không cần hiểu rõ ý nghĩa tất cả các tham số</a:t>
            </a:r>
          </a:p>
          <a:p>
            <a:r>
              <a:rPr lang="en-US" baseline="0"/>
              <a:t>   Có thể giảm được số lượng hàm cần định nghĩa</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9244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Kiểu tham chiếu thực chất nó chỉ là một alias đại diện cho một biến nào đó, lưu ý là nó không phải là một pointer.</a:t>
            </a:r>
            <a:br>
              <a:rPr lang="vi-VN"/>
            </a:br>
            <a:br>
              <a:rPr lang="vi-VN"/>
            </a:br>
            <a:r>
              <a:rPr lang="vi-VN"/>
              <a:t>Trước hết hãy xét một ví dụ:</a:t>
            </a:r>
            <a:br>
              <a:rPr lang="vi-VN"/>
            </a:br>
            <a:r>
              <a:rPr lang="vi-VN"/>
              <a:t>int i = 0</a:t>
            </a:r>
            <a:br>
              <a:rPr lang="vi-VN"/>
            </a:br>
            <a:r>
              <a:rPr lang="vi-VN"/>
              <a:t>int *pi=&amp;i; // pi là con trỏ, trỏ đến địa chỉ của biến i</a:t>
            </a:r>
            <a:br>
              <a:rPr lang="vi-VN"/>
            </a:br>
            <a:r>
              <a:rPr lang="vi-VN"/>
              <a:t>int &amp;ali = i // ali là một alias(bí danh) đối với biến i</a:t>
            </a:r>
            <a:br>
              <a:rPr lang="vi-VN"/>
            </a:br>
            <a:r>
              <a:rPr lang="vi-VN"/>
              <a:t>*pi=2 // Việc này sẽ gán luôn i=2</a:t>
            </a:r>
            <a:r>
              <a:rPr lang="en-US"/>
              <a:t> ???</a:t>
            </a:r>
            <a:br>
              <a:rPr lang="vi-VN"/>
            </a:br>
            <a:r>
              <a:rPr lang="vi-VN"/>
              <a:t>ali = 2 // Việc gán này không khác gì việc gán i=2</a:t>
            </a:r>
            <a:br>
              <a:rPr lang="vi-VN"/>
            </a:b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645427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Kiểu tham chiếu thực chất nó chỉ là một alias đại diện cho một biến nào đó, lưu ý nó không phải là một pointer.</a:t>
            </a:r>
            <a:br>
              <a:rPr lang="vi-VN"/>
            </a:br>
            <a:br>
              <a:rPr lang="vi-VN"/>
            </a:br>
            <a:r>
              <a:rPr lang="vi-VN"/>
              <a:t>Trước hết hãy xét một ví dụ:</a:t>
            </a:r>
            <a:br>
              <a:rPr lang="vi-VN"/>
            </a:br>
            <a:r>
              <a:rPr lang="vi-VN"/>
              <a:t>int i = 0</a:t>
            </a:r>
            <a:br>
              <a:rPr lang="vi-VN"/>
            </a:br>
            <a:r>
              <a:rPr lang="vi-VN"/>
              <a:t>int *pi=&amp;i; // pi là con trỏ, trỏ đến địa chỉ của biến i</a:t>
            </a:r>
            <a:br>
              <a:rPr lang="vi-VN"/>
            </a:br>
            <a:r>
              <a:rPr lang="vi-VN"/>
              <a:t>int &amp;ali = i // ali là một alias(bí danh) đối với biến i</a:t>
            </a:r>
            <a:br>
              <a:rPr lang="vi-VN"/>
            </a:br>
            <a:r>
              <a:rPr lang="vi-VN"/>
              <a:t>*pi=2 // Việc này sẽ gán luôn i=2</a:t>
            </a:r>
            <a:r>
              <a:rPr lang="en-US"/>
              <a:t> ???</a:t>
            </a:r>
            <a:br>
              <a:rPr lang="vi-VN"/>
            </a:br>
            <a:r>
              <a:rPr lang="vi-VN"/>
              <a:t>ali = 2 // Việc gán này không khác gì việc gán i=2</a:t>
            </a:r>
            <a:br>
              <a:rPr lang="vi-VN"/>
            </a:b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2965576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93629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341613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x = 2 before squareByValue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Value returned by squareByValue: 4</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x = 2 after squareByValue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z = 4 before squareByReference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200" b="0" i="0" u="none" strike="noStrike" kern="1200" cap="none" spc="0" normalizeH="0" baseline="0" noProof="0">
                <a:ln>
                  <a:noFill/>
                </a:ln>
                <a:solidFill>
                  <a:srgbClr val="000000"/>
                </a:solidFill>
                <a:effectLst/>
                <a:uLnTx/>
                <a:uFillTx/>
                <a:latin typeface="+mn-lt"/>
                <a:ea typeface="+mn-ea"/>
                <a:cs typeface="Courier New" pitchFamily="49" charset="0"/>
              </a:rPr>
              <a:t>z = 16 after squareByReference</a:t>
            </a:r>
            <a:endParaRPr kumimoji="0" lang="en-US" sz="12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48242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Pointers</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Another way to pass-by-reference</a:t>
            </a:r>
            <a:endParaRPr lang="en-US">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References as aliases to other variables</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Refer to same variable</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Can be used within a function</a:t>
            </a:r>
          </a:p>
          <a:p>
            <a:pPr lvl="2"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int count = 1; // declare integer variable count</a:t>
            </a:r>
          </a:p>
          <a:p>
            <a:pPr lvl="2"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Int &amp;cRef = count; //create cRef as an alias for count</a:t>
            </a:r>
          </a:p>
          <a:p>
            <a:pPr lvl="2"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++cRef; // increment count (using its alias)</a:t>
            </a:r>
          </a:p>
          <a:p>
            <a:endParaRPr kumimoji="0" lang="en-US" b="0" i="0" u="none" strike="noStrike" kern="1200" cap="none" spc="0" normalizeH="0" baseline="0" noProof="0">
              <a:ln>
                <a:noFill/>
              </a:ln>
              <a:solidFill>
                <a:srgbClr val="008000"/>
              </a:solidFill>
              <a:effectLst/>
              <a:uLnTx/>
              <a:uFillTx/>
              <a:latin typeface="+mn-lt"/>
              <a:ea typeface="+mn-ea"/>
              <a:cs typeface="Courier New" pitchFamily="49" charset="0"/>
            </a:endParaRPr>
          </a:p>
          <a:p>
            <a:endParaRPr kumimoji="0" lang="en-US" b="0" i="0" u="none" strike="noStrike" kern="1200" cap="none" spc="0" normalizeH="0" baseline="0" noProof="0">
              <a:ln>
                <a:noFill/>
              </a:ln>
              <a:solidFill>
                <a:srgbClr val="008000"/>
              </a:solidFill>
              <a:effectLst/>
              <a:uLnTx/>
              <a:uFillTx/>
              <a:latin typeface="+mn-lt"/>
              <a:ea typeface="+mn-ea"/>
              <a:cs typeface="Courier New" pitchFamily="49" charset="0"/>
            </a:endParaRPr>
          </a:p>
          <a:p>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y refers to (is an alias for) x</a:t>
            </a: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3848745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FF0000"/>
                </a:solidFill>
                <a:latin typeface="+mn-lt"/>
                <a:cs typeface="Courier New" pitchFamily="49" charset="0"/>
              </a:rPr>
              <a:t>int &amp;y;  	</a:t>
            </a:r>
            <a:r>
              <a:rPr lang="en-US" b="0">
                <a:solidFill>
                  <a:srgbClr val="006600"/>
                </a:solidFill>
                <a:latin typeface="+mn-lt"/>
                <a:cs typeface="Courier New" pitchFamily="49" charset="0"/>
              </a:rPr>
              <a:t>// Error: y must be initialized</a:t>
            </a:r>
            <a:endParaRPr kumimoji="0" lang="en-US" b="0" i="0" u="none" strike="noStrike" kern="1200" cap="none" spc="0" normalizeH="0" baseline="0" noProof="0">
              <a:ln>
                <a:noFill/>
              </a:ln>
              <a:solidFill>
                <a:srgbClr val="006600"/>
              </a:solidFill>
              <a:effectLst/>
              <a:uLnTx/>
              <a:uFillTx/>
              <a:latin typeface="Courier" pitchFamily="49" charset="0"/>
              <a:ea typeface="+mn-ea"/>
              <a:cs typeface="Times New Roman" pitchFamily="18" charset="0"/>
            </a:endParaRP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934947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Call by value</a:t>
            </a:r>
          </a:p>
          <a:p>
            <a:pPr lvl="1"/>
            <a:r>
              <a:rPr lang="en-US"/>
              <a:t>Copy of data passed to function</a:t>
            </a:r>
          </a:p>
          <a:p>
            <a:pPr lvl="1"/>
            <a:r>
              <a:rPr lang="en-US"/>
              <a:t>Changes to copy do not change original</a:t>
            </a:r>
          </a:p>
          <a:p>
            <a:pPr lvl="1"/>
            <a:r>
              <a:rPr lang="en-US"/>
              <a:t>Prevent unwanted side effects</a:t>
            </a:r>
          </a:p>
          <a:p>
            <a:r>
              <a:rPr lang="en-US"/>
              <a:t>Call by reference </a:t>
            </a:r>
          </a:p>
          <a:p>
            <a:pPr lvl="1"/>
            <a:r>
              <a:rPr lang="en-US"/>
              <a:t>Function can directly access data</a:t>
            </a:r>
          </a:p>
          <a:p>
            <a:pPr lvl="1"/>
            <a:r>
              <a:rPr lang="en-US"/>
              <a:t>Changes affect original</a:t>
            </a:r>
          </a:p>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773515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a:t>Chỉ có swap3 là làm được đúng ý định là hoán đổi giá trị của hai tham số truyền vào cho hàm.</a:t>
            </a:r>
          </a:p>
          <a:p>
            <a:r>
              <a:rPr lang="en-US" baseline="0"/>
              <a:t>Swap1 và swap2 không làm được. Khi thoát khỏi 2 hàm này thì giá trị ban đầu của 2 tham số truyền vào vẫn như cũ, không hề bị hoán đổi.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5717972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28575754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17128484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baseline="0"/>
              <a:t>Việc tổ chức chương trình thành các hàm có ưu điểm là giảm kích thước của chương trình nhưng lại làm chậm tốc độ chương trình do phải thực hiện một số thao tác có tính thủ tục khi gọ</a:t>
            </a:r>
            <a:r>
              <a:rPr lang="en-US" baseline="0"/>
              <a:t>i</a:t>
            </a:r>
            <a:r>
              <a:rPr lang="vi-VN" baseline="0"/>
              <a:t> hàm. Hàm trực tuyến trong C++ cho khả năng khắc phục nhược điểm đó.</a:t>
            </a:r>
            <a:endParaRPr lang="en-US" baseline="0"/>
          </a:p>
          <a:p>
            <a:r>
              <a:rPr lang="en-US" baseline="0"/>
              <a:t>- Giảm thời gian thực thi chương trình</a:t>
            </a:r>
          </a:p>
          <a:p>
            <a:r>
              <a:rPr lang="en-US" baseline="0"/>
              <a:t>- Tăng kích thước của mã lệnh thực thi</a:t>
            </a:r>
          </a:p>
          <a:p>
            <a:r>
              <a:rPr lang="en-US" baseline="0"/>
              <a:t>- Chỉ nên định nghĩa inline khi hàm có kích thước nhỏ</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31499098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5076976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Qui tắc định nghĩa chồng</a:t>
            </a:r>
            <a:r>
              <a:rPr lang="vi-VN">
                <a:solidFill>
                  <a:srgbClr val="0000FF"/>
                </a:solidFill>
                <a:latin typeface="Arial" pitchFamily="34" charset="0"/>
                <a:cs typeface="Arial" pitchFamily="34" charset="0"/>
              </a:rPr>
              <a:t>:</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Các hàm </a:t>
            </a:r>
            <a:r>
              <a:rPr lang="en-US">
                <a:solidFill>
                  <a:srgbClr val="FF3300"/>
                </a:solidFill>
                <a:latin typeface="Arial" pitchFamily="34" charset="0"/>
                <a:cs typeface="Arial" pitchFamily="34" charset="0"/>
              </a:rPr>
              <a:t>trùng tên </a:t>
            </a:r>
            <a:r>
              <a:rPr lang="en-US">
                <a:latin typeface="Arial" pitchFamily="34" charset="0"/>
                <a:cs typeface="Arial" pitchFamily="34" charset="0"/>
              </a:rPr>
              <a:t>phải </a:t>
            </a:r>
            <a:r>
              <a:rPr lang="en-US">
                <a:solidFill>
                  <a:srgbClr val="FF3300"/>
                </a:solidFill>
                <a:latin typeface="Arial" pitchFamily="34" charset="0"/>
                <a:cs typeface="Arial" pitchFamily="34" charset="0"/>
              </a:rPr>
              <a:t>khác</a:t>
            </a:r>
            <a:r>
              <a:rPr lang="en-US">
                <a:latin typeface="Arial" pitchFamily="34" charset="0"/>
                <a:cs typeface="Arial" pitchFamily="34" charset="0"/>
              </a:rPr>
              <a:t> nhau về </a:t>
            </a:r>
            <a:r>
              <a:rPr lang="en-US">
                <a:solidFill>
                  <a:srgbClr val="FF3300"/>
                </a:solidFill>
                <a:latin typeface="Arial" pitchFamily="34" charset="0"/>
                <a:cs typeface="Arial" pitchFamily="34" charset="0"/>
              </a:rPr>
              <a:t>danh sách đối số</a:t>
            </a:r>
            <a:r>
              <a:rPr lang="en-US">
                <a:latin typeface="Arial" pitchFamily="34" charset="0"/>
                <a:cs typeface="Arial" pitchFamily="34" charset="0"/>
              </a:rPr>
              <a:t>: số lượng đối số, thứ tự các đối số, kiểu dữ liệu của các đối số  </a:t>
            </a: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Qui tắc gọi hàm?</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Tìm hàm có </a:t>
            </a:r>
            <a:r>
              <a:rPr lang="en-US">
                <a:solidFill>
                  <a:schemeClr val="tx1">
                    <a:lumMod val="95000"/>
                    <a:lumOff val="5000"/>
                  </a:schemeClr>
                </a:solidFill>
                <a:latin typeface="Arial" pitchFamily="34" charset="0"/>
                <a:cs typeface="Arial" pitchFamily="34" charset="0"/>
              </a:rPr>
              <a:t>“</a:t>
            </a:r>
            <a:r>
              <a:rPr lang="vi-VN">
                <a:solidFill>
                  <a:schemeClr val="tx1">
                    <a:lumMod val="95000"/>
                    <a:lumOff val="5000"/>
                  </a:schemeClr>
                </a:solidFill>
                <a:latin typeface="Arial" pitchFamily="34" charset="0"/>
                <a:cs typeface="Arial" pitchFamily="34" charset="0"/>
              </a:rPr>
              <a:t>kiểu</a:t>
            </a:r>
            <a:r>
              <a:rPr lang="en-US">
                <a:solidFill>
                  <a:schemeClr val="tx1">
                    <a:lumMod val="95000"/>
                    <a:lumOff val="5000"/>
                  </a:schemeClr>
                </a:solidFill>
                <a:latin typeface="Arial" pitchFamily="34" charset="0"/>
                <a:cs typeface="Arial" pitchFamily="34" charset="0"/>
              </a:rPr>
              <a:t>”</a:t>
            </a:r>
            <a:r>
              <a:rPr lang="vi-VN">
                <a:solidFill>
                  <a:schemeClr val="tx1">
                    <a:lumMod val="95000"/>
                    <a:lumOff val="5000"/>
                  </a:schemeClr>
                </a:solidFill>
                <a:latin typeface="Arial" pitchFamily="34" charset="0"/>
                <a:cs typeface="Arial" pitchFamily="34" charset="0"/>
              </a:rPr>
              <a:t> tham số phù hợp</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Dùng phép ép kiểu tự động</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Tìm hàm gần đúng (phù hợp) nhất</a:t>
            </a:r>
            <a:endParaRPr lang="en-US">
              <a:solidFill>
                <a:schemeClr val="tx1">
                  <a:lumMod val="95000"/>
                  <a:lumOff val="5000"/>
                </a:schemeClr>
              </a:solidFill>
              <a:latin typeface="Arial" pitchFamily="34" charset="0"/>
              <a:cs typeface="Arial" pitchFamily="34" charset="0"/>
            </a:endParaRPr>
          </a:p>
          <a:p>
            <a:pPr>
              <a:buFontTx/>
              <a:buNone/>
            </a:pP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235569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1571607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4303438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2435547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20574463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189268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604054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683971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en-US">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9416838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AF03672-410C-4B45-8FA6-A562262BF2E6}" type="slidenum">
              <a:rPr lang="en-US" smtClean="0"/>
              <a:pPr/>
              <a:t>61</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buFontTx/>
              <a:buChar char="-"/>
            </a:pPr>
            <a:r>
              <a:rPr lang="en-US"/>
              <a:t>Hàm thứ nhất và hàm thứ hai bị chồng lên nhau </a:t>
            </a:r>
            <a:r>
              <a:rPr lang="en-US">
                <a:sym typeface="Wingdings" pitchFamily="2" charset="2"/>
              </a:rPr>
              <a:t> Lỗi (vì trình biên dịch không phân biệt kiểu dữ liệu trả về)</a:t>
            </a:r>
          </a:p>
          <a:p>
            <a:pPr eaLnBrk="1" hangingPunct="1">
              <a:buFontTx/>
              <a:buChar char="-"/>
            </a:pPr>
            <a:r>
              <a:rPr lang="en-US">
                <a:sym typeface="Wingdings" pitchFamily="2" charset="2"/>
              </a:rPr>
              <a:t>Hàm thứ 4 truyền tham số ngầm định sai cách</a:t>
            </a:r>
          </a:p>
          <a:p>
            <a:pPr eaLnBrk="1" hangingPunct="1">
              <a:buFontTx/>
              <a:buChar char="-"/>
            </a:pPr>
            <a:r>
              <a:rPr lang="en-US"/>
              <a:t>Hàm thứ 5 và thứ 6 có sự nhập nhằng </a:t>
            </a:r>
            <a:r>
              <a:rPr lang="en-US">
                <a:sym typeface="Wingdings" pitchFamily="2" charset="2"/>
              </a:rPr>
              <a:t> Lỗi</a:t>
            </a:r>
            <a:endParaRPr lang="en-US"/>
          </a:p>
        </p:txBody>
      </p:sp>
    </p:spTree>
    <p:extLst>
      <p:ext uri="{BB962C8B-B14F-4D97-AF65-F5344CB8AC3E}">
        <p14:creationId xmlns:p14="http://schemas.microsoft.com/office/powerpoint/2010/main" val="2369169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62</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Char char="-"/>
            </a:pPr>
            <a:r>
              <a:rPr lang="en-US"/>
              <a:t>0 0</a:t>
            </a:r>
          </a:p>
          <a:p>
            <a:pPr eaLnBrk="1" hangingPunct="1">
              <a:buFontTx/>
              <a:buChar char="-"/>
            </a:pPr>
            <a:r>
              <a:rPr lang="en-US"/>
              <a:t>1 0</a:t>
            </a:r>
          </a:p>
          <a:p>
            <a:pPr eaLnBrk="1" hangingPunct="1">
              <a:buFontTx/>
              <a:buChar char="-"/>
            </a:pPr>
            <a:r>
              <a:rPr lang="en-US"/>
              <a:t>1.5 0</a:t>
            </a:r>
          </a:p>
          <a:p>
            <a:pPr eaLnBrk="1" hangingPunct="1">
              <a:buFontTx/>
              <a:buChar char="-"/>
            </a:pPr>
            <a:r>
              <a:rPr lang="en-US"/>
              <a:t>1 2</a:t>
            </a:r>
          </a:p>
          <a:p>
            <a:pPr eaLnBrk="1" hangingPunct="1">
              <a:buFontTx/>
              <a:buChar char="-"/>
            </a:pPr>
            <a:r>
              <a:rPr lang="en-US"/>
              <a:t>1.5 2.5</a:t>
            </a:r>
          </a:p>
        </p:txBody>
      </p:sp>
    </p:spTree>
    <p:extLst>
      <p:ext uri="{BB962C8B-B14F-4D97-AF65-F5344CB8AC3E}">
        <p14:creationId xmlns:p14="http://schemas.microsoft.com/office/powerpoint/2010/main" val="26279774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63</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None/>
            </a:pPr>
            <a:r>
              <a:rPr lang="en-US"/>
              <a:t>Nhap chuoi trong c++: </a:t>
            </a:r>
          </a:p>
          <a:p>
            <a:pPr eaLnBrk="1" hangingPunct="1">
              <a:buFontTx/>
              <a:buNone/>
            </a:pPr>
            <a:r>
              <a:rPr lang="en-US"/>
              <a:t>cin.getline(A.maso, 10);</a:t>
            </a:r>
          </a:p>
          <a:p>
            <a:pPr eaLnBrk="1" hangingPunct="1">
              <a:buFontTx/>
              <a:buNone/>
            </a:pPr>
            <a:r>
              <a:rPr lang="en-US" sz="1200" kern="1200">
                <a:solidFill>
                  <a:schemeClr val="tx1"/>
                </a:solidFill>
                <a:latin typeface="+mn-lt"/>
                <a:ea typeface="+mn-ea"/>
                <a:cs typeface="+mn-cs"/>
              </a:rPr>
              <a:t>cin.ignore();</a:t>
            </a:r>
            <a:endParaRPr lang="en-US"/>
          </a:p>
          <a:p>
            <a:pPr eaLnBrk="1" hangingPunct="1">
              <a:buFontTx/>
              <a:buChar char="-"/>
            </a:pPr>
            <a:endParaRPr lang="en-US"/>
          </a:p>
        </p:txBody>
      </p:sp>
    </p:spTree>
    <p:extLst>
      <p:ext uri="{BB962C8B-B14F-4D97-AF65-F5344CB8AC3E}">
        <p14:creationId xmlns:p14="http://schemas.microsoft.com/office/powerpoint/2010/main" val="330584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4081347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E4D24ED-008F-4C44-AB18-39F96DADB54C}" type="slidenum">
              <a:rPr lang="en-US" smtClean="0"/>
              <a:pPr/>
              <a:t>64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normAutofit fontScale="92500" lnSpcReduction="20000"/>
          </a:bodyPr>
          <a:lstStyle/>
          <a:p>
            <a:pPr eaLnBrk="1" hangingPunct="1">
              <a:buFontTx/>
              <a:buNone/>
            </a:pPr>
            <a:r>
              <a:rPr lang="en-US" sz="1200" b="1" kern="1200">
                <a:solidFill>
                  <a:schemeClr val="tx1"/>
                </a:solidFill>
                <a:latin typeface="+mn-lt"/>
                <a:ea typeface="+mn-ea"/>
                <a:cs typeface="+mn-cs"/>
              </a:rPr>
              <a:t>Namespaces cho phép chúng ta gộp một nhóm các lớp, các đối tượng toàn cục và các hàm dưới một cái tên. Nói một cách cụ thể hơn, chúng dùng để chia phạm vi toàn cục thành những phạm vi nhỏ hơn với tên gọi </a:t>
            </a:r>
            <a:r>
              <a:rPr lang="en-US" sz="1200" b="1" i="1" kern="1200">
                <a:solidFill>
                  <a:schemeClr val="tx1"/>
                </a:solidFill>
                <a:latin typeface="+mn-lt"/>
                <a:ea typeface="+mn-ea"/>
                <a:cs typeface="+mn-cs"/>
              </a:rPr>
              <a:t>namespaces</a:t>
            </a:r>
            <a:r>
              <a:rPr lang="en-US" sz="1200" b="1" kern="1200">
                <a:solidFill>
                  <a:schemeClr val="tx1"/>
                </a:solidFill>
                <a:latin typeface="+mn-lt"/>
                <a:ea typeface="+mn-ea"/>
                <a:cs typeface="+mn-cs"/>
              </a:rPr>
              <a:t>.</a:t>
            </a:r>
          </a:p>
          <a:p>
            <a:r>
              <a:rPr lang="vi-VN" b="1"/>
              <a:t>namespace general{  </a:t>
            </a:r>
            <a:endParaRPr lang="en-US" b="1"/>
          </a:p>
          <a:p>
            <a:r>
              <a:rPr lang="en-US" b="1"/>
              <a:t>	</a:t>
            </a:r>
            <a:r>
              <a:rPr lang="vi-VN" b="1"/>
              <a:t>int a, b;</a:t>
            </a:r>
            <a:endParaRPr lang="en-US" b="1"/>
          </a:p>
          <a:p>
            <a:r>
              <a:rPr lang="vi-VN" b="1"/>
              <a:t>} </a:t>
            </a:r>
            <a:endParaRPr lang="en-US" b="1"/>
          </a:p>
          <a:p>
            <a:r>
              <a:rPr lang="vi-VN" sz="1200" b="1" kern="1200">
                <a:solidFill>
                  <a:schemeClr val="tx1"/>
                </a:solidFill>
                <a:latin typeface="+mn-lt"/>
                <a:ea typeface="+mn-ea"/>
                <a:cs typeface="+mn-cs"/>
              </a:rPr>
              <a:t>Trong trường hợp này, </a:t>
            </a:r>
            <a:r>
              <a:rPr lang="vi-VN" sz="1200" b="1"/>
              <a:t>a</a:t>
            </a:r>
            <a:r>
              <a:rPr lang="vi-VN" sz="1200" b="1" kern="1200">
                <a:solidFill>
                  <a:schemeClr val="tx1"/>
                </a:solidFill>
                <a:latin typeface="+mn-lt"/>
                <a:ea typeface="+mn-ea"/>
                <a:cs typeface="+mn-cs"/>
              </a:rPr>
              <a:t> và </a:t>
            </a:r>
            <a:r>
              <a:rPr lang="vi-VN" sz="1200" b="1"/>
              <a:t>b</a:t>
            </a:r>
            <a:r>
              <a:rPr lang="vi-VN" sz="1200" b="1" kern="1200">
                <a:solidFill>
                  <a:schemeClr val="tx1"/>
                </a:solidFill>
                <a:latin typeface="+mn-lt"/>
                <a:ea typeface="+mn-ea"/>
                <a:cs typeface="+mn-cs"/>
              </a:rPr>
              <a:t> là những biến bình thường được tích hợp bên trong </a:t>
            </a:r>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general. Để có thể truy xuất vào các biến này từ bên ngoài namespace chúng ta phải sử dụng toán tử </a:t>
            </a:r>
            <a:r>
              <a:rPr lang="vi-VN" sz="1200" b="1"/>
              <a:t>::</a:t>
            </a:r>
            <a:r>
              <a:rPr lang="vi-VN" sz="1200" b="1" kern="1200">
                <a:solidFill>
                  <a:schemeClr val="tx1"/>
                </a:solidFill>
                <a:latin typeface="+mn-lt"/>
                <a:ea typeface="+mn-ea"/>
                <a:cs typeface="+mn-cs"/>
              </a:rPr>
              <a:t>. Ví dụ, để truy xuất vào các biến đó chúng ta viết: </a:t>
            </a:r>
            <a:endParaRPr lang="vi-VN" b="1"/>
          </a:p>
          <a:p>
            <a:r>
              <a:rPr lang="vi-VN" sz="1200" b="1"/>
              <a:t>general::a</a:t>
            </a:r>
            <a:br>
              <a:rPr lang="vi-VN" sz="1200" b="1" kern="1200">
                <a:solidFill>
                  <a:schemeClr val="tx1"/>
                </a:solidFill>
                <a:latin typeface="+mn-lt"/>
                <a:ea typeface="+mn-ea"/>
                <a:cs typeface="+mn-cs"/>
              </a:rPr>
            </a:br>
            <a:r>
              <a:rPr lang="vi-VN" sz="1200" b="1" kern="1200">
                <a:solidFill>
                  <a:schemeClr val="tx1"/>
                </a:solidFill>
                <a:latin typeface="+mn-lt"/>
                <a:ea typeface="+mn-ea"/>
                <a:cs typeface="+mn-cs"/>
              </a:rPr>
              <a:t>general::b</a:t>
            </a:r>
            <a:endParaRPr lang="en-US" sz="1200" b="1" kern="1200">
              <a:solidFill>
                <a:schemeClr val="tx1"/>
              </a:solidFill>
              <a:latin typeface="+mn-lt"/>
              <a:ea typeface="+mn-ea"/>
              <a:cs typeface="+mn-cs"/>
            </a:endParaRPr>
          </a:p>
          <a:p>
            <a:r>
              <a:rPr lang="en-US" sz="1200" b="1" i="1" kern="1200">
                <a:solidFill>
                  <a:schemeClr val="tx1"/>
                </a:solidFill>
                <a:latin typeface="+mn-lt"/>
                <a:ea typeface="+mn-ea"/>
                <a:cs typeface="+mn-cs"/>
              </a:rPr>
              <a:t>Namespace </a:t>
            </a:r>
            <a:r>
              <a:rPr lang="en-US" sz="1200" b="1" kern="1200">
                <a:solidFill>
                  <a:schemeClr val="tx1"/>
                </a:solidFill>
                <a:latin typeface="+mn-lt"/>
                <a:ea typeface="+mn-ea"/>
                <a:cs typeface="+mn-cs"/>
              </a:rPr>
              <a:t>đặc biệt hữu dụng trong trường hợp có thể có một đối tượng toàn cục hoặc một hàm có cùng tên với một cái khác, gây ra lỗi định nghĩa lại.</a:t>
            </a:r>
            <a:endParaRPr lang="vi-VN" b="1"/>
          </a:p>
          <a:p>
            <a:pPr eaLnBrk="1" hangingPunct="1">
              <a:buFontTx/>
              <a:buNone/>
            </a:pPr>
            <a:endParaRPr lang="en-US" sz="1200" b="1" kern="1200">
              <a:solidFill>
                <a:schemeClr val="tx1"/>
              </a:solidFill>
              <a:latin typeface="+mn-lt"/>
              <a:ea typeface="+mn-ea"/>
              <a:cs typeface="+mn-cs"/>
            </a:endParaRPr>
          </a:p>
          <a:p>
            <a:pPr eaLnBrk="1" hangingPunct="1">
              <a:buFontTx/>
              <a:buNone/>
            </a:pPr>
            <a:r>
              <a:rPr lang="en-US" sz="1200" b="1" kern="1200">
                <a:solidFill>
                  <a:schemeClr val="tx1"/>
                </a:solidFill>
                <a:latin typeface="+mn-lt"/>
                <a:ea typeface="+mn-ea"/>
                <a:cs typeface="+mn-cs"/>
              </a:rPr>
              <a:t>Chỉ thị </a:t>
            </a:r>
            <a:r>
              <a:rPr lang="en-US" sz="1200" b="1"/>
              <a:t>using</a:t>
            </a:r>
            <a:r>
              <a:rPr lang="en-US" sz="1200" b="1" kern="1200">
                <a:solidFill>
                  <a:schemeClr val="tx1"/>
                </a:solidFill>
                <a:latin typeface="+mn-lt"/>
                <a:ea typeface="+mn-ea"/>
                <a:cs typeface="+mn-cs"/>
              </a:rPr>
              <a:t> theo sau là </a:t>
            </a:r>
            <a:r>
              <a:rPr lang="en-US" sz="1200" b="1"/>
              <a:t>namespace</a:t>
            </a:r>
            <a:r>
              <a:rPr lang="en-US" sz="1200" b="1" kern="1200">
                <a:solidFill>
                  <a:schemeClr val="tx1"/>
                </a:solidFill>
                <a:latin typeface="+mn-lt"/>
                <a:ea typeface="+mn-ea"/>
                <a:cs typeface="+mn-cs"/>
              </a:rPr>
              <a:t> dùng để kết hợp mức truy xuất hiện thời với một </a:t>
            </a:r>
            <a:r>
              <a:rPr lang="en-US" sz="1200" b="1" i="1" kern="1200">
                <a:solidFill>
                  <a:schemeClr val="tx1"/>
                </a:solidFill>
                <a:latin typeface="+mn-lt"/>
                <a:ea typeface="+mn-ea"/>
                <a:cs typeface="+mn-cs"/>
              </a:rPr>
              <a:t>namespace</a:t>
            </a:r>
            <a:r>
              <a:rPr lang="en-US" sz="1200" b="1" kern="1200">
                <a:solidFill>
                  <a:schemeClr val="tx1"/>
                </a:solidFill>
                <a:latin typeface="+mn-lt"/>
                <a:ea typeface="+mn-ea"/>
                <a:cs typeface="+mn-cs"/>
              </a:rPr>
              <a:t> cụ thể để các đối tượng và hàm thuộc </a:t>
            </a:r>
            <a:r>
              <a:rPr lang="en-US" sz="1200" b="1" i="1" kern="1200">
                <a:solidFill>
                  <a:schemeClr val="tx1"/>
                </a:solidFill>
                <a:latin typeface="+mn-lt"/>
                <a:ea typeface="+mn-ea"/>
                <a:cs typeface="+mn-cs"/>
              </a:rPr>
              <a:t>namespace</a:t>
            </a:r>
            <a:r>
              <a:rPr lang="en-US" sz="1200" b="1" kern="1200">
                <a:solidFill>
                  <a:schemeClr val="tx1"/>
                </a:solidFill>
                <a:latin typeface="+mn-lt"/>
                <a:ea typeface="+mn-ea"/>
                <a:cs typeface="+mn-cs"/>
              </a:rPr>
              <a:t> có thể được truy xuất trực tiếp như thể chúng được khai báo toàn cục.</a:t>
            </a:r>
          </a:p>
          <a:p>
            <a:pPr eaLnBrk="1" hangingPunct="1">
              <a:buFontTx/>
              <a:buNone/>
            </a:pPr>
            <a:endParaRPr lang="en-US" b="1"/>
          </a:p>
          <a:p>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std</a:t>
            </a:r>
            <a:endParaRPr lang="vi-VN" b="1"/>
          </a:p>
          <a:p>
            <a:r>
              <a:rPr lang="vi-VN" sz="1200" b="1" kern="1200">
                <a:solidFill>
                  <a:schemeClr val="tx1"/>
                </a:solidFill>
                <a:latin typeface="+mn-lt"/>
                <a:ea typeface="+mn-ea"/>
                <a:cs typeface="+mn-cs"/>
              </a:rPr>
              <a:t>Một trong những ví dụ tốt nhất mà chúng ta có thể tìm thấy về </a:t>
            </a:r>
            <a:r>
              <a:rPr lang="vi-VN" sz="1200" b="1" i="1" kern="1200">
                <a:solidFill>
                  <a:schemeClr val="tx1"/>
                </a:solidFill>
                <a:latin typeface="+mn-lt"/>
                <a:ea typeface="+mn-ea"/>
                <a:cs typeface="+mn-cs"/>
              </a:rPr>
              <a:t>namespaces</a:t>
            </a:r>
            <a:r>
              <a:rPr lang="vi-VN" sz="1200" b="1" kern="1200">
                <a:solidFill>
                  <a:schemeClr val="tx1"/>
                </a:solidFill>
                <a:latin typeface="+mn-lt"/>
                <a:ea typeface="+mn-ea"/>
                <a:cs typeface="+mn-cs"/>
              </a:rPr>
              <a:t> chính là bản thân thư viện chuẩn của C++. Theo chuẩn ANSI C++, tất cả định nghĩa của các lớp, đối tượng và hàm của thư viện chuẩn đều được định nghĩa trong </a:t>
            </a:r>
            <a:r>
              <a:rPr lang="vi-VN" sz="1200" b="1" i="1" kern="1200">
                <a:solidFill>
                  <a:schemeClr val="tx1"/>
                </a:solidFill>
                <a:latin typeface="+mn-lt"/>
                <a:ea typeface="+mn-ea"/>
                <a:cs typeface="+mn-cs"/>
              </a:rPr>
              <a:t>namespace</a:t>
            </a:r>
            <a:r>
              <a:rPr lang="vi-VN" sz="1200" b="1" kern="1200">
                <a:solidFill>
                  <a:schemeClr val="tx1"/>
                </a:solidFill>
                <a:latin typeface="+mn-lt"/>
                <a:ea typeface="+mn-ea"/>
                <a:cs typeface="+mn-cs"/>
              </a:rPr>
              <a:t> </a:t>
            </a:r>
            <a:r>
              <a:rPr lang="vi-VN" sz="1200" b="1"/>
              <a:t>std</a:t>
            </a:r>
            <a:r>
              <a:rPr lang="vi-VN" sz="1200" b="1" kern="1200">
                <a:solidFill>
                  <a:schemeClr val="tx1"/>
                </a:solidFill>
                <a:latin typeface="+mn-lt"/>
                <a:ea typeface="+mn-ea"/>
                <a:cs typeface="+mn-cs"/>
              </a:rPr>
              <a:t>. </a:t>
            </a:r>
            <a:endParaRPr lang="vi-VN" b="1"/>
          </a:p>
          <a:p>
            <a:pPr eaLnBrk="1" hangingPunct="1">
              <a:buFontTx/>
              <a:buNone/>
            </a:pPr>
            <a:endParaRPr lang="en-US" b="1"/>
          </a:p>
          <a:p>
            <a:r>
              <a:rPr lang="vi-VN" sz="1200" b="1" kern="1200">
                <a:solidFill>
                  <a:schemeClr val="tx1"/>
                </a:solidFill>
                <a:latin typeface="+mn-lt"/>
                <a:ea typeface="+mn-ea"/>
                <a:cs typeface="+mn-cs"/>
              </a:rPr>
              <a:t>Chuẩn ANSI đã chỉ định những tên mới cho những file "header" này, cơ bản là dùng cùng tên với các file của chuẩn C++ nhưng không có phần mở rộng </a:t>
            </a:r>
            <a:r>
              <a:rPr lang="vi-VN" sz="1200" b="1"/>
              <a:t>.h</a:t>
            </a:r>
            <a:r>
              <a:rPr lang="vi-VN" sz="1200" b="1" kern="1200">
                <a:solidFill>
                  <a:schemeClr val="tx1"/>
                </a:solidFill>
                <a:latin typeface="+mn-lt"/>
                <a:ea typeface="+mn-ea"/>
                <a:cs typeface="+mn-cs"/>
              </a:rPr>
              <a:t>. Ví dụ, </a:t>
            </a:r>
            <a:r>
              <a:rPr lang="vi-VN" sz="1200" b="1"/>
              <a:t>iostream.h</a:t>
            </a:r>
            <a:r>
              <a:rPr lang="vi-VN" sz="1200" b="1" kern="1200">
                <a:solidFill>
                  <a:schemeClr val="tx1"/>
                </a:solidFill>
                <a:latin typeface="+mn-lt"/>
                <a:ea typeface="+mn-ea"/>
                <a:cs typeface="+mn-cs"/>
              </a:rPr>
              <a:t> trở thành </a:t>
            </a:r>
            <a:r>
              <a:rPr lang="vi-VN" sz="1200" b="1"/>
              <a:t>iostream</a:t>
            </a:r>
            <a:r>
              <a:rPr lang="vi-VN" sz="1200" b="1" kern="1200">
                <a:solidFill>
                  <a:schemeClr val="tx1"/>
                </a:solidFill>
                <a:latin typeface="+mn-lt"/>
                <a:ea typeface="+mn-ea"/>
                <a:cs typeface="+mn-cs"/>
              </a:rPr>
              <a:t>. </a:t>
            </a:r>
            <a:endParaRPr lang="vi-VN" b="1"/>
          </a:p>
          <a:p>
            <a:r>
              <a:rPr lang="vi-VN" sz="1200" b="1" kern="1200">
                <a:solidFill>
                  <a:schemeClr val="tx1"/>
                </a:solidFill>
                <a:latin typeface="+mn-lt"/>
                <a:ea typeface="+mn-ea"/>
                <a:cs typeface="+mn-cs"/>
              </a:rPr>
              <a:t>Nếu chúng ta sử dụng các file include của chuẩn ANSI-C++ chúng ta phải luôn nhớ rằng tất cả các hàm, lớp và đối tượng sẽ được khai báo trong </a:t>
            </a:r>
            <a:r>
              <a:rPr lang="vi-VN" sz="1200" b="1"/>
              <a:t>std</a:t>
            </a:r>
            <a:r>
              <a:rPr lang="vi-VN" sz="1200" b="1" kern="1200">
                <a:solidFill>
                  <a:schemeClr val="tx1"/>
                </a:solidFill>
                <a:latin typeface="+mn-lt"/>
                <a:ea typeface="+mn-ea"/>
                <a:cs typeface="+mn-cs"/>
              </a:rPr>
              <a:t>.</a:t>
            </a:r>
            <a:endParaRPr lang="vi-VN" b="1"/>
          </a:p>
          <a:p>
            <a:pPr eaLnBrk="1" hangingPunct="1">
              <a:buFontTx/>
              <a:buNone/>
            </a:pPr>
            <a:endParaRPr lang="en-US" b="1"/>
          </a:p>
        </p:txBody>
      </p:sp>
    </p:spTree>
    <p:extLst>
      <p:ext uri="{BB962C8B-B14F-4D97-AF65-F5344CB8AC3E}">
        <p14:creationId xmlns:p14="http://schemas.microsoft.com/office/powerpoint/2010/main" val="18196229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18465512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br>
              <a:rPr lang="vi-VN"/>
            </a:br>
            <a:br>
              <a:rPr lang="vi-VN"/>
            </a:br>
            <a:endParaRPr lang="en-US" b="0" baseline="0"/>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24563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378222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513234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274561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03/09/2024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03/09/2024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03/09/2024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03/09/2024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03/09/2024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03/09/2024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03/09/2024</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03/09/2024</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03/09/2024</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03/09/2024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03/09/2024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03/09/2024</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52400" y="1905000"/>
            <a:ext cx="6248400" cy="1524000"/>
          </a:xfrm>
        </p:spPr>
        <p:txBody>
          <a:bodyPr>
            <a:noAutofit/>
          </a:bodyPr>
          <a:lstStyle/>
          <a:p>
            <a:br>
              <a:rPr lang="en-US" sz="3600" b="1"/>
            </a:br>
            <a:r>
              <a:rPr lang="en-US" sz="3600" b="1"/>
              <a:t>TỔNG QUAN VỀ C++</a:t>
            </a:r>
            <a:endParaRPr lang="es-ES" sz="3600" b="1">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5</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mảng và vòng lặp for gộp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9" name="Rectangle 3"/>
          <p:cNvSpPr>
            <a:spLocks noChangeArrowheads="1"/>
          </p:cNvSpPr>
          <p:nvPr/>
        </p:nvSpPr>
        <p:spPr bwMode="auto">
          <a:xfrm>
            <a:off x="457200" y="2102068"/>
            <a:ext cx="8305800" cy="4146332"/>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void </a:t>
            </a:r>
            <a:r>
              <a:rPr lang="en-US" sz="2400" b="0">
                <a:solidFill>
                  <a:srgbClr val="000000"/>
                </a:solidFill>
              </a:rPr>
              <a:t>main()</a:t>
            </a:r>
          </a:p>
          <a:p>
            <a:pPr marL="342900" indent="-342900">
              <a:lnSpc>
                <a:spcPct val="110000"/>
              </a:lnSpc>
              <a:spcBef>
                <a:spcPts val="0"/>
              </a:spcBef>
              <a:buFont typeface="Wingdings" pitchFamily="2" charset="2"/>
              <a:buNone/>
            </a:pP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a[4], i, tg; </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(i=0; i&lt;4; i++)</a:t>
            </a:r>
          </a:p>
          <a:p>
            <a:pPr marL="342900" indent="-342900">
              <a:lnSpc>
                <a:spcPct val="110000"/>
              </a:lnSpc>
              <a:spcBef>
                <a:spcPts val="0"/>
              </a:spcBef>
              <a:buFont typeface="Wingdings" pitchFamily="2" charset="2"/>
              <a:buNone/>
            </a:pPr>
            <a:r>
              <a:rPr lang="en-US" sz="2400" b="0">
                <a:solidFill>
                  <a:srgbClr val="000000"/>
                </a:solidFill>
              </a:rPr>
              <a:t>	{</a:t>
            </a:r>
          </a:p>
          <a:p>
            <a:pPr marL="342900" indent="-342900">
              <a:lnSpc>
                <a:spcPct val="110000"/>
              </a:lnSpc>
              <a:spcBef>
                <a:spcPts val="0"/>
              </a:spcBef>
              <a:buFont typeface="Wingdings" pitchFamily="2" charset="2"/>
              <a:buNone/>
            </a:pPr>
            <a:r>
              <a:rPr lang="en-US" sz="2400" b="0">
                <a:solidFill>
                  <a:srgbClr val="000000"/>
                </a:solidFill>
              </a:rPr>
              <a:t>		printf("\nNhap a%d = ", i);</a:t>
            </a:r>
          </a:p>
          <a:p>
            <a:pPr marL="342900" indent="-342900">
              <a:lnSpc>
                <a:spcPct val="110000"/>
              </a:lnSpc>
              <a:spcBef>
                <a:spcPts val="0"/>
              </a:spcBef>
              <a:buFont typeface="Wingdings" pitchFamily="2" charset="2"/>
              <a:buNone/>
            </a:pPr>
            <a:r>
              <a:rPr lang="en-US" sz="2400" b="0">
                <a:solidFill>
                  <a:srgbClr val="000000"/>
                </a:solidFill>
              </a:rPr>
              <a:t>		scanf("%d", &amp;tg);</a:t>
            </a:r>
          </a:p>
          <a:p>
            <a:pPr marL="342900" indent="-342900">
              <a:lnSpc>
                <a:spcPct val="110000"/>
              </a:lnSpc>
              <a:spcBef>
                <a:spcPts val="0"/>
              </a:spcBef>
              <a:buFont typeface="Wingdings" pitchFamily="2" charset="2"/>
              <a:buNone/>
            </a:pPr>
            <a:r>
              <a:rPr lang="en-US" sz="2400" b="0">
                <a:solidFill>
                  <a:srgbClr val="000000"/>
                </a:solidFill>
              </a:rPr>
              <a:t>		a[i] = tg;</a:t>
            </a:r>
          </a:p>
          <a:p>
            <a:pPr marL="342900" indent="-342900">
              <a:lnSpc>
                <a:spcPct val="110000"/>
              </a:lnSpc>
              <a:spcBef>
                <a:spcPts val="0"/>
              </a:spcBef>
              <a:buFont typeface="Wingdings" pitchFamily="2" charset="2"/>
              <a:buNone/>
            </a:pPr>
            <a:r>
              <a:rPr lang="en-US" sz="2400" b="0">
                <a:solidFill>
                  <a:srgbClr val="000000"/>
                </a:solidFill>
              </a:rPr>
              <a:t>		printf("%d ", a[i]);</a:t>
            </a:r>
          </a:p>
          <a:p>
            <a:pPr marL="342900" indent="-342900">
              <a:lnSpc>
                <a:spcPct val="110000"/>
              </a:lnSpc>
              <a:spcBef>
                <a:spcPts val="0"/>
              </a:spcBef>
              <a:buFont typeface="Wingdings" pitchFamily="2" charset="2"/>
              <a:buNone/>
            </a:pPr>
            <a:r>
              <a:rPr lang="en-US" sz="2400" b="0">
                <a:solidFill>
                  <a:srgbClr val="000000"/>
                </a:solidFill>
              </a:rPr>
              <a:t>	}</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6</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pic>
        <p:nvPicPr>
          <p:cNvPr id="10" name="Picture 9">
            <a:extLst>
              <a:ext uri="{FF2B5EF4-FFF2-40B4-BE49-F238E27FC236}">
                <a16:creationId xmlns:a16="http://schemas.microsoft.com/office/drawing/2014/main" id="{1BF46E59-B735-4A6C-AD4F-BEA6848CA8EF}"/>
              </a:ext>
            </a:extLst>
          </p:cNvPr>
          <p:cNvPicPr>
            <a:picLocks noChangeAspect="1"/>
          </p:cNvPicPr>
          <p:nvPr/>
        </p:nvPicPr>
        <p:blipFill>
          <a:blip r:embed="rId3"/>
          <a:stretch>
            <a:fillRect/>
          </a:stretch>
        </p:blipFill>
        <p:spPr>
          <a:xfrm>
            <a:off x="304800" y="2133600"/>
            <a:ext cx="2667000" cy="3971925"/>
          </a:xfrm>
          <a:prstGeom prst="rect">
            <a:avLst/>
          </a:prstGeom>
        </p:spPr>
      </p:pic>
      <p:pic>
        <p:nvPicPr>
          <p:cNvPr id="16" name="Picture 15">
            <a:extLst>
              <a:ext uri="{FF2B5EF4-FFF2-40B4-BE49-F238E27FC236}">
                <a16:creationId xmlns:a16="http://schemas.microsoft.com/office/drawing/2014/main" id="{8C8A79DE-61D6-4F7B-BE1A-15287D3013DD}"/>
              </a:ext>
            </a:extLst>
          </p:cNvPr>
          <p:cNvPicPr>
            <a:picLocks noChangeAspect="1"/>
          </p:cNvPicPr>
          <p:nvPr/>
        </p:nvPicPr>
        <p:blipFill>
          <a:blip r:embed="rId4"/>
          <a:stretch>
            <a:fillRect/>
          </a:stretch>
        </p:blipFill>
        <p:spPr>
          <a:xfrm>
            <a:off x="3924300" y="1447800"/>
            <a:ext cx="5067300" cy="2667000"/>
          </a:xfrm>
          <a:prstGeom prst="rect">
            <a:avLst/>
          </a:prstGeom>
        </p:spPr>
      </p:pic>
      <p:pic>
        <p:nvPicPr>
          <p:cNvPr id="18" name="Picture 17">
            <a:extLst>
              <a:ext uri="{FF2B5EF4-FFF2-40B4-BE49-F238E27FC236}">
                <a16:creationId xmlns:a16="http://schemas.microsoft.com/office/drawing/2014/main" id="{AFED4FD3-CEE2-4197-AEDB-C5AFB012B052}"/>
              </a:ext>
            </a:extLst>
          </p:cNvPr>
          <p:cNvPicPr>
            <a:picLocks noChangeAspect="1"/>
          </p:cNvPicPr>
          <p:nvPr/>
        </p:nvPicPr>
        <p:blipFill>
          <a:blip r:embed="rId5"/>
          <a:stretch>
            <a:fillRect/>
          </a:stretch>
        </p:blipFill>
        <p:spPr>
          <a:xfrm>
            <a:off x="3924300" y="4229819"/>
            <a:ext cx="4267200" cy="2143125"/>
          </a:xfrm>
          <a:prstGeom prst="rect">
            <a:avLst/>
          </a:prstGeom>
        </p:spPr>
      </p:pic>
    </p:spTree>
    <p:extLst>
      <p:ext uri="{BB962C8B-B14F-4D97-AF65-F5344CB8AC3E}">
        <p14:creationId xmlns:p14="http://schemas.microsoft.com/office/powerpoint/2010/main" val="10298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7</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file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49786"/>
            <a:ext cx="4252016" cy="264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224" y="2130736"/>
            <a:ext cx="4128976" cy="266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4801319"/>
            <a:ext cx="29337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Phong cách lập trình</a:t>
            </a:r>
          </a:p>
        </p:txBody>
      </p:sp>
      <p:sp>
        <p:nvSpPr>
          <p:cNvPr id="3" name="Content Placeholder 2"/>
          <p:cNvSpPr>
            <a:spLocks noGrp="1"/>
          </p:cNvSpPr>
          <p:nvPr>
            <p:ph idx="1"/>
          </p:nvPr>
        </p:nvSpPr>
        <p:spPr>
          <a:xfrm>
            <a:off x="457200" y="1447800"/>
            <a:ext cx="8382000" cy="4925144"/>
          </a:xfrm>
        </p:spPr>
        <p:txBody>
          <a:bodyPr>
            <a:normAutofit lnSpcReduction="10000"/>
          </a:bodyPr>
          <a:lstStyle/>
          <a:p>
            <a:pPr lvl="1" algn="just">
              <a:lnSpc>
                <a:spcPct val="130000"/>
              </a:lnSpc>
              <a:spcBef>
                <a:spcPts val="300"/>
              </a:spcBef>
              <a:spcAft>
                <a:spcPts val="300"/>
              </a:spcAft>
              <a:buFont typeface="Wingdings" pitchFamily="2" charset="2"/>
              <a:buChar char="§"/>
            </a:pPr>
            <a:r>
              <a:rPr lang="en-US" err="1">
                <a:solidFill>
                  <a:srgbClr val="0000FF"/>
                </a:solidFill>
                <a:latin typeface="Arial" pitchFamily="34" charset="0"/>
                <a:cs typeface="Arial" pitchFamily="34" charset="0"/>
              </a:rPr>
              <a:t>Quy</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tắc</a:t>
            </a:r>
            <a:r>
              <a:rPr lang="en-US">
                <a:solidFill>
                  <a:srgbClr val="0000FF"/>
                </a:solidFill>
                <a:latin typeface="Arial" pitchFamily="34" charset="0"/>
                <a:cs typeface="Arial" pitchFamily="34" charset="0"/>
              </a:rPr>
              <a:t> đ</a:t>
            </a:r>
            <a:r>
              <a:rPr lang="vi-VN">
                <a:solidFill>
                  <a:srgbClr val="0000FF"/>
                </a:solidFill>
                <a:latin typeface="Arial" pitchFamily="34" charset="0"/>
                <a:cs typeface="Arial" pitchFamily="34" charset="0"/>
              </a:rPr>
              <a:t>ặt tên</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err="1">
                <a:solidFill>
                  <a:srgbClr val="0000FF"/>
                </a:solidFill>
                <a:latin typeface="Arial" pitchFamily="34" charset="0"/>
                <a:cs typeface="Arial" pitchFamily="34" charset="0"/>
              </a:rPr>
              <a:t>Quy</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tắc</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về</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số</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lượng</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err="1">
                <a:solidFill>
                  <a:srgbClr val="0000FF"/>
                </a:solidFill>
                <a:latin typeface="Arial" pitchFamily="34" charset="0"/>
                <a:cs typeface="Arial" pitchFamily="34" charset="0"/>
              </a:rPr>
              <a:t>Quy</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tắc</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xuống</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hàng</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err="1">
                <a:solidFill>
                  <a:srgbClr val="0000FF"/>
                </a:solidFill>
                <a:latin typeface="Arial" pitchFamily="34" charset="0"/>
                <a:cs typeface="Arial" pitchFamily="34" charset="0"/>
              </a:rPr>
              <a:t>Sử</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dụng</a:t>
            </a:r>
            <a:r>
              <a:rPr lang="en-US">
                <a:solidFill>
                  <a:srgbClr val="0000FF"/>
                </a:solidFill>
                <a:latin typeface="Arial" pitchFamily="34" charset="0"/>
                <a:cs typeface="Arial" pitchFamily="34" charset="0"/>
              </a:rPr>
              <a:t> Tab </a:t>
            </a:r>
            <a:r>
              <a:rPr lang="en-US" err="1">
                <a:solidFill>
                  <a:srgbClr val="0000FF"/>
                </a:solidFill>
                <a:latin typeface="Arial" pitchFamily="34" charset="0"/>
                <a:cs typeface="Arial" pitchFamily="34" charset="0"/>
              </a:rPr>
              <a:t>và</a:t>
            </a: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a:t>
            </a: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a:t>
            </a:r>
            <a:endParaRPr lang="en-US">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rgbClr val="0000FF"/>
                </a:solidFill>
                <a:latin typeface="Arial" pitchFamily="34" charset="0"/>
                <a:cs typeface="Arial" pitchFamily="34" charset="0"/>
              </a:rPr>
              <a:t>Khai báo </a:t>
            </a:r>
            <a:r>
              <a:rPr lang="en-US" err="1">
                <a:solidFill>
                  <a:srgbClr val="0000FF"/>
                </a:solidFill>
                <a:latin typeface="Arial" pitchFamily="34" charset="0"/>
                <a:cs typeface="Arial" pitchFamily="34" charset="0"/>
              </a:rPr>
              <a:t>nguyên</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mẫu</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của</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hàm</a:t>
            </a: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prototype</a:t>
            </a:r>
            <a:r>
              <a:rPr lang="en-US">
                <a:solidFill>
                  <a:srgbClr val="0000FF"/>
                </a:solidFill>
                <a:latin typeface="Arial" pitchFamily="34" charset="0"/>
                <a:cs typeface="Arial" pitchFamily="34" charset="0"/>
              </a:rPr>
              <a:t>):</a:t>
            </a:r>
          </a:p>
          <a:p>
            <a:pPr marL="736600" lvl="1" indent="0" algn="just">
              <a:lnSpc>
                <a:spcPct val="130000"/>
              </a:lnSpc>
              <a:spcBef>
                <a:spcPts val="300"/>
              </a:spcBef>
              <a:spcAft>
                <a:spcPts val="300"/>
              </a:spcAft>
              <a:buNone/>
            </a:pPr>
            <a:r>
              <a:rPr lang="en-US" err="1">
                <a:latin typeface="Arial" pitchFamily="34" charset="0"/>
                <a:cs typeface="Arial" pitchFamily="34" charset="0"/>
              </a:rPr>
              <a:t>Nếu</a:t>
            </a:r>
            <a:r>
              <a:rPr lang="en-US">
                <a:latin typeface="Arial" pitchFamily="34" charset="0"/>
                <a:cs typeface="Arial" pitchFamily="34" charset="0"/>
              </a:rPr>
              <a:t> </a:t>
            </a:r>
            <a:r>
              <a:rPr lang="en-US" err="1">
                <a:latin typeface="Arial" pitchFamily="34" charset="0"/>
                <a:cs typeface="Arial" pitchFamily="34" charset="0"/>
              </a:rPr>
              <a:t>hàm</a:t>
            </a:r>
            <a:r>
              <a:rPr lang="en-US">
                <a:latin typeface="Arial" pitchFamily="34" charset="0"/>
                <a:cs typeface="Arial" pitchFamily="34" charset="0"/>
              </a:rPr>
              <a:t> (function) </a:t>
            </a:r>
            <a:r>
              <a:rPr lang="en-US" err="1">
                <a:latin typeface="Arial" pitchFamily="34" charset="0"/>
                <a:cs typeface="Arial" pitchFamily="34" charset="0"/>
              </a:rPr>
              <a:t>được</a:t>
            </a:r>
            <a:r>
              <a:rPr lang="en-US">
                <a:latin typeface="Arial" pitchFamily="34" charset="0"/>
                <a:cs typeface="Arial" pitchFamily="34" charset="0"/>
              </a:rPr>
              <a:t> </a:t>
            </a:r>
            <a:r>
              <a:rPr lang="en-US" err="1">
                <a:latin typeface="Arial" pitchFamily="34" charset="0"/>
                <a:cs typeface="Arial" pitchFamily="34" charset="0"/>
              </a:rPr>
              <a:t>xây</a:t>
            </a:r>
            <a:r>
              <a:rPr lang="en-US">
                <a:latin typeface="Arial" pitchFamily="34" charset="0"/>
                <a:cs typeface="Arial" pitchFamily="34" charset="0"/>
              </a:rPr>
              <a:t> </a:t>
            </a:r>
            <a:r>
              <a:rPr lang="en-US" err="1">
                <a:latin typeface="Arial" pitchFamily="34" charset="0"/>
                <a:cs typeface="Arial" pitchFamily="34" charset="0"/>
              </a:rPr>
              <a:t>dựng</a:t>
            </a:r>
            <a:r>
              <a:rPr lang="en-US">
                <a:latin typeface="Arial" pitchFamily="34" charset="0"/>
                <a:cs typeface="Arial" pitchFamily="34" charset="0"/>
              </a:rPr>
              <a:t> </a:t>
            </a:r>
            <a:r>
              <a:rPr lang="en-US" u="sng" err="1">
                <a:latin typeface="Arial" pitchFamily="34" charset="0"/>
                <a:cs typeface="Arial" pitchFamily="34" charset="0"/>
              </a:rPr>
              <a:t>sau</a:t>
            </a:r>
            <a:r>
              <a:rPr lang="en-US" u="sng">
                <a:latin typeface="Arial" pitchFamily="34" charset="0"/>
                <a:cs typeface="Arial" pitchFamily="34" charset="0"/>
              </a:rPr>
              <a:t> </a:t>
            </a:r>
            <a:r>
              <a:rPr lang="en-US" u="sng" err="1">
                <a:latin typeface="Arial" pitchFamily="34" charset="0"/>
                <a:cs typeface="Arial" pitchFamily="34" charset="0"/>
              </a:rPr>
              <a:t>lời</a:t>
            </a:r>
            <a:r>
              <a:rPr lang="en-US" u="sng">
                <a:latin typeface="Arial" pitchFamily="34" charset="0"/>
                <a:cs typeface="Arial" pitchFamily="34" charset="0"/>
              </a:rPr>
              <a:t> </a:t>
            </a:r>
            <a:r>
              <a:rPr lang="en-US" u="sng" err="1">
                <a:latin typeface="Arial" pitchFamily="34" charset="0"/>
                <a:cs typeface="Arial" pitchFamily="34" charset="0"/>
              </a:rPr>
              <a:t>gọi</a:t>
            </a:r>
            <a:r>
              <a:rPr lang="en-US" u="sng">
                <a:latin typeface="Arial" pitchFamily="34" charset="0"/>
                <a:cs typeface="Arial" pitchFamily="34" charset="0"/>
              </a:rPr>
              <a:t> </a:t>
            </a:r>
            <a:r>
              <a:rPr lang="en-US" u="sng" err="1">
                <a:latin typeface="Arial" pitchFamily="34" charset="0"/>
                <a:cs typeface="Arial" pitchFamily="34" charset="0"/>
              </a:rPr>
              <a:t>hàm</a:t>
            </a:r>
            <a:r>
              <a:rPr lang="en-US">
                <a:latin typeface="Arial" pitchFamily="34" charset="0"/>
                <a:cs typeface="Arial" pitchFamily="34" charset="0"/>
              </a:rPr>
              <a:t> </a:t>
            </a:r>
            <a:r>
              <a:rPr lang="en-US" err="1">
                <a:latin typeface="Arial" pitchFamily="34" charset="0"/>
                <a:cs typeface="Arial" pitchFamily="34" charset="0"/>
              </a:rPr>
              <a:t>thì</a:t>
            </a:r>
            <a:r>
              <a:rPr lang="en-US">
                <a:latin typeface="Arial" pitchFamily="34" charset="0"/>
                <a:cs typeface="Arial" pitchFamily="34" charset="0"/>
              </a:rPr>
              <a:t> </a:t>
            </a:r>
            <a:r>
              <a:rPr lang="en-US" u="sng" err="1">
                <a:latin typeface="Arial" pitchFamily="34" charset="0"/>
                <a:cs typeface="Arial" pitchFamily="34" charset="0"/>
              </a:rPr>
              <a:t>bắt</a:t>
            </a:r>
            <a:r>
              <a:rPr lang="en-US" u="sng">
                <a:latin typeface="Arial" pitchFamily="34" charset="0"/>
                <a:cs typeface="Arial" pitchFamily="34" charset="0"/>
              </a:rPr>
              <a:t> </a:t>
            </a:r>
            <a:r>
              <a:rPr lang="en-US" u="sng" err="1">
                <a:latin typeface="Arial" pitchFamily="34" charset="0"/>
                <a:cs typeface="Arial" pitchFamily="34" charset="0"/>
              </a:rPr>
              <a:t>buộc</a:t>
            </a:r>
            <a:r>
              <a:rPr lang="en-US">
                <a:latin typeface="Arial" pitchFamily="34" charset="0"/>
                <a:cs typeface="Arial" pitchFamily="34" charset="0"/>
              </a:rPr>
              <a:t> </a:t>
            </a:r>
            <a:r>
              <a:rPr lang="en-US" err="1">
                <a:latin typeface="Arial" pitchFamily="34" charset="0"/>
                <a:cs typeface="Arial" pitchFamily="34" charset="0"/>
              </a:rPr>
              <a:t>phải</a:t>
            </a:r>
            <a:r>
              <a:rPr lang="en-US">
                <a:latin typeface="Arial" pitchFamily="34" charset="0"/>
                <a:cs typeface="Arial" pitchFamily="34" charset="0"/>
              </a:rPr>
              <a:t> </a:t>
            </a:r>
            <a:r>
              <a:rPr lang="en-US" err="1">
                <a:latin typeface="Arial" pitchFamily="34" charset="0"/>
                <a:cs typeface="Arial" pitchFamily="34" charset="0"/>
              </a:rPr>
              <a:t>khai</a:t>
            </a:r>
            <a:r>
              <a:rPr lang="en-US">
                <a:latin typeface="Arial" pitchFamily="34" charset="0"/>
                <a:cs typeface="Arial" pitchFamily="34" charset="0"/>
              </a:rPr>
              <a:t> </a:t>
            </a:r>
            <a:r>
              <a:rPr lang="en-US" err="1">
                <a:latin typeface="Arial" pitchFamily="34" charset="0"/>
                <a:cs typeface="Arial" pitchFamily="34" charset="0"/>
              </a:rPr>
              <a:t>báo</a:t>
            </a:r>
            <a:r>
              <a:rPr lang="en-US">
                <a:latin typeface="Arial" pitchFamily="34" charset="0"/>
                <a:cs typeface="Arial" pitchFamily="34" charset="0"/>
              </a:rPr>
              <a:t> </a:t>
            </a:r>
            <a:r>
              <a:rPr lang="en-US" err="1">
                <a:solidFill>
                  <a:srgbClr val="0000FF"/>
                </a:solidFill>
                <a:latin typeface="Arial" pitchFamily="34" charset="0"/>
                <a:cs typeface="Arial" pitchFamily="34" charset="0"/>
              </a:rPr>
              <a:t>nguyên</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mẫu</a:t>
            </a:r>
            <a:r>
              <a:rPr lang="en-US">
                <a:solidFill>
                  <a:srgbClr val="0000FF"/>
                </a:solidFill>
                <a:latin typeface="Arial" pitchFamily="34" charset="0"/>
                <a:cs typeface="Arial" pitchFamily="34" charset="0"/>
              </a:rPr>
              <a:t> </a:t>
            </a:r>
            <a:r>
              <a:rPr lang="en-US" err="1">
                <a:solidFill>
                  <a:srgbClr val="0000FF"/>
                </a:solidFill>
                <a:latin typeface="Arial" pitchFamily="34" charset="0"/>
                <a:cs typeface="Arial" pitchFamily="34" charset="0"/>
              </a:rPr>
              <a:t>hàm</a:t>
            </a:r>
            <a:r>
              <a:rPr lang="en-US">
                <a:latin typeface="Arial" pitchFamily="34" charset="0"/>
                <a:cs typeface="Arial" pitchFamily="34" charset="0"/>
              </a:rPr>
              <a:t> </a:t>
            </a:r>
            <a:r>
              <a:rPr lang="en-US" err="1">
                <a:latin typeface="Arial" pitchFamily="34" charset="0"/>
                <a:cs typeface="Arial" pitchFamily="34" charset="0"/>
              </a:rPr>
              <a:t>trước</a:t>
            </a:r>
            <a:r>
              <a:rPr lang="en-US">
                <a:latin typeface="Arial" pitchFamily="34" charset="0"/>
                <a:cs typeface="Arial" pitchFamily="34" charset="0"/>
              </a:rPr>
              <a:t> </a:t>
            </a:r>
            <a:r>
              <a:rPr lang="en-US" err="1">
                <a:latin typeface="Arial" pitchFamily="34" charset="0"/>
                <a:cs typeface="Arial" pitchFamily="34" charset="0"/>
              </a:rPr>
              <a:t>lời</a:t>
            </a:r>
            <a:r>
              <a:rPr lang="en-US">
                <a:latin typeface="Arial" pitchFamily="34" charset="0"/>
                <a:cs typeface="Arial" pitchFamily="34" charset="0"/>
              </a:rPr>
              <a:t> </a:t>
            </a:r>
            <a:r>
              <a:rPr lang="en-US" err="1">
                <a:latin typeface="Arial" pitchFamily="34" charset="0"/>
                <a:cs typeface="Arial" pitchFamily="34" charset="0"/>
              </a:rPr>
              <a:t>gọi</a:t>
            </a:r>
            <a:r>
              <a:rPr lang="en-US">
                <a:latin typeface="Arial" pitchFamily="34" charset="0"/>
                <a:cs typeface="Arial" pitchFamily="34" charset="0"/>
              </a:rPr>
              <a:t> </a:t>
            </a:r>
            <a:r>
              <a:rPr lang="en-US" err="1">
                <a:latin typeface="Arial" pitchFamily="34" charset="0"/>
                <a:cs typeface="Arial" pitchFamily="34" charset="0"/>
              </a:rPr>
              <a:t>hàm</a:t>
            </a:r>
            <a:r>
              <a:rPr lang="en-US">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41565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Lịch sử ngôn ngữ lập trình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pic>
        <p:nvPicPr>
          <p:cNvPr id="8" name="Picture 4"/>
          <p:cNvPicPr>
            <a:picLocks noGrp="1" noChangeAspect="1" noChangeArrowheads="1"/>
          </p:cNvPicPr>
          <p:nvPr>
            <p:ph idx="1"/>
          </p:nvPr>
        </p:nvPicPr>
        <p:blipFill>
          <a:blip r:embed="rId3" cstate="print"/>
          <a:srcRect/>
          <a:stretch>
            <a:fillRect/>
          </a:stretch>
        </p:blipFill>
        <p:spPr>
          <a:xfrm>
            <a:off x="418397" y="1364606"/>
            <a:ext cx="8344603" cy="5188594"/>
          </a:xfrm>
          <a:noFill/>
          <a:ln/>
        </p:spPr>
      </p:pic>
    </p:spTree>
    <p:extLst>
      <p:ext uri="{BB962C8B-B14F-4D97-AF65-F5344CB8AC3E}">
        <p14:creationId xmlns:p14="http://schemas.microsoft.com/office/powerpoint/2010/main" val="102981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48"/>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 C và C++</a:t>
            </a:r>
          </a:p>
        </p:txBody>
      </p:sp>
      <p:sp>
        <p:nvSpPr>
          <p:cNvPr id="3" name="Content Placeholder 2"/>
          <p:cNvSpPr>
            <a:spLocks noGrp="1"/>
          </p:cNvSpPr>
          <p:nvPr>
            <p:ph idx="1"/>
          </p:nvPr>
        </p:nvSpPr>
        <p:spPr>
          <a:xfrm>
            <a:off x="457200" y="1447800"/>
            <a:ext cx="8382000" cy="5029200"/>
          </a:xfrm>
        </p:spPr>
        <p:txBody>
          <a:bodyPr>
            <a:normAutofit fontScale="92500" lnSpcReduction="10000"/>
          </a:bodyPr>
          <a:lstStyle/>
          <a:p>
            <a:pPr marL="463550" indent="-463550" algn="just">
              <a:lnSpc>
                <a:spcPct val="130000"/>
              </a:lnSpc>
              <a:spcBef>
                <a:spcPts val="300"/>
              </a:spcBef>
              <a:spcAft>
                <a:spcPts val="300"/>
              </a:spcAft>
              <a:buFont typeface="Wingdings" pitchFamily="2" charset="2"/>
              <a:buChar char="v"/>
            </a:pPr>
            <a:r>
              <a:rPr lang="vi-VN" sz="2800">
                <a:solidFill>
                  <a:schemeClr val="tx1">
                    <a:lumMod val="85000"/>
                    <a:lumOff val="15000"/>
                  </a:schemeClr>
                </a:solidFill>
                <a:latin typeface="Arial" pitchFamily="34" charset="0"/>
                <a:cs typeface="Arial" pitchFamily="34" charset="0"/>
              </a:rPr>
              <a:t>Mở rộng của </a:t>
            </a:r>
            <a:r>
              <a:rPr lang="vi-VN" sz="2800" b="1">
                <a:latin typeface="Arial" pitchFamily="34" charset="0"/>
                <a:cs typeface="Arial" pitchFamily="34" charset="0"/>
              </a:rPr>
              <a:t>C</a:t>
            </a:r>
            <a:r>
              <a:rPr lang="en-US" sz="2800">
                <a:latin typeface="Arial" pitchFamily="34" charset="0"/>
                <a:cs typeface="Arial" pitchFamily="34" charset="0"/>
              </a:rPr>
              <a:t>: mọi khả năng, mọi khái niệm trong </a:t>
            </a:r>
            <a:r>
              <a:rPr lang="en-US" sz="2800" b="1">
                <a:latin typeface="Arial" pitchFamily="34" charset="0"/>
                <a:cs typeface="Arial" pitchFamily="34" charset="0"/>
              </a:rPr>
              <a:t>C</a:t>
            </a:r>
            <a:r>
              <a:rPr lang="en-US" sz="2800">
                <a:latin typeface="Arial" pitchFamily="34" charset="0"/>
                <a:cs typeface="Arial" pitchFamily="34" charset="0"/>
              </a:rPr>
              <a:t> đều dùng được trong </a:t>
            </a:r>
            <a:r>
              <a:rPr lang="en-US" sz="2800" b="1">
                <a:latin typeface="Arial" pitchFamily="34" charset="0"/>
                <a:cs typeface="Arial" pitchFamily="34" charset="0"/>
              </a:rPr>
              <a:t>C++</a:t>
            </a:r>
            <a:endParaRPr lang="vi-VN" sz="2800" b="1">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chemeClr val="tx1">
                    <a:lumMod val="85000"/>
                    <a:lumOff val="15000"/>
                  </a:schemeClr>
                </a:solidFill>
                <a:latin typeface="Arial" pitchFamily="34" charset="0"/>
                <a:cs typeface="Arial" pitchFamily="34" charset="0"/>
              </a:rPr>
              <a:t> C: ngôn ngữ </a:t>
            </a:r>
            <a:r>
              <a:rPr lang="en-US" sz="2800" b="1">
                <a:solidFill>
                  <a:srgbClr val="FF0000"/>
                </a:solidFill>
                <a:latin typeface="Arial" pitchFamily="34" charset="0"/>
                <a:cs typeface="Arial" pitchFamily="34" charset="0"/>
              </a:rPr>
              <a:t>lập trình cấu trúc</a:t>
            </a:r>
            <a:r>
              <a:rPr lang="en-US" sz="2800">
                <a:solidFill>
                  <a:schemeClr val="tx1">
                    <a:lumMod val="85000"/>
                    <a:lumOff val="1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a:solidFill>
                  <a:schemeClr val="tx1">
                    <a:lumMod val="85000"/>
                    <a:lumOff val="15000"/>
                  </a:schemeClr>
                </a:solidFill>
                <a:latin typeface="Arial" pitchFamily="34" charset="0"/>
                <a:cs typeface="Arial" pitchFamily="34" charset="0"/>
              </a:rPr>
              <a:t> C++: ngôn ngữ </a:t>
            </a:r>
            <a:r>
              <a:rPr lang="en-US" sz="2800" b="1">
                <a:solidFill>
                  <a:srgbClr val="FF0000"/>
                </a:solidFill>
                <a:latin typeface="Arial" pitchFamily="34" charset="0"/>
                <a:cs typeface="Arial" pitchFamily="34" charset="0"/>
              </a:rPr>
              <a:t>lập trình hướng đối tượng</a:t>
            </a:r>
            <a:r>
              <a:rPr lang="en-US" sz="2800">
                <a:solidFill>
                  <a:schemeClr val="tx1">
                    <a:lumMod val="85000"/>
                    <a:lumOff val="1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a:solidFill>
                  <a:schemeClr val="tx1">
                    <a:lumMod val="85000"/>
                    <a:lumOff val="15000"/>
                  </a:schemeClr>
                </a:solidFill>
                <a:latin typeface="Arial" pitchFamily="34" charset="0"/>
                <a:cs typeface="Arial" pitchFamily="34" charset="0"/>
              </a:rPr>
              <a:t>Java, C#, JS, PHP, Các thẻ HTML là các đối tượng</a:t>
            </a:r>
            <a:endParaRPr lang="vi-VN" sz="2800">
              <a:solidFill>
                <a:schemeClr val="tx1">
                  <a:lumMod val="85000"/>
                  <a:lumOff val="1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 là n</a:t>
            </a:r>
            <a:r>
              <a:rPr lang="vi-VN" sz="2800">
                <a:latin typeface="Arial" pitchFamily="34" charset="0"/>
                <a:cs typeface="Arial" pitchFamily="34" charset="0"/>
              </a:rPr>
              <a:t>gôn ngữ lai</a:t>
            </a:r>
            <a:r>
              <a:rPr lang="en-US" sz="2800">
                <a:latin typeface="Arial" pitchFamily="34" charset="0"/>
                <a:cs typeface="Arial" pitchFamily="34" charset="0"/>
              </a:rPr>
              <a:t>: cho phép tổ chức chương trình theo các lớp và các hàm.</a:t>
            </a:r>
          </a:p>
          <a:p>
            <a:pPr marL="463550" indent="0" algn="just">
              <a:lnSpc>
                <a:spcPct val="130000"/>
              </a:lnSpc>
              <a:spcBef>
                <a:spcPts val="300"/>
              </a:spcBef>
              <a:spcAft>
                <a:spcPts val="300"/>
              </a:spcAft>
              <a:buNone/>
            </a:pPr>
            <a:r>
              <a:rPr lang="en-US" sz="2800">
                <a:latin typeface="Arial" pitchFamily="34" charset="0"/>
                <a:cs typeface="Arial" pitchFamily="34" charset="0"/>
              </a:rPr>
              <a:t>Các ngôn ngữ thuần túy hướng đối tượng (như SMALLTALK) chỉ hỗ trợ các khái niệm về lớp.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535227"/>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graphicFrame>
        <p:nvGraphicFramePr>
          <p:cNvPr id="11" name="Table 11">
            <a:extLst>
              <a:ext uri="{FF2B5EF4-FFF2-40B4-BE49-F238E27FC236}">
                <a16:creationId xmlns:a16="http://schemas.microsoft.com/office/drawing/2014/main" id="{FC5A0C9D-4A17-486E-A00C-A0C805C52933}"/>
              </a:ext>
            </a:extLst>
          </p:cNvPr>
          <p:cNvGraphicFramePr>
            <a:graphicFrameLocks noGrp="1"/>
          </p:cNvGraphicFramePr>
          <p:nvPr>
            <p:extLst>
              <p:ext uri="{D42A27DB-BD31-4B8C-83A1-F6EECF244321}">
                <p14:modId xmlns:p14="http://schemas.microsoft.com/office/powerpoint/2010/main" val="3065436975"/>
              </p:ext>
            </p:extLst>
          </p:nvPr>
        </p:nvGraphicFramePr>
        <p:xfrm>
          <a:off x="0" y="1371601"/>
          <a:ext cx="9144000" cy="5161269"/>
        </p:xfrm>
        <a:graphic>
          <a:graphicData uri="http://schemas.openxmlformats.org/drawingml/2006/table">
            <a:tbl>
              <a:tblPr firstRow="1" bandRow="1">
                <a:tableStyleId>{5940675A-B579-460E-94D1-54222C63F5DA}</a:tableStyleId>
              </a:tblPr>
              <a:tblGrid>
                <a:gridCol w="3124200">
                  <a:extLst>
                    <a:ext uri="{9D8B030D-6E8A-4147-A177-3AD203B41FA5}">
                      <a16:colId xmlns:a16="http://schemas.microsoft.com/office/drawing/2014/main" val="1202222581"/>
                    </a:ext>
                  </a:extLst>
                </a:gridCol>
                <a:gridCol w="6019800">
                  <a:extLst>
                    <a:ext uri="{9D8B030D-6E8A-4147-A177-3AD203B41FA5}">
                      <a16:colId xmlns:a16="http://schemas.microsoft.com/office/drawing/2014/main" val="1804237425"/>
                    </a:ext>
                  </a:extLst>
                </a:gridCol>
              </a:tblGrid>
              <a:tr h="417296">
                <a:tc>
                  <a:txBody>
                    <a:bodyPr/>
                    <a:lstStyle/>
                    <a:p>
                      <a:pPr algn="ctr"/>
                      <a:r>
                        <a:rPr lang="en-US" sz="2200" b="1">
                          <a:solidFill>
                            <a:srgbClr val="C00000"/>
                          </a:solidFill>
                        </a:rPr>
                        <a:t>Lập trình cấu trúc  </a:t>
                      </a:r>
                      <a:endParaRPr lang="en-US" sz="2200" b="1">
                        <a:solidFill>
                          <a:srgbClr val="C00000"/>
                        </a:solidFill>
                        <a:latin typeface="Arial" panose="020B0604020202020204" pitchFamily="34" charset="0"/>
                        <a:cs typeface="Arial" panose="020B0604020202020204" pitchFamily="34" charset="0"/>
                      </a:endParaRPr>
                    </a:p>
                  </a:txBody>
                  <a:tcPr/>
                </a:tc>
                <a:tc>
                  <a:txBody>
                    <a:bodyPr/>
                    <a:lstStyle/>
                    <a:p>
                      <a:pPr algn="ctr"/>
                      <a:r>
                        <a:rPr lang="en-US" sz="2200" b="1">
                          <a:solidFill>
                            <a:srgbClr val="C00000"/>
                          </a:solidFill>
                        </a:rPr>
                        <a:t>Lập trình hướng đối tượng </a:t>
                      </a:r>
                      <a:endParaRPr lang="en-US" sz="2200" b="1">
                        <a:solidFill>
                          <a:srgbClr val="C0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85007912"/>
                  </a:ext>
                </a:extLst>
              </a:tr>
              <a:tr h="2631429">
                <a:tc>
                  <a:txBody>
                    <a:bodyPr/>
                    <a:lstStyle/>
                    <a:p>
                      <a:pPr algn="just"/>
                      <a:r>
                        <a:rPr lang="en-US" sz="2200" err="1"/>
                        <a:t>Tổ</a:t>
                      </a:r>
                      <a:r>
                        <a:rPr lang="en-US" sz="2200"/>
                        <a:t> </a:t>
                      </a:r>
                      <a:r>
                        <a:rPr lang="en-US" sz="2200" err="1"/>
                        <a:t>chức</a:t>
                      </a:r>
                      <a:r>
                        <a:rPr lang="en-US" sz="2200"/>
                        <a:t> </a:t>
                      </a:r>
                      <a:r>
                        <a:rPr lang="en-US" sz="2200" err="1"/>
                        <a:t>phân</a:t>
                      </a:r>
                      <a:r>
                        <a:rPr lang="en-US" sz="2200"/>
                        <a:t> chia </a:t>
                      </a:r>
                      <a:r>
                        <a:rPr lang="en-US" sz="2200" err="1"/>
                        <a:t>chương</a:t>
                      </a:r>
                      <a:r>
                        <a:rPr lang="en-US" sz="2200"/>
                        <a:t> </a:t>
                      </a:r>
                      <a:r>
                        <a:rPr lang="en-US" sz="2200" err="1"/>
                        <a:t>trình</a:t>
                      </a:r>
                      <a:r>
                        <a:rPr lang="en-US" sz="2200"/>
                        <a:t> </a:t>
                      </a:r>
                      <a:r>
                        <a:rPr lang="en-US" sz="2200" err="1"/>
                        <a:t>thành</a:t>
                      </a:r>
                      <a:r>
                        <a:rPr lang="en-US" sz="2200"/>
                        <a:t> </a:t>
                      </a:r>
                      <a:r>
                        <a:rPr lang="en-US" sz="2200" err="1"/>
                        <a:t>các</a:t>
                      </a:r>
                      <a:r>
                        <a:rPr lang="en-US" sz="2200"/>
                        <a:t> </a:t>
                      </a:r>
                      <a:r>
                        <a:rPr lang="en-US" sz="2200" err="1"/>
                        <a:t>hàm</a:t>
                      </a:r>
                      <a:r>
                        <a:rPr lang="en-US" sz="2200"/>
                        <a:t>/</a:t>
                      </a:r>
                      <a:r>
                        <a:rPr lang="en-US" sz="2200" err="1"/>
                        <a:t>thủ</a:t>
                      </a:r>
                      <a:r>
                        <a:rPr lang="en-US" sz="2200"/>
                        <a:t> </a:t>
                      </a:r>
                      <a:r>
                        <a:rPr lang="en-US" sz="2200" err="1"/>
                        <a:t>tục</a:t>
                      </a:r>
                      <a:r>
                        <a:rPr lang="en-US" sz="2200"/>
                        <a:t>.</a:t>
                      </a:r>
                    </a:p>
                    <a:p>
                      <a:pPr algn="just"/>
                      <a:r>
                        <a:rPr lang="en-US" sz="2200"/>
                        <a:t>-&gt; </a:t>
                      </a:r>
                      <a:r>
                        <a:rPr lang="en-US" sz="2200" err="1"/>
                        <a:t>Chương</a:t>
                      </a:r>
                      <a:r>
                        <a:rPr lang="en-US" sz="2200"/>
                        <a:t> </a:t>
                      </a:r>
                      <a:r>
                        <a:rPr lang="en-US" sz="2200" err="1"/>
                        <a:t>trình</a:t>
                      </a:r>
                      <a:r>
                        <a:rPr lang="en-US" sz="2200"/>
                        <a:t> </a:t>
                      </a:r>
                      <a:r>
                        <a:rPr lang="en-US" sz="2200" err="1"/>
                        <a:t>dùng</a:t>
                      </a:r>
                      <a:r>
                        <a:rPr lang="en-US" sz="2200"/>
                        <a:t> </a:t>
                      </a:r>
                      <a:r>
                        <a:rPr lang="en-US" sz="2200" err="1"/>
                        <a:t>để</a:t>
                      </a:r>
                      <a:r>
                        <a:rPr lang="en-US" sz="2200"/>
                        <a:t> </a:t>
                      </a:r>
                      <a:r>
                        <a:rPr lang="en-US" sz="2200" err="1"/>
                        <a:t>xử</a:t>
                      </a:r>
                      <a:r>
                        <a:rPr lang="en-US" sz="2200"/>
                        <a:t> </a:t>
                      </a:r>
                      <a:r>
                        <a:rPr lang="en-US" sz="2200" err="1"/>
                        <a:t>lý</a:t>
                      </a:r>
                      <a:r>
                        <a:rPr lang="en-US" sz="2200"/>
                        <a:t> </a:t>
                      </a:r>
                      <a:r>
                        <a:rPr lang="en-US" sz="2200" err="1"/>
                        <a:t>dữ</a:t>
                      </a:r>
                      <a:r>
                        <a:rPr lang="en-US" sz="2200"/>
                        <a:t> </a:t>
                      </a:r>
                      <a:r>
                        <a:rPr lang="en-US" sz="2200" err="1"/>
                        <a:t>liệu</a:t>
                      </a:r>
                      <a:r>
                        <a:rPr lang="en-US" sz="2200"/>
                        <a:t> </a:t>
                      </a:r>
                      <a:r>
                        <a:rPr lang="en-US" sz="2200" err="1"/>
                        <a:t>nhưng</a:t>
                      </a:r>
                      <a:r>
                        <a:rPr lang="en-US" sz="2200"/>
                        <a:t> </a:t>
                      </a:r>
                      <a:r>
                        <a:rPr lang="en-US" sz="2200" err="1"/>
                        <a:t>lại</a:t>
                      </a:r>
                      <a:r>
                        <a:rPr lang="en-US" sz="2200"/>
                        <a:t> </a:t>
                      </a:r>
                      <a:r>
                        <a:rPr lang="en-US" sz="2200" err="1"/>
                        <a:t>tách</a:t>
                      </a:r>
                      <a:r>
                        <a:rPr lang="en-US" sz="2200"/>
                        <a:t> </a:t>
                      </a:r>
                      <a:r>
                        <a:rPr lang="en-US" sz="2200" err="1"/>
                        <a:t>rời</a:t>
                      </a:r>
                      <a:r>
                        <a:rPr lang="en-US" sz="2200"/>
                        <a:t> </a:t>
                      </a:r>
                      <a:r>
                        <a:rPr lang="en-US" sz="2200" err="1"/>
                        <a:t>dữ</a:t>
                      </a:r>
                      <a:r>
                        <a:rPr lang="en-US" sz="2200"/>
                        <a:t> </a:t>
                      </a:r>
                      <a:r>
                        <a:rPr lang="en-US" sz="2200" err="1"/>
                        <a:t>liệu</a:t>
                      </a:r>
                      <a:r>
                        <a:rPr lang="en-US" sz="2200"/>
                        <a:t>.</a:t>
                      </a:r>
                      <a:endParaRPr lang="en-US" sz="2200">
                        <a:latin typeface="Arial" panose="020B0604020202020204" pitchFamily="34" charset="0"/>
                        <a:cs typeface="Arial" panose="020B0604020202020204" pitchFamily="34" charset="0"/>
                      </a:endParaRPr>
                    </a:p>
                  </a:txBody>
                  <a:tcPr/>
                </a:tc>
                <a:tc>
                  <a:txBody>
                    <a:bodyPr/>
                    <a:lstStyle/>
                    <a:p>
                      <a:pPr marL="342900" indent="-342900" algn="just">
                        <a:buFont typeface="Arial" panose="020B0604020202020204" pitchFamily="34" charset="0"/>
                        <a:buChar char="•"/>
                      </a:pPr>
                      <a:r>
                        <a:rPr lang="en-US" sz="2200" err="1"/>
                        <a:t>Tổ</a:t>
                      </a:r>
                      <a:r>
                        <a:rPr lang="en-US" sz="2200"/>
                        <a:t> </a:t>
                      </a:r>
                      <a:r>
                        <a:rPr lang="en-US" sz="2200" err="1"/>
                        <a:t>chức</a:t>
                      </a:r>
                      <a:r>
                        <a:rPr lang="en-US" sz="2200"/>
                        <a:t> </a:t>
                      </a:r>
                      <a:r>
                        <a:rPr lang="en-US" sz="2200" err="1"/>
                        <a:t>chương</a:t>
                      </a:r>
                      <a:r>
                        <a:rPr lang="en-US" sz="2200"/>
                        <a:t> </a:t>
                      </a:r>
                      <a:r>
                        <a:rPr lang="en-US" sz="2200" err="1"/>
                        <a:t>trình</a:t>
                      </a:r>
                      <a:r>
                        <a:rPr lang="en-US" sz="2200"/>
                        <a:t> </a:t>
                      </a:r>
                      <a:r>
                        <a:rPr lang="en-US" sz="2200" err="1"/>
                        <a:t>thành</a:t>
                      </a:r>
                      <a:r>
                        <a:rPr lang="en-US" sz="2200"/>
                        <a:t> </a:t>
                      </a:r>
                      <a:r>
                        <a:rPr lang="en-US" sz="2200" err="1"/>
                        <a:t>các</a:t>
                      </a:r>
                      <a:r>
                        <a:rPr lang="en-US" sz="2200"/>
                        <a:t> </a:t>
                      </a:r>
                      <a:r>
                        <a:rPr lang="en-US" sz="2200" err="1"/>
                        <a:t>lớp</a:t>
                      </a:r>
                      <a:r>
                        <a:rPr lang="en-US" sz="2200"/>
                        <a:t>.</a:t>
                      </a:r>
                    </a:p>
                    <a:p>
                      <a:pPr marL="342900" indent="-342900" algn="just">
                        <a:buFont typeface="Arial" panose="020B0604020202020204" pitchFamily="34" charset="0"/>
                        <a:buChar char="•"/>
                      </a:pPr>
                      <a:r>
                        <a:rPr lang="en-US" sz="2200" err="1"/>
                        <a:t>Lớp</a:t>
                      </a:r>
                      <a:r>
                        <a:rPr lang="en-US" sz="2200"/>
                        <a:t> bao </a:t>
                      </a:r>
                      <a:r>
                        <a:rPr lang="en-US" sz="2200" err="1"/>
                        <a:t>gồm</a:t>
                      </a:r>
                      <a:r>
                        <a:rPr lang="en-US" sz="2200"/>
                        <a:t> </a:t>
                      </a:r>
                      <a:r>
                        <a:rPr lang="en-US" sz="2200" err="1"/>
                        <a:t>cả</a:t>
                      </a:r>
                      <a:r>
                        <a:rPr lang="en-US" sz="2200"/>
                        <a:t> </a:t>
                      </a:r>
                      <a:r>
                        <a:rPr lang="en-US" sz="2200" err="1"/>
                        <a:t>dữ</a:t>
                      </a:r>
                      <a:r>
                        <a:rPr lang="en-US" sz="2200"/>
                        <a:t> </a:t>
                      </a:r>
                      <a:r>
                        <a:rPr lang="en-US" sz="2200" err="1"/>
                        <a:t>liệu</a:t>
                      </a:r>
                      <a:r>
                        <a:rPr lang="en-US" sz="2200"/>
                        <a:t> </a:t>
                      </a:r>
                      <a:r>
                        <a:rPr lang="en-US" sz="2200" err="1"/>
                        <a:t>và</a:t>
                      </a:r>
                      <a:r>
                        <a:rPr lang="en-US" sz="2200"/>
                        <a:t> </a:t>
                      </a:r>
                      <a:r>
                        <a:rPr lang="en-US" sz="2200" err="1"/>
                        <a:t>các</a:t>
                      </a:r>
                      <a:r>
                        <a:rPr lang="en-US" sz="2200"/>
                        <a:t> </a:t>
                      </a:r>
                      <a:r>
                        <a:rPr lang="en-US" sz="2200" err="1"/>
                        <a:t>phương</a:t>
                      </a:r>
                      <a:r>
                        <a:rPr lang="en-US" sz="2200"/>
                        <a:t> </a:t>
                      </a:r>
                      <a:r>
                        <a:rPr lang="en-US" sz="2200" err="1"/>
                        <a:t>thức</a:t>
                      </a:r>
                      <a:r>
                        <a:rPr lang="en-US" sz="2200"/>
                        <a:t> </a:t>
                      </a:r>
                      <a:r>
                        <a:rPr lang="en-US" sz="2200" err="1"/>
                        <a:t>xử</a:t>
                      </a:r>
                      <a:r>
                        <a:rPr lang="en-US" sz="2200"/>
                        <a:t> </a:t>
                      </a:r>
                      <a:r>
                        <a:rPr lang="en-US" sz="2200" err="1"/>
                        <a:t>lý</a:t>
                      </a:r>
                      <a:r>
                        <a:rPr lang="en-US" sz="2200"/>
                        <a:t> </a:t>
                      </a:r>
                      <a:r>
                        <a:rPr lang="en-US" sz="2200" err="1"/>
                        <a:t>dữ</a:t>
                      </a:r>
                      <a:r>
                        <a:rPr lang="en-US" sz="2200"/>
                        <a:t> </a:t>
                      </a:r>
                      <a:r>
                        <a:rPr lang="en-US" sz="2200" err="1"/>
                        <a:t>liệu</a:t>
                      </a:r>
                      <a:r>
                        <a:rPr lang="en-US" sz="2200"/>
                        <a:t>.</a:t>
                      </a:r>
                    </a:p>
                    <a:p>
                      <a:pPr marL="342900" indent="-342900" algn="just">
                        <a:buFont typeface="Arial" panose="020B0604020202020204" pitchFamily="34" charset="0"/>
                        <a:buChar char="•"/>
                      </a:pPr>
                      <a:r>
                        <a:rPr lang="en-US" sz="2200" err="1"/>
                        <a:t>Có</a:t>
                      </a:r>
                      <a:r>
                        <a:rPr lang="en-US" sz="2200"/>
                        <a:t> </a:t>
                      </a:r>
                      <a:r>
                        <a:rPr lang="en-US" sz="2200" err="1"/>
                        <a:t>thể</a:t>
                      </a:r>
                      <a:r>
                        <a:rPr lang="en-US" sz="2200"/>
                        <a:t> </a:t>
                      </a:r>
                      <a:r>
                        <a:rPr lang="en-US" sz="2200" err="1"/>
                        <a:t>xem</a:t>
                      </a:r>
                      <a:r>
                        <a:rPr lang="en-US" sz="2200"/>
                        <a:t> </a:t>
                      </a:r>
                      <a:r>
                        <a:rPr lang="en-US" sz="2200" err="1"/>
                        <a:t>Lớp</a:t>
                      </a:r>
                      <a:r>
                        <a:rPr lang="en-US" sz="2200"/>
                        <a:t> </a:t>
                      </a:r>
                      <a:r>
                        <a:rPr lang="en-US" sz="2200" err="1"/>
                        <a:t>là</a:t>
                      </a:r>
                      <a:r>
                        <a:rPr lang="en-US" sz="2200"/>
                        <a:t> </a:t>
                      </a:r>
                      <a:r>
                        <a:rPr lang="en-US" sz="2200" err="1"/>
                        <a:t>sự</a:t>
                      </a:r>
                      <a:r>
                        <a:rPr lang="en-US" sz="2200"/>
                        <a:t> </a:t>
                      </a:r>
                      <a:r>
                        <a:rPr lang="en-US" sz="2200" err="1"/>
                        <a:t>mở</a:t>
                      </a:r>
                      <a:r>
                        <a:rPr lang="en-US" sz="2200"/>
                        <a:t> </a:t>
                      </a:r>
                      <a:r>
                        <a:rPr lang="en-US" sz="2200" err="1"/>
                        <a:t>rộng</a:t>
                      </a:r>
                      <a:r>
                        <a:rPr lang="en-US" sz="2200"/>
                        <a:t> </a:t>
                      </a:r>
                      <a:r>
                        <a:rPr lang="en-US" sz="2200" err="1"/>
                        <a:t>của</a:t>
                      </a:r>
                      <a:r>
                        <a:rPr lang="en-US" sz="2200"/>
                        <a:t> struct </a:t>
                      </a:r>
                      <a:r>
                        <a:rPr lang="en-US" sz="2200" err="1"/>
                        <a:t>trong</a:t>
                      </a:r>
                      <a:r>
                        <a:rPr lang="en-US" sz="2200"/>
                        <a:t> C </a:t>
                      </a:r>
                      <a:r>
                        <a:rPr lang="en-US" sz="2200" err="1"/>
                        <a:t>bằng</a:t>
                      </a:r>
                      <a:r>
                        <a:rPr lang="en-US" sz="2200"/>
                        <a:t> </a:t>
                      </a:r>
                      <a:r>
                        <a:rPr lang="en-US" sz="2200" err="1"/>
                        <a:t>cách</a:t>
                      </a:r>
                      <a:r>
                        <a:rPr lang="en-US" sz="2200"/>
                        <a:t> </a:t>
                      </a:r>
                      <a:r>
                        <a:rPr lang="en-US" sz="2200" err="1"/>
                        <a:t>thêm</a:t>
                      </a:r>
                      <a:r>
                        <a:rPr lang="en-US" sz="2200"/>
                        <a:t> </a:t>
                      </a:r>
                      <a:r>
                        <a:rPr lang="en-US" sz="2200" err="1"/>
                        <a:t>vào</a:t>
                      </a:r>
                      <a:r>
                        <a:rPr lang="en-US" sz="2200"/>
                        <a:t> </a:t>
                      </a:r>
                      <a:r>
                        <a:rPr lang="en-US" sz="2200" err="1"/>
                        <a:t>các</a:t>
                      </a:r>
                      <a:r>
                        <a:rPr lang="en-US" sz="2200"/>
                        <a:t> </a:t>
                      </a:r>
                      <a:r>
                        <a:rPr lang="en-US" sz="2200" err="1"/>
                        <a:t>phương</a:t>
                      </a:r>
                      <a:r>
                        <a:rPr lang="en-US" sz="2200"/>
                        <a:t> </a:t>
                      </a:r>
                      <a:r>
                        <a:rPr lang="en-US" sz="2200" err="1"/>
                        <a:t>thức</a:t>
                      </a:r>
                      <a:r>
                        <a:rPr lang="en-US" sz="2200"/>
                        <a:t>.</a:t>
                      </a:r>
                    </a:p>
                    <a:p>
                      <a:pPr marL="342900" indent="-342900" algn="just">
                        <a:buFont typeface="Arial" panose="020B0604020202020204" pitchFamily="34" charset="0"/>
                        <a:buChar char="•"/>
                      </a:pPr>
                      <a:r>
                        <a:rPr lang="en-US" sz="2200" err="1"/>
                        <a:t>Dùng</a:t>
                      </a:r>
                      <a:r>
                        <a:rPr lang="en-US" sz="2200"/>
                        <a:t> </a:t>
                      </a:r>
                      <a:r>
                        <a:rPr lang="en-US" sz="2200" err="1"/>
                        <a:t>tên</a:t>
                      </a:r>
                      <a:r>
                        <a:rPr lang="en-US" sz="2200"/>
                        <a:t> </a:t>
                      </a:r>
                      <a:r>
                        <a:rPr lang="en-US" sz="2200" err="1"/>
                        <a:t>Lớp</a:t>
                      </a:r>
                      <a:r>
                        <a:rPr lang="en-US" sz="2200"/>
                        <a:t> </a:t>
                      </a:r>
                      <a:r>
                        <a:rPr lang="en-US" sz="2200" err="1"/>
                        <a:t>để</a:t>
                      </a:r>
                      <a:r>
                        <a:rPr lang="en-US" sz="2200"/>
                        <a:t> </a:t>
                      </a:r>
                      <a:r>
                        <a:rPr lang="en-US" sz="2200" err="1"/>
                        <a:t>khai</a:t>
                      </a:r>
                      <a:r>
                        <a:rPr lang="en-US" sz="2200"/>
                        <a:t> </a:t>
                      </a:r>
                      <a:r>
                        <a:rPr lang="en-US" sz="2200" err="1"/>
                        <a:t>báo</a:t>
                      </a:r>
                      <a:r>
                        <a:rPr lang="en-US" sz="2200"/>
                        <a:t> </a:t>
                      </a:r>
                      <a:r>
                        <a:rPr lang="en-US" sz="2200" err="1"/>
                        <a:t>biến</a:t>
                      </a:r>
                      <a:r>
                        <a:rPr lang="en-US" sz="2200"/>
                        <a:t> </a:t>
                      </a:r>
                      <a:r>
                        <a:rPr lang="en-US" sz="2200" err="1"/>
                        <a:t>kiểu</a:t>
                      </a:r>
                      <a:r>
                        <a:rPr lang="en-US" sz="2200"/>
                        <a:t> </a:t>
                      </a:r>
                      <a:r>
                        <a:rPr lang="en-US" sz="2200" err="1"/>
                        <a:t>Lớp</a:t>
                      </a:r>
                      <a:r>
                        <a:rPr lang="en-US" sz="2200"/>
                        <a:t> hay </a:t>
                      </a:r>
                      <a:r>
                        <a:rPr lang="en-US" sz="2200" err="1"/>
                        <a:t>còn</a:t>
                      </a:r>
                      <a:r>
                        <a:rPr lang="en-US" sz="2200"/>
                        <a:t> </a:t>
                      </a:r>
                      <a:r>
                        <a:rPr lang="en-US" sz="2200" err="1"/>
                        <a:t>gọi</a:t>
                      </a:r>
                      <a:r>
                        <a:rPr lang="en-US" sz="2200"/>
                        <a:t> </a:t>
                      </a:r>
                      <a:r>
                        <a:rPr lang="en-US" sz="2200" err="1"/>
                        <a:t>là</a:t>
                      </a:r>
                      <a:r>
                        <a:rPr lang="en-US" sz="2200"/>
                        <a:t> </a:t>
                      </a:r>
                      <a:r>
                        <a:rPr lang="en-US" sz="2200" err="1"/>
                        <a:t>đối</a:t>
                      </a:r>
                      <a:r>
                        <a:rPr lang="en-US" sz="2200"/>
                        <a:t> </a:t>
                      </a:r>
                      <a:r>
                        <a:rPr lang="en-US" sz="2200" err="1"/>
                        <a:t>tượng</a:t>
                      </a:r>
                      <a:r>
                        <a:rPr lang="en-US" sz="2200"/>
                        <a:t>.</a:t>
                      </a:r>
                      <a:endParaRPr lang="en-US" sz="2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6021312"/>
                  </a:ext>
                </a:extLst>
              </a:tr>
              <a:tr h="2056674">
                <a:tc>
                  <a:txBody>
                    <a:bodyPr/>
                    <a:lstStyle/>
                    <a:p>
                      <a:pPr algn="just"/>
                      <a:r>
                        <a:rPr lang="en-US" sz="2200" err="1"/>
                        <a:t>Việc</a:t>
                      </a:r>
                      <a:r>
                        <a:rPr lang="en-US" sz="2200"/>
                        <a:t> </a:t>
                      </a:r>
                      <a:r>
                        <a:rPr lang="en-US" sz="2200" err="1"/>
                        <a:t>trao</a:t>
                      </a:r>
                      <a:r>
                        <a:rPr lang="en-US" sz="2200"/>
                        <a:t> </a:t>
                      </a:r>
                      <a:r>
                        <a:rPr lang="en-US" sz="2200" err="1"/>
                        <a:t>đổi</a:t>
                      </a:r>
                      <a:r>
                        <a:rPr lang="en-US" sz="2200"/>
                        <a:t> </a:t>
                      </a:r>
                      <a:r>
                        <a:rPr lang="en-US" sz="2200" err="1"/>
                        <a:t>dữ</a:t>
                      </a:r>
                      <a:r>
                        <a:rPr lang="en-US" sz="2200"/>
                        <a:t> </a:t>
                      </a:r>
                      <a:r>
                        <a:rPr lang="en-US" sz="2200" err="1"/>
                        <a:t>liệu</a:t>
                      </a:r>
                      <a:r>
                        <a:rPr lang="en-US" sz="2200"/>
                        <a:t> </a:t>
                      </a:r>
                      <a:r>
                        <a:rPr lang="en-US" sz="2200" err="1"/>
                        <a:t>giữa</a:t>
                      </a:r>
                      <a:r>
                        <a:rPr lang="en-US" sz="2200"/>
                        <a:t> </a:t>
                      </a:r>
                      <a:r>
                        <a:rPr lang="en-US" sz="2200" err="1"/>
                        <a:t>các</a:t>
                      </a:r>
                      <a:r>
                        <a:rPr lang="en-US" sz="2200"/>
                        <a:t> </a:t>
                      </a:r>
                      <a:r>
                        <a:rPr lang="en-US" sz="2200" err="1"/>
                        <a:t>hàm</a:t>
                      </a:r>
                      <a:r>
                        <a:rPr lang="en-US" sz="2200"/>
                        <a:t> </a:t>
                      </a:r>
                      <a:r>
                        <a:rPr lang="en-US" sz="2200" err="1"/>
                        <a:t>thực</a:t>
                      </a:r>
                      <a:r>
                        <a:rPr lang="en-US" sz="2200"/>
                        <a:t> </a:t>
                      </a:r>
                      <a:r>
                        <a:rPr lang="en-US" sz="2200" err="1"/>
                        <a:t>hiện</a:t>
                      </a:r>
                      <a:r>
                        <a:rPr lang="en-US" sz="2200"/>
                        <a:t> bằng cách truyền giá trị thông qua các </a:t>
                      </a:r>
                      <a:r>
                        <a:rPr lang="en-US" sz="2200" err="1"/>
                        <a:t>đối</a:t>
                      </a:r>
                      <a:r>
                        <a:rPr lang="en-US" sz="2200"/>
                        <a:t> </a:t>
                      </a:r>
                      <a:r>
                        <a:rPr lang="en-US" sz="2200" err="1"/>
                        <a:t>số</a:t>
                      </a:r>
                      <a:r>
                        <a:rPr lang="en-US" sz="2200"/>
                        <a:t> </a:t>
                      </a:r>
                      <a:r>
                        <a:rPr lang="en-US" sz="2200" err="1"/>
                        <a:t>của</a:t>
                      </a:r>
                      <a:r>
                        <a:rPr lang="en-US" sz="2200"/>
                        <a:t> </a:t>
                      </a:r>
                      <a:r>
                        <a:rPr lang="en-US" sz="2200" err="1"/>
                        <a:t>hàm</a:t>
                      </a:r>
                      <a:r>
                        <a:rPr lang="en-US" sz="2200"/>
                        <a:t> </a:t>
                      </a:r>
                      <a:r>
                        <a:rPr lang="en-US" sz="2200" err="1"/>
                        <a:t>và</a:t>
                      </a:r>
                      <a:r>
                        <a:rPr lang="en-US" sz="2200"/>
                        <a:t> </a:t>
                      </a:r>
                      <a:r>
                        <a:rPr lang="en-US" sz="2200" err="1"/>
                        <a:t>các</a:t>
                      </a:r>
                      <a:r>
                        <a:rPr lang="en-US" sz="2200"/>
                        <a:t> </a:t>
                      </a:r>
                      <a:r>
                        <a:rPr lang="en-US" sz="2200" err="1"/>
                        <a:t>biến</a:t>
                      </a:r>
                      <a:r>
                        <a:rPr lang="en-US" sz="2200"/>
                        <a:t> </a:t>
                      </a:r>
                      <a:r>
                        <a:rPr lang="en-US" sz="2200" err="1"/>
                        <a:t>toàn</a:t>
                      </a:r>
                      <a:r>
                        <a:rPr lang="en-US" sz="2200"/>
                        <a:t> </a:t>
                      </a:r>
                      <a:r>
                        <a:rPr lang="en-US" sz="2200" err="1"/>
                        <a:t>cục</a:t>
                      </a:r>
                      <a:r>
                        <a:rPr lang="en-US" sz="2200"/>
                        <a:t>.</a:t>
                      </a:r>
                      <a:endParaRPr lang="en-US" sz="2200">
                        <a:latin typeface="Arial" panose="020B0604020202020204" pitchFamily="34" charset="0"/>
                        <a:cs typeface="Arial" panose="020B0604020202020204" pitchFamily="34" charset="0"/>
                      </a:endParaRPr>
                    </a:p>
                  </a:txBody>
                  <a:tcPr/>
                </a:tc>
                <a:tc>
                  <a:txBody>
                    <a:bodyPr/>
                    <a:lstStyle/>
                    <a:p>
                      <a:pPr marL="342900" indent="-342900" algn="just">
                        <a:buFont typeface="Arial" panose="020B0604020202020204" pitchFamily="34" charset="0"/>
                        <a:buChar char="•"/>
                      </a:pPr>
                      <a:r>
                        <a:rPr lang="en-US" sz="2200" kern="1200" err="1">
                          <a:solidFill>
                            <a:schemeClr val="dk1"/>
                          </a:solidFill>
                        </a:rPr>
                        <a:t>Một</a:t>
                      </a:r>
                      <a:r>
                        <a:rPr lang="en-US" sz="2200" kern="1200">
                          <a:solidFill>
                            <a:schemeClr val="dk1"/>
                          </a:solidFill>
                        </a:rPr>
                        <a:t> </a:t>
                      </a:r>
                      <a:r>
                        <a:rPr lang="en-US" sz="2200" kern="1200" err="1">
                          <a:solidFill>
                            <a:schemeClr val="dk1"/>
                          </a:solidFill>
                        </a:rPr>
                        <a:t>chương</a:t>
                      </a:r>
                      <a:r>
                        <a:rPr lang="en-US" sz="2200" kern="1200">
                          <a:solidFill>
                            <a:schemeClr val="dk1"/>
                          </a:solidFill>
                        </a:rPr>
                        <a:t> </a:t>
                      </a:r>
                      <a:r>
                        <a:rPr lang="en-US" sz="2200" kern="1200" err="1">
                          <a:solidFill>
                            <a:schemeClr val="dk1"/>
                          </a:solidFill>
                        </a:rPr>
                        <a:t>trình</a:t>
                      </a:r>
                      <a:r>
                        <a:rPr lang="en-US" sz="2200" kern="1200">
                          <a:solidFill>
                            <a:schemeClr val="dk1"/>
                          </a:solidFill>
                        </a:rPr>
                        <a:t> </a:t>
                      </a:r>
                      <a:r>
                        <a:rPr lang="en-US" sz="2200" kern="1200" err="1">
                          <a:solidFill>
                            <a:schemeClr val="dk1"/>
                          </a:solidFill>
                        </a:rPr>
                        <a:t>hướng</a:t>
                      </a:r>
                      <a:r>
                        <a:rPr lang="en-US" sz="2200" kern="1200">
                          <a:solidFill>
                            <a:schemeClr val="dk1"/>
                          </a:solidFill>
                        </a:rPr>
                        <a:t> </a:t>
                      </a:r>
                      <a:r>
                        <a:rPr lang="en-US" sz="2200" kern="1200" err="1">
                          <a:solidFill>
                            <a:schemeClr val="dk1"/>
                          </a:solidFill>
                        </a:rPr>
                        <a:t>đối</a:t>
                      </a:r>
                      <a:r>
                        <a:rPr lang="en-US" sz="2200" kern="1200">
                          <a:solidFill>
                            <a:schemeClr val="dk1"/>
                          </a:solidFill>
                        </a:rPr>
                        <a:t> </a:t>
                      </a:r>
                      <a:r>
                        <a:rPr lang="en-US" sz="2200" kern="1200" err="1">
                          <a:solidFill>
                            <a:schemeClr val="dk1"/>
                          </a:solidFill>
                        </a:rPr>
                        <a:t>tượng</a:t>
                      </a:r>
                      <a:r>
                        <a:rPr lang="en-US" sz="2200" kern="1200">
                          <a:solidFill>
                            <a:schemeClr val="dk1"/>
                          </a:solidFill>
                        </a:rPr>
                        <a:t> </a:t>
                      </a:r>
                      <a:r>
                        <a:rPr lang="en-US" sz="2200" kern="1200" err="1">
                          <a:solidFill>
                            <a:schemeClr val="dk1"/>
                          </a:solidFill>
                        </a:rPr>
                        <a:t>sẽ</a:t>
                      </a:r>
                      <a:r>
                        <a:rPr lang="en-US" sz="2200" kern="1200">
                          <a:solidFill>
                            <a:schemeClr val="dk1"/>
                          </a:solidFill>
                        </a:rPr>
                        <a:t> bao </a:t>
                      </a:r>
                      <a:r>
                        <a:rPr lang="en-US" sz="2200" kern="1200" err="1">
                          <a:solidFill>
                            <a:schemeClr val="dk1"/>
                          </a:solidFill>
                        </a:rPr>
                        <a:t>gồm</a:t>
                      </a:r>
                      <a:r>
                        <a:rPr lang="en-US" sz="2200" kern="1200">
                          <a:solidFill>
                            <a:schemeClr val="dk1"/>
                          </a:solidFill>
                        </a:rPr>
                        <a:t> </a:t>
                      </a:r>
                      <a:r>
                        <a:rPr lang="en-US" sz="2200" kern="1200" err="1">
                          <a:solidFill>
                            <a:schemeClr val="dk1"/>
                          </a:solidFill>
                        </a:rPr>
                        <a:t>các</a:t>
                      </a:r>
                      <a:r>
                        <a:rPr lang="en-US" sz="2200" kern="1200">
                          <a:solidFill>
                            <a:schemeClr val="dk1"/>
                          </a:solidFill>
                        </a:rPr>
                        <a:t> lớp </a:t>
                      </a:r>
                      <a:r>
                        <a:rPr lang="en-US" sz="2200" kern="1200" err="1">
                          <a:solidFill>
                            <a:schemeClr val="dk1"/>
                          </a:solidFill>
                        </a:rPr>
                        <a:t>có</a:t>
                      </a:r>
                      <a:r>
                        <a:rPr lang="en-US" sz="2200" kern="1200">
                          <a:solidFill>
                            <a:schemeClr val="dk1"/>
                          </a:solidFill>
                        </a:rPr>
                        <a:t> </a:t>
                      </a:r>
                      <a:r>
                        <a:rPr lang="en-US" sz="2200" kern="1200" err="1">
                          <a:solidFill>
                            <a:schemeClr val="dk1"/>
                          </a:solidFill>
                        </a:rPr>
                        <a:t>quan</a:t>
                      </a:r>
                      <a:r>
                        <a:rPr lang="en-US" sz="2200" kern="1200">
                          <a:solidFill>
                            <a:schemeClr val="dk1"/>
                          </a:solidFill>
                        </a:rPr>
                        <a:t> </a:t>
                      </a:r>
                      <a:r>
                        <a:rPr lang="en-US" sz="2200" kern="1200" err="1">
                          <a:solidFill>
                            <a:schemeClr val="dk1"/>
                          </a:solidFill>
                        </a:rPr>
                        <a:t>hệ</a:t>
                      </a:r>
                      <a:r>
                        <a:rPr lang="en-US" sz="2200" kern="1200">
                          <a:solidFill>
                            <a:schemeClr val="dk1"/>
                          </a:solidFill>
                        </a:rPr>
                        <a:t> </a:t>
                      </a:r>
                      <a:r>
                        <a:rPr lang="en-US" sz="2200" kern="1200" err="1">
                          <a:solidFill>
                            <a:schemeClr val="dk1"/>
                          </a:solidFill>
                        </a:rPr>
                        <a:t>với</a:t>
                      </a:r>
                      <a:r>
                        <a:rPr lang="en-US" sz="2200" kern="1200">
                          <a:solidFill>
                            <a:schemeClr val="dk1"/>
                          </a:solidFill>
                        </a:rPr>
                        <a:t> </a:t>
                      </a:r>
                      <a:r>
                        <a:rPr lang="en-US" sz="2200" kern="1200" err="1">
                          <a:solidFill>
                            <a:schemeClr val="dk1"/>
                          </a:solidFill>
                        </a:rPr>
                        <a:t>nhau</a:t>
                      </a:r>
                      <a:r>
                        <a:rPr lang="en-US" sz="2200" kern="1200">
                          <a:solidFill>
                            <a:schemeClr val="dk1"/>
                          </a:solidFill>
                        </a:rPr>
                        <a:t>.</a:t>
                      </a:r>
                    </a:p>
                    <a:p>
                      <a:pPr marL="342900" indent="-342900" algn="just">
                        <a:buFont typeface="Arial" panose="020B0604020202020204" pitchFamily="34" charset="0"/>
                        <a:buChar char="•"/>
                      </a:pPr>
                      <a:r>
                        <a:rPr lang="en-US" sz="2200" kern="1200" err="1">
                          <a:solidFill>
                            <a:schemeClr val="dk1"/>
                          </a:solidFill>
                        </a:rPr>
                        <a:t>Phân</a:t>
                      </a:r>
                      <a:r>
                        <a:rPr lang="en-US" sz="2200" kern="1200">
                          <a:solidFill>
                            <a:schemeClr val="dk1"/>
                          </a:solidFill>
                        </a:rPr>
                        <a:t> </a:t>
                      </a:r>
                      <a:r>
                        <a:rPr lang="en-US" sz="2200" kern="1200" err="1">
                          <a:solidFill>
                            <a:schemeClr val="dk1"/>
                          </a:solidFill>
                        </a:rPr>
                        <a:t>tích</a:t>
                      </a:r>
                      <a:r>
                        <a:rPr lang="en-US" sz="2200" kern="1200">
                          <a:solidFill>
                            <a:schemeClr val="dk1"/>
                          </a:solidFill>
                        </a:rPr>
                        <a:t> </a:t>
                      </a:r>
                      <a:r>
                        <a:rPr lang="en-US" sz="2200" kern="1200" err="1">
                          <a:solidFill>
                            <a:schemeClr val="dk1"/>
                          </a:solidFill>
                        </a:rPr>
                        <a:t>thiết</a:t>
                      </a:r>
                      <a:r>
                        <a:rPr lang="en-US" sz="2200" kern="1200">
                          <a:solidFill>
                            <a:schemeClr val="dk1"/>
                          </a:solidFill>
                        </a:rPr>
                        <a:t> </a:t>
                      </a:r>
                      <a:r>
                        <a:rPr lang="en-US" sz="2200" kern="1200" err="1">
                          <a:solidFill>
                            <a:schemeClr val="dk1"/>
                          </a:solidFill>
                        </a:rPr>
                        <a:t>kế</a:t>
                      </a:r>
                      <a:r>
                        <a:rPr lang="en-US" sz="2200" kern="1200">
                          <a:solidFill>
                            <a:schemeClr val="dk1"/>
                          </a:solidFill>
                        </a:rPr>
                        <a:t> </a:t>
                      </a:r>
                      <a:r>
                        <a:rPr lang="en-US" sz="2200" kern="1200" err="1">
                          <a:solidFill>
                            <a:schemeClr val="dk1"/>
                          </a:solidFill>
                        </a:rPr>
                        <a:t>chương</a:t>
                      </a:r>
                      <a:r>
                        <a:rPr lang="en-US" sz="2200" kern="1200">
                          <a:solidFill>
                            <a:schemeClr val="dk1"/>
                          </a:solidFill>
                        </a:rPr>
                        <a:t> </a:t>
                      </a:r>
                      <a:r>
                        <a:rPr lang="en-US" sz="2200" kern="1200" err="1">
                          <a:solidFill>
                            <a:schemeClr val="dk1"/>
                          </a:solidFill>
                        </a:rPr>
                        <a:t>trình</a:t>
                      </a:r>
                      <a:r>
                        <a:rPr lang="en-US" sz="2200" kern="1200">
                          <a:solidFill>
                            <a:schemeClr val="dk1"/>
                          </a:solidFill>
                        </a:rPr>
                        <a:t> </a:t>
                      </a:r>
                      <a:r>
                        <a:rPr lang="en-US" sz="2200" kern="1200" err="1">
                          <a:solidFill>
                            <a:schemeClr val="dk1"/>
                          </a:solidFill>
                        </a:rPr>
                        <a:t>theo</a:t>
                      </a:r>
                      <a:r>
                        <a:rPr lang="en-US" sz="2200" kern="1200">
                          <a:solidFill>
                            <a:schemeClr val="dk1"/>
                          </a:solidFill>
                        </a:rPr>
                        <a:t> </a:t>
                      </a:r>
                      <a:r>
                        <a:rPr lang="en-US" sz="2200" kern="1200" err="1">
                          <a:solidFill>
                            <a:schemeClr val="dk1"/>
                          </a:solidFill>
                        </a:rPr>
                        <a:t>phương</a:t>
                      </a:r>
                      <a:r>
                        <a:rPr lang="en-US" sz="2200" kern="1200">
                          <a:solidFill>
                            <a:schemeClr val="dk1"/>
                          </a:solidFill>
                        </a:rPr>
                        <a:t> </a:t>
                      </a:r>
                      <a:r>
                        <a:rPr lang="en-US" sz="2200" kern="1200" err="1">
                          <a:solidFill>
                            <a:schemeClr val="dk1"/>
                          </a:solidFill>
                        </a:rPr>
                        <a:t>pháp</a:t>
                      </a:r>
                      <a:r>
                        <a:rPr lang="en-US" sz="2200" kern="1200">
                          <a:solidFill>
                            <a:schemeClr val="dk1"/>
                          </a:solidFill>
                        </a:rPr>
                        <a:t> </a:t>
                      </a:r>
                      <a:r>
                        <a:rPr lang="en-US" sz="2200" kern="1200" err="1">
                          <a:solidFill>
                            <a:schemeClr val="dk1"/>
                          </a:solidFill>
                        </a:rPr>
                        <a:t>hướng</a:t>
                      </a:r>
                      <a:r>
                        <a:rPr lang="en-US" sz="2200" kern="1200">
                          <a:solidFill>
                            <a:schemeClr val="dk1"/>
                          </a:solidFill>
                        </a:rPr>
                        <a:t> </a:t>
                      </a:r>
                      <a:r>
                        <a:rPr lang="en-US" sz="2200" kern="1200" err="1">
                          <a:solidFill>
                            <a:schemeClr val="dk1"/>
                          </a:solidFill>
                        </a:rPr>
                        <a:t>đối</a:t>
                      </a:r>
                      <a:r>
                        <a:rPr lang="en-US" sz="2200" kern="1200">
                          <a:solidFill>
                            <a:schemeClr val="dk1"/>
                          </a:solidFill>
                        </a:rPr>
                        <a:t> </a:t>
                      </a:r>
                      <a:r>
                        <a:rPr lang="en-US" sz="2200" kern="1200" err="1">
                          <a:solidFill>
                            <a:schemeClr val="dk1"/>
                          </a:solidFill>
                        </a:rPr>
                        <a:t>tượng</a:t>
                      </a:r>
                      <a:r>
                        <a:rPr lang="en-US" sz="2200" kern="1200">
                          <a:solidFill>
                            <a:schemeClr val="dk1"/>
                          </a:solidFill>
                        </a:rPr>
                        <a:t> </a:t>
                      </a:r>
                      <a:r>
                        <a:rPr lang="en-US" sz="2200" kern="1200" err="1">
                          <a:solidFill>
                            <a:schemeClr val="dk1"/>
                          </a:solidFill>
                        </a:rPr>
                        <a:t>nhằm</a:t>
                      </a:r>
                      <a:r>
                        <a:rPr lang="en-US" sz="2200" kern="1200">
                          <a:solidFill>
                            <a:schemeClr val="dk1"/>
                          </a:solidFill>
                        </a:rPr>
                        <a:t> </a:t>
                      </a:r>
                      <a:r>
                        <a:rPr lang="en-US" sz="2200" kern="1200" err="1">
                          <a:solidFill>
                            <a:schemeClr val="dk1"/>
                          </a:solidFill>
                        </a:rPr>
                        <a:t>thiết</a:t>
                      </a:r>
                      <a:r>
                        <a:rPr lang="en-US" sz="2200" kern="1200">
                          <a:solidFill>
                            <a:schemeClr val="dk1"/>
                          </a:solidFill>
                        </a:rPr>
                        <a:t> </a:t>
                      </a:r>
                      <a:r>
                        <a:rPr lang="en-US" sz="2200" kern="1200" err="1">
                          <a:solidFill>
                            <a:schemeClr val="dk1"/>
                          </a:solidFill>
                        </a:rPr>
                        <a:t>kế</a:t>
                      </a:r>
                      <a:r>
                        <a:rPr lang="en-US" sz="2200" kern="1200">
                          <a:solidFill>
                            <a:schemeClr val="dk1"/>
                          </a:solidFill>
                        </a:rPr>
                        <a:t> </a:t>
                      </a:r>
                      <a:r>
                        <a:rPr lang="en-US" sz="2200" kern="1200" err="1">
                          <a:solidFill>
                            <a:schemeClr val="dk1"/>
                          </a:solidFill>
                        </a:rPr>
                        <a:t>xây</a:t>
                      </a:r>
                      <a:r>
                        <a:rPr lang="en-US" sz="2200" kern="1200">
                          <a:solidFill>
                            <a:schemeClr val="dk1"/>
                          </a:solidFill>
                        </a:rPr>
                        <a:t> </a:t>
                      </a:r>
                      <a:r>
                        <a:rPr lang="en-US" sz="2200" kern="1200" err="1">
                          <a:solidFill>
                            <a:schemeClr val="dk1"/>
                          </a:solidFill>
                        </a:rPr>
                        <a:t>dựng</a:t>
                      </a:r>
                      <a:r>
                        <a:rPr lang="en-US" sz="2200" kern="1200">
                          <a:solidFill>
                            <a:schemeClr val="dk1"/>
                          </a:solidFill>
                        </a:rPr>
                        <a:t> </a:t>
                      </a:r>
                      <a:r>
                        <a:rPr lang="en-US" sz="2200" kern="1200" err="1">
                          <a:solidFill>
                            <a:schemeClr val="dk1"/>
                          </a:solidFill>
                        </a:rPr>
                        <a:t>các</a:t>
                      </a:r>
                      <a:r>
                        <a:rPr lang="en-US" sz="2200" kern="1200">
                          <a:solidFill>
                            <a:schemeClr val="dk1"/>
                          </a:solidFill>
                        </a:rPr>
                        <a:t> </a:t>
                      </a:r>
                      <a:r>
                        <a:rPr lang="en-US" sz="2200" kern="1200" err="1">
                          <a:solidFill>
                            <a:schemeClr val="dk1"/>
                          </a:solidFill>
                        </a:rPr>
                        <a:t>Lớp</a:t>
                      </a:r>
                      <a:r>
                        <a:rPr lang="en-US" sz="2200" kern="1200">
                          <a:solidFill>
                            <a:schemeClr val="dk1"/>
                          </a:solidFill>
                        </a:rPr>
                        <a:t>/</a:t>
                      </a:r>
                      <a:r>
                        <a:rPr lang="en-US" sz="2200" kern="1200" err="1">
                          <a:solidFill>
                            <a:schemeClr val="dk1"/>
                          </a:solidFill>
                        </a:rPr>
                        <a:t>xác</a:t>
                      </a:r>
                      <a:r>
                        <a:rPr lang="en-US" sz="2200" kern="1200">
                          <a:solidFill>
                            <a:schemeClr val="dk1"/>
                          </a:solidFill>
                        </a:rPr>
                        <a:t> </a:t>
                      </a:r>
                      <a:r>
                        <a:rPr lang="en-US" sz="2200" kern="1200" err="1">
                          <a:solidFill>
                            <a:schemeClr val="dk1"/>
                          </a:solidFill>
                        </a:rPr>
                        <a:t>định</a:t>
                      </a:r>
                      <a:r>
                        <a:rPr lang="en-US" sz="2200" kern="1200">
                          <a:solidFill>
                            <a:schemeClr val="dk1"/>
                          </a:solidFill>
                        </a:rPr>
                        <a:t> </a:t>
                      </a:r>
                      <a:r>
                        <a:rPr lang="en-US" sz="2200" kern="1200" err="1">
                          <a:solidFill>
                            <a:schemeClr val="dk1"/>
                          </a:solidFill>
                        </a:rPr>
                        <a:t>các</a:t>
                      </a:r>
                      <a:r>
                        <a:rPr lang="en-US" sz="2200" kern="1200">
                          <a:solidFill>
                            <a:schemeClr val="dk1"/>
                          </a:solidFill>
                        </a:rPr>
                        <a:t> </a:t>
                      </a:r>
                      <a:r>
                        <a:rPr lang="en-US" sz="2200" kern="1200" err="1">
                          <a:solidFill>
                            <a:schemeClr val="dk1"/>
                          </a:solidFill>
                        </a:rPr>
                        <a:t>Lớp</a:t>
                      </a:r>
                      <a:r>
                        <a:rPr lang="en-US" sz="2200" kern="1200">
                          <a:solidFill>
                            <a:schemeClr val="dk1"/>
                          </a:solidFill>
                        </a:rPr>
                        <a:t> </a:t>
                      </a:r>
                      <a:r>
                        <a:rPr lang="en-US" sz="2200" kern="1200" err="1">
                          <a:solidFill>
                            <a:schemeClr val="dk1"/>
                          </a:solidFill>
                        </a:rPr>
                        <a:t>để</a:t>
                      </a:r>
                      <a:r>
                        <a:rPr lang="en-US" sz="2200" kern="1200">
                          <a:solidFill>
                            <a:schemeClr val="dk1"/>
                          </a:solidFill>
                        </a:rPr>
                        <a:t> </a:t>
                      </a:r>
                      <a:r>
                        <a:rPr lang="en-US" sz="2200" kern="1200" err="1">
                          <a:solidFill>
                            <a:schemeClr val="dk1"/>
                          </a:solidFill>
                        </a:rPr>
                        <a:t>mô</a:t>
                      </a:r>
                      <a:r>
                        <a:rPr lang="en-US" sz="2200" kern="1200">
                          <a:solidFill>
                            <a:schemeClr val="dk1"/>
                          </a:solidFill>
                        </a:rPr>
                        <a:t> </a:t>
                      </a:r>
                      <a:r>
                        <a:rPr lang="en-US" sz="2200" kern="1200" err="1">
                          <a:solidFill>
                            <a:schemeClr val="dk1"/>
                          </a:solidFill>
                        </a:rPr>
                        <a:t>tả</a:t>
                      </a:r>
                      <a:r>
                        <a:rPr lang="en-US" sz="2200" kern="1200">
                          <a:solidFill>
                            <a:schemeClr val="dk1"/>
                          </a:solidFill>
                        </a:rPr>
                        <a:t> </a:t>
                      </a:r>
                      <a:r>
                        <a:rPr lang="en-US" sz="2200" kern="1200" err="1">
                          <a:solidFill>
                            <a:schemeClr val="dk1"/>
                          </a:solidFill>
                        </a:rPr>
                        <a:t>các</a:t>
                      </a:r>
                      <a:r>
                        <a:rPr lang="en-US" sz="2200" kern="1200">
                          <a:solidFill>
                            <a:schemeClr val="dk1"/>
                          </a:solidFill>
                        </a:rPr>
                        <a:t> </a:t>
                      </a:r>
                      <a:r>
                        <a:rPr lang="en-US" sz="2200" kern="1200" err="1">
                          <a:solidFill>
                            <a:schemeClr val="dk1"/>
                          </a:solidFill>
                        </a:rPr>
                        <a:t>thực</a:t>
                      </a:r>
                      <a:r>
                        <a:rPr lang="en-US" sz="2200" kern="1200">
                          <a:solidFill>
                            <a:schemeClr val="dk1"/>
                          </a:solidFill>
                        </a:rPr>
                        <a:t> </a:t>
                      </a:r>
                      <a:r>
                        <a:rPr lang="en-US" sz="2200" kern="1200" err="1">
                          <a:solidFill>
                            <a:schemeClr val="dk1"/>
                          </a:solidFill>
                        </a:rPr>
                        <a:t>thể</a:t>
                      </a:r>
                      <a:r>
                        <a:rPr lang="en-US" sz="2200" kern="1200">
                          <a:solidFill>
                            <a:schemeClr val="dk1"/>
                          </a:solidFill>
                        </a:rPr>
                        <a:t> </a:t>
                      </a:r>
                      <a:r>
                        <a:rPr lang="en-US" sz="2200" kern="1200" err="1">
                          <a:solidFill>
                            <a:schemeClr val="dk1"/>
                          </a:solidFill>
                        </a:rPr>
                        <a:t>của</a:t>
                      </a:r>
                      <a:r>
                        <a:rPr lang="en-US" sz="2200" kern="1200">
                          <a:solidFill>
                            <a:schemeClr val="dk1"/>
                          </a:solidFill>
                        </a:rPr>
                        <a:t> </a:t>
                      </a:r>
                      <a:r>
                        <a:rPr lang="en-US" sz="2200" kern="1200" err="1">
                          <a:solidFill>
                            <a:schemeClr val="dk1"/>
                          </a:solidFill>
                        </a:rPr>
                        <a:t>bài</a:t>
                      </a:r>
                      <a:r>
                        <a:rPr lang="en-US" sz="2200" kern="1200">
                          <a:solidFill>
                            <a:schemeClr val="dk1"/>
                          </a:solidFill>
                        </a:rPr>
                        <a:t> </a:t>
                      </a:r>
                      <a:r>
                        <a:rPr lang="en-US" sz="2200" kern="1200" err="1">
                          <a:solidFill>
                            <a:schemeClr val="dk1"/>
                          </a:solidFill>
                        </a:rPr>
                        <a:t>toán</a:t>
                      </a:r>
                      <a:r>
                        <a:rPr lang="en-US" sz="2200" kern="1200">
                          <a:solidFill>
                            <a:schemeClr val="dk1"/>
                          </a:solidFill>
                        </a:rPr>
                        <a:t>.</a:t>
                      </a:r>
                      <a:endParaRPr lang="en-US" sz="2200" kern="120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51210983"/>
                  </a:ext>
                </a:extLst>
              </a:tr>
            </a:tbl>
          </a:graphicData>
        </a:graphic>
      </p:graphicFrame>
      <p:sp>
        <p:nvSpPr>
          <p:cNvPr id="2" name="Title 1">
            <a:extLst>
              <a:ext uri="{FF2B5EF4-FFF2-40B4-BE49-F238E27FC236}">
                <a16:creationId xmlns:a16="http://schemas.microsoft.com/office/drawing/2014/main" id="{FDC06D40-8519-5E2B-B1B6-B76D3CEC12B5}"/>
              </a:ext>
            </a:extLst>
          </p:cNvPr>
          <p:cNvSpPr>
            <a:spLocks noGrp="1"/>
          </p:cNvSpPr>
          <p:nvPr>
            <p:ph type="title"/>
          </p:nvPr>
        </p:nvSpPr>
        <p:spPr>
          <a:xfrm>
            <a:off x="0" y="-13648"/>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 So sánh</a:t>
            </a:r>
          </a:p>
        </p:txBody>
      </p:sp>
    </p:spTree>
    <p:extLst>
      <p:ext uri="{BB962C8B-B14F-4D97-AF65-F5344CB8AC3E}">
        <p14:creationId xmlns:p14="http://schemas.microsoft.com/office/powerpoint/2010/main" val="36079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12" name="Title 1">
            <a:extLst>
              <a:ext uri="{FF2B5EF4-FFF2-40B4-BE49-F238E27FC236}">
                <a16:creationId xmlns:a16="http://schemas.microsoft.com/office/drawing/2014/main" id="{4C6B2DB2-99D5-4413-A5FF-17CBACAC9121}"/>
              </a:ext>
            </a:extLst>
          </p:cNvPr>
          <p:cNvSpPr>
            <a:spLocks noGrp="1"/>
          </p:cNvSpPr>
          <p:nvPr>
            <p:ph type="title"/>
          </p:nvPr>
        </p:nvSpPr>
        <p:spPr>
          <a:xfrm>
            <a:off x="0" y="-13648"/>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 C và C++ (tt)</a:t>
            </a:r>
          </a:p>
        </p:txBody>
      </p:sp>
      <p:graphicFrame>
        <p:nvGraphicFramePr>
          <p:cNvPr id="15" name="Table 15">
            <a:extLst>
              <a:ext uri="{FF2B5EF4-FFF2-40B4-BE49-F238E27FC236}">
                <a16:creationId xmlns:a16="http://schemas.microsoft.com/office/drawing/2014/main" id="{CC3A230C-9ECD-433B-BF81-B02C5BDC9FC9}"/>
              </a:ext>
            </a:extLst>
          </p:cNvPr>
          <p:cNvGraphicFramePr>
            <a:graphicFrameLocks noGrp="1"/>
          </p:cNvGraphicFramePr>
          <p:nvPr>
            <p:extLst>
              <p:ext uri="{D42A27DB-BD31-4B8C-83A1-F6EECF244321}">
                <p14:modId xmlns:p14="http://schemas.microsoft.com/office/powerpoint/2010/main" val="3505685787"/>
              </p:ext>
            </p:extLst>
          </p:nvPr>
        </p:nvGraphicFramePr>
        <p:xfrm>
          <a:off x="0" y="1310641"/>
          <a:ext cx="9144000" cy="527417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77423964"/>
                    </a:ext>
                  </a:extLst>
                </a:gridCol>
                <a:gridCol w="7620000">
                  <a:extLst>
                    <a:ext uri="{9D8B030D-6E8A-4147-A177-3AD203B41FA5}">
                      <a16:colId xmlns:a16="http://schemas.microsoft.com/office/drawing/2014/main" val="1657843919"/>
                    </a:ext>
                  </a:extLst>
                </a:gridCol>
              </a:tblGrid>
              <a:tr h="409760">
                <a:tc>
                  <a:txBody>
                    <a:bodyPr/>
                    <a:lstStyle/>
                    <a:p>
                      <a:pPr algn="just"/>
                      <a:endParaRPr lang="en-US" sz="2200" b="1">
                        <a:latin typeface="Arial" panose="020B0604020202020204" pitchFamily="34" charset="0"/>
                        <a:cs typeface="Arial" panose="020B0604020202020204" pitchFamily="34" charset="0"/>
                      </a:endParaRPr>
                    </a:p>
                  </a:txBody>
                  <a:tcPr/>
                </a:tc>
                <a:tc>
                  <a:txBody>
                    <a:bodyPr/>
                    <a:lstStyle/>
                    <a:p>
                      <a:pPr algn="just"/>
                      <a:r>
                        <a:rPr lang="en-US" sz="2200" b="1">
                          <a:latin typeface="Arial" panose="020B0604020202020204" pitchFamily="34" charset="0"/>
                          <a:cs typeface="Arial" panose="020B0604020202020204" pitchFamily="34" charset="0"/>
                        </a:rPr>
                        <a:t>C++ </a:t>
                      </a:r>
                    </a:p>
                  </a:txBody>
                  <a:tcPr/>
                </a:tc>
                <a:extLst>
                  <a:ext uri="{0D108BD9-81ED-4DB2-BD59-A6C34878D82A}">
                    <a16:rowId xmlns:a16="http://schemas.microsoft.com/office/drawing/2014/main" val="665219391"/>
                  </a:ext>
                </a:extLst>
              </a:tr>
              <a:tr h="731714">
                <a:tc>
                  <a:txBody>
                    <a:bodyPr/>
                    <a:lstStyle/>
                    <a:p>
                      <a:pPr algn="just"/>
                      <a:r>
                        <a:rPr lang="en-US" sz="2200" b="1">
                          <a:latin typeface="Arial" panose="020B0604020202020204" pitchFamily="34" charset="0"/>
                          <a:cs typeface="Arial" panose="020B0604020202020204" pitchFamily="34" charset="0"/>
                        </a:rPr>
                        <a:t>Chú thích</a:t>
                      </a:r>
                    </a:p>
                  </a:txBody>
                  <a:tcPr/>
                </a:tc>
                <a:tc>
                  <a:txBody>
                    <a:bodyPr/>
                    <a:lstStyle/>
                    <a:p>
                      <a:pPr algn="just"/>
                      <a:r>
                        <a:rPr lang="en-US" sz="2200">
                          <a:latin typeface="Arial" panose="020B0604020202020204" pitchFamily="34" charset="0"/>
                          <a:cs typeface="Arial" panose="020B0604020202020204" pitchFamily="34" charset="0"/>
                        </a:rPr>
                        <a:t>/* Ghi chú trên nhiều dòng*/</a:t>
                      </a:r>
                    </a:p>
                    <a:p>
                      <a:pPr algn="just"/>
                      <a:r>
                        <a:rPr lang="en-US" sz="2200">
                          <a:latin typeface="Arial" panose="020B0604020202020204" pitchFamily="34" charset="0"/>
                          <a:cs typeface="Arial" panose="020B0604020202020204" pitchFamily="34" charset="0"/>
                        </a:rPr>
                        <a:t>// Ghi chú trên một dòng </a:t>
                      </a:r>
                    </a:p>
                  </a:txBody>
                  <a:tcPr/>
                </a:tc>
                <a:extLst>
                  <a:ext uri="{0D108BD9-81ED-4DB2-BD59-A6C34878D82A}">
                    <a16:rowId xmlns:a16="http://schemas.microsoft.com/office/drawing/2014/main" val="1133468483"/>
                  </a:ext>
                </a:extLst>
              </a:tr>
              <a:tr h="731714">
                <a:tc>
                  <a:txBody>
                    <a:bodyPr/>
                    <a:lstStyle/>
                    <a:p>
                      <a:pPr algn="just"/>
                      <a:r>
                        <a:rPr lang="en-US" sz="2200" b="1">
                          <a:latin typeface="Arial" panose="020B0604020202020204" pitchFamily="34" charset="0"/>
                          <a:cs typeface="Arial" panose="020B0604020202020204" pitchFamily="34" charset="0"/>
                        </a:rPr>
                        <a:t>Ép kiểu </a:t>
                      </a:r>
                    </a:p>
                  </a:txBody>
                  <a:tcPr/>
                </a:tc>
                <a:tc>
                  <a:txBody>
                    <a:bodyPr/>
                    <a:lstStyle/>
                    <a:p>
                      <a:pPr algn="just"/>
                      <a:r>
                        <a:rPr lang="en-US" sz="2200" b="1">
                          <a:solidFill>
                            <a:srgbClr val="0000FF"/>
                          </a:solidFill>
                          <a:latin typeface="Arial" panose="020B0604020202020204" pitchFamily="34" charset="0"/>
                          <a:cs typeface="Arial" panose="020B0604020202020204" pitchFamily="34" charset="0"/>
                        </a:rPr>
                        <a:t>(Kiểu)</a:t>
                      </a:r>
                      <a:r>
                        <a:rPr lang="en-US" sz="2200">
                          <a:latin typeface="Arial" panose="020B0604020202020204" pitchFamily="34" charset="0"/>
                          <a:cs typeface="Arial" panose="020B0604020202020204" pitchFamily="34" charset="0"/>
                        </a:rPr>
                        <a:t>Biểu_thức -&gt; </a:t>
                      </a:r>
                      <a:r>
                        <a:rPr lang="en-US" sz="2200">
                          <a:solidFill>
                            <a:srgbClr val="0000FF"/>
                          </a:solidFill>
                          <a:latin typeface="Arial" panose="020B0604020202020204" pitchFamily="34" charset="0"/>
                          <a:cs typeface="Arial" panose="020B0604020202020204" pitchFamily="34" charset="0"/>
                        </a:rPr>
                        <a:t>(float)</a:t>
                      </a:r>
                      <a:r>
                        <a:rPr lang="en-US" sz="2200">
                          <a:latin typeface="Arial" panose="020B0604020202020204" pitchFamily="34" charset="0"/>
                          <a:cs typeface="Arial" panose="020B0604020202020204" pitchFamily="34" charset="0"/>
                        </a:rPr>
                        <a:t>i</a:t>
                      </a:r>
                    </a:p>
                    <a:p>
                      <a:pPr algn="just"/>
                      <a:r>
                        <a:rPr lang="en-US" sz="2200" b="1">
                          <a:solidFill>
                            <a:srgbClr val="0000FF"/>
                          </a:solidFill>
                          <a:latin typeface="Arial" panose="020B0604020202020204" pitchFamily="34" charset="0"/>
                          <a:cs typeface="Arial" panose="020B0604020202020204" pitchFamily="34" charset="0"/>
                        </a:rPr>
                        <a:t>Kiểu</a:t>
                      </a:r>
                      <a:r>
                        <a:rPr lang="en-US" sz="2200">
                          <a:latin typeface="Arial" panose="020B0604020202020204" pitchFamily="34" charset="0"/>
                          <a:cs typeface="Arial" panose="020B0604020202020204" pitchFamily="34" charset="0"/>
                        </a:rPr>
                        <a:t>(Biểu_thức) -&gt; </a:t>
                      </a:r>
                      <a:r>
                        <a:rPr lang="en-US" sz="2200">
                          <a:solidFill>
                            <a:srgbClr val="0000FF"/>
                          </a:solidFill>
                          <a:latin typeface="Arial" panose="020B0604020202020204" pitchFamily="34" charset="0"/>
                          <a:cs typeface="Arial" panose="020B0604020202020204" pitchFamily="34" charset="0"/>
                        </a:rPr>
                        <a:t>float</a:t>
                      </a:r>
                      <a:r>
                        <a:rPr lang="en-US" sz="2200">
                          <a:latin typeface="Arial" panose="020B0604020202020204" pitchFamily="34" charset="0"/>
                          <a:cs typeface="Arial" panose="020B0604020202020204" pitchFamily="34" charset="0"/>
                        </a:rPr>
                        <a:t>(i+1)</a:t>
                      </a:r>
                    </a:p>
                  </a:txBody>
                  <a:tcPr/>
                </a:tc>
                <a:extLst>
                  <a:ext uri="{0D108BD9-81ED-4DB2-BD59-A6C34878D82A}">
                    <a16:rowId xmlns:a16="http://schemas.microsoft.com/office/drawing/2014/main" val="2670344538"/>
                  </a:ext>
                </a:extLst>
              </a:tr>
              <a:tr h="731714">
                <a:tc>
                  <a:txBody>
                    <a:bodyPr/>
                    <a:lstStyle/>
                    <a:p>
                      <a:pPr algn="just"/>
                      <a:r>
                        <a:rPr lang="en-US" sz="2200" b="1">
                          <a:latin typeface="Arial" panose="020B0604020202020204" pitchFamily="34" charset="0"/>
                          <a:cs typeface="Arial" panose="020B0604020202020204" pitchFamily="34" charset="0"/>
                        </a:rPr>
                        <a:t>Khai báo</a:t>
                      </a:r>
                    </a:p>
                  </a:txBody>
                  <a:tcPr/>
                </a:tc>
                <a:tc>
                  <a:txBody>
                    <a:bodyPr/>
                    <a:lstStyle/>
                    <a:p>
                      <a:pPr algn="just"/>
                      <a:r>
                        <a:rPr lang="en-US" sz="2200">
                          <a:latin typeface="Arial" panose="020B0604020202020204" pitchFamily="34" charset="0"/>
                          <a:cs typeface="Arial" panose="020B0604020202020204" pitchFamily="34" charset="0"/>
                        </a:rPr>
                        <a:t>Các lệnh khai báo biến có thể đặt bất kỳ chỗ nào trong chương trình </a:t>
                      </a:r>
                      <a:r>
                        <a:rPr lang="en-US" sz="2200" u="sng">
                          <a:latin typeface="Arial" panose="020B0604020202020204" pitchFamily="34" charset="0"/>
                          <a:cs typeface="Arial" panose="020B0604020202020204" pitchFamily="34" charset="0"/>
                        </a:rPr>
                        <a:t>trước khi biến được sử dụng</a:t>
                      </a:r>
                      <a:r>
                        <a:rPr lang="en-US" sz="220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4263167796"/>
                  </a:ext>
                </a:extLst>
              </a:tr>
              <a:tr h="2561457">
                <a:tc>
                  <a:txBody>
                    <a:bodyPr/>
                    <a:lstStyle/>
                    <a:p>
                      <a:pPr algn="just"/>
                      <a:r>
                        <a:rPr lang="en-US" sz="2200" b="1">
                          <a:latin typeface="Arial" panose="020B0604020202020204" pitchFamily="34" charset="0"/>
                          <a:cs typeface="Arial" panose="020B0604020202020204" pitchFamily="34" charset="0"/>
                        </a:rPr>
                        <a:t>Hằng</a:t>
                      </a:r>
                    </a:p>
                  </a:txBody>
                  <a:tcPr/>
                </a:tc>
                <a:tc>
                  <a:txBody>
                    <a:bodyPr/>
                    <a:lstStyle/>
                    <a:p>
                      <a:pPr marL="339725" indent="-339725" algn="just">
                        <a:buFont typeface="Arial" panose="020B0604020202020204" pitchFamily="34" charset="0"/>
                        <a:buChar char="•"/>
                      </a:pPr>
                      <a:r>
                        <a:rPr lang="en-US" sz="2200">
                          <a:latin typeface="Arial" panose="020B0604020202020204" pitchFamily="34" charset="0"/>
                          <a:cs typeface="Arial" panose="020B0604020202020204" pitchFamily="34" charset="0"/>
                        </a:rPr>
                        <a:t>Dùng từ khóa </a:t>
                      </a:r>
                      <a:r>
                        <a:rPr lang="en-US" sz="2200">
                          <a:solidFill>
                            <a:srgbClr val="0000FF"/>
                          </a:solidFill>
                          <a:latin typeface="Arial" panose="020B0604020202020204" pitchFamily="34" charset="0"/>
                          <a:cs typeface="Arial" panose="020B0604020202020204" pitchFamily="34" charset="0"/>
                        </a:rPr>
                        <a:t>const</a:t>
                      </a:r>
                      <a:r>
                        <a:rPr lang="en-US" sz="2200">
                          <a:latin typeface="Arial" panose="020B0604020202020204" pitchFamily="34" charset="0"/>
                          <a:cs typeface="Arial" panose="020B0604020202020204" pitchFamily="34" charset="0"/>
                        </a:rPr>
                        <a:t> đặt trước một khai báo có khởi gán giá trị và </a:t>
                      </a:r>
                      <a:r>
                        <a:rPr lang="en-US" sz="2200" u="none">
                          <a:solidFill>
                            <a:srgbClr val="FF0000"/>
                          </a:solidFill>
                          <a:latin typeface="Arial" panose="020B0604020202020204" pitchFamily="34" charset="0"/>
                          <a:cs typeface="Arial" panose="020B0604020202020204" pitchFamily="34" charset="0"/>
                        </a:rPr>
                        <a:t>không được phép thay đổi giá trị của hằng sau khi đã được khai báo</a:t>
                      </a:r>
                      <a:r>
                        <a:rPr lang="en-US" sz="2200" u="none">
                          <a:latin typeface="Arial" panose="020B0604020202020204" pitchFamily="34" charset="0"/>
                          <a:cs typeface="Arial" panose="020B0604020202020204" pitchFamily="34" charset="0"/>
                        </a:rPr>
                        <a:t>.</a:t>
                      </a:r>
                    </a:p>
                    <a:p>
                      <a:pPr marL="0" indent="339725" algn="just"/>
                      <a:r>
                        <a:rPr lang="en-US" sz="2200">
                          <a:latin typeface="Arial" panose="020B0604020202020204" pitchFamily="34" charset="0"/>
                          <a:cs typeface="Arial" panose="020B0604020202020204" pitchFamily="34" charset="0"/>
                        </a:rPr>
                        <a:t>VD: </a:t>
                      </a:r>
                      <a:r>
                        <a:rPr lang="en-US" sz="2200">
                          <a:solidFill>
                            <a:srgbClr val="0000FF"/>
                          </a:solidFill>
                          <a:latin typeface="Arial" panose="020B0604020202020204" pitchFamily="34" charset="0"/>
                          <a:cs typeface="Arial" panose="020B0604020202020204" pitchFamily="34" charset="0"/>
                        </a:rPr>
                        <a:t>const</a:t>
                      </a:r>
                      <a:r>
                        <a:rPr lang="en-US" sz="2200">
                          <a:latin typeface="Arial" panose="020B0604020202020204" pitchFamily="34" charset="0"/>
                          <a:cs typeface="Arial" panose="020B0604020202020204" pitchFamily="34" charset="0"/>
                        </a:rPr>
                        <a:t> int MAXSIZE = 1000 -&gt; int a[MAXSIZE];</a:t>
                      </a:r>
                    </a:p>
                    <a:p>
                      <a:pPr marL="342900" indent="-342900" algn="just">
                        <a:buFont typeface="Arial" panose="020B0604020202020204" pitchFamily="34" charset="0"/>
                        <a:buChar char="•"/>
                      </a:pPr>
                      <a:r>
                        <a:rPr lang="en-US" sz="2200">
                          <a:latin typeface="Arial" panose="020B0604020202020204" pitchFamily="34" charset="0"/>
                          <a:cs typeface="Arial" panose="020B0604020202020204" pitchFamily="34" charset="0"/>
                        </a:rPr>
                        <a:t>Có thể dùng hàm để khởi gán giá trị cho hằng khi khai báo hằng.</a:t>
                      </a:r>
                    </a:p>
                    <a:p>
                      <a:pPr marL="339725" indent="-339725" algn="just">
                        <a:buFont typeface="Arial" panose="020B0604020202020204" pitchFamily="34" charset="0"/>
                        <a:buNone/>
                      </a:pPr>
                      <a:r>
                        <a:rPr lang="en-US" sz="2200">
                          <a:latin typeface="Arial" panose="020B0604020202020204" pitchFamily="34" charset="0"/>
                          <a:cs typeface="Arial" panose="020B0604020202020204" pitchFamily="34" charset="0"/>
                        </a:rPr>
                        <a:t>  VD: </a:t>
                      </a:r>
                      <a:r>
                        <a:rPr lang="en-US" sz="2200">
                          <a:solidFill>
                            <a:srgbClr val="0000FF"/>
                          </a:solidFill>
                          <a:latin typeface="Arial" panose="020B0604020202020204" pitchFamily="34" charset="0"/>
                          <a:cs typeface="Arial" panose="020B0604020202020204" pitchFamily="34" charset="0"/>
                        </a:rPr>
                        <a:t>const</a:t>
                      </a:r>
                      <a:r>
                        <a:rPr lang="en-US" sz="2200">
                          <a:latin typeface="Arial" panose="020B0604020202020204" pitchFamily="34" charset="0"/>
                          <a:cs typeface="Arial" panose="020B0604020202020204" pitchFamily="34" charset="0"/>
                        </a:rPr>
                        <a:t> DIEM gmh = {getmaxx()/2,getmaxy()/2,WHITE};</a:t>
                      </a:r>
                    </a:p>
                  </a:txBody>
                  <a:tcPr/>
                </a:tc>
                <a:extLst>
                  <a:ext uri="{0D108BD9-81ED-4DB2-BD59-A6C34878D82A}">
                    <a16:rowId xmlns:a16="http://schemas.microsoft.com/office/drawing/2014/main" val="2776497340"/>
                  </a:ext>
                </a:extLst>
              </a:tr>
            </a:tbl>
          </a:graphicData>
        </a:graphic>
      </p:graphicFrame>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 Ngôn ngữ C++</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9/3/2024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18</a:t>
            </a:fld>
            <a:endParaRPr lang="en-US">
              <a:latin typeface="Times New Roman" pitchFamily="18" charset="0"/>
              <a:cs typeface="Times New Roman" pitchFamily="18" charset="0"/>
            </a:endParaRPr>
          </a:p>
        </p:txBody>
      </p:sp>
      <p:grpSp>
        <p:nvGrpSpPr>
          <p:cNvPr id="41" name="Group 40"/>
          <p:cNvGrpSpPr/>
          <p:nvPr/>
        </p:nvGrpSpPr>
        <p:grpSpPr>
          <a:xfrm>
            <a:off x="1828800" y="1620837"/>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Nhập xuất với C++</a:t>
              </a: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1</a:t>
              </a:r>
            </a:p>
          </p:txBody>
        </p:sp>
      </p:grpSp>
      <p:grpSp>
        <p:nvGrpSpPr>
          <p:cNvPr id="7" name="Group 7"/>
          <p:cNvGrpSpPr>
            <a:grpSpLocks/>
          </p:cNvGrpSpPr>
          <p:nvPr/>
        </p:nvGrpSpPr>
        <p:grpSpPr bwMode="auto">
          <a:xfrm>
            <a:off x="1828800" y="2438400"/>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022602"/>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489202"/>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Toán tử phạm vi </a:t>
            </a:r>
          </a:p>
        </p:txBody>
      </p:sp>
      <p:sp>
        <p:nvSpPr>
          <p:cNvPr id="55" name="Text Box 16"/>
          <p:cNvSpPr txBox="1">
            <a:spLocks noChangeArrowheads="1"/>
          </p:cNvSpPr>
          <p:nvPr/>
        </p:nvSpPr>
        <p:spPr bwMode="gray">
          <a:xfrm>
            <a:off x="2025650" y="25146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2</a:t>
            </a:r>
          </a:p>
        </p:txBody>
      </p:sp>
      <p:grpSp>
        <p:nvGrpSpPr>
          <p:cNvPr id="46" name="Group 45"/>
          <p:cNvGrpSpPr/>
          <p:nvPr/>
        </p:nvGrpSpPr>
        <p:grpSpPr>
          <a:xfrm>
            <a:off x="1828800" y="3205115"/>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Các kiểu dữ liệu của C++</a:t>
              </a: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962400"/>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Cấp phát bộ nhớ</a:t>
              </a: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Hàm trong C++</a:t>
              </a: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5</a:t>
                </a:r>
              </a:p>
            </p:txBody>
          </p:sp>
        </p:grpSp>
      </p:grpSp>
    </p:spTree>
    <p:extLst>
      <p:ext uri="{BB962C8B-B14F-4D97-AF65-F5344CB8AC3E}">
        <p14:creationId xmlns:p14="http://schemas.microsoft.com/office/powerpoint/2010/main" val="348498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Môi trường của C++</a:t>
            </a:r>
          </a:p>
        </p:txBody>
      </p:sp>
      <p:sp>
        <p:nvSpPr>
          <p:cNvPr id="3" name="Content Placeholder 2"/>
          <p:cNvSpPr>
            <a:spLocks noGrp="1"/>
          </p:cNvSpPr>
          <p:nvPr>
            <p:ph idx="1"/>
          </p:nvPr>
        </p:nvSpPr>
        <p:spPr>
          <a:xfrm>
            <a:off x="457201" y="1447800"/>
            <a:ext cx="3730624" cy="5029200"/>
          </a:xfrm>
        </p:spPr>
        <p:txBody>
          <a:bodyPr>
            <a:normAutofit/>
          </a:bodyPr>
          <a:lstStyle/>
          <a:p>
            <a:pPr algn="just">
              <a:spcBef>
                <a:spcPts val="0"/>
              </a:spcBef>
              <a:buFont typeface="Wingdings" pitchFamily="2" charset="2"/>
              <a:buChar char="v"/>
            </a:pPr>
            <a:r>
              <a:rPr lang="en-US">
                <a:solidFill>
                  <a:srgbClr val="0000FF"/>
                </a:solidFill>
                <a:latin typeface="Arial" pitchFamily="34" charset="0"/>
                <a:cs typeface="Arial" pitchFamily="34" charset="0"/>
              </a:rPr>
              <a:t>Biên dịch và thực thi chương trình C++:</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Edit</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Preprocess</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Compile</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Link</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Load</a:t>
            </a:r>
          </a:p>
          <a:p>
            <a:pPr lvl="1" algn="just">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Execute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grpSp>
        <p:nvGrpSpPr>
          <p:cNvPr id="7" name="Group 157"/>
          <p:cNvGrpSpPr>
            <a:grpSpLocks/>
          </p:cNvGrpSpPr>
          <p:nvPr/>
        </p:nvGrpSpPr>
        <p:grpSpPr bwMode="auto">
          <a:xfrm>
            <a:off x="4259262" y="1285875"/>
            <a:ext cx="4656138" cy="5572125"/>
            <a:chOff x="2638" y="762"/>
            <a:chExt cx="2933" cy="3510"/>
          </a:xfrm>
        </p:grpSpPr>
        <p:sp>
          <p:nvSpPr>
            <p:cNvPr id="8" name="Freeform 5"/>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9" name="Freeform 6"/>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0" name="Freeform 7"/>
            <p:cNvSpPr>
              <a:spLocks/>
            </p:cNvSpPr>
            <p:nvPr/>
          </p:nvSpPr>
          <p:spPr bwMode="auto">
            <a:xfrm>
              <a:off x="2638" y="2381"/>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1"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Loader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12" name="Freeform 9"/>
            <p:cNvSpPr>
              <a:spLocks/>
            </p:cNvSpPr>
            <p:nvPr/>
          </p:nvSpPr>
          <p:spPr bwMode="auto">
            <a:xfrm>
              <a:off x="3396" y="912"/>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3" name="Freeform 10"/>
            <p:cNvSpPr>
              <a:spLocks/>
            </p:cNvSpPr>
            <p:nvPr/>
          </p:nvSpPr>
          <p:spPr bwMode="auto">
            <a:xfrm>
              <a:off x="3396" y="130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4" name="Freeform 11"/>
            <p:cNvSpPr>
              <a:spLocks/>
            </p:cNvSpPr>
            <p:nvPr/>
          </p:nvSpPr>
          <p:spPr bwMode="auto">
            <a:xfrm>
              <a:off x="3396" y="2525"/>
              <a:ext cx="324" cy="0"/>
            </a:xfrm>
            <a:custGeom>
              <a:avLst/>
              <a:gdLst/>
              <a:ahLst/>
              <a:cxnLst>
                <a:cxn ang="0">
                  <a:pos x="19972" y="0"/>
                </a:cxn>
                <a:cxn ang="0">
                  <a:pos x="0" y="0"/>
                </a:cxn>
              </a:cxnLst>
              <a:rect l="0" t="0" r="r" b="b"/>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15"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6" name="Freeform 13"/>
            <p:cNvSpPr>
              <a:spLocks/>
            </p:cNvSpPr>
            <p:nvPr/>
          </p:nvSpPr>
          <p:spPr bwMode="auto">
            <a:xfrm>
              <a:off x="3396" y="3533"/>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17" name="Group 14"/>
            <p:cNvGrpSpPr>
              <a:grpSpLocks/>
            </p:cNvGrpSpPr>
            <p:nvPr/>
          </p:nvGrpSpPr>
          <p:grpSpPr bwMode="auto">
            <a:xfrm>
              <a:off x="4260" y="2304"/>
              <a:ext cx="108" cy="960"/>
              <a:chOff x="0" y="0"/>
              <a:chExt cx="19999" cy="19999"/>
            </a:xfrm>
          </p:grpSpPr>
          <p:sp>
            <p:nvSpPr>
              <p:cNvPr id="152" name="Arc 15"/>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3" name="Arc 16"/>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4" name="Arc 17"/>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5" name="Arc 18"/>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8" name="Group 19"/>
            <p:cNvGrpSpPr>
              <a:grpSpLocks/>
            </p:cNvGrpSpPr>
            <p:nvPr/>
          </p:nvGrpSpPr>
          <p:grpSpPr bwMode="auto">
            <a:xfrm>
              <a:off x="4260" y="3312"/>
              <a:ext cx="108" cy="960"/>
              <a:chOff x="0" y="0"/>
              <a:chExt cx="19999" cy="19999"/>
            </a:xfrm>
          </p:grpSpPr>
          <p:sp>
            <p:nvSpPr>
              <p:cNvPr id="148" name="Arc 20"/>
              <p:cNvSpPr>
                <a:spLocks/>
              </p:cNvSpPr>
              <p:nvPr/>
            </p:nvSpPr>
            <p:spPr bwMode="auto">
              <a:xfrm>
                <a:off x="0" y="0"/>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9" name="Arc 21"/>
              <p:cNvSpPr>
                <a:spLocks/>
              </p:cNvSpPr>
              <p:nvPr/>
            </p:nvSpPr>
            <p:spPr bwMode="auto">
              <a:xfrm flipV="1">
                <a:off x="0" y="14993"/>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0" name="Arc 22"/>
              <p:cNvSpPr>
                <a:spLocks/>
              </p:cNvSpPr>
              <p:nvPr/>
            </p:nvSpPr>
            <p:spPr bwMode="auto">
              <a:xfrm flipH="1">
                <a:off x="9958" y="9995"/>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51" name="Arc 23"/>
              <p:cNvSpPr>
                <a:spLocks/>
              </p:cNvSpPr>
              <p:nvPr/>
            </p:nvSpPr>
            <p:spPr bwMode="auto">
              <a:xfrm flipH="1" flipV="1">
                <a:off x="9958" y="4998"/>
                <a:ext cx="10041" cy="5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19" name="Group 24"/>
            <p:cNvGrpSpPr>
              <a:grpSpLocks/>
            </p:cNvGrpSpPr>
            <p:nvPr/>
          </p:nvGrpSpPr>
          <p:grpSpPr bwMode="auto">
            <a:xfrm>
              <a:off x="4260" y="768"/>
              <a:ext cx="108" cy="288"/>
              <a:chOff x="0" y="0"/>
              <a:chExt cx="19999" cy="20001"/>
            </a:xfrm>
          </p:grpSpPr>
          <p:sp>
            <p:nvSpPr>
              <p:cNvPr id="144" name="Arc 25"/>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5" name="Arc 26"/>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6" name="Arc 27"/>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7" name="Arc 28"/>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20" name="Arc 29"/>
            <p:cNvSpPr>
              <a:spLocks/>
            </p:cNvSpPr>
            <p:nvPr/>
          </p:nvSpPr>
          <p:spPr bwMode="auto">
            <a:xfrm>
              <a:off x="4260" y="115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1" name="Arc 30"/>
            <p:cNvSpPr>
              <a:spLocks/>
            </p:cNvSpPr>
            <p:nvPr/>
          </p:nvSpPr>
          <p:spPr bwMode="auto">
            <a:xfrm flipV="1">
              <a:off x="4260" y="137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2" name="Arc 31"/>
            <p:cNvSpPr>
              <a:spLocks/>
            </p:cNvSpPr>
            <p:nvPr/>
          </p:nvSpPr>
          <p:spPr bwMode="auto">
            <a:xfrm flipH="1">
              <a:off x="4314" y="1299"/>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3" name="Arc 32"/>
            <p:cNvSpPr>
              <a:spLocks/>
            </p:cNvSpPr>
            <p:nvPr/>
          </p:nvSpPr>
          <p:spPr bwMode="auto">
            <a:xfrm flipH="1" flipV="1">
              <a:off x="4314" y="122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24"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Program is created in</a:t>
              </a:r>
            </a:p>
            <a:p>
              <a:pPr algn="just" eaLnBrk="0" hangingPunct="0">
                <a:spcBef>
                  <a:spcPct val="0"/>
                </a:spcBef>
              </a:pPr>
              <a:r>
                <a:rPr lang="en-US" sz="1200">
                  <a:solidFill>
                    <a:srgbClr val="000000"/>
                  </a:solidFill>
                  <a:latin typeface="Times" pitchFamily="18" charset="0"/>
                </a:rPr>
                <a:t>the editor and stored</a:t>
              </a:r>
            </a:p>
            <a:p>
              <a:pPr algn="just" eaLnBrk="0" hangingPunct="0">
                <a:spcBef>
                  <a:spcPct val="0"/>
                </a:spcBef>
              </a:pPr>
              <a:r>
                <a:rPr lang="en-US" sz="1200">
                  <a:solidFill>
                    <a:srgbClr val="000000"/>
                  </a:solidFill>
                  <a:latin typeface="Times" pitchFamily="18" charset="0"/>
                </a:rPr>
                <a:t>on disk.</a:t>
              </a:r>
            </a:p>
            <a:p>
              <a:pPr algn="l" eaLnBrk="0" hangingPunct="0">
                <a:spcBef>
                  <a:spcPct val="0"/>
                </a:spcBef>
              </a:pPr>
              <a:endParaRPr lang="en-US" sz="1200">
                <a:latin typeface="Times New Roman" pitchFamily="18" charset="0"/>
              </a:endParaRPr>
            </a:p>
          </p:txBody>
        </p:sp>
        <p:sp>
          <p:nvSpPr>
            <p:cNvPr id="25"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Preprocessor program</a:t>
              </a:r>
            </a:p>
            <a:p>
              <a:pPr algn="just" eaLnBrk="0" hangingPunct="0">
                <a:spcBef>
                  <a:spcPct val="0"/>
                </a:spcBef>
              </a:pPr>
              <a:r>
                <a:rPr lang="en-US" sz="1200">
                  <a:solidFill>
                    <a:srgbClr val="000000"/>
                  </a:solidFill>
                  <a:latin typeface="Times" pitchFamily="18" charset="0"/>
                </a:rPr>
                <a:t>processes the code.</a:t>
              </a:r>
            </a:p>
            <a:p>
              <a:pPr algn="l" eaLnBrk="0" hangingPunct="0">
                <a:spcBef>
                  <a:spcPct val="0"/>
                </a:spcBef>
              </a:pPr>
              <a:endParaRPr lang="en-US" sz="1200">
                <a:latin typeface="Times New Roman" pitchFamily="18" charset="0"/>
              </a:endParaRPr>
            </a:p>
          </p:txBody>
        </p:sp>
        <p:sp>
          <p:nvSpPr>
            <p:cNvPr id="26"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Loader puts program</a:t>
              </a:r>
            </a:p>
            <a:p>
              <a:pPr algn="just" eaLnBrk="0" hangingPunct="0">
                <a:spcBef>
                  <a:spcPct val="0"/>
                </a:spcBef>
              </a:pPr>
              <a:r>
                <a:rPr lang="en-US" sz="1200">
                  <a:solidFill>
                    <a:srgbClr val="000000"/>
                  </a:solidFill>
                  <a:latin typeface="Times" pitchFamily="18" charset="0"/>
                </a:rPr>
                <a:t>in memory.</a:t>
              </a:r>
            </a:p>
            <a:p>
              <a:pPr algn="l" eaLnBrk="0" hangingPunct="0">
                <a:spcBef>
                  <a:spcPct val="0"/>
                </a:spcBef>
              </a:pPr>
              <a:endParaRPr lang="en-US" sz="1200">
                <a:latin typeface="Times New Roman" pitchFamily="18" charset="0"/>
              </a:endParaRPr>
            </a:p>
          </p:txBody>
        </p:sp>
        <p:sp>
          <p:nvSpPr>
            <p:cNvPr id="27"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CPU takes each</a:t>
              </a:r>
            </a:p>
            <a:p>
              <a:pPr algn="just" eaLnBrk="0" hangingPunct="0">
                <a:spcBef>
                  <a:spcPct val="0"/>
                </a:spcBef>
              </a:pPr>
              <a:r>
                <a:rPr lang="en-US" sz="1200">
                  <a:solidFill>
                    <a:srgbClr val="000000"/>
                  </a:solidFill>
                  <a:latin typeface="Times" pitchFamily="18" charset="0"/>
                </a:rPr>
                <a:t>instruction and</a:t>
              </a:r>
            </a:p>
            <a:p>
              <a:pPr algn="just" eaLnBrk="0" hangingPunct="0">
                <a:spcBef>
                  <a:spcPct val="0"/>
                </a:spcBef>
              </a:pPr>
              <a:r>
                <a:rPr lang="en-US" sz="1200">
                  <a:solidFill>
                    <a:srgbClr val="000000"/>
                  </a:solidFill>
                  <a:latin typeface="Times" pitchFamily="18" charset="0"/>
                </a:rPr>
                <a:t>executes it, possibly</a:t>
              </a:r>
            </a:p>
            <a:p>
              <a:pPr algn="just" eaLnBrk="0" hangingPunct="0">
                <a:spcBef>
                  <a:spcPct val="0"/>
                </a:spcBef>
              </a:pPr>
              <a:r>
                <a:rPr lang="en-US" sz="1200">
                  <a:solidFill>
                    <a:srgbClr val="000000"/>
                  </a:solidFill>
                  <a:latin typeface="Times" pitchFamily="18" charset="0"/>
                </a:rPr>
                <a:t>storing new data</a:t>
              </a:r>
            </a:p>
            <a:p>
              <a:pPr algn="just" eaLnBrk="0" hangingPunct="0">
                <a:spcBef>
                  <a:spcPct val="0"/>
                </a:spcBef>
              </a:pPr>
              <a:r>
                <a:rPr lang="en-US" sz="1200">
                  <a:solidFill>
                    <a:srgbClr val="000000"/>
                  </a:solidFill>
                  <a:latin typeface="Times" pitchFamily="18" charset="0"/>
                </a:rPr>
                <a:t>values as the program</a:t>
              </a:r>
            </a:p>
            <a:p>
              <a:pPr algn="just" eaLnBrk="0" hangingPunct="0">
                <a:spcBef>
                  <a:spcPct val="0"/>
                </a:spcBef>
              </a:pPr>
              <a:r>
                <a:rPr lang="en-US" sz="1200">
                  <a:solidFill>
                    <a:srgbClr val="000000"/>
                  </a:solidFill>
                  <a:latin typeface="Times" pitchFamily="18" charset="0"/>
                </a:rPr>
                <a:t>executes.</a:t>
              </a:r>
            </a:p>
            <a:p>
              <a:pPr algn="l" eaLnBrk="0" hangingPunct="0">
                <a:spcBef>
                  <a:spcPct val="0"/>
                </a:spcBef>
              </a:pPr>
              <a:endParaRPr lang="en-US" sz="1200">
                <a:latin typeface="Times New Roman" pitchFamily="18" charset="0"/>
              </a:endParaRPr>
            </a:p>
          </p:txBody>
        </p:sp>
        <p:sp>
          <p:nvSpPr>
            <p:cNvPr id="28" name="Freeform 37"/>
            <p:cNvSpPr>
              <a:spLocks/>
            </p:cNvSpPr>
            <p:nvPr/>
          </p:nvSpPr>
          <p:spPr bwMode="auto">
            <a:xfrm>
              <a:off x="2638" y="1545"/>
              <a:ext cx="756" cy="288"/>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29"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Compiler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30" name="Freeform 39"/>
            <p:cNvSpPr>
              <a:spLocks/>
            </p:cNvSpPr>
            <p:nvPr/>
          </p:nvSpPr>
          <p:spPr bwMode="auto">
            <a:xfrm>
              <a:off x="3396" y="1689"/>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31" name="Group 40"/>
            <p:cNvGrpSpPr>
              <a:grpSpLocks/>
            </p:cNvGrpSpPr>
            <p:nvPr/>
          </p:nvGrpSpPr>
          <p:grpSpPr bwMode="auto">
            <a:xfrm>
              <a:off x="4260" y="1538"/>
              <a:ext cx="108" cy="288"/>
              <a:chOff x="0" y="0"/>
              <a:chExt cx="19999" cy="20001"/>
            </a:xfrm>
          </p:grpSpPr>
          <p:sp>
            <p:nvSpPr>
              <p:cNvPr id="140" name="Arc 41"/>
              <p:cNvSpPr>
                <a:spLocks/>
              </p:cNvSpPr>
              <p:nvPr/>
            </p:nvSpPr>
            <p:spPr bwMode="auto">
              <a:xfrm>
                <a:off x="0" y="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1" name="Arc 42"/>
              <p:cNvSpPr>
                <a:spLocks/>
              </p:cNvSpPr>
              <p:nvPr/>
            </p:nvSpPr>
            <p:spPr bwMode="auto">
              <a:xfrm flipV="1">
                <a:off x="0" y="14980"/>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2" name="Arc 43"/>
              <p:cNvSpPr>
                <a:spLocks/>
              </p:cNvSpPr>
              <p:nvPr/>
            </p:nvSpPr>
            <p:spPr bwMode="auto">
              <a:xfrm flipH="1">
                <a:off x="9958" y="9987"/>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43" name="Arc 44"/>
              <p:cNvSpPr>
                <a:spLocks/>
              </p:cNvSpPr>
              <p:nvPr/>
            </p:nvSpPr>
            <p:spPr bwMode="auto">
              <a:xfrm flipH="1" flipV="1">
                <a:off x="9958" y="4993"/>
                <a:ext cx="10041" cy="502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32"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Compiler creates</a:t>
              </a:r>
            </a:p>
            <a:p>
              <a:pPr algn="just" eaLnBrk="0" hangingPunct="0">
                <a:spcBef>
                  <a:spcPct val="0"/>
                </a:spcBef>
              </a:pPr>
              <a:r>
                <a:rPr lang="en-US" sz="1200">
                  <a:solidFill>
                    <a:srgbClr val="000000"/>
                  </a:solidFill>
                  <a:latin typeface="Times" pitchFamily="18" charset="0"/>
                </a:rPr>
                <a:t>object code and stores</a:t>
              </a:r>
            </a:p>
            <a:p>
              <a:pPr algn="just" eaLnBrk="0" hangingPunct="0">
                <a:spcBef>
                  <a:spcPct val="0"/>
                </a:spcBef>
              </a:pPr>
              <a:r>
                <a:rPr lang="en-US" sz="1200">
                  <a:solidFill>
                    <a:srgbClr val="000000"/>
                  </a:solidFill>
                  <a:latin typeface="Times" pitchFamily="18" charset="0"/>
                </a:rPr>
                <a:t>it on disk.</a:t>
              </a:r>
            </a:p>
            <a:p>
              <a:pPr algn="l" eaLnBrk="0" hangingPunct="0">
                <a:spcBef>
                  <a:spcPct val="0"/>
                </a:spcBef>
              </a:pPr>
              <a:endParaRPr lang="en-US" sz="1200">
                <a:latin typeface="Times New Roman" pitchFamily="18" charset="0"/>
              </a:endParaRPr>
            </a:p>
          </p:txBody>
        </p:sp>
        <p:sp>
          <p:nvSpPr>
            <p:cNvPr id="33" name="Freeform 46"/>
            <p:cNvSpPr>
              <a:spLocks/>
            </p:cNvSpPr>
            <p:nvPr/>
          </p:nvSpPr>
          <p:spPr bwMode="auto">
            <a:xfrm>
              <a:off x="3396" y="2072"/>
              <a:ext cx="324" cy="0"/>
            </a:xfrm>
            <a:custGeom>
              <a:avLst/>
              <a:gdLst/>
              <a:ahLst/>
              <a:cxnLst>
                <a:cxn ang="0">
                  <a:pos x="19972" y="0"/>
                </a:cxn>
                <a:cxn ang="0">
                  <a:pos x="0" y="0"/>
                </a:cxn>
              </a:cxnLst>
              <a:rect l="0" t="0" r="r" b="b"/>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34" name="Arc 47"/>
            <p:cNvSpPr>
              <a:spLocks/>
            </p:cNvSpPr>
            <p:nvPr/>
          </p:nvSpPr>
          <p:spPr bwMode="auto">
            <a:xfrm>
              <a:off x="4260" y="1921"/>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5" name="Arc 48"/>
            <p:cNvSpPr>
              <a:spLocks/>
            </p:cNvSpPr>
            <p:nvPr/>
          </p:nvSpPr>
          <p:spPr bwMode="auto">
            <a:xfrm flipV="1">
              <a:off x="4260" y="2137"/>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6" name="Arc 49"/>
            <p:cNvSpPr>
              <a:spLocks/>
            </p:cNvSpPr>
            <p:nvPr/>
          </p:nvSpPr>
          <p:spPr bwMode="auto">
            <a:xfrm flipH="1">
              <a:off x="4314" y="2065"/>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7" name="Arc 50"/>
            <p:cNvSpPr>
              <a:spLocks/>
            </p:cNvSpPr>
            <p:nvPr/>
          </p:nvSpPr>
          <p:spPr bwMode="auto">
            <a:xfrm flipH="1" flipV="1">
              <a:off x="4314" y="1993"/>
              <a:ext cx="5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38"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Linker links the object</a:t>
              </a:r>
            </a:p>
            <a:p>
              <a:pPr algn="just" eaLnBrk="0" hangingPunct="0">
                <a:spcBef>
                  <a:spcPct val="0"/>
                </a:spcBef>
              </a:pPr>
              <a:r>
                <a:rPr lang="en-US" sz="1200">
                  <a:solidFill>
                    <a:srgbClr val="000000"/>
                  </a:solidFill>
                  <a:latin typeface="Times" pitchFamily="18" charset="0"/>
                </a:rPr>
                <a:t>code with the libraries,</a:t>
              </a:r>
            </a:p>
            <a:p>
              <a:pPr algn="just" eaLnBrk="0" hangingPunct="0">
                <a:spcBef>
                  <a:spcPct val="0"/>
                </a:spcBef>
              </a:pPr>
              <a:r>
                <a:rPr lang="en-US" sz="1200">
                  <a:solidFill>
                    <a:srgbClr val="000000"/>
                  </a:solidFill>
                  <a:latin typeface="Times" pitchFamily="18" charset="0"/>
                </a:rPr>
                <a:t>creates </a:t>
              </a:r>
              <a:r>
                <a:rPr lang="en-US" sz="1200">
                  <a:solidFill>
                    <a:srgbClr val="000000"/>
                  </a:solidFill>
                  <a:latin typeface="Courier New" pitchFamily="49" charset="0"/>
                  <a:cs typeface="Courier New" pitchFamily="49" charset="0"/>
                </a:rPr>
                <a:t>a.out</a:t>
              </a:r>
              <a:r>
                <a:rPr lang="en-US" sz="1200">
                  <a:solidFill>
                    <a:srgbClr val="000000"/>
                  </a:solidFill>
                  <a:latin typeface="Times" pitchFamily="18" charset="0"/>
                </a:rPr>
                <a:t> and</a:t>
              </a:r>
            </a:p>
            <a:p>
              <a:pPr algn="just" eaLnBrk="0" hangingPunct="0">
                <a:spcBef>
                  <a:spcPct val="0"/>
                </a:spcBef>
              </a:pPr>
              <a:r>
                <a:rPr lang="en-US" sz="1200">
                  <a:solidFill>
                    <a:srgbClr val="000000"/>
                  </a:solidFill>
                  <a:latin typeface="Times" pitchFamily="18" charset="0"/>
                </a:rPr>
                <a:t>stores it on disk</a:t>
              </a:r>
            </a:p>
            <a:p>
              <a:pPr algn="l" eaLnBrk="0" hangingPunct="0">
                <a:spcBef>
                  <a:spcPct val="0"/>
                </a:spcBef>
              </a:pPr>
              <a:endParaRPr lang="en-US" sz="1200">
                <a:latin typeface="Times New Roman" pitchFamily="18" charset="0"/>
                <a:cs typeface="Courier New" pitchFamily="49" charset="0"/>
              </a:endParaRPr>
            </a:p>
          </p:txBody>
        </p:sp>
        <p:grpSp>
          <p:nvGrpSpPr>
            <p:cNvPr id="39" name="Group 52"/>
            <p:cNvGrpSpPr>
              <a:grpSpLocks/>
            </p:cNvGrpSpPr>
            <p:nvPr/>
          </p:nvGrpSpPr>
          <p:grpSpPr bwMode="auto">
            <a:xfrm>
              <a:off x="2638" y="762"/>
              <a:ext cx="756" cy="288"/>
              <a:chOff x="0" y="0"/>
              <a:chExt cx="20000" cy="20000"/>
            </a:xfrm>
          </p:grpSpPr>
          <p:sp>
            <p:nvSpPr>
              <p:cNvPr id="137" name="Freeform 53"/>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38" name="Freeform 5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9"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Editor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nvGrpSpPr>
            <p:cNvPr id="40" name="Group 56"/>
            <p:cNvGrpSpPr>
              <a:grpSpLocks/>
            </p:cNvGrpSpPr>
            <p:nvPr/>
          </p:nvGrpSpPr>
          <p:grpSpPr bwMode="auto">
            <a:xfrm>
              <a:off x="2638" y="1161"/>
              <a:ext cx="756" cy="288"/>
              <a:chOff x="0" y="0"/>
              <a:chExt cx="20000" cy="20000"/>
            </a:xfrm>
          </p:grpSpPr>
          <p:sp>
            <p:nvSpPr>
              <p:cNvPr id="133" name="Freeform 57"/>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4" name="Group 58"/>
              <p:cNvGrpSpPr>
                <a:grpSpLocks/>
              </p:cNvGrpSpPr>
              <p:nvPr/>
            </p:nvGrpSpPr>
            <p:grpSpPr bwMode="auto">
              <a:xfrm>
                <a:off x="0" y="0"/>
                <a:ext cx="20000" cy="20000"/>
                <a:chOff x="0" y="0"/>
                <a:chExt cx="20000" cy="20000"/>
              </a:xfrm>
            </p:grpSpPr>
            <p:sp>
              <p:nvSpPr>
                <p:cNvPr id="135" name="Freeform 59"/>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6"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Preprocessor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1" name="Group 61"/>
            <p:cNvGrpSpPr>
              <a:grpSpLocks/>
            </p:cNvGrpSpPr>
            <p:nvPr/>
          </p:nvGrpSpPr>
          <p:grpSpPr bwMode="auto">
            <a:xfrm>
              <a:off x="2638" y="1928"/>
              <a:ext cx="756" cy="288"/>
              <a:chOff x="0" y="0"/>
              <a:chExt cx="20000" cy="20000"/>
            </a:xfrm>
          </p:grpSpPr>
          <p:sp>
            <p:nvSpPr>
              <p:cNvPr id="129" name="Freeform 62"/>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30" name="Group 63"/>
              <p:cNvGrpSpPr>
                <a:grpSpLocks/>
              </p:cNvGrpSpPr>
              <p:nvPr/>
            </p:nvGrpSpPr>
            <p:grpSpPr bwMode="auto">
              <a:xfrm>
                <a:off x="0" y="0"/>
                <a:ext cx="20000" cy="20000"/>
                <a:chOff x="0" y="0"/>
                <a:chExt cx="20000" cy="20000"/>
              </a:xfrm>
            </p:grpSpPr>
            <p:sp>
              <p:nvSpPr>
                <p:cNvPr id="131" name="Freeform 64"/>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32"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Linker</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grpSp>
          <p:nvGrpSpPr>
            <p:cNvPr id="42" name="Group 66"/>
            <p:cNvGrpSpPr>
              <a:grpSpLocks/>
            </p:cNvGrpSpPr>
            <p:nvPr/>
          </p:nvGrpSpPr>
          <p:grpSpPr bwMode="auto">
            <a:xfrm>
              <a:off x="2638" y="3389"/>
              <a:ext cx="756" cy="288"/>
              <a:chOff x="0" y="0"/>
              <a:chExt cx="20000" cy="20000"/>
            </a:xfrm>
          </p:grpSpPr>
          <p:grpSp>
            <p:nvGrpSpPr>
              <p:cNvPr id="123" name="Group 67"/>
              <p:cNvGrpSpPr>
                <a:grpSpLocks/>
              </p:cNvGrpSpPr>
              <p:nvPr/>
            </p:nvGrpSpPr>
            <p:grpSpPr bwMode="auto">
              <a:xfrm>
                <a:off x="0" y="0"/>
                <a:ext cx="20000" cy="20000"/>
                <a:chOff x="0" y="0"/>
                <a:chExt cx="20000" cy="20000"/>
              </a:xfrm>
            </p:grpSpPr>
            <p:sp>
              <p:nvSpPr>
                <p:cNvPr id="127" name="Freeform 68"/>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8"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pPr algn="l">
                    <a:spcBef>
                      <a:spcPct val="0"/>
                    </a:spcBef>
                  </a:pPr>
                  <a:r>
                    <a:rPr lang="en-US" sz="1200" b="0">
                      <a:latin typeface="Times New Roman" pitchFamily="18" charset="0"/>
                    </a:rPr>
                    <a:t> </a:t>
                  </a:r>
                </a:p>
                <a:p>
                  <a:pPr algn="l" eaLnBrk="0" hangingPunct="0">
                    <a:spcBef>
                      <a:spcPct val="0"/>
                    </a:spcBef>
                  </a:pPr>
                  <a:endParaRPr lang="en-US" sz="2400" b="0">
                    <a:latin typeface="Times New Roman" pitchFamily="18" charset="0"/>
                  </a:endParaRPr>
                </a:p>
              </p:txBody>
            </p:sp>
          </p:grpSp>
          <p:grpSp>
            <p:nvGrpSpPr>
              <p:cNvPr id="124" name="Group 70"/>
              <p:cNvGrpSpPr>
                <a:grpSpLocks/>
              </p:cNvGrpSpPr>
              <p:nvPr/>
            </p:nvGrpSpPr>
            <p:grpSpPr bwMode="auto">
              <a:xfrm>
                <a:off x="0" y="0"/>
                <a:ext cx="20000" cy="20000"/>
                <a:chOff x="0" y="0"/>
                <a:chExt cx="20000" cy="20000"/>
              </a:xfrm>
            </p:grpSpPr>
            <p:sp>
              <p:nvSpPr>
                <p:cNvPr id="125" name="Freeform 71"/>
                <p:cNvSpPr>
                  <a:spLocks/>
                </p:cNvSpPr>
                <p:nvPr/>
              </p:nvSpPr>
              <p:spPr bwMode="auto">
                <a:xfrm>
                  <a:off x="0" y="0"/>
                  <a:ext cx="20000" cy="20000"/>
                </a:xfrm>
                <a:custGeom>
                  <a:avLst/>
                  <a:gdLst/>
                  <a:ahLst/>
                  <a:cxnLst>
                    <a:cxn ang="0">
                      <a:pos x="19988" y="0"/>
                    </a:cxn>
                    <a:cxn ang="0">
                      <a:pos x="19988" y="19972"/>
                    </a:cxn>
                    <a:cxn ang="0">
                      <a:pos x="0" y="19972"/>
                    </a:cxn>
                    <a:cxn ang="0">
                      <a:pos x="0" y="0"/>
                    </a:cxn>
                    <a:cxn ang="0">
                      <a:pos x="19988" y="0"/>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6"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CPU</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grpSp>
        </p:grpSp>
        <p:sp>
          <p:nvSpPr>
            <p:cNvPr id="43"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spcBef>
                  <a:spcPct val="0"/>
                </a:spcBef>
              </a:pPr>
              <a:r>
                <a:rPr lang="en-US" sz="900" b="0">
                  <a:solidFill>
                    <a:srgbClr val="000000"/>
                  </a:solidFill>
                  <a:latin typeface="AvantGarde" pitchFamily="34" charset="0"/>
                </a:rPr>
                <a:t>Primary</a:t>
              </a:r>
              <a:endParaRPr lang="en-US" sz="1000" b="0">
                <a:solidFill>
                  <a:srgbClr val="000000"/>
                </a:solidFill>
                <a:latin typeface="Times" pitchFamily="18" charset="0"/>
              </a:endParaRPr>
            </a:p>
            <a:p>
              <a:pPr indent="228600" eaLnBrk="0" hangingPunct="0">
                <a:spcBef>
                  <a:spcPct val="0"/>
                </a:spcBef>
              </a:pPr>
              <a:r>
                <a:rPr lang="en-US" sz="900" b="0">
                  <a:solidFill>
                    <a:srgbClr val="000000"/>
                  </a:solidFill>
                  <a:latin typeface="AvantGarde" pitchFamily="34" charset="0"/>
                </a:rPr>
                <a:t>Memory</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nvGrpSpPr>
            <p:cNvPr id="44" name="Group 74"/>
            <p:cNvGrpSpPr>
              <a:grpSpLocks/>
            </p:cNvGrpSpPr>
            <p:nvPr/>
          </p:nvGrpSpPr>
          <p:grpSpPr bwMode="auto">
            <a:xfrm>
              <a:off x="3720" y="3477"/>
              <a:ext cx="487" cy="764"/>
              <a:chOff x="-2" y="1"/>
              <a:chExt cx="20003" cy="19999"/>
            </a:xfrm>
          </p:grpSpPr>
          <p:sp>
            <p:nvSpPr>
              <p:cNvPr id="113"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14" name="Freeform 76"/>
              <p:cNvSpPr>
                <a:spLocks/>
              </p:cNvSpPr>
              <p:nvPr/>
            </p:nvSpPr>
            <p:spPr bwMode="auto">
              <a:xfrm>
                <a:off x="-2" y="1"/>
                <a:ext cx="19837" cy="1999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15" name="Freeform 77"/>
              <p:cNvSpPr>
                <a:spLocks/>
              </p:cNvSpPr>
              <p:nvPr/>
            </p:nvSpPr>
            <p:spPr bwMode="auto">
              <a:xfrm>
                <a:off x="35" y="22"/>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6" name="Freeform 78"/>
              <p:cNvSpPr>
                <a:spLocks/>
              </p:cNvSpPr>
              <p:nvPr/>
            </p:nvSpPr>
            <p:spPr bwMode="auto">
              <a:xfrm>
                <a:off x="35" y="2536"/>
                <a:ext cx="19966" cy="2515"/>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sp>
            <p:nvSpPr>
              <p:cNvPr id="117" name="Freeform 79"/>
              <p:cNvSpPr>
                <a:spLocks/>
              </p:cNvSpPr>
              <p:nvPr/>
            </p:nvSpPr>
            <p:spPr bwMode="auto">
              <a:xfrm>
                <a:off x="35" y="5009"/>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8" name="Freeform 80"/>
              <p:cNvSpPr>
                <a:spLocks/>
              </p:cNvSpPr>
              <p:nvPr/>
            </p:nvSpPr>
            <p:spPr bwMode="auto">
              <a:xfrm>
                <a:off x="35" y="7512"/>
                <a:ext cx="19966" cy="2494"/>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9" name="Freeform 81"/>
              <p:cNvSpPr>
                <a:spLocks/>
              </p:cNvSpPr>
              <p:nvPr/>
            </p:nvSpPr>
            <p:spPr bwMode="auto">
              <a:xfrm>
                <a:off x="35" y="10006"/>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0" name="Freeform 82"/>
              <p:cNvSpPr>
                <a:spLocks/>
              </p:cNvSpPr>
              <p:nvPr/>
            </p:nvSpPr>
            <p:spPr bwMode="auto">
              <a:xfrm>
                <a:off x="35" y="12510"/>
                <a:ext cx="19966" cy="4997"/>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21" name="Freeform 83"/>
              <p:cNvSpPr>
                <a:spLocks/>
              </p:cNvSpPr>
              <p:nvPr/>
            </p:nvSpPr>
            <p:spPr bwMode="auto">
              <a:xfrm>
                <a:off x="35" y="17507"/>
                <a:ext cx="19966" cy="2493"/>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2"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nvGrpSpPr>
            <p:cNvPr id="45" name="Group 85"/>
            <p:cNvGrpSpPr>
              <a:grpSpLocks/>
            </p:cNvGrpSpPr>
            <p:nvPr/>
          </p:nvGrpSpPr>
          <p:grpSpPr bwMode="auto">
            <a:xfrm>
              <a:off x="3720" y="2477"/>
              <a:ext cx="487" cy="765"/>
              <a:chOff x="0" y="0"/>
              <a:chExt cx="20000" cy="20000"/>
            </a:xfrm>
          </p:grpSpPr>
          <p:sp>
            <p:nvSpPr>
              <p:cNvPr id="102" name="Freeform 86"/>
              <p:cNvSpPr>
                <a:spLocks/>
              </p:cNvSpPr>
              <p:nvPr/>
            </p:nvSpPr>
            <p:spPr bwMode="auto">
              <a:xfrm>
                <a:off x="0" y="0"/>
                <a:ext cx="19834" cy="19969"/>
              </a:xfrm>
              <a:custGeom>
                <a:avLst/>
                <a:gdLst/>
                <a:ahLst/>
                <a:cxnLst>
                  <a:cxn ang="0">
                    <a:pos x="19981" y="0"/>
                  </a:cxn>
                  <a:cxn ang="0">
                    <a:pos x="19981" y="19990"/>
                  </a:cxn>
                  <a:cxn ang="0">
                    <a:pos x="0" y="19990"/>
                  </a:cxn>
                  <a:cxn ang="0">
                    <a:pos x="0" y="0"/>
                  </a:cxn>
                  <a:cxn ang="0">
                    <a:pos x="19981" y="0"/>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3" name="Freeform 87"/>
              <p:cNvSpPr>
                <a:spLocks/>
              </p:cNvSpPr>
              <p:nvPr/>
            </p:nvSpPr>
            <p:spPr bwMode="auto">
              <a:xfrm>
                <a:off x="37" y="21"/>
                <a:ext cx="19963" cy="249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4" name="Freeform 88"/>
              <p:cNvSpPr>
                <a:spLocks/>
              </p:cNvSpPr>
              <p:nvPr/>
            </p:nvSpPr>
            <p:spPr bwMode="auto">
              <a:xfrm>
                <a:off x="37" y="2531"/>
                <a:ext cx="19963" cy="2511"/>
              </a:xfrm>
              <a:custGeom>
                <a:avLst/>
                <a:gdLst/>
                <a:ahLst/>
                <a:cxnLst>
                  <a:cxn ang="0">
                    <a:pos x="19981" y="0"/>
                  </a:cxn>
                  <a:cxn ang="0">
                    <a:pos x="19981" y="19917"/>
                  </a:cxn>
                  <a:cxn ang="0">
                    <a:pos x="0" y="19917"/>
                  </a:cxn>
                  <a:cxn ang="0">
                    <a:pos x="0" y="0"/>
                  </a:cxn>
                  <a:cxn ang="0">
                    <a:pos x="19981" y="0"/>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105" name="Group 89"/>
              <p:cNvGrpSpPr>
                <a:grpSpLocks/>
              </p:cNvGrpSpPr>
              <p:nvPr/>
            </p:nvGrpSpPr>
            <p:grpSpPr bwMode="auto">
              <a:xfrm>
                <a:off x="37" y="5042"/>
                <a:ext cx="19963" cy="14958"/>
                <a:chOff x="-4" y="-1"/>
                <a:chExt cx="20008" cy="20001"/>
              </a:xfrm>
            </p:grpSpPr>
            <p:sp>
              <p:nvSpPr>
                <p:cNvPr id="106"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sp>
              <p:nvSpPr>
                <p:cNvPr id="107" name="Freeform 91"/>
                <p:cNvSpPr>
                  <a:spLocks/>
                </p:cNvSpPr>
                <p:nvPr/>
              </p:nvSpPr>
              <p:spPr bwMode="auto">
                <a:xfrm>
                  <a:off x="-4" y="-1"/>
                  <a:ext cx="20008" cy="3330"/>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8" name="Freeform 92"/>
                <p:cNvSpPr>
                  <a:spLocks/>
                </p:cNvSpPr>
                <p:nvPr/>
              </p:nvSpPr>
              <p:spPr bwMode="auto">
                <a:xfrm>
                  <a:off x="-4" y="3329"/>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09" name="Freeform 93"/>
                <p:cNvSpPr>
                  <a:spLocks/>
                </p:cNvSpPr>
                <p:nvPr/>
              </p:nvSpPr>
              <p:spPr bwMode="auto">
                <a:xfrm>
                  <a:off x="-4" y="6657"/>
                  <a:ext cx="20008" cy="3329"/>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0" name="Freeform 94"/>
                <p:cNvSpPr>
                  <a:spLocks/>
                </p:cNvSpPr>
                <p:nvPr/>
              </p:nvSpPr>
              <p:spPr bwMode="auto">
                <a:xfrm>
                  <a:off x="-4" y="10000"/>
                  <a:ext cx="20008" cy="6672"/>
                </a:xfrm>
                <a:custGeom>
                  <a:avLst/>
                  <a:gdLst/>
                  <a:ahLst/>
                  <a:cxnLst>
                    <a:cxn ang="0">
                      <a:pos x="19981" y="0"/>
                    </a:cxn>
                    <a:cxn ang="0">
                      <a:pos x="19981" y="19958"/>
                    </a:cxn>
                    <a:cxn ang="0">
                      <a:pos x="0" y="19958"/>
                    </a:cxn>
                    <a:cxn ang="0">
                      <a:pos x="0" y="0"/>
                    </a:cxn>
                    <a:cxn ang="0">
                      <a:pos x="19981" y="0"/>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11" name="Freeform 95"/>
                <p:cNvSpPr>
                  <a:spLocks/>
                </p:cNvSpPr>
                <p:nvPr/>
              </p:nvSpPr>
              <p:spPr bwMode="auto">
                <a:xfrm>
                  <a:off x="-4" y="16672"/>
                  <a:ext cx="20008" cy="3328"/>
                </a:xfrm>
                <a:custGeom>
                  <a:avLst/>
                  <a:gdLst/>
                  <a:ahLst/>
                  <a:cxnLst>
                    <a:cxn ang="0">
                      <a:pos x="19981" y="0"/>
                    </a:cxn>
                    <a:cxn ang="0">
                      <a:pos x="19981" y="19916"/>
                    </a:cxn>
                    <a:cxn ang="0">
                      <a:pos x="0" y="19916"/>
                    </a:cxn>
                    <a:cxn ang="0">
                      <a:pos x="0" y="0"/>
                    </a:cxn>
                    <a:cxn ang="0">
                      <a:pos x="19981" y="0"/>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12"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b="0">
                    <a:solidFill>
                      <a:srgbClr val="000000"/>
                    </a:solidFill>
                    <a:latin typeface="Times" pitchFamily="18" charset="0"/>
                  </a:endParaRPr>
                </a:p>
                <a:p>
                  <a:pPr indent="228600" algn="l" eaLnBrk="0" hangingPunct="0">
                    <a:spcBef>
                      <a:spcPct val="0"/>
                    </a:spcBef>
                  </a:pPr>
                  <a:endParaRPr lang="en-US" sz="2400" b="0">
                    <a:latin typeface="Times New Roman" pitchFamily="18" charset="0"/>
                  </a:endParaRPr>
                </a:p>
              </p:txBody>
            </p:sp>
          </p:grpSp>
        </p:grpSp>
        <p:grpSp>
          <p:nvGrpSpPr>
            <p:cNvPr id="46" name="Group 97"/>
            <p:cNvGrpSpPr>
              <a:grpSpLocks/>
            </p:cNvGrpSpPr>
            <p:nvPr/>
          </p:nvGrpSpPr>
          <p:grpSpPr bwMode="auto">
            <a:xfrm>
              <a:off x="3720" y="815"/>
              <a:ext cx="486" cy="195"/>
              <a:chOff x="0" y="1"/>
              <a:chExt cx="20000" cy="19999"/>
            </a:xfrm>
          </p:grpSpPr>
          <p:grpSp>
            <p:nvGrpSpPr>
              <p:cNvPr id="92" name="Group 98"/>
              <p:cNvGrpSpPr>
                <a:grpSpLocks/>
              </p:cNvGrpSpPr>
              <p:nvPr/>
            </p:nvGrpSpPr>
            <p:grpSpPr bwMode="auto">
              <a:xfrm>
                <a:off x="0" y="83"/>
                <a:ext cx="20000" cy="19917"/>
                <a:chOff x="0" y="3"/>
                <a:chExt cx="20000" cy="19997"/>
              </a:xfrm>
            </p:grpSpPr>
            <p:sp>
              <p:nvSpPr>
                <p:cNvPr id="99"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00" name="Freeform 100"/>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01"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93"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94" name="Freeform 103"/>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95" name="Freeform 104"/>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6"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97" name="Freeform 106"/>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8"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7" name="Group 108"/>
            <p:cNvGrpSpPr>
              <a:grpSpLocks/>
            </p:cNvGrpSpPr>
            <p:nvPr/>
          </p:nvGrpSpPr>
          <p:grpSpPr bwMode="auto">
            <a:xfrm>
              <a:off x="3720" y="1207"/>
              <a:ext cx="486" cy="195"/>
              <a:chOff x="0" y="1"/>
              <a:chExt cx="20000" cy="19999"/>
            </a:xfrm>
          </p:grpSpPr>
          <p:grpSp>
            <p:nvGrpSpPr>
              <p:cNvPr id="82" name="Group 109"/>
              <p:cNvGrpSpPr>
                <a:grpSpLocks/>
              </p:cNvGrpSpPr>
              <p:nvPr/>
            </p:nvGrpSpPr>
            <p:grpSpPr bwMode="auto">
              <a:xfrm>
                <a:off x="0" y="83"/>
                <a:ext cx="20000" cy="19917"/>
                <a:chOff x="0" y="3"/>
                <a:chExt cx="20000" cy="19997"/>
              </a:xfrm>
            </p:grpSpPr>
            <p:sp>
              <p:nvSpPr>
                <p:cNvPr id="89"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90" name="Freeform 111"/>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91"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83"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84" name="Freeform 114"/>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85" name="Freeform 115"/>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6"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87" name="Freeform 117"/>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8"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8" name="Group 119"/>
            <p:cNvGrpSpPr>
              <a:grpSpLocks/>
            </p:cNvGrpSpPr>
            <p:nvPr/>
          </p:nvGrpSpPr>
          <p:grpSpPr bwMode="auto">
            <a:xfrm>
              <a:off x="3720" y="1595"/>
              <a:ext cx="486" cy="195"/>
              <a:chOff x="0" y="1"/>
              <a:chExt cx="20000" cy="19999"/>
            </a:xfrm>
          </p:grpSpPr>
          <p:grpSp>
            <p:nvGrpSpPr>
              <p:cNvPr id="72" name="Group 120"/>
              <p:cNvGrpSpPr>
                <a:grpSpLocks/>
              </p:cNvGrpSpPr>
              <p:nvPr/>
            </p:nvGrpSpPr>
            <p:grpSpPr bwMode="auto">
              <a:xfrm>
                <a:off x="0" y="83"/>
                <a:ext cx="20000" cy="19917"/>
                <a:chOff x="0" y="3"/>
                <a:chExt cx="20000" cy="19997"/>
              </a:xfrm>
            </p:grpSpPr>
            <p:sp>
              <p:nvSpPr>
                <p:cNvPr id="79"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80" name="Freeform 122"/>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81"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73"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74" name="Freeform 125"/>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75" name="Freeform 126"/>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6"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77" name="Freeform 128"/>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8"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49" name="Group 130"/>
            <p:cNvGrpSpPr>
              <a:grpSpLocks/>
            </p:cNvGrpSpPr>
            <p:nvPr/>
          </p:nvGrpSpPr>
          <p:grpSpPr bwMode="auto">
            <a:xfrm>
              <a:off x="3720" y="1975"/>
              <a:ext cx="486" cy="195"/>
              <a:chOff x="0" y="1"/>
              <a:chExt cx="20000" cy="19999"/>
            </a:xfrm>
          </p:grpSpPr>
          <p:grpSp>
            <p:nvGrpSpPr>
              <p:cNvPr id="62" name="Group 131"/>
              <p:cNvGrpSpPr>
                <a:grpSpLocks/>
              </p:cNvGrpSpPr>
              <p:nvPr/>
            </p:nvGrpSpPr>
            <p:grpSpPr bwMode="auto">
              <a:xfrm>
                <a:off x="0" y="83"/>
                <a:ext cx="20000" cy="19917"/>
                <a:chOff x="0" y="3"/>
                <a:chExt cx="20000" cy="19997"/>
              </a:xfrm>
            </p:grpSpPr>
            <p:sp>
              <p:nvSpPr>
                <p:cNvPr id="69"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70" name="Freeform 133"/>
                <p:cNvSpPr>
                  <a:spLocks/>
                </p:cNvSpPr>
                <p:nvPr/>
              </p:nvSpPr>
              <p:spPr bwMode="auto">
                <a:xfrm>
                  <a:off x="19" y="2559"/>
                  <a:ext cx="19981" cy="1484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71"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63"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64" name="Freeform 136"/>
              <p:cNvSpPr>
                <a:spLocks/>
              </p:cNvSpPr>
              <p:nvPr/>
            </p:nvSpPr>
            <p:spPr bwMode="auto">
              <a:xfrm>
                <a:off x="19" y="2547"/>
                <a:ext cx="19981"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65" name="Freeform 137"/>
              <p:cNvSpPr>
                <a:spLocks/>
              </p:cNvSpPr>
              <p:nvPr/>
            </p:nvSpPr>
            <p:spPr bwMode="auto">
              <a:xfrm>
                <a:off x="204" y="14949"/>
                <a:ext cx="19611"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6"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67" name="Freeform 139"/>
              <p:cNvSpPr>
                <a:spLocks/>
              </p:cNvSpPr>
              <p:nvPr/>
            </p:nvSpPr>
            <p:spPr bwMode="auto">
              <a:xfrm>
                <a:off x="148" y="2136"/>
                <a:ext cx="19759"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8"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50" name="Group 141"/>
            <p:cNvGrpSpPr>
              <a:grpSpLocks/>
            </p:cNvGrpSpPr>
            <p:nvPr/>
          </p:nvGrpSpPr>
          <p:grpSpPr bwMode="auto">
            <a:xfrm>
              <a:off x="2775" y="2841"/>
              <a:ext cx="487" cy="195"/>
              <a:chOff x="0" y="1"/>
              <a:chExt cx="20000" cy="19999"/>
            </a:xfrm>
          </p:grpSpPr>
          <p:grpSp>
            <p:nvGrpSpPr>
              <p:cNvPr id="52" name="Group 142"/>
              <p:cNvGrpSpPr>
                <a:grpSpLocks/>
              </p:cNvGrpSpPr>
              <p:nvPr/>
            </p:nvGrpSpPr>
            <p:grpSpPr bwMode="auto">
              <a:xfrm>
                <a:off x="18" y="42"/>
                <a:ext cx="19982" cy="19958"/>
                <a:chOff x="0" y="2"/>
                <a:chExt cx="20000" cy="19998"/>
              </a:xfrm>
            </p:grpSpPr>
            <p:sp>
              <p:nvSpPr>
                <p:cNvPr id="59"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en-US"/>
                </a:p>
              </p:txBody>
            </p:sp>
            <p:sp>
              <p:nvSpPr>
                <p:cNvPr id="60" name="Freeform 144"/>
                <p:cNvSpPr>
                  <a:spLocks/>
                </p:cNvSpPr>
                <p:nvPr/>
              </p:nvSpPr>
              <p:spPr bwMode="auto">
                <a:xfrm>
                  <a:off x="18" y="2553"/>
                  <a:ext cx="19982" cy="1481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61"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en-US"/>
                </a:p>
              </p:txBody>
            </p:sp>
          </p:grpSp>
          <p:sp>
            <p:nvSpPr>
              <p:cNvPr id="53"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en-US"/>
              </a:p>
            </p:txBody>
          </p:sp>
          <p:sp>
            <p:nvSpPr>
              <p:cNvPr id="54" name="Freeform 147"/>
              <p:cNvSpPr>
                <a:spLocks/>
              </p:cNvSpPr>
              <p:nvPr/>
            </p:nvSpPr>
            <p:spPr bwMode="auto">
              <a:xfrm>
                <a:off x="18" y="2547"/>
                <a:ext cx="19964" cy="14784"/>
              </a:xfrm>
              <a:custGeom>
                <a:avLst/>
                <a:gdLst/>
                <a:ahLst/>
                <a:cxnLst>
                  <a:cxn ang="0">
                    <a:pos x="19981" y="0"/>
                  </a:cxn>
                  <a:cxn ang="0">
                    <a:pos x="19981" y="19944"/>
                  </a:cxn>
                  <a:cxn ang="0">
                    <a:pos x="0" y="19944"/>
                  </a:cxn>
                  <a:cxn ang="0">
                    <a:pos x="0" y="0"/>
                  </a:cxn>
                  <a:cxn ang="0">
                    <a:pos x="19981" y="0"/>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55" name="Freeform 148"/>
              <p:cNvSpPr>
                <a:spLocks/>
              </p:cNvSpPr>
              <p:nvPr/>
            </p:nvSpPr>
            <p:spPr bwMode="auto">
              <a:xfrm>
                <a:off x="203" y="14949"/>
                <a:ext cx="19594" cy="2669"/>
              </a:xfrm>
              <a:custGeom>
                <a:avLst/>
                <a:gdLst/>
                <a:ahLst/>
                <a:cxnLst>
                  <a:cxn ang="0">
                    <a:pos x="19981" y="0"/>
                  </a:cxn>
                  <a:cxn ang="0">
                    <a:pos x="19981" y="19692"/>
                  </a:cxn>
                  <a:cxn ang="0">
                    <a:pos x="0" y="19692"/>
                  </a:cxn>
                  <a:cxn ang="0">
                    <a:pos x="0" y="0"/>
                  </a:cxn>
                  <a:cxn ang="0">
                    <a:pos x="19981" y="0"/>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6"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pPr algn="l">
                  <a:spcBef>
                    <a:spcPct val="0"/>
                  </a:spcBef>
                </a:pPr>
                <a:r>
                  <a:rPr lang="en-US" sz="1000" b="0">
                    <a:solidFill>
                      <a:srgbClr val="000000"/>
                    </a:solidFill>
                    <a:latin typeface="Times New Roman" pitchFamily="18" charset="0"/>
                    <a:ea typeface="Mincho" charset="-128"/>
                  </a:rPr>
                  <a:t>Disk</a:t>
                </a:r>
                <a:endParaRPr lang="en-US" sz="1200" b="0">
                  <a:solidFill>
                    <a:srgbClr val="000000"/>
                  </a:solidFill>
                  <a:latin typeface="Times New Roman" pitchFamily="18" charset="0"/>
                </a:endParaRPr>
              </a:p>
              <a:p>
                <a:pPr algn="l" eaLnBrk="0" hangingPunct="0">
                  <a:spcBef>
                    <a:spcPct val="0"/>
                  </a:spcBef>
                </a:pPr>
                <a:endParaRPr lang="en-US" sz="2400" b="0">
                  <a:latin typeface="Times New Roman" pitchFamily="18" charset="0"/>
                  <a:ea typeface="Mincho" charset="-128"/>
                </a:endParaRPr>
              </a:p>
            </p:txBody>
          </p:sp>
          <p:sp>
            <p:nvSpPr>
              <p:cNvPr id="57" name="Freeform 150"/>
              <p:cNvSpPr>
                <a:spLocks/>
              </p:cNvSpPr>
              <p:nvPr/>
            </p:nvSpPr>
            <p:spPr bwMode="auto">
              <a:xfrm>
                <a:off x="166" y="2095"/>
                <a:ext cx="19742" cy="2752"/>
              </a:xfrm>
              <a:custGeom>
                <a:avLst/>
                <a:gdLst/>
                <a:ahLst/>
                <a:cxnLst>
                  <a:cxn ang="0">
                    <a:pos x="19981" y="0"/>
                  </a:cxn>
                  <a:cxn ang="0">
                    <a:pos x="19981" y="19701"/>
                  </a:cxn>
                  <a:cxn ang="0">
                    <a:pos x="0" y="19701"/>
                  </a:cxn>
                  <a:cxn ang="0">
                    <a:pos x="0" y="0"/>
                  </a:cxn>
                  <a:cxn ang="0">
                    <a:pos x="19981" y="0"/>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58"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en-US"/>
              </a:p>
            </p:txBody>
          </p:sp>
        </p:grpSp>
        <p:sp>
          <p:nvSpPr>
            <p:cNvPr id="51" name="Freeform 152"/>
            <p:cNvSpPr>
              <a:spLocks/>
            </p:cNvSpPr>
            <p:nvPr/>
          </p:nvSpPr>
          <p:spPr bwMode="auto">
            <a:xfrm>
              <a:off x="3018" y="2669"/>
              <a:ext cx="0" cy="192"/>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spTree>
    <p:extLst>
      <p:ext uri="{BB962C8B-B14F-4D97-AF65-F5344CB8AC3E}">
        <p14:creationId xmlns:p14="http://schemas.microsoft.com/office/powerpoint/2010/main" val="234917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9/3/2024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58368"/>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Ôn tập lập trình C</a:t>
              </a: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1</a:t>
              </a:r>
            </a:p>
          </p:txBody>
        </p:sp>
      </p:grpSp>
      <p:grpSp>
        <p:nvGrpSpPr>
          <p:cNvPr id="7" name="Group 7"/>
          <p:cNvGrpSpPr>
            <a:grpSpLocks/>
          </p:cNvGrpSpPr>
          <p:nvPr/>
        </p:nvGrpSpPr>
        <p:grpSpPr bwMode="auto">
          <a:xfrm>
            <a:off x="1828800" y="2438400"/>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022602"/>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489202"/>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Phong cách lập trình </a:t>
            </a:r>
          </a:p>
        </p:txBody>
      </p:sp>
      <p:sp>
        <p:nvSpPr>
          <p:cNvPr id="55" name="Text Box 16"/>
          <p:cNvSpPr txBox="1">
            <a:spLocks noChangeArrowheads="1"/>
          </p:cNvSpPr>
          <p:nvPr/>
        </p:nvSpPr>
        <p:spPr bwMode="gray">
          <a:xfrm>
            <a:off x="2025650" y="25146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2</a:t>
            </a:r>
          </a:p>
        </p:txBody>
      </p:sp>
      <p:grpSp>
        <p:nvGrpSpPr>
          <p:cNvPr id="46" name="Group 45"/>
          <p:cNvGrpSpPr/>
          <p:nvPr/>
        </p:nvGrpSpPr>
        <p:grpSpPr>
          <a:xfrm>
            <a:off x="1828800" y="3205115"/>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Lịch sử ngôn ngữ lập trình</a:t>
              </a: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962400"/>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 và C++ </a:t>
              </a: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72440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Ngôn ngữ C++</a:t>
              </a: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5</a:t>
                </a:r>
              </a:p>
            </p:txBody>
          </p:sp>
        </p:grpSp>
      </p:grpSp>
    </p:spTree>
    <p:extLst>
      <p:ext uri="{BB962C8B-B14F-4D97-AF65-F5344CB8AC3E}">
        <p14:creationId xmlns:p14="http://schemas.microsoft.com/office/powerpoint/2010/main" val="1219117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Nhập xuất với C++</a:t>
            </a:r>
          </a:p>
        </p:txBody>
      </p:sp>
      <p:sp>
        <p:nvSpPr>
          <p:cNvPr id="3" name="Content Placeholder 2"/>
          <p:cNvSpPr>
            <a:spLocks noGrp="1"/>
          </p:cNvSpPr>
          <p:nvPr>
            <p:ph idx="1"/>
          </p:nvPr>
        </p:nvSpPr>
        <p:spPr>
          <a:xfrm>
            <a:off x="228600" y="1447800"/>
            <a:ext cx="8610600" cy="4811110"/>
          </a:xfrm>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cin </a:t>
            </a:r>
            <a:r>
              <a:rPr lang="en-US">
                <a:latin typeface="Arial" pitchFamily="34" charset="0"/>
                <a:cs typeface="Arial" pitchFamily="34" charset="0"/>
              </a:rPr>
              <a:t>&gt;&gt; biến … &gt;&gt; biến</a:t>
            </a:r>
            <a:r>
              <a:rPr lang="en-US">
                <a:solidFill>
                  <a:srgbClr val="0000FF"/>
                </a:solidFill>
                <a:latin typeface="Arial" pitchFamily="34" charset="0"/>
                <a:cs typeface="Arial" pitchFamily="34" charset="0"/>
              </a:rPr>
              <a:t> </a:t>
            </a:r>
          </a:p>
          <a:p>
            <a:pPr marL="457200" indent="0" algn="just">
              <a:lnSpc>
                <a:spcPct val="13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-&gt; Nhập các giá trị từ bàn phím và gán cho các biến.</a:t>
            </a:r>
          </a:p>
          <a:p>
            <a:pPr algn="just">
              <a:lnSpc>
                <a:spcPct val="12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cout </a:t>
            </a:r>
            <a:r>
              <a:rPr lang="en-US">
                <a:latin typeface="Arial" pitchFamily="34" charset="0"/>
                <a:cs typeface="Arial" pitchFamily="34" charset="0"/>
              </a:rPr>
              <a:t>&lt;&lt; biểu thức … &lt;&lt; biểu thức  </a:t>
            </a:r>
          </a:p>
          <a:p>
            <a:pPr marL="457200" lvl="1" indent="0" algn="just">
              <a:lnSpc>
                <a:spcPct val="12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-&gt; Đưa giá trị các biểu thức ra màn hình. </a:t>
            </a:r>
          </a:p>
          <a:p>
            <a:pPr marL="457200" lvl="1" indent="0" algn="just">
              <a:lnSpc>
                <a:spcPct val="120000"/>
              </a:lnSpc>
              <a:spcBef>
                <a:spcPts val="300"/>
              </a:spcBef>
              <a:spcAft>
                <a:spcPts val="300"/>
              </a:spcAft>
              <a:buNone/>
            </a:pPr>
            <a:endParaRPr lang="en-US" sz="3200">
              <a:solidFill>
                <a:schemeClr val="tx1">
                  <a:lumMod val="95000"/>
                  <a:lumOff val="5000"/>
                </a:schemeClr>
              </a:solidFill>
              <a:latin typeface="Arial" pitchFamily="34" charset="0"/>
              <a:cs typeface="Arial" pitchFamily="34" charset="0"/>
            </a:endParaRPr>
          </a:p>
          <a:p>
            <a:pPr marL="0" lvl="1" indent="0" algn="just">
              <a:lnSpc>
                <a:spcPct val="120000"/>
              </a:lnSpc>
              <a:spcBef>
                <a:spcPts val="300"/>
              </a:spcBef>
              <a:spcAft>
                <a:spcPts val="300"/>
              </a:spcAft>
              <a:buNone/>
            </a:pPr>
            <a:r>
              <a:rPr lang="en-US" sz="3200">
                <a:solidFill>
                  <a:srgbClr val="0000FF"/>
                </a:solidFill>
                <a:latin typeface="Arial" pitchFamily="34" charset="0"/>
                <a:cs typeface="Arial" pitchFamily="34" charset="0"/>
              </a:rPr>
              <a:t>#include </a:t>
            </a:r>
            <a:r>
              <a:rPr lang="en-US" sz="3200">
                <a:solidFill>
                  <a:schemeClr val="tx1">
                    <a:lumMod val="95000"/>
                    <a:lumOff val="5000"/>
                  </a:schemeClr>
                </a:solidFill>
                <a:latin typeface="Arial" pitchFamily="34" charset="0"/>
                <a:cs typeface="Arial" pitchFamily="34" charset="0"/>
              </a:rPr>
              <a:t>&lt;iostream&gt;</a:t>
            </a:r>
          </a:p>
          <a:p>
            <a:pPr marL="0" lvl="1" indent="0" algn="just">
              <a:lnSpc>
                <a:spcPct val="120000"/>
              </a:lnSpc>
              <a:spcBef>
                <a:spcPts val="300"/>
              </a:spcBef>
              <a:spcAft>
                <a:spcPts val="300"/>
              </a:spcAft>
              <a:buNone/>
            </a:pPr>
            <a:r>
              <a:rPr lang="en-US" sz="3200">
                <a:solidFill>
                  <a:srgbClr val="0000FF"/>
                </a:solidFill>
                <a:latin typeface="Arial" pitchFamily="34" charset="0"/>
                <a:cs typeface="Arial" pitchFamily="34" charset="0"/>
              </a:rPr>
              <a:t>using namespace</a:t>
            </a:r>
            <a:r>
              <a:rPr lang="en-US" sz="3200">
                <a:solidFill>
                  <a:schemeClr val="tx1">
                    <a:lumMod val="95000"/>
                    <a:lumOff val="5000"/>
                  </a:schemeClr>
                </a:solidFill>
                <a:latin typeface="Arial" pitchFamily="34" charset="0"/>
                <a:cs typeface="Arial" pitchFamily="34" charset="0"/>
              </a:rPr>
              <a:t> std;</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2051293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Nhập xuất với C++ (tt)</a:t>
            </a:r>
          </a:p>
        </p:txBody>
      </p:sp>
      <p:sp>
        <p:nvSpPr>
          <p:cNvPr id="3" name="Content Placeholder 2"/>
          <p:cNvSpPr>
            <a:spLocks noGrp="1"/>
          </p:cNvSpPr>
          <p:nvPr>
            <p:ph idx="1"/>
          </p:nvPr>
        </p:nvSpPr>
        <p:spPr>
          <a:xfrm>
            <a:off x="394063" y="1295400"/>
            <a:ext cx="8382000" cy="5105400"/>
          </a:xfrm>
        </p:spPr>
        <p:txBody>
          <a:bodyPr>
            <a:noAutofit/>
          </a:bodyPr>
          <a:lstStyle/>
          <a:p>
            <a:pPr marL="0" indent="0" algn="just">
              <a:lnSpc>
                <a:spcPct val="130000"/>
              </a:lnSpc>
              <a:spcBef>
                <a:spcPts val="300"/>
              </a:spcBef>
              <a:spcAft>
                <a:spcPts val="300"/>
              </a:spcAft>
              <a:buNone/>
            </a:pPr>
            <a:r>
              <a:rPr lang="en-US" sz="2200" b="1" u="sng">
                <a:solidFill>
                  <a:srgbClr val="0000FF"/>
                </a:solidFill>
                <a:latin typeface="Arial" pitchFamily="34" charset="0"/>
                <a:cs typeface="Arial" pitchFamily="34" charset="0"/>
              </a:rPr>
              <a:t>Lưu ý</a:t>
            </a:r>
            <a:r>
              <a:rPr lang="vi-VN" sz="2200" b="1" u="sng">
                <a:solidFill>
                  <a:srgbClr val="0000FF"/>
                </a:solidFill>
                <a:latin typeface="Arial" pitchFamily="34" charset="0"/>
                <a:cs typeface="Arial" pitchFamily="34" charset="0"/>
              </a:rPr>
              <a:t>:</a:t>
            </a:r>
            <a:endParaRPr lang="en-US" sz="2200" b="1" u="sng">
              <a:solidFill>
                <a:srgbClr val="0000FF"/>
              </a:solidFill>
              <a:latin typeface="Arial" pitchFamily="34" charset="0"/>
              <a:cs typeface="Arial" pitchFamily="34" charset="0"/>
            </a:endParaRPr>
          </a:p>
          <a:p>
            <a:pPr marL="514350" indent="-514350" algn="just">
              <a:lnSpc>
                <a:spcPct val="130000"/>
              </a:lnSpc>
              <a:spcBef>
                <a:spcPts val="300"/>
              </a:spcBef>
              <a:spcAft>
                <a:spcPts val="300"/>
              </a:spcAft>
              <a:buAutoNum type="arabicParenR"/>
            </a:pPr>
            <a:r>
              <a:rPr lang="en-US" sz="2200">
                <a:latin typeface="Arial" pitchFamily="34" charset="0"/>
                <a:cs typeface="Arial" pitchFamily="34" charset="0"/>
              </a:rPr>
              <a:t>Để nhập một chuỗi không quá n ký tự:</a:t>
            </a:r>
          </a:p>
          <a:p>
            <a:pPr marL="0" indent="0" algn="just">
              <a:lnSpc>
                <a:spcPct val="130000"/>
              </a:lnSpc>
              <a:spcBef>
                <a:spcPts val="300"/>
              </a:spcBef>
              <a:spcAft>
                <a:spcPts val="300"/>
              </a:spcAft>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char</a:t>
            </a:r>
            <a:r>
              <a:rPr lang="en-US" sz="2200">
                <a:latin typeface="Arial" pitchFamily="34" charset="0"/>
                <a:cs typeface="Arial" pitchFamily="34" charset="0"/>
              </a:rPr>
              <a:t> ht[50];</a:t>
            </a:r>
          </a:p>
          <a:p>
            <a:pPr marL="0" indent="0" algn="just">
              <a:lnSpc>
                <a:spcPct val="130000"/>
              </a:lnSpc>
              <a:spcBef>
                <a:spcPts val="300"/>
              </a:spcBef>
              <a:spcAft>
                <a:spcPts val="300"/>
              </a:spcAft>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cin</a:t>
            </a:r>
            <a:r>
              <a:rPr lang="en-US" sz="2200">
                <a:latin typeface="Arial" pitchFamily="34" charset="0"/>
                <a:cs typeface="Arial" pitchFamily="34" charset="0"/>
              </a:rPr>
              <a:t>.get(ht,50,’\n’); </a:t>
            </a:r>
          </a:p>
          <a:p>
            <a:pPr marL="0" indent="0" algn="just">
              <a:lnSpc>
                <a:spcPct val="130000"/>
              </a:lnSpc>
              <a:spcBef>
                <a:spcPts val="300"/>
              </a:spcBef>
              <a:spcAft>
                <a:spcPts val="300"/>
              </a:spcAft>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cin</a:t>
            </a:r>
            <a:r>
              <a:rPr lang="en-US" sz="2200">
                <a:latin typeface="Arial" pitchFamily="34" charset="0"/>
                <a:cs typeface="Arial" pitchFamily="34" charset="0"/>
              </a:rPr>
              <a:t>.getline(ht,50); </a:t>
            </a:r>
          </a:p>
          <a:p>
            <a:pPr marL="0" indent="0" algn="just">
              <a:lnSpc>
                <a:spcPct val="130000"/>
              </a:lnSpc>
              <a:spcBef>
                <a:spcPts val="300"/>
              </a:spcBef>
              <a:spcAft>
                <a:spcPts val="300"/>
              </a:spcAft>
              <a:buNone/>
            </a:pPr>
            <a:r>
              <a:rPr lang="en-US" sz="2200">
                <a:latin typeface="Arial" pitchFamily="34" charset="0"/>
                <a:cs typeface="Arial" pitchFamily="34" charset="0"/>
              </a:rPr>
              <a:t>Hoặc: </a:t>
            </a:r>
          </a:p>
          <a:p>
            <a:pPr marL="0" indent="0" algn="just">
              <a:lnSpc>
                <a:spcPct val="130000"/>
              </a:lnSpc>
              <a:spcBef>
                <a:spcPts val="300"/>
              </a:spcBef>
              <a:spcAft>
                <a:spcPts val="300"/>
              </a:spcAft>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string</a:t>
            </a:r>
            <a:r>
              <a:rPr lang="en-US" sz="2200">
                <a:latin typeface="Arial" pitchFamily="34" charset="0"/>
                <a:cs typeface="Arial" pitchFamily="34" charset="0"/>
              </a:rPr>
              <a:t> s;</a:t>
            </a:r>
          </a:p>
          <a:p>
            <a:pPr marL="0" indent="0" algn="just">
              <a:lnSpc>
                <a:spcPct val="130000"/>
              </a:lnSpc>
              <a:spcBef>
                <a:spcPts val="300"/>
              </a:spcBef>
              <a:spcAft>
                <a:spcPts val="300"/>
              </a:spcAft>
              <a:buNone/>
            </a:pPr>
            <a:r>
              <a:rPr lang="en-US" sz="2200">
                <a:latin typeface="Arial" pitchFamily="34" charset="0"/>
                <a:cs typeface="Arial" pitchFamily="34" charset="0"/>
              </a:rPr>
              <a:t>	getline(cin,s); </a:t>
            </a:r>
            <a:r>
              <a:rPr lang="en-US" sz="2200">
                <a:solidFill>
                  <a:srgbClr val="FF0000"/>
                </a:solidFill>
                <a:latin typeface="Arial" pitchFamily="34" charset="0"/>
                <a:cs typeface="Arial" pitchFamily="34" charset="0"/>
              </a:rPr>
              <a:t>//thêm #include &lt;string&gt;</a:t>
            </a:r>
          </a:p>
          <a:p>
            <a:pPr marL="514350" indent="-514350" algn="just">
              <a:lnSpc>
                <a:spcPct val="130000"/>
              </a:lnSpc>
              <a:spcBef>
                <a:spcPts val="300"/>
              </a:spcBef>
              <a:spcAft>
                <a:spcPts val="300"/>
              </a:spcAft>
              <a:buFont typeface="+mj-lt"/>
              <a:buAutoNum type="arabicParenR" startAt="2"/>
            </a:pPr>
            <a:r>
              <a:rPr lang="en-US" sz="2200">
                <a:solidFill>
                  <a:srgbClr val="0000FF"/>
                </a:solidFill>
                <a:latin typeface="Arial" pitchFamily="34" charset="0"/>
                <a:cs typeface="Arial" pitchFamily="34" charset="0"/>
              </a:rPr>
              <a:t>cout</a:t>
            </a:r>
            <a:r>
              <a:rPr lang="en-US" sz="2200">
                <a:latin typeface="Arial" pitchFamily="34" charset="0"/>
                <a:cs typeface="Arial" pitchFamily="34" charset="0"/>
              </a:rPr>
              <a:t> &lt;&lt; endl; //end line </a:t>
            </a:r>
          </a:p>
          <a:p>
            <a:pPr marL="509588" indent="0" algn="just">
              <a:lnSpc>
                <a:spcPct val="130000"/>
              </a:lnSpc>
              <a:spcBef>
                <a:spcPts val="300"/>
              </a:spcBef>
              <a:spcAft>
                <a:spcPts val="300"/>
              </a:spcAft>
              <a:buNone/>
            </a:pPr>
            <a:r>
              <a:rPr lang="en-US" sz="2200">
                <a:latin typeface="Arial" pitchFamily="34" charset="0"/>
                <a:cs typeface="Arial" pitchFamily="34" charset="0"/>
              </a:rPr>
              <a:t>-&gt; Xuống dòng và di chuyển con trỏ đến đầu dòng tiếp theo. </a:t>
            </a:r>
          </a:p>
          <a:p>
            <a:pPr marL="0" indent="0" algn="just">
              <a:lnSpc>
                <a:spcPct val="130000"/>
              </a:lnSpc>
              <a:spcBef>
                <a:spcPts val="300"/>
              </a:spcBef>
              <a:spcAft>
                <a:spcPts val="300"/>
              </a:spcAft>
              <a:buNone/>
            </a:pPr>
            <a:endParaRPr lang="en-US" sz="22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277981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Nhập xuất với C++ (tt)</a:t>
            </a:r>
          </a:p>
        </p:txBody>
      </p:sp>
      <p:sp>
        <p:nvSpPr>
          <p:cNvPr id="3" name="Content Placeholder 2"/>
          <p:cNvSpPr>
            <a:spLocks noGrp="1"/>
          </p:cNvSpPr>
          <p:nvPr>
            <p:ph idx="1"/>
          </p:nvPr>
        </p:nvSpPr>
        <p:spPr>
          <a:xfrm>
            <a:off x="304800" y="1295400"/>
            <a:ext cx="8471263" cy="4876800"/>
          </a:xfrm>
        </p:spPr>
        <p:txBody>
          <a:bodyPr>
            <a:normAutofit fontScale="92500"/>
          </a:bodyPr>
          <a:lstStyle/>
          <a:p>
            <a:pPr marL="0" indent="0" algn="just">
              <a:lnSpc>
                <a:spcPct val="130000"/>
              </a:lnSpc>
              <a:spcBef>
                <a:spcPts val="300"/>
              </a:spcBef>
              <a:spcAft>
                <a:spcPts val="300"/>
              </a:spcAft>
              <a:buNone/>
            </a:pPr>
            <a:r>
              <a:rPr lang="en-US" sz="2800" b="1" u="sng">
                <a:solidFill>
                  <a:srgbClr val="0000FF"/>
                </a:solidFill>
                <a:latin typeface="Arial" pitchFamily="34" charset="0"/>
                <a:cs typeface="Arial" pitchFamily="34" charset="0"/>
              </a:rPr>
              <a:t>Lưu ý</a:t>
            </a:r>
            <a:r>
              <a:rPr lang="vi-VN" sz="2800" b="1" u="sng">
                <a:solidFill>
                  <a:srgbClr val="0000FF"/>
                </a:solidFill>
                <a:latin typeface="Arial" pitchFamily="34" charset="0"/>
                <a:cs typeface="Arial" pitchFamily="34" charset="0"/>
              </a:rPr>
              <a:t>:</a:t>
            </a:r>
            <a:r>
              <a:rPr lang="en-US" sz="2800" b="1">
                <a:solidFill>
                  <a:srgbClr val="0000FF"/>
                </a:solidFill>
                <a:latin typeface="Arial" pitchFamily="34" charset="0"/>
                <a:cs typeface="Arial" pitchFamily="34" charset="0"/>
              </a:rPr>
              <a:t> (tt)</a:t>
            </a:r>
            <a:endParaRPr lang="en-US" sz="2800" b="1" u="sng">
              <a:solidFill>
                <a:srgbClr val="0000FF"/>
              </a:solidFill>
              <a:latin typeface="Arial" pitchFamily="34" charset="0"/>
              <a:cs typeface="Arial" pitchFamily="34" charset="0"/>
            </a:endParaRPr>
          </a:p>
          <a:p>
            <a:pPr marL="514350" indent="-514350" algn="just">
              <a:lnSpc>
                <a:spcPct val="130000"/>
              </a:lnSpc>
              <a:spcBef>
                <a:spcPts val="300"/>
              </a:spcBef>
              <a:spcAft>
                <a:spcPts val="300"/>
              </a:spcAft>
              <a:buFont typeface="+mj-lt"/>
              <a:buAutoNum type="arabicParenR" startAt="3"/>
            </a:pPr>
            <a:r>
              <a:rPr lang="en-US" sz="2800">
                <a:solidFill>
                  <a:srgbClr val="0000FF"/>
                </a:solidFill>
                <a:latin typeface="Arial" pitchFamily="34" charset="0"/>
                <a:cs typeface="Arial" pitchFamily="34" charset="0"/>
              </a:rPr>
              <a:t>#include </a:t>
            </a:r>
            <a:r>
              <a:rPr lang="en-US" sz="2800">
                <a:latin typeface="Arial" pitchFamily="34" charset="0"/>
                <a:cs typeface="Arial" pitchFamily="34" charset="0"/>
              </a:rPr>
              <a:t>&lt;iomanip&gt;</a:t>
            </a:r>
          </a:p>
          <a:p>
            <a:pPr marL="0" indent="0" algn="just">
              <a:lnSpc>
                <a:spcPct val="130000"/>
              </a:lnSpc>
              <a:spcBef>
                <a:spcPts val="300"/>
              </a:spcBef>
              <a:spcAft>
                <a:spcPts val="300"/>
              </a:spcAft>
              <a:buNone/>
            </a:pP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cout</a:t>
            </a:r>
            <a:r>
              <a:rPr lang="en-US" sz="2800">
                <a:latin typeface="Arial" pitchFamily="34" charset="0"/>
                <a:cs typeface="Arial" pitchFamily="34" charset="0"/>
              </a:rPr>
              <a:t> &lt;&lt; setiosflags(ios::showpoint) &lt;&lt; setprecision(p) </a:t>
            </a:r>
          </a:p>
          <a:p>
            <a:pPr marL="0" indent="0" algn="just">
              <a:lnSpc>
                <a:spcPct val="130000"/>
              </a:lnSpc>
              <a:spcBef>
                <a:spcPts val="300"/>
              </a:spcBef>
              <a:spcAft>
                <a:spcPts val="300"/>
              </a:spcAft>
              <a:buNone/>
            </a:pPr>
            <a:r>
              <a:rPr lang="en-US" sz="2800">
                <a:latin typeface="Arial" pitchFamily="34" charset="0"/>
                <a:cs typeface="Arial" pitchFamily="34" charset="0"/>
              </a:rPr>
              <a:t>	    //bật cờ hiệu showpoint </a:t>
            </a:r>
          </a:p>
          <a:p>
            <a:pPr marL="0" indent="0" algn="just">
              <a:lnSpc>
                <a:spcPct val="130000"/>
              </a:lnSpc>
              <a:spcBef>
                <a:spcPts val="300"/>
              </a:spcBef>
              <a:spcAft>
                <a:spcPts val="300"/>
              </a:spcAft>
              <a:buNone/>
            </a:pPr>
            <a:r>
              <a:rPr lang="en-US" sz="2800">
                <a:latin typeface="Arial" pitchFamily="34" charset="0"/>
                <a:cs typeface="Arial" pitchFamily="34" charset="0"/>
              </a:rPr>
              <a:t>	    //p là số chữ số sau dấu chấm thập phân</a:t>
            </a:r>
          </a:p>
          <a:p>
            <a:pPr marL="0" indent="0" algn="just">
              <a:lnSpc>
                <a:spcPct val="130000"/>
              </a:lnSpc>
              <a:spcBef>
                <a:spcPts val="300"/>
              </a:spcBef>
              <a:spcAft>
                <a:spcPts val="300"/>
              </a:spcAft>
              <a:buNone/>
            </a:pPr>
            <a:r>
              <a:rPr lang="en-US" sz="2800">
                <a:latin typeface="Arial" pitchFamily="34" charset="0"/>
                <a:cs typeface="Arial" pitchFamily="34" charset="0"/>
              </a:rPr>
              <a:t>     =&gt; Có hiệu lực cho tất cả câu lệnh </a:t>
            </a:r>
            <a:r>
              <a:rPr lang="en-US" sz="2800">
                <a:solidFill>
                  <a:srgbClr val="0000FF"/>
                </a:solidFill>
                <a:latin typeface="Arial" pitchFamily="34" charset="0"/>
                <a:cs typeface="Arial" pitchFamily="34" charset="0"/>
              </a:rPr>
              <a:t>cout</a:t>
            </a:r>
            <a:r>
              <a:rPr lang="en-US" sz="2800">
                <a:latin typeface="Arial" pitchFamily="34" charset="0"/>
                <a:cs typeface="Arial" pitchFamily="34" charset="0"/>
              </a:rPr>
              <a:t> sau đó.</a:t>
            </a:r>
          </a:p>
          <a:p>
            <a:pPr marL="514350" indent="-514350" algn="just">
              <a:lnSpc>
                <a:spcPct val="130000"/>
              </a:lnSpc>
              <a:spcBef>
                <a:spcPts val="300"/>
              </a:spcBef>
              <a:spcAft>
                <a:spcPts val="300"/>
              </a:spcAft>
              <a:buFont typeface="+mj-lt"/>
              <a:buAutoNum type="arabicParenR" startAt="4"/>
            </a:pPr>
            <a:r>
              <a:rPr lang="en-US" sz="2800">
                <a:solidFill>
                  <a:srgbClr val="0000FF"/>
                </a:solidFill>
                <a:latin typeface="Arial" pitchFamily="34" charset="0"/>
                <a:cs typeface="Arial" pitchFamily="34" charset="0"/>
              </a:rPr>
              <a:t>cout</a:t>
            </a:r>
            <a:r>
              <a:rPr lang="en-US" sz="2800">
                <a:latin typeface="Arial" pitchFamily="34" charset="0"/>
                <a:cs typeface="Arial" pitchFamily="34" charset="0"/>
              </a:rPr>
              <a:t> &lt;&lt; setw(w) //độ rộng tối thiểu là w vị trí </a:t>
            </a:r>
          </a:p>
          <a:p>
            <a:pPr marL="0" indent="0" algn="just">
              <a:lnSpc>
                <a:spcPct val="130000"/>
              </a:lnSpc>
              <a:spcBef>
                <a:spcPts val="300"/>
              </a:spcBef>
              <a:spcAft>
                <a:spcPts val="300"/>
              </a:spcAft>
              <a:buNone/>
            </a:pPr>
            <a:r>
              <a:rPr lang="en-US" sz="2800">
                <a:latin typeface="Arial" pitchFamily="34" charset="0"/>
                <a:cs typeface="Arial" pitchFamily="34" charset="0"/>
              </a:rPr>
              <a:t>     =&gt; Chỉ có hiệu lực cho 1 giá trị được xuất gần nhất.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3726251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8" name="Rectangle 1027"/>
          <p:cNvSpPr txBox="1">
            <a:spLocks noChangeArrowheads="1"/>
          </p:cNvSpPr>
          <p:nvPr/>
        </p:nvSpPr>
        <p:spPr>
          <a:xfrm>
            <a:off x="533400" y="1495424"/>
            <a:ext cx="8229600" cy="4448175"/>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Fig. 1.2: fig01_02.cpp</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A first program in C++.</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4      </a:t>
            </a:r>
            <a:r>
              <a:rPr lang="en-US" b="0">
                <a:solidFill>
                  <a:srgbClr val="0000FF"/>
                </a:solidFill>
                <a:latin typeface="AvantGarde" pitchFamily="34" charset="0"/>
                <a:cs typeface="Times New Roman" pitchFamily="18" charset="0"/>
              </a:rPr>
              <a:t>u</a:t>
            </a:r>
            <a:r>
              <a:rPr kumimoji="0" lang="en-US" b="0" i="0" u="none" strike="noStrike" kern="1200" cap="none" spc="0" normalizeH="0" baseline="0" noProof="0">
                <a:ln>
                  <a:noFill/>
                </a:ln>
                <a:solidFill>
                  <a:srgbClr val="0000FF"/>
                </a:solidFill>
                <a:effectLst/>
                <a:uLnTx/>
                <a:uFillTx/>
                <a:latin typeface="AvantGarde" pitchFamily="34" charset="0"/>
                <a:ea typeface="+mn-ea"/>
                <a:cs typeface="Times New Roman" pitchFamily="18" charset="0"/>
              </a:rPr>
              <a:t>sing namespace std;</a:t>
            </a:r>
            <a:endParaRPr kumimoji="0" lang="en-US" b="0" i="0" u="none" strike="noStrike" kern="1200" cap="none" spc="0" normalizeH="0" baseline="0" noProof="0">
              <a:ln>
                <a:noFill/>
              </a:ln>
              <a:solidFill>
                <a:srgbClr val="0000FF"/>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5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6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7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8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"Welcome to C++!\n"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9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a:ln>
                <a:noFill/>
              </a:ln>
              <a:solidFill>
                <a:schemeClr val="tx1"/>
              </a:solidFill>
              <a:effectLst/>
              <a:uLnTx/>
              <a:uFillTx/>
              <a:latin typeface="+mn-lt"/>
              <a:ea typeface="+mn-ea"/>
              <a:cs typeface="+mn-cs"/>
            </a:endParaRPr>
          </a:p>
        </p:txBody>
      </p:sp>
      <p:sp>
        <p:nvSpPr>
          <p:cNvPr id="9" name="Rectangle 1028"/>
          <p:cNvSpPr>
            <a:spLocks noChangeArrowheads="1"/>
          </p:cNvSpPr>
          <p:nvPr/>
        </p:nvSpPr>
        <p:spPr bwMode="auto">
          <a:xfrm>
            <a:off x="533400" y="5990898"/>
            <a:ext cx="8382000" cy="533400"/>
          </a:xfrm>
          <a:prstGeom prst="rect">
            <a:avLst/>
          </a:prstGeom>
          <a:solidFill>
            <a:schemeClr val="hlink"/>
          </a:solidFill>
          <a:ln w="9525">
            <a:noFill/>
            <a:miter lim="800000"/>
            <a:headEnd/>
            <a:tailEnd/>
          </a:ln>
          <a:effectLst/>
        </p:spPr>
        <p:txBody>
          <a:bodyPr tIns="182880" bIns="182880"/>
          <a:lstStyle/>
          <a:p>
            <a:pPr algn="l">
              <a:spcBef>
                <a:spcPct val="20000"/>
              </a:spcBef>
            </a:pPr>
            <a:r>
              <a:rPr lang="en-US" sz="1800">
                <a:solidFill>
                  <a:schemeClr val="bg1"/>
                </a:solidFill>
                <a:latin typeface="Courier New" pitchFamily="49" charset="0"/>
              </a:rPr>
              <a:t>Welcome to C++! </a:t>
            </a:r>
          </a:p>
        </p:txBody>
      </p:sp>
      <p:grpSp>
        <p:nvGrpSpPr>
          <p:cNvPr id="10" name="Group 1032"/>
          <p:cNvGrpSpPr>
            <a:grpSpLocks/>
          </p:cNvGrpSpPr>
          <p:nvPr/>
        </p:nvGrpSpPr>
        <p:grpSpPr bwMode="auto">
          <a:xfrm>
            <a:off x="3276600" y="1600200"/>
            <a:ext cx="4038600" cy="400050"/>
            <a:chOff x="960" y="1698"/>
            <a:chExt cx="2544" cy="252"/>
          </a:xfrm>
        </p:grpSpPr>
        <p:sp>
          <p:nvSpPr>
            <p:cNvPr id="11" name="Text Box 1029"/>
            <p:cNvSpPr txBox="1">
              <a:spLocks noChangeArrowheads="1"/>
            </p:cNvSpPr>
            <p:nvPr/>
          </p:nvSpPr>
          <p:spPr bwMode="auto">
            <a:xfrm>
              <a:off x="1872" y="1698"/>
              <a:ext cx="1632"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Single-line comments.</a:t>
              </a:r>
            </a:p>
          </p:txBody>
        </p:sp>
        <p:sp>
          <p:nvSpPr>
            <p:cNvPr id="12" name="Line 1030"/>
            <p:cNvSpPr>
              <a:spLocks noChangeShapeType="1"/>
            </p:cNvSpPr>
            <p:nvPr/>
          </p:nvSpPr>
          <p:spPr bwMode="auto">
            <a:xfrm flipH="1" flipV="1">
              <a:off x="1056" y="1794"/>
              <a:ext cx="816" cy="7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1031"/>
            <p:cNvSpPr>
              <a:spLocks noChangeShapeType="1"/>
            </p:cNvSpPr>
            <p:nvPr/>
          </p:nvSpPr>
          <p:spPr bwMode="auto">
            <a:xfrm flipH="1">
              <a:off x="960" y="1872"/>
              <a:ext cx="912" cy="48"/>
            </a:xfrm>
            <a:prstGeom prst="line">
              <a:avLst/>
            </a:prstGeom>
            <a:noFill/>
            <a:ln w="9525">
              <a:solidFill>
                <a:schemeClr val="tx1"/>
              </a:solidFill>
              <a:round/>
              <a:headEnd/>
              <a:tailEnd type="triangle" w="med" len="med"/>
            </a:ln>
            <a:effectLst/>
          </p:spPr>
          <p:txBody>
            <a:bodyPr anchor="ctr">
              <a:spAutoFit/>
            </a:bodyPr>
            <a:lstStyle/>
            <a:p>
              <a:endParaRPr lang="en-US">
                <a:solidFill>
                  <a:schemeClr val="bg1"/>
                </a:solidFill>
              </a:endParaRPr>
            </a:p>
          </p:txBody>
        </p:sp>
      </p:grpSp>
      <p:grpSp>
        <p:nvGrpSpPr>
          <p:cNvPr id="14" name="Group 1035"/>
          <p:cNvGrpSpPr>
            <a:grpSpLocks/>
          </p:cNvGrpSpPr>
          <p:nvPr/>
        </p:nvGrpSpPr>
        <p:grpSpPr bwMode="auto">
          <a:xfrm>
            <a:off x="1675941" y="1523699"/>
            <a:ext cx="7183514" cy="1015598"/>
            <a:chOff x="888" y="599"/>
            <a:chExt cx="4317" cy="1124"/>
          </a:xfrm>
        </p:grpSpPr>
        <p:sp>
          <p:nvSpPr>
            <p:cNvPr id="15" name="Text Box 1033"/>
            <p:cNvSpPr txBox="1">
              <a:spLocks noChangeArrowheads="1"/>
            </p:cNvSpPr>
            <p:nvPr/>
          </p:nvSpPr>
          <p:spPr bwMode="auto">
            <a:xfrm>
              <a:off x="2949" y="599"/>
              <a:ext cx="2256" cy="1124"/>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Preprocessor directive to include input/output stream header file </a:t>
              </a:r>
              <a:r>
                <a:rPr lang="en-US">
                  <a:solidFill>
                    <a:schemeClr val="bg1"/>
                  </a:solidFill>
                  <a:latin typeface="Courier New" pitchFamily="49" charset="0"/>
                </a:rPr>
                <a:t>&lt;iostream&gt;</a:t>
              </a:r>
              <a:r>
                <a:rPr lang="en-US" b="0">
                  <a:solidFill>
                    <a:schemeClr val="bg1"/>
                  </a:solidFill>
                  <a:latin typeface="Times New Roman" pitchFamily="18" charset="0"/>
                </a:rPr>
                <a:t>.</a:t>
              </a:r>
            </a:p>
          </p:txBody>
        </p:sp>
        <p:sp>
          <p:nvSpPr>
            <p:cNvPr id="16" name="Line 1034"/>
            <p:cNvSpPr>
              <a:spLocks noChangeShapeType="1"/>
            </p:cNvSpPr>
            <p:nvPr/>
          </p:nvSpPr>
          <p:spPr bwMode="auto">
            <a:xfrm flipH="1">
              <a:off x="888" y="937"/>
              <a:ext cx="2061" cy="5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038"/>
          <p:cNvGrpSpPr>
            <a:grpSpLocks/>
          </p:cNvGrpSpPr>
          <p:nvPr/>
        </p:nvGrpSpPr>
        <p:grpSpPr bwMode="auto">
          <a:xfrm>
            <a:off x="1905000" y="2362200"/>
            <a:ext cx="5791200" cy="1066800"/>
            <a:chOff x="960" y="544"/>
            <a:chExt cx="3648" cy="672"/>
          </a:xfrm>
        </p:grpSpPr>
        <p:sp>
          <p:nvSpPr>
            <p:cNvPr id="18" name="Text Box 1036"/>
            <p:cNvSpPr txBox="1">
              <a:spLocks noChangeArrowheads="1"/>
            </p:cNvSpPr>
            <p:nvPr/>
          </p:nvSpPr>
          <p:spPr bwMode="auto">
            <a:xfrm>
              <a:off x="2208" y="544"/>
              <a:ext cx="240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appears exactly once in every C++ program..</a:t>
              </a:r>
            </a:p>
          </p:txBody>
        </p:sp>
        <p:sp>
          <p:nvSpPr>
            <p:cNvPr id="19" name="Line 1037"/>
            <p:cNvSpPr>
              <a:spLocks noChangeShapeType="1"/>
            </p:cNvSpPr>
            <p:nvPr/>
          </p:nvSpPr>
          <p:spPr bwMode="auto">
            <a:xfrm flipH="1">
              <a:off x="960" y="784"/>
              <a:ext cx="1248" cy="43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041"/>
          <p:cNvGrpSpPr>
            <a:grpSpLocks/>
          </p:cNvGrpSpPr>
          <p:nvPr/>
        </p:nvGrpSpPr>
        <p:grpSpPr bwMode="auto">
          <a:xfrm>
            <a:off x="1295400" y="1600200"/>
            <a:ext cx="5638800" cy="1828800"/>
            <a:chOff x="-336" y="288"/>
            <a:chExt cx="3552" cy="1152"/>
          </a:xfrm>
        </p:grpSpPr>
        <p:sp>
          <p:nvSpPr>
            <p:cNvPr id="21" name="Text Box 1039"/>
            <p:cNvSpPr txBox="1">
              <a:spLocks noChangeArrowheads="1"/>
            </p:cNvSpPr>
            <p:nvPr/>
          </p:nvSpPr>
          <p:spPr bwMode="auto">
            <a:xfrm>
              <a:off x="1248" y="288"/>
              <a:ext cx="196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Function </a:t>
              </a:r>
              <a:r>
                <a:rPr lang="en-US">
                  <a:solidFill>
                    <a:schemeClr val="bg1"/>
                  </a:solidFill>
                  <a:latin typeface="Courier New" pitchFamily="49" charset="0"/>
                </a:rPr>
                <a:t>main</a:t>
              </a:r>
              <a:r>
                <a:rPr lang="en-US" b="0">
                  <a:solidFill>
                    <a:schemeClr val="bg1"/>
                  </a:solidFill>
                  <a:latin typeface="Times New Roman" pitchFamily="18" charset="0"/>
                </a:rPr>
                <a:t> returns an integer value.</a:t>
              </a:r>
            </a:p>
          </p:txBody>
        </p:sp>
        <p:sp>
          <p:nvSpPr>
            <p:cNvPr id="22" name="Line 1040"/>
            <p:cNvSpPr>
              <a:spLocks noChangeShapeType="1"/>
            </p:cNvSpPr>
            <p:nvPr/>
          </p:nvSpPr>
          <p:spPr bwMode="auto">
            <a:xfrm flipH="1">
              <a:off x="-336" y="384"/>
              <a:ext cx="1584" cy="105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3" name="Group 1044"/>
          <p:cNvGrpSpPr>
            <a:grpSpLocks/>
          </p:cNvGrpSpPr>
          <p:nvPr/>
        </p:nvGrpSpPr>
        <p:grpSpPr bwMode="auto">
          <a:xfrm>
            <a:off x="1295400" y="2209800"/>
            <a:ext cx="7543800" cy="1676400"/>
            <a:chOff x="-1776" y="467"/>
            <a:chExt cx="4752" cy="1056"/>
          </a:xfrm>
        </p:grpSpPr>
        <p:sp>
          <p:nvSpPr>
            <p:cNvPr id="24" name="Text Box 1042"/>
            <p:cNvSpPr txBox="1">
              <a:spLocks noChangeArrowheads="1"/>
            </p:cNvSpPr>
            <p:nvPr/>
          </p:nvSpPr>
          <p:spPr bwMode="auto">
            <a:xfrm>
              <a:off x="1296" y="467"/>
              <a:ext cx="16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Left brace </a:t>
              </a:r>
              <a:r>
                <a:rPr lang="en-US">
                  <a:solidFill>
                    <a:schemeClr val="bg1"/>
                  </a:solidFill>
                  <a:latin typeface="Courier New" pitchFamily="49" charset="0"/>
                </a:rPr>
                <a:t>{</a:t>
              </a:r>
              <a:r>
                <a:rPr lang="en-US" b="0">
                  <a:solidFill>
                    <a:schemeClr val="bg1"/>
                  </a:solidFill>
                  <a:latin typeface="Times New Roman" pitchFamily="18" charset="0"/>
                </a:rPr>
                <a:t> begins function body.</a:t>
              </a:r>
            </a:p>
          </p:txBody>
        </p:sp>
        <p:sp>
          <p:nvSpPr>
            <p:cNvPr id="25" name="Line 1043"/>
            <p:cNvSpPr>
              <a:spLocks noChangeShapeType="1"/>
            </p:cNvSpPr>
            <p:nvPr/>
          </p:nvSpPr>
          <p:spPr bwMode="auto">
            <a:xfrm flipH="1">
              <a:off x="-1776" y="659"/>
              <a:ext cx="3072" cy="86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6" name="Group 1047"/>
          <p:cNvGrpSpPr>
            <a:grpSpLocks/>
          </p:cNvGrpSpPr>
          <p:nvPr/>
        </p:nvGrpSpPr>
        <p:grpSpPr bwMode="auto">
          <a:xfrm>
            <a:off x="1295400" y="3429000"/>
            <a:ext cx="5715000" cy="2286000"/>
            <a:chOff x="624" y="1218"/>
            <a:chExt cx="3600" cy="1440"/>
          </a:xfrm>
        </p:grpSpPr>
        <p:sp>
          <p:nvSpPr>
            <p:cNvPr id="27" name="Text Box 1045"/>
            <p:cNvSpPr txBox="1">
              <a:spLocks noChangeArrowheads="1"/>
            </p:cNvSpPr>
            <p:nvPr/>
          </p:nvSpPr>
          <p:spPr bwMode="auto">
            <a:xfrm>
              <a:off x="2160" y="1218"/>
              <a:ext cx="2064"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Corresponding right brace </a:t>
              </a:r>
              <a:r>
                <a:rPr lang="en-US">
                  <a:solidFill>
                    <a:schemeClr val="bg1"/>
                  </a:solidFill>
                  <a:latin typeface="Courier New" pitchFamily="49" charset="0"/>
                </a:rPr>
                <a:t>}</a:t>
              </a:r>
              <a:r>
                <a:rPr lang="en-US" b="0">
                  <a:solidFill>
                    <a:schemeClr val="bg1"/>
                  </a:solidFill>
                  <a:latin typeface="Times New Roman" pitchFamily="18" charset="0"/>
                </a:rPr>
                <a:t> ends function body.</a:t>
              </a:r>
            </a:p>
          </p:txBody>
        </p:sp>
        <p:sp>
          <p:nvSpPr>
            <p:cNvPr id="28" name="Line 1046"/>
            <p:cNvSpPr>
              <a:spLocks noChangeShapeType="1"/>
            </p:cNvSpPr>
            <p:nvPr/>
          </p:nvSpPr>
          <p:spPr bwMode="auto">
            <a:xfrm flipH="1">
              <a:off x="624" y="1410"/>
              <a:ext cx="1536" cy="1248"/>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9" name="Group 1050"/>
          <p:cNvGrpSpPr>
            <a:grpSpLocks/>
          </p:cNvGrpSpPr>
          <p:nvPr/>
        </p:nvGrpSpPr>
        <p:grpSpPr bwMode="auto">
          <a:xfrm>
            <a:off x="4495800" y="3048000"/>
            <a:ext cx="4343400" cy="1219200"/>
            <a:chOff x="3168" y="1014"/>
            <a:chExt cx="2736" cy="768"/>
          </a:xfrm>
        </p:grpSpPr>
        <p:sp>
          <p:nvSpPr>
            <p:cNvPr id="30" name="Text Box 1048"/>
            <p:cNvSpPr txBox="1">
              <a:spLocks noChangeArrowheads="1"/>
            </p:cNvSpPr>
            <p:nvPr/>
          </p:nvSpPr>
          <p:spPr bwMode="auto">
            <a:xfrm>
              <a:off x="4416" y="1014"/>
              <a:ext cx="1488"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Statements end with a semicolon </a:t>
              </a:r>
              <a:r>
                <a:rPr lang="en-US">
                  <a:solidFill>
                    <a:schemeClr val="bg1"/>
                  </a:solidFill>
                  <a:latin typeface="Courier New" pitchFamily="49" charset="0"/>
                </a:rPr>
                <a:t>;</a:t>
              </a:r>
              <a:r>
                <a:rPr lang="en-US" b="0">
                  <a:solidFill>
                    <a:schemeClr val="bg1"/>
                  </a:solidFill>
                  <a:latin typeface="Times New Roman" pitchFamily="18" charset="0"/>
                </a:rPr>
                <a:t>.</a:t>
              </a:r>
            </a:p>
          </p:txBody>
        </p:sp>
        <p:sp>
          <p:nvSpPr>
            <p:cNvPr id="31" name="Line 1049"/>
            <p:cNvSpPr>
              <a:spLocks noChangeShapeType="1"/>
            </p:cNvSpPr>
            <p:nvPr/>
          </p:nvSpPr>
          <p:spPr bwMode="auto">
            <a:xfrm flipH="1">
              <a:off x="3168" y="1206"/>
              <a:ext cx="1248" cy="57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2" name="Group 1053"/>
          <p:cNvGrpSpPr>
            <a:grpSpLocks/>
          </p:cNvGrpSpPr>
          <p:nvPr/>
        </p:nvGrpSpPr>
        <p:grpSpPr bwMode="auto">
          <a:xfrm>
            <a:off x="1828330" y="4400550"/>
            <a:ext cx="7010870" cy="400050"/>
            <a:chOff x="571" y="1800"/>
            <a:chExt cx="2981" cy="252"/>
          </a:xfrm>
        </p:grpSpPr>
        <p:sp>
          <p:nvSpPr>
            <p:cNvPr id="33" name="Text Box 1051"/>
            <p:cNvSpPr txBox="1">
              <a:spLocks noChangeArrowheads="1"/>
            </p:cNvSpPr>
            <p:nvPr/>
          </p:nvSpPr>
          <p:spPr bwMode="auto">
            <a:xfrm>
              <a:off x="1511" y="1800"/>
              <a:ext cx="2041"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Name </a:t>
              </a:r>
              <a:r>
                <a:rPr lang="en-US">
                  <a:solidFill>
                    <a:schemeClr val="bg1"/>
                  </a:solidFill>
                  <a:latin typeface="Courier New" pitchFamily="49" charset="0"/>
                </a:rPr>
                <a:t>cout</a:t>
              </a:r>
              <a:r>
                <a:rPr lang="en-US" b="0">
                  <a:solidFill>
                    <a:schemeClr val="bg1"/>
                  </a:solidFill>
                  <a:latin typeface="Times New Roman" pitchFamily="18" charset="0"/>
                </a:rPr>
                <a:t> belongs to namespace </a:t>
              </a:r>
              <a:r>
                <a:rPr lang="en-US">
                  <a:solidFill>
                    <a:schemeClr val="bg1"/>
                  </a:solidFill>
                  <a:latin typeface="Courier New" pitchFamily="49" charset="0"/>
                </a:rPr>
                <a:t>std</a:t>
              </a:r>
              <a:r>
                <a:rPr lang="en-US" b="0">
                  <a:solidFill>
                    <a:schemeClr val="bg1"/>
                  </a:solidFill>
                  <a:latin typeface="Times New Roman" pitchFamily="18" charset="0"/>
                </a:rPr>
                <a:t>.</a:t>
              </a:r>
            </a:p>
          </p:txBody>
        </p:sp>
        <p:sp>
          <p:nvSpPr>
            <p:cNvPr id="34" name="Line 1052"/>
            <p:cNvSpPr>
              <a:spLocks noChangeShapeType="1"/>
            </p:cNvSpPr>
            <p:nvPr/>
          </p:nvSpPr>
          <p:spPr bwMode="auto">
            <a:xfrm flipH="1" flipV="1">
              <a:off x="571" y="1812"/>
              <a:ext cx="940" cy="9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5" name="Group 1056"/>
          <p:cNvGrpSpPr>
            <a:grpSpLocks/>
          </p:cNvGrpSpPr>
          <p:nvPr/>
        </p:nvGrpSpPr>
        <p:grpSpPr bwMode="auto">
          <a:xfrm>
            <a:off x="2209800" y="3810000"/>
            <a:ext cx="6629400" cy="457200"/>
            <a:chOff x="1200" y="1458"/>
            <a:chExt cx="4176" cy="288"/>
          </a:xfrm>
        </p:grpSpPr>
        <p:sp>
          <p:nvSpPr>
            <p:cNvPr id="36" name="Text Box 1054"/>
            <p:cNvSpPr txBox="1">
              <a:spLocks noChangeArrowheads="1"/>
            </p:cNvSpPr>
            <p:nvPr/>
          </p:nvSpPr>
          <p:spPr bwMode="auto">
            <a:xfrm>
              <a:off x="3408" y="1458"/>
              <a:ext cx="1968" cy="25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Stream insertion operator.</a:t>
              </a:r>
            </a:p>
          </p:txBody>
        </p:sp>
        <p:sp>
          <p:nvSpPr>
            <p:cNvPr id="37" name="Line 1055"/>
            <p:cNvSpPr>
              <a:spLocks noChangeShapeType="1"/>
            </p:cNvSpPr>
            <p:nvPr/>
          </p:nvSpPr>
          <p:spPr bwMode="auto">
            <a:xfrm flipH="1">
              <a:off x="1200" y="1580"/>
              <a:ext cx="2208" cy="16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38" name="Group 1059"/>
          <p:cNvGrpSpPr>
            <a:grpSpLocks/>
          </p:cNvGrpSpPr>
          <p:nvPr/>
        </p:nvGrpSpPr>
        <p:grpSpPr bwMode="auto">
          <a:xfrm>
            <a:off x="2286000" y="4840137"/>
            <a:ext cx="6553200" cy="1027264"/>
            <a:chOff x="624" y="1922"/>
            <a:chExt cx="4128" cy="640"/>
          </a:xfrm>
        </p:grpSpPr>
        <p:sp>
          <p:nvSpPr>
            <p:cNvPr id="39" name="Text Box 1057"/>
            <p:cNvSpPr txBox="1">
              <a:spLocks noChangeArrowheads="1"/>
            </p:cNvSpPr>
            <p:nvPr/>
          </p:nvSpPr>
          <p:spPr bwMode="auto">
            <a:xfrm>
              <a:off x="1728" y="1922"/>
              <a:ext cx="3024"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Keyword </a:t>
              </a:r>
              <a:r>
                <a:rPr lang="en-US">
                  <a:solidFill>
                    <a:schemeClr val="bg1"/>
                  </a:solidFill>
                  <a:latin typeface="Courier New" pitchFamily="49" charset="0"/>
                </a:rPr>
                <a:t>return</a:t>
              </a:r>
              <a:r>
                <a:rPr lang="en-US" b="0">
                  <a:solidFill>
                    <a:schemeClr val="bg1"/>
                  </a:solidFill>
                  <a:latin typeface="Times New Roman" pitchFamily="18" charset="0"/>
                </a:rPr>
                <a:t> is one of several means to exit function; value </a:t>
              </a:r>
              <a:r>
                <a:rPr lang="en-US">
                  <a:solidFill>
                    <a:schemeClr val="bg1"/>
                  </a:solidFill>
                  <a:latin typeface="Courier New" pitchFamily="49" charset="0"/>
                </a:rPr>
                <a:t>0</a:t>
              </a:r>
              <a:r>
                <a:rPr lang="en-US" b="0">
                  <a:solidFill>
                    <a:schemeClr val="bg1"/>
                  </a:solidFill>
                  <a:latin typeface="Times New Roman" pitchFamily="18" charset="0"/>
                </a:rPr>
                <a:t> indicates program terminated successfully.</a:t>
              </a:r>
            </a:p>
          </p:txBody>
        </p:sp>
        <p:sp>
          <p:nvSpPr>
            <p:cNvPr id="40" name="Line 1058"/>
            <p:cNvSpPr>
              <a:spLocks noChangeShapeType="1"/>
            </p:cNvSpPr>
            <p:nvPr/>
          </p:nvSpPr>
          <p:spPr bwMode="auto">
            <a:xfrm flipH="1" flipV="1">
              <a:off x="624" y="2040"/>
              <a:ext cx="1104" cy="19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234298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txBox="1">
            <a:spLocks noChangeArrowheads="1"/>
          </p:cNvSpPr>
          <p:nvPr/>
        </p:nvSpPr>
        <p:spPr>
          <a:xfrm>
            <a:off x="381000" y="1397002"/>
            <a:ext cx="8001000" cy="5178422"/>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ts val="300"/>
              </a:spcBef>
              <a:spcAft>
                <a:spcPts val="0"/>
              </a:spcAf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lang="en-US" b="0">
                <a:solidFill>
                  <a:srgbClr val="0000FF"/>
                </a:solidFill>
                <a:cs typeface="Courier New" pitchFamily="49" charset="0"/>
              </a:rPr>
              <a:t>#include</a:t>
            </a:r>
            <a:r>
              <a:rPr lang="en-US" b="0">
                <a:solidFill>
                  <a:srgbClr val="000000"/>
                </a:solidFill>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using namespace std;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main begins program execution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integer1;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first number to be input by user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lang="en-US" b="0">
                <a:solidFill>
                  <a:srgbClr val="0000FF"/>
                </a:solidFill>
                <a:latin typeface="+mn-lt"/>
                <a:cs typeface="Courier New" pitchFamily="49" charset="0"/>
              </a:rPr>
              <a:t>i</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integer2;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second number to be input by user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7</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sum;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variable in which sum will be stored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lang="en-US" b="0">
                <a:solidFill>
                  <a:srgbClr val="5F5F5F"/>
                </a:solidFill>
                <a:latin typeface="AvantGarde" pitchFamily="34" charset="0"/>
                <a:cs typeface="Times New Roman" pitchFamily="18" charset="0"/>
              </a:rPr>
              <a:t>8  </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"Enter first integer\n"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prompt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9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cin &gt;&gt; integer1;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read an integer</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"Enter second integer\n"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prompt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cin &gt;&gt; integer2;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read an integer</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sum = integer1 + integer2;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assign result to sum</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"Sum is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sum &lt;&lt; endl;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print sum</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 that program ended successfully</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ts val="3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15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function main</a:t>
            </a:r>
            <a:endParaRPr kumimoji="0" lang="en-US" b="0" i="0" u="none" strike="noStrike" kern="1200" cap="none" spc="0" normalizeH="0" baseline="0" noProof="0">
              <a:ln>
                <a:noFill/>
              </a:ln>
              <a:solidFill>
                <a:schemeClr val="tx1"/>
              </a:solidFill>
              <a:effectLst/>
              <a:uLnTx/>
              <a:uFillTx/>
              <a:latin typeface="+mn-lt"/>
              <a:ea typeface="+mn-ea"/>
              <a:cs typeface="+mn-cs"/>
            </a:endParaRPr>
          </a:p>
        </p:txBody>
      </p:sp>
      <p:grpSp>
        <p:nvGrpSpPr>
          <p:cNvPr id="9" name="Group 8"/>
          <p:cNvGrpSpPr>
            <a:grpSpLocks/>
          </p:cNvGrpSpPr>
          <p:nvPr/>
        </p:nvGrpSpPr>
        <p:grpSpPr bwMode="auto">
          <a:xfrm>
            <a:off x="2133600" y="1752600"/>
            <a:ext cx="6248400" cy="1905000"/>
            <a:chOff x="432" y="842"/>
            <a:chExt cx="3936" cy="1200"/>
          </a:xfrm>
        </p:grpSpPr>
        <p:sp>
          <p:nvSpPr>
            <p:cNvPr id="10" name="Text Box 4"/>
            <p:cNvSpPr txBox="1">
              <a:spLocks noChangeArrowheads="1"/>
            </p:cNvSpPr>
            <p:nvPr/>
          </p:nvSpPr>
          <p:spPr bwMode="auto">
            <a:xfrm>
              <a:off x="2208" y="842"/>
              <a:ext cx="2160" cy="262"/>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Declare integer variables.</a:t>
              </a:r>
            </a:p>
          </p:txBody>
        </p:sp>
        <p:sp>
          <p:nvSpPr>
            <p:cNvPr id="11" name="Line 5"/>
            <p:cNvSpPr>
              <a:spLocks noChangeShapeType="1"/>
            </p:cNvSpPr>
            <p:nvPr/>
          </p:nvSpPr>
          <p:spPr bwMode="auto">
            <a:xfrm flipH="1">
              <a:off x="576" y="960"/>
              <a:ext cx="1632" cy="554"/>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2" name="Line 6"/>
            <p:cNvSpPr>
              <a:spLocks noChangeShapeType="1"/>
            </p:cNvSpPr>
            <p:nvPr/>
          </p:nvSpPr>
          <p:spPr bwMode="auto">
            <a:xfrm flipH="1">
              <a:off x="624" y="960"/>
              <a:ext cx="1584" cy="84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13" name="Line 7"/>
            <p:cNvSpPr>
              <a:spLocks noChangeShapeType="1"/>
            </p:cNvSpPr>
            <p:nvPr/>
          </p:nvSpPr>
          <p:spPr bwMode="auto">
            <a:xfrm flipH="1">
              <a:off x="432" y="960"/>
              <a:ext cx="1776" cy="108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4" name="Group 11"/>
          <p:cNvGrpSpPr>
            <a:grpSpLocks/>
          </p:cNvGrpSpPr>
          <p:nvPr/>
        </p:nvGrpSpPr>
        <p:grpSpPr bwMode="auto">
          <a:xfrm>
            <a:off x="1676400" y="2667000"/>
            <a:ext cx="7086600" cy="1295400"/>
            <a:chOff x="192" y="1314"/>
            <a:chExt cx="4464" cy="816"/>
          </a:xfrm>
        </p:grpSpPr>
        <p:sp>
          <p:nvSpPr>
            <p:cNvPr id="15" name="Text Box 9"/>
            <p:cNvSpPr txBox="1">
              <a:spLocks noChangeArrowheads="1"/>
            </p:cNvSpPr>
            <p:nvPr/>
          </p:nvSpPr>
          <p:spPr bwMode="auto">
            <a:xfrm>
              <a:off x="1776" y="1314"/>
              <a:ext cx="2880"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Use stream extraction operator with standard input stream to obtain user input.</a:t>
              </a:r>
            </a:p>
          </p:txBody>
        </p:sp>
        <p:sp>
          <p:nvSpPr>
            <p:cNvPr id="16" name="Line 10"/>
            <p:cNvSpPr>
              <a:spLocks noChangeShapeType="1"/>
            </p:cNvSpPr>
            <p:nvPr/>
          </p:nvSpPr>
          <p:spPr bwMode="auto">
            <a:xfrm flipH="1">
              <a:off x="192" y="1520"/>
              <a:ext cx="1584" cy="610"/>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17" name="Group 14"/>
          <p:cNvGrpSpPr>
            <a:grpSpLocks/>
          </p:cNvGrpSpPr>
          <p:nvPr/>
        </p:nvGrpSpPr>
        <p:grpSpPr bwMode="auto">
          <a:xfrm>
            <a:off x="4419600" y="4724400"/>
            <a:ext cx="4572000" cy="1016000"/>
            <a:chOff x="2544" y="2384"/>
            <a:chExt cx="2880" cy="640"/>
          </a:xfrm>
        </p:grpSpPr>
        <p:sp>
          <p:nvSpPr>
            <p:cNvPr id="18" name="Text Box 12"/>
            <p:cNvSpPr txBox="1">
              <a:spLocks noChangeArrowheads="1"/>
            </p:cNvSpPr>
            <p:nvPr/>
          </p:nvSpPr>
          <p:spPr bwMode="auto">
            <a:xfrm>
              <a:off x="3072" y="2384"/>
              <a:ext cx="2352" cy="640"/>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Stream manipulator </a:t>
              </a:r>
              <a:r>
                <a:rPr lang="en-US">
                  <a:solidFill>
                    <a:schemeClr val="bg1"/>
                  </a:solidFill>
                  <a:latin typeface="Courier New" pitchFamily="49" charset="0"/>
                </a:rPr>
                <a:t>std::endl </a:t>
              </a:r>
              <a:r>
                <a:rPr lang="en-US" b="0">
                  <a:solidFill>
                    <a:schemeClr val="bg1"/>
                  </a:solidFill>
                  <a:latin typeface="Times New Roman" pitchFamily="18" charset="0"/>
                </a:rPr>
                <a:t>outputs a newline, then “flushes output buffer.”</a:t>
              </a:r>
            </a:p>
          </p:txBody>
        </p:sp>
        <p:sp>
          <p:nvSpPr>
            <p:cNvPr id="19" name="Line 13"/>
            <p:cNvSpPr>
              <a:spLocks noChangeShapeType="1"/>
            </p:cNvSpPr>
            <p:nvPr/>
          </p:nvSpPr>
          <p:spPr bwMode="auto">
            <a:xfrm flipH="1">
              <a:off x="2544" y="2720"/>
              <a:ext cx="528" cy="192"/>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0" name="Group 19"/>
          <p:cNvGrpSpPr>
            <a:grpSpLocks/>
          </p:cNvGrpSpPr>
          <p:nvPr/>
        </p:nvGrpSpPr>
        <p:grpSpPr bwMode="auto">
          <a:xfrm>
            <a:off x="2514600" y="5867399"/>
            <a:ext cx="6477000" cy="708025"/>
            <a:chOff x="1344" y="2816"/>
            <a:chExt cx="4080" cy="446"/>
          </a:xfrm>
        </p:grpSpPr>
        <p:sp>
          <p:nvSpPr>
            <p:cNvPr id="21" name="Text Box 15"/>
            <p:cNvSpPr txBox="1">
              <a:spLocks noChangeArrowheads="1"/>
            </p:cNvSpPr>
            <p:nvPr/>
          </p:nvSpPr>
          <p:spPr bwMode="auto">
            <a:xfrm>
              <a:off x="2832" y="2816"/>
              <a:ext cx="2592" cy="446"/>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b="0">
                  <a:solidFill>
                    <a:schemeClr val="bg1"/>
                  </a:solidFill>
                  <a:latin typeface="Times New Roman" pitchFamily="18" charset="0"/>
                </a:rPr>
                <a:t>Concatenating, chaining or cascading stream insertion operations.</a:t>
              </a:r>
            </a:p>
          </p:txBody>
        </p:sp>
        <p:sp>
          <p:nvSpPr>
            <p:cNvPr id="22" name="Line 16"/>
            <p:cNvSpPr>
              <a:spLocks noChangeShapeType="1"/>
            </p:cNvSpPr>
            <p:nvPr/>
          </p:nvSpPr>
          <p:spPr bwMode="auto">
            <a:xfrm flipH="1" flipV="1">
              <a:off x="2496" y="2816"/>
              <a:ext cx="336"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3" name="Line 17"/>
            <p:cNvSpPr>
              <a:spLocks noChangeShapeType="1"/>
            </p:cNvSpPr>
            <p:nvPr/>
          </p:nvSpPr>
          <p:spPr bwMode="auto">
            <a:xfrm flipH="1" flipV="1">
              <a:off x="2064" y="2816"/>
              <a:ext cx="76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sp>
          <p:nvSpPr>
            <p:cNvPr id="24" name="Line 18"/>
            <p:cNvSpPr>
              <a:spLocks noChangeShapeType="1"/>
            </p:cNvSpPr>
            <p:nvPr/>
          </p:nvSpPr>
          <p:spPr bwMode="auto">
            <a:xfrm flipH="1" flipV="1">
              <a:off x="1344" y="2816"/>
              <a:ext cx="1488" cy="171"/>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grpSp>
        <p:nvGrpSpPr>
          <p:cNvPr id="25" name="Group 23"/>
          <p:cNvGrpSpPr>
            <a:grpSpLocks/>
          </p:cNvGrpSpPr>
          <p:nvPr/>
        </p:nvGrpSpPr>
        <p:grpSpPr bwMode="auto">
          <a:xfrm>
            <a:off x="2667000" y="3733800"/>
            <a:ext cx="6324600" cy="1828800"/>
            <a:chOff x="1536" y="2142"/>
            <a:chExt cx="3984" cy="1152"/>
          </a:xfrm>
        </p:grpSpPr>
        <p:sp>
          <p:nvSpPr>
            <p:cNvPr id="26" name="Text Box 20"/>
            <p:cNvSpPr txBox="1">
              <a:spLocks noChangeArrowheads="1"/>
            </p:cNvSpPr>
            <p:nvPr/>
          </p:nvSpPr>
          <p:spPr bwMode="auto">
            <a:xfrm>
              <a:off x="1968" y="2142"/>
              <a:ext cx="3552" cy="562"/>
            </a:xfrm>
            <a:prstGeom prst="rect">
              <a:avLst/>
            </a:prstGeom>
            <a:solidFill>
              <a:schemeClr val="folHlink"/>
            </a:solidFill>
            <a:ln w="9525">
              <a:solidFill>
                <a:schemeClr val="tx1"/>
              </a:solidFill>
              <a:miter lim="800000"/>
              <a:headEnd/>
              <a:tailEnd/>
            </a:ln>
            <a:effectLst/>
          </p:spPr>
          <p:txBody>
            <a:bodyPr>
              <a:spAutoFit/>
            </a:bodyPr>
            <a:lstStyle/>
            <a:p>
              <a:pPr algn="l" eaLnBrk="0" hangingPunct="0">
                <a:spcBef>
                  <a:spcPct val="0"/>
                </a:spcBef>
              </a:pPr>
              <a:r>
                <a:rPr lang="en-US" b="0">
                  <a:solidFill>
                    <a:schemeClr val="bg1"/>
                  </a:solidFill>
                  <a:latin typeface="Times New Roman" pitchFamily="18" charset="0"/>
                </a:rPr>
                <a:t>Calculations can be performed in output statements: alternative for lines 12 and 13:</a:t>
              </a:r>
            </a:p>
            <a:p>
              <a:pPr algn="l" eaLnBrk="0" hangingPunct="0">
                <a:spcBef>
                  <a:spcPct val="0"/>
                </a:spcBef>
              </a:pPr>
              <a:r>
                <a:rPr lang="en-US" sz="1200">
                  <a:solidFill>
                    <a:schemeClr val="bg1"/>
                  </a:solidFill>
                  <a:latin typeface="Courier New" pitchFamily="49" charset="0"/>
                  <a:cs typeface="Courier New" pitchFamily="49" charset="0"/>
                </a:rPr>
                <a:t>std::cout &lt;&lt; "Sum is " &lt;&lt; integer1 + integer2 &lt;&lt; std::endl;</a:t>
              </a:r>
            </a:p>
          </p:txBody>
        </p:sp>
        <p:sp>
          <p:nvSpPr>
            <p:cNvPr id="27" name="Line 21"/>
            <p:cNvSpPr>
              <a:spLocks noChangeShapeType="1"/>
            </p:cNvSpPr>
            <p:nvPr/>
          </p:nvSpPr>
          <p:spPr bwMode="auto">
            <a:xfrm flipH="1">
              <a:off x="1536" y="2478"/>
              <a:ext cx="432" cy="816"/>
            </a:xfrm>
            <a:prstGeom prst="line">
              <a:avLst/>
            </a:prstGeom>
            <a:noFill/>
            <a:ln w="9525">
              <a:solidFill>
                <a:schemeClr val="tx1"/>
              </a:solidFill>
              <a:round/>
              <a:headEnd/>
              <a:tailEnd type="triangle" w="med" len="med"/>
            </a:ln>
            <a:effectLst/>
          </p:spPr>
          <p:txBody>
            <a:bodyPr wrap="square" anchor="ctr">
              <a:spAutoFit/>
            </a:bodyPr>
            <a:lstStyle/>
            <a:p>
              <a:endParaRPr lang="en-US">
                <a:solidFill>
                  <a:schemeClr val="bg1"/>
                </a:solidFill>
              </a:endParaRPr>
            </a:p>
          </p:txBody>
        </p:sp>
      </p:grpSp>
    </p:spTree>
    <p:extLst>
      <p:ext uri="{BB962C8B-B14F-4D97-AF65-F5344CB8AC3E}">
        <p14:creationId xmlns:p14="http://schemas.microsoft.com/office/powerpoint/2010/main" val="210799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3</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Grp="1" noChangeArrowheads="1"/>
          </p:cNvSpPr>
          <p:nvPr>
            <p:ph idx="1"/>
          </p:nvPr>
        </p:nvSpPr>
        <p:spPr>
          <a:xfrm>
            <a:off x="457200" y="1447800"/>
            <a:ext cx="8305800" cy="5029200"/>
          </a:xfrm>
          <a:solidFill>
            <a:schemeClr val="accent5">
              <a:lumMod val="40000"/>
              <a:lumOff val="60000"/>
            </a:schemeClr>
          </a:solidFill>
        </p:spPr>
        <p:txBody>
          <a:bodyPr>
            <a:normAutofit/>
          </a:bodyPr>
          <a:lstStyle/>
          <a:p>
            <a:pPr>
              <a:lnSpc>
                <a:spcPct val="80000"/>
              </a:lnSpc>
              <a:buFontTx/>
              <a:buNone/>
            </a:pPr>
            <a:r>
              <a:rPr lang="en-US" sz="2400">
                <a:solidFill>
                  <a:srgbClr val="0000FF"/>
                </a:solidFill>
                <a:latin typeface="Courier New" pitchFamily="49" charset="0"/>
              </a:rPr>
              <a:t>#include </a:t>
            </a:r>
            <a:r>
              <a:rPr lang="en-US" sz="2400">
                <a:latin typeface="Courier New" pitchFamily="49" charset="0"/>
              </a:rPr>
              <a:t>&lt;iostream&gt;</a:t>
            </a:r>
          </a:p>
          <a:p>
            <a:pPr>
              <a:lnSpc>
                <a:spcPct val="80000"/>
              </a:lnSpc>
              <a:buFontTx/>
              <a:buNone/>
            </a:pPr>
            <a:r>
              <a:rPr lang="en-US" sz="2400">
                <a:solidFill>
                  <a:srgbClr val="0000FF"/>
                </a:solidFill>
                <a:latin typeface="Courier New" pitchFamily="49" charset="0"/>
              </a:rPr>
              <a:t>using namespace std;</a:t>
            </a:r>
          </a:p>
          <a:p>
            <a:pPr>
              <a:lnSpc>
                <a:spcPct val="80000"/>
              </a:lnSpc>
              <a:buFontTx/>
              <a:buNone/>
            </a:pPr>
            <a:r>
              <a:rPr lang="en-US" sz="2400">
                <a:solidFill>
                  <a:srgbClr val="0000FF"/>
                </a:solidFill>
                <a:latin typeface="Courier New" pitchFamily="49" charset="0"/>
              </a:rPr>
              <a:t>void</a:t>
            </a:r>
            <a:r>
              <a:rPr lang="en-US" sz="2400">
                <a:latin typeface="Courier New" pitchFamily="49" charset="0"/>
              </a:rPr>
              <a:t> main() {</a:t>
            </a:r>
          </a:p>
          <a:p>
            <a:pPr>
              <a:lnSpc>
                <a:spcPct val="80000"/>
              </a:lnSpc>
              <a:buFontTx/>
              <a:buNone/>
            </a:pPr>
            <a:r>
              <a:rPr lang="en-US" sz="2400">
                <a:latin typeface="Courier New" pitchFamily="49" charset="0"/>
              </a:rPr>
              <a:t>	</a:t>
            </a:r>
            <a:r>
              <a:rPr lang="en-US" sz="2400" err="1">
                <a:solidFill>
                  <a:srgbClr val="0000FF"/>
                </a:solidFill>
                <a:latin typeface="Courier New" pitchFamily="49" charset="0"/>
              </a:rPr>
              <a:t>int</a:t>
            </a:r>
            <a:r>
              <a:rPr lang="en-US" sz="2400">
                <a:latin typeface="Courier New" pitchFamily="49" charset="0"/>
              </a:rPr>
              <a:t> n;</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double</a:t>
            </a:r>
            <a:r>
              <a:rPr lang="en-US" sz="2400">
                <a:latin typeface="Courier New" pitchFamily="49" charset="0"/>
              </a:rPr>
              <a:t> d; </a:t>
            </a:r>
          </a:p>
          <a:p>
            <a:pPr>
              <a:lnSpc>
                <a:spcPct val="80000"/>
              </a:lnSpc>
              <a:buFontTx/>
              <a:buNone/>
            </a:pPr>
            <a:r>
              <a:rPr lang="en-US" sz="2400">
                <a:latin typeface="Courier New" pitchFamily="49" charset="0"/>
              </a:rPr>
              <a:t>	</a:t>
            </a:r>
            <a:r>
              <a:rPr lang="en-US" sz="2400">
                <a:solidFill>
                  <a:srgbClr val="0000FF"/>
                </a:solidFill>
                <a:latin typeface="Courier New" pitchFamily="49" charset="0"/>
              </a:rPr>
              <a:t>char</a:t>
            </a:r>
            <a:r>
              <a:rPr lang="en-US" sz="2400">
                <a:latin typeface="Courier New" pitchFamily="49" charset="0"/>
              </a:rPr>
              <a:t> s[100];</a:t>
            </a:r>
          </a:p>
          <a:p>
            <a:pPr>
              <a:lnSpc>
                <a:spcPct val="80000"/>
              </a:lnSpc>
              <a:buFontTx/>
              <a:buNone/>
            </a:pPr>
            <a:endParaRPr lang="en-US" sz="2400">
              <a:latin typeface="Courier New" pitchFamily="49" charset="0"/>
            </a:endParaRPr>
          </a:p>
          <a:p>
            <a:pPr>
              <a:lnSpc>
                <a:spcPct val="80000"/>
              </a:lnSpc>
              <a:buFontTx/>
              <a:buNone/>
            </a:pPr>
            <a:r>
              <a:rPr lang="en-US" sz="2400">
                <a:latin typeface="Courier New" pitchFamily="49" charset="0"/>
              </a:rPr>
              <a:t>	cout &lt;&lt; “Input an </a:t>
            </a:r>
            <a:r>
              <a:rPr lang="en-US" sz="2400" err="1">
                <a:latin typeface="Courier New" pitchFamily="49" charset="0"/>
              </a:rPr>
              <a:t>int</a:t>
            </a:r>
            <a:r>
              <a:rPr lang="en-US" sz="2400">
                <a:latin typeface="Courier New" pitchFamily="49" charset="0"/>
              </a:rPr>
              <a:t>, a double and a string.”;</a:t>
            </a:r>
          </a:p>
          <a:p>
            <a:pPr>
              <a:lnSpc>
                <a:spcPct val="80000"/>
              </a:lnSpc>
              <a:buFontTx/>
              <a:buNone/>
            </a:pPr>
            <a:r>
              <a:rPr lang="en-US" sz="2400">
                <a:latin typeface="Courier New" pitchFamily="49" charset="0"/>
              </a:rPr>
              <a:t>	</a:t>
            </a:r>
            <a:r>
              <a:rPr lang="en-US" sz="2400" err="1">
                <a:latin typeface="Courier New" pitchFamily="49" charset="0"/>
              </a:rPr>
              <a:t>cin</a:t>
            </a:r>
            <a:r>
              <a:rPr lang="en-US" sz="2400">
                <a:latin typeface="Courier New" pitchFamily="49" charset="0"/>
              </a:rPr>
              <a:t> &gt;&gt; n &gt;&gt; d &gt;&gt; s;	</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“n = “ &lt;&lt; n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“d = “ &lt;&lt; d &lt;&lt; “\n”;</a:t>
            </a:r>
          </a:p>
          <a:p>
            <a:pPr>
              <a:lnSpc>
                <a:spcPct val="80000"/>
              </a:lnSpc>
              <a:buFontTx/>
              <a:buNone/>
            </a:pPr>
            <a:r>
              <a:rPr lang="en-US" sz="2400">
                <a:latin typeface="Courier New" pitchFamily="49" charset="0"/>
              </a:rPr>
              <a:t>	</a:t>
            </a:r>
            <a:r>
              <a:rPr lang="en-US" sz="2400" err="1">
                <a:latin typeface="Courier New" pitchFamily="49" charset="0"/>
              </a:rPr>
              <a:t>cout</a:t>
            </a:r>
            <a:r>
              <a:rPr lang="en-US" sz="2400">
                <a:latin typeface="Courier New" pitchFamily="49" charset="0"/>
              </a:rPr>
              <a:t> &lt;&lt; “s = “ &lt;&lt; s &lt;&lt; “\n”;</a:t>
            </a:r>
          </a:p>
          <a:p>
            <a:pPr>
              <a:lnSpc>
                <a:spcPct val="80000"/>
              </a:lnSpc>
              <a:spcBef>
                <a:spcPts val="0"/>
              </a:spcBef>
              <a:buFontTx/>
              <a:buNone/>
            </a:pPr>
            <a:r>
              <a:rPr lang="en-US" sz="2400">
                <a:latin typeface="Courier New" pitchFamily="49" charset="0"/>
              </a:rPr>
              <a:t>}</a:t>
            </a:r>
          </a:p>
        </p:txBody>
      </p:sp>
    </p:spTree>
    <p:extLst>
      <p:ext uri="{BB962C8B-B14F-4D97-AF65-F5344CB8AC3E}">
        <p14:creationId xmlns:p14="http://schemas.microsoft.com/office/powerpoint/2010/main" val="2405980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Toán tử phạm vi</a:t>
            </a:r>
          </a:p>
        </p:txBody>
      </p:sp>
      <p:sp>
        <p:nvSpPr>
          <p:cNvPr id="3" name="Content Placeholder 2"/>
          <p:cNvSpPr>
            <a:spLocks noGrp="1"/>
          </p:cNvSpPr>
          <p:nvPr>
            <p:ph idx="1"/>
          </p:nvPr>
        </p:nvSpPr>
        <p:spPr>
          <a:xfrm>
            <a:off x="228600" y="1524000"/>
            <a:ext cx="8534400" cy="5029200"/>
          </a:xfrm>
        </p:spPr>
        <p:txBody>
          <a:bodyPr>
            <a:noAutofit/>
          </a:bodyPr>
          <a:lstStyle/>
          <a:p>
            <a:pPr marL="0" indent="0" algn="just">
              <a:lnSpc>
                <a:spcPct val="130000"/>
              </a:lnSpc>
              <a:spcBef>
                <a:spcPts val="300"/>
              </a:spcBef>
              <a:spcAft>
                <a:spcPts val="300"/>
              </a:spcAft>
              <a:buNone/>
            </a:pPr>
            <a:r>
              <a:rPr lang="en-US" sz="2500" b="1">
                <a:solidFill>
                  <a:srgbClr val="0000FF"/>
                </a:solidFill>
                <a:latin typeface="Arial" pitchFamily="34" charset="0"/>
                <a:cs typeface="Arial" pitchFamily="34" charset="0"/>
              </a:rPr>
              <a:t>Ký hiệu: ::</a:t>
            </a:r>
          </a:p>
          <a:p>
            <a:pPr marL="514350" lvl="1" indent="-514350" algn="just">
              <a:lnSpc>
                <a:spcPct val="130000"/>
              </a:lnSpc>
              <a:spcBef>
                <a:spcPts val="300"/>
              </a:spcBef>
              <a:spcAft>
                <a:spcPts val="300"/>
              </a:spcAft>
              <a:buAutoNum type="arabicParenR"/>
            </a:pPr>
            <a:r>
              <a:rPr lang="en-US" sz="2500">
                <a:latin typeface="Arial" pitchFamily="34" charset="0"/>
                <a:cs typeface="Arial" pitchFamily="34" charset="0"/>
              </a:rPr>
              <a:t>Dùng để truy cập đến </a:t>
            </a:r>
            <a:r>
              <a:rPr lang="en-US" sz="2500" u="sng">
                <a:latin typeface="Arial" pitchFamily="34" charset="0"/>
                <a:cs typeface="Arial" pitchFamily="34" charset="0"/>
              </a:rPr>
              <a:t>biến toàn cục (global)</a:t>
            </a:r>
            <a:r>
              <a:rPr lang="en-US" sz="2500">
                <a:latin typeface="Arial" pitchFamily="34" charset="0"/>
                <a:cs typeface="Arial" pitchFamily="34" charset="0"/>
              </a:rPr>
              <a:t> trong trường hợp có </a:t>
            </a:r>
            <a:r>
              <a:rPr lang="en-US" sz="2500" u="sng">
                <a:latin typeface="Arial" pitchFamily="34" charset="0"/>
                <a:cs typeface="Arial" pitchFamily="34" charset="0"/>
              </a:rPr>
              <a:t>biến cục bộ trùng tên</a:t>
            </a:r>
            <a:r>
              <a:rPr lang="en-US" sz="2500">
                <a:latin typeface="Arial" pitchFamily="34" charset="0"/>
                <a:cs typeface="Arial" pitchFamily="34" charset="0"/>
              </a:rPr>
              <a:t>.</a:t>
            </a:r>
          </a:p>
          <a:p>
            <a:pPr marL="0" lvl="1" indent="0" algn="just">
              <a:lnSpc>
                <a:spcPct val="130000"/>
              </a:lnSpc>
              <a:spcBef>
                <a:spcPts val="300"/>
              </a:spcBef>
              <a:spcAft>
                <a:spcPts val="300"/>
              </a:spcAft>
              <a:buNone/>
            </a:pPr>
            <a:r>
              <a:rPr lang="en-US" sz="2500">
                <a:latin typeface="Arial" pitchFamily="34" charset="0"/>
                <a:cs typeface="Arial" pitchFamily="34" charset="0"/>
              </a:rPr>
              <a:t>     VD: y =</a:t>
            </a:r>
            <a:r>
              <a:rPr lang="en-US" sz="2500">
                <a:solidFill>
                  <a:srgbClr val="C00000"/>
                </a:solidFill>
                <a:latin typeface="Arial" pitchFamily="34" charset="0"/>
                <a:cs typeface="Arial" pitchFamily="34" charset="0"/>
              </a:rPr>
              <a:t> </a:t>
            </a:r>
            <a:r>
              <a:rPr lang="en-US" sz="2500" b="1">
                <a:solidFill>
                  <a:srgbClr val="0000FF"/>
                </a:solidFill>
                <a:latin typeface="Arial" pitchFamily="34" charset="0"/>
                <a:cs typeface="Arial" pitchFamily="34" charset="0"/>
              </a:rPr>
              <a:t>::</a:t>
            </a:r>
            <a:r>
              <a:rPr lang="en-US" sz="2500">
                <a:solidFill>
                  <a:srgbClr val="C00000"/>
                </a:solidFill>
                <a:latin typeface="Arial" pitchFamily="34" charset="0"/>
                <a:cs typeface="Arial" pitchFamily="34" charset="0"/>
              </a:rPr>
              <a:t>x </a:t>
            </a:r>
            <a:r>
              <a:rPr lang="en-US" sz="2500">
                <a:latin typeface="Arial" pitchFamily="34" charset="0"/>
                <a:cs typeface="Arial" pitchFamily="34" charset="0"/>
              </a:rPr>
              <a:t>+ 3</a:t>
            </a:r>
          </a:p>
          <a:p>
            <a:pPr marL="514350" lvl="1" indent="-514350" algn="just">
              <a:lnSpc>
                <a:spcPct val="130000"/>
              </a:lnSpc>
              <a:spcBef>
                <a:spcPts val="300"/>
              </a:spcBef>
              <a:spcAft>
                <a:spcPts val="300"/>
              </a:spcAft>
              <a:buFont typeface="+mj-lt"/>
              <a:buAutoNum type="arabicParenR" startAt="2"/>
            </a:pPr>
            <a:r>
              <a:rPr lang="en-US" sz="2500">
                <a:latin typeface="Arial" pitchFamily="34" charset="0"/>
                <a:cs typeface="Arial" pitchFamily="34" charset="0"/>
              </a:rPr>
              <a:t>Dùng để chỉ rõ phương thức thuộc lớp nào khi nó được viết </a:t>
            </a:r>
            <a:r>
              <a:rPr lang="en-US" sz="2500" u="sng">
                <a:latin typeface="Arial" pitchFamily="34" charset="0"/>
                <a:cs typeface="Arial" pitchFamily="34" charset="0"/>
              </a:rPr>
              <a:t>bên ngoài định nghĩa của lớp</a:t>
            </a:r>
            <a:r>
              <a:rPr lang="en-US" sz="2500">
                <a:latin typeface="Arial" pitchFamily="34" charset="0"/>
                <a:cs typeface="Arial" pitchFamily="34" charset="0"/>
              </a:rPr>
              <a:t> mà nó thuộc về.</a:t>
            </a:r>
          </a:p>
          <a:p>
            <a:pPr marL="0" lvl="1" indent="517525" algn="just">
              <a:lnSpc>
                <a:spcPct val="130000"/>
              </a:lnSpc>
              <a:spcBef>
                <a:spcPts val="300"/>
              </a:spcBef>
              <a:spcAft>
                <a:spcPts val="300"/>
              </a:spcAft>
              <a:buNone/>
            </a:pPr>
            <a:r>
              <a:rPr lang="en-US" sz="2500">
                <a:latin typeface="Arial" pitchFamily="34" charset="0"/>
                <a:cs typeface="Arial" pitchFamily="34" charset="0"/>
              </a:rPr>
              <a:t>Kiểu_dữ_liệu_của_hàm </a:t>
            </a:r>
            <a:r>
              <a:rPr lang="en-US" sz="2500">
                <a:solidFill>
                  <a:srgbClr val="C00000"/>
                </a:solidFill>
                <a:latin typeface="Arial" pitchFamily="34" charset="0"/>
                <a:cs typeface="Arial" pitchFamily="34" charset="0"/>
              </a:rPr>
              <a:t>Tên_lớp</a:t>
            </a:r>
            <a:r>
              <a:rPr lang="en-US" sz="2500" b="1">
                <a:solidFill>
                  <a:srgbClr val="0000FF"/>
                </a:solidFill>
                <a:latin typeface="Arial" pitchFamily="34" charset="0"/>
                <a:cs typeface="Arial" pitchFamily="34" charset="0"/>
              </a:rPr>
              <a:t>::</a:t>
            </a:r>
            <a:r>
              <a:rPr lang="en-US" sz="2500">
                <a:solidFill>
                  <a:srgbClr val="C00000"/>
                </a:solidFill>
                <a:latin typeface="Arial" pitchFamily="34" charset="0"/>
                <a:cs typeface="Arial" pitchFamily="34" charset="0"/>
              </a:rPr>
              <a:t>Tên_hàm</a:t>
            </a:r>
            <a:endParaRPr lang="en-US" sz="2500">
              <a:latin typeface="Arial" pitchFamily="34" charset="0"/>
              <a:cs typeface="Arial" pitchFamily="34" charset="0"/>
            </a:endParaRPr>
          </a:p>
          <a:p>
            <a:pPr marL="514350" lvl="1" indent="-514350" algn="just">
              <a:lnSpc>
                <a:spcPct val="130000"/>
              </a:lnSpc>
              <a:spcBef>
                <a:spcPts val="300"/>
              </a:spcBef>
              <a:spcAft>
                <a:spcPts val="300"/>
              </a:spcAft>
              <a:buFont typeface="+mj-lt"/>
              <a:buAutoNum type="arabicParenR" startAt="3"/>
            </a:pPr>
            <a:r>
              <a:rPr lang="en-US" sz="2500">
                <a:latin typeface="Arial" pitchFamily="34" charset="0"/>
                <a:cs typeface="Arial" pitchFamily="34" charset="0"/>
              </a:rPr>
              <a:t>using</a:t>
            </a:r>
            <a:r>
              <a:rPr lang="en-US" sz="2500">
                <a:solidFill>
                  <a:srgbClr val="C00000"/>
                </a:solidFill>
                <a:latin typeface="Arial" pitchFamily="34" charset="0"/>
                <a:cs typeface="Arial" pitchFamily="34" charset="0"/>
              </a:rPr>
              <a:t> std</a:t>
            </a:r>
            <a:r>
              <a:rPr lang="en-US" sz="2500">
                <a:solidFill>
                  <a:srgbClr val="0000FF"/>
                </a:solidFill>
                <a:latin typeface="Arial" pitchFamily="34" charset="0"/>
                <a:cs typeface="Arial" pitchFamily="34" charset="0"/>
              </a:rPr>
              <a:t>::</a:t>
            </a:r>
            <a:r>
              <a:rPr lang="en-US" sz="2500">
                <a:solidFill>
                  <a:srgbClr val="C00000"/>
                </a:solidFill>
                <a:latin typeface="Arial" pitchFamily="34" charset="0"/>
                <a:cs typeface="Arial" pitchFamily="34" charset="0"/>
              </a:rPr>
              <a:t>cout;</a:t>
            </a:r>
          </a:p>
          <a:p>
            <a:pPr marL="0" lvl="1" indent="509588" algn="just">
              <a:lnSpc>
                <a:spcPct val="130000"/>
              </a:lnSpc>
              <a:spcBef>
                <a:spcPts val="300"/>
              </a:spcBef>
              <a:spcAft>
                <a:spcPts val="300"/>
              </a:spcAft>
              <a:buNone/>
            </a:pPr>
            <a:endParaRPr lang="en-US" sz="250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536606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Toán tử phạm vi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txBox="1">
            <a:spLocks noChangeArrowheads="1"/>
          </p:cNvSpPr>
          <p:nvPr/>
        </p:nvSpPr>
        <p:spPr>
          <a:xfrm>
            <a:off x="533399" y="1447800"/>
            <a:ext cx="8229601"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1</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8000"/>
                </a:solidFill>
                <a:effectLst/>
                <a:uLnTx/>
                <a:uFillTx/>
                <a:latin typeface="Arial" pitchFamily="34" charset="0"/>
                <a:cs typeface="Arial" pitchFamily="34" charset="0"/>
              </a:rPr>
              <a:t>// Using the unary scope resolution operator.</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2</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00FF"/>
                </a:solidFill>
                <a:effectLst/>
                <a:uLnTx/>
                <a:uFillTx/>
                <a:latin typeface="Arial" pitchFamily="34" charset="0"/>
                <a:cs typeface="Arial" pitchFamily="34" charset="0"/>
              </a:rPr>
              <a:t>#include</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&lt;iostream&gt;</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lvl="0" indent="-342900" fontAlgn="auto">
              <a:spcBef>
                <a:spcPct val="20000"/>
              </a:spcBef>
              <a:spcAft>
                <a:spcPts val="0"/>
              </a:spcAft>
              <a:defRPr/>
            </a:pPr>
            <a:r>
              <a:rPr lang="en-US" sz="2400" b="0">
                <a:solidFill>
                  <a:srgbClr val="5F5F5F"/>
                </a:solidFill>
                <a:latin typeface="Arial" pitchFamily="34" charset="0"/>
                <a:cs typeface="Arial" pitchFamily="34" charset="0"/>
              </a:rPr>
              <a:t>3</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lang="en-US" sz="2400" b="0">
                <a:solidFill>
                  <a:srgbClr val="0000FF"/>
                </a:solidFill>
                <a:latin typeface="Arial" pitchFamily="34" charset="0"/>
                <a:cs typeface="Arial" pitchFamily="34" charset="0"/>
              </a:rPr>
              <a:t>#include</a:t>
            </a:r>
            <a:r>
              <a:rPr lang="en-US" sz="2400" b="0">
                <a:solidFill>
                  <a:srgbClr val="000000"/>
                </a:solidFill>
                <a:latin typeface="Arial" pitchFamily="34" charset="0"/>
                <a:cs typeface="Arial" pitchFamily="34" charset="0"/>
              </a:rPr>
              <a:t> &lt;iomanip&gt; </a:t>
            </a:r>
          </a:p>
          <a:p>
            <a:pPr marL="342900" indent="-342900" fontAlgn="auto">
              <a:spcBef>
                <a:spcPct val="20000"/>
              </a:spcBef>
              <a:spcAft>
                <a:spcPts val="0"/>
              </a:spcAft>
              <a:defRPr/>
            </a:pPr>
            <a:r>
              <a:rPr lang="en-US" sz="2400" b="0">
                <a:solidFill>
                  <a:srgbClr val="5F5F5F"/>
                </a:solidFill>
                <a:latin typeface="Arial" pitchFamily="34" charset="0"/>
                <a:cs typeface="Arial" pitchFamily="34" charset="0"/>
              </a:rPr>
              <a:t>4</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lang="en-US" sz="2400" b="0" noProof="0">
                <a:solidFill>
                  <a:srgbClr val="0000FF"/>
                </a:solidFill>
                <a:latin typeface="Arial" pitchFamily="34" charset="0"/>
                <a:cs typeface="Arial" pitchFamily="34" charset="0"/>
              </a:rPr>
              <a:t>u</a:t>
            </a:r>
            <a:r>
              <a:rPr lang="en-US" sz="2400" b="0">
                <a:solidFill>
                  <a:srgbClr val="0000FF"/>
                </a:solidFill>
                <a:latin typeface="Arial" pitchFamily="34" charset="0"/>
                <a:cs typeface="Arial" pitchFamily="34" charset="0"/>
              </a:rPr>
              <a:t>sing namespace std</a:t>
            </a:r>
            <a:r>
              <a:rPr lang="en-US" sz="2400" b="0">
                <a:solidFill>
                  <a:srgbClr val="000000"/>
                </a:solidFill>
                <a:latin typeface="Arial" pitchFamily="34" charset="0"/>
                <a:cs typeface="Arial" pitchFamily="34" charset="0"/>
              </a:rPr>
              <a:t>;</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5</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6</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8000"/>
                </a:solidFill>
                <a:effectLst/>
                <a:uLnTx/>
                <a:uFillTx/>
                <a:latin typeface="Arial" pitchFamily="34" charset="0"/>
                <a:cs typeface="Arial" pitchFamily="34" charset="0"/>
              </a:rPr>
              <a:t>// define global constant PI       </a:t>
            </a:r>
            <a:endPar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7</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00FF"/>
                </a:solidFill>
                <a:effectLst/>
                <a:uLnTx/>
                <a:uFillTx/>
                <a:latin typeface="Arial" pitchFamily="34" charset="0"/>
                <a:cs typeface="Arial" pitchFamily="34" charset="0"/>
              </a:rPr>
              <a:t>const double</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99FF"/>
                </a:solidFill>
                <a:effectLst/>
                <a:uLnTx/>
                <a:uFillTx/>
                <a:latin typeface="Arial" pitchFamily="34" charset="0"/>
                <a:cs typeface="Arial" pitchFamily="34" charset="0"/>
              </a:rPr>
              <a:t>PI</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 </a:t>
            </a:r>
            <a:r>
              <a:rPr kumimoji="0" lang="en-US" sz="2400" b="0" i="0" u="none" strike="noStrike" kern="1200" cap="none" spc="0" normalizeH="0" baseline="0" noProof="0">
                <a:ln>
                  <a:noFill/>
                </a:ln>
                <a:solidFill>
                  <a:srgbClr val="0099FF"/>
                </a:solidFill>
                <a:effectLst/>
                <a:uLnTx/>
                <a:uFillTx/>
                <a:latin typeface="Arial" pitchFamily="34" charset="0"/>
                <a:cs typeface="Arial" pitchFamily="34" charset="0"/>
              </a:rPr>
              <a:t>3.14159265358979</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tabLst/>
              <a:defRPr/>
            </a:pPr>
            <a:r>
              <a:rPr lang="en-US" sz="2400" b="0">
                <a:solidFill>
                  <a:srgbClr val="5F5F5F"/>
                </a:solidFill>
                <a:latin typeface="Arial" pitchFamily="34" charset="0"/>
                <a:cs typeface="Arial" pitchFamily="34" charset="0"/>
              </a:rPr>
              <a:t>8</a:t>
            </a:r>
            <a:r>
              <a:rPr kumimoji="0" lang="en-US" sz="2400" b="0" i="0" u="none" strike="noStrike" kern="1200" cap="none" spc="0" normalizeH="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5F5F5F"/>
                </a:solidFill>
                <a:effectLst/>
                <a:uLnTx/>
                <a:uFillTx/>
                <a:latin typeface="Arial" pitchFamily="34" charset="0"/>
                <a:cs typeface="Arial" pitchFamily="34" charset="0"/>
              </a:rPr>
              <a:t>    </a:t>
            </a:r>
            <a:r>
              <a:rPr kumimoji="0" lang="en-US" sz="2400" b="0" i="0" u="none" strike="noStrike" kern="1200" cap="none" spc="0" normalizeH="0" baseline="0" noProof="0">
                <a:ln>
                  <a:noFill/>
                </a:ln>
                <a:solidFill>
                  <a:srgbClr val="0000FF"/>
                </a:solidFill>
                <a:effectLst/>
                <a:uLnTx/>
                <a:uFillTx/>
                <a:latin typeface="Arial" pitchFamily="34" charset="0"/>
                <a:cs typeface="Arial" pitchFamily="34" charset="0"/>
              </a:rPr>
              <a:t>int</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 main()</a:t>
            </a: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9 </a:t>
            </a:r>
            <a:r>
              <a:rPr lang="en-US" sz="2400" b="0">
                <a:solidFill>
                  <a:srgbClr val="000000"/>
                </a:solidFill>
                <a:latin typeface="Arial" pitchFamily="34" charset="0"/>
                <a:cs typeface="Arial" pitchFamily="34" charset="0"/>
              </a:rPr>
              <a:t>	    </a:t>
            </a:r>
            <a:r>
              <a:rPr kumimoji="0" lang="en-US" sz="2400" b="0" i="0" u="none" strike="noStrike" kern="1200" cap="none" spc="0" normalizeH="0" baseline="0" noProof="0">
                <a:ln>
                  <a:noFill/>
                </a:ln>
                <a:solidFill>
                  <a:srgbClr val="000000"/>
                </a:solidFill>
                <a:effectLst/>
                <a:uLnTx/>
                <a:uFillTx/>
                <a:latin typeface="Arial" pitchFamily="34" charset="0"/>
                <a:cs typeface="Arial" pitchFamily="34" charset="0"/>
              </a:rPr>
              <a:t>{</a:t>
            </a: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10    </a:t>
            </a:r>
            <a:r>
              <a:rPr lang="en-US" sz="2400" b="0">
                <a:solidFill>
                  <a:srgbClr val="008000"/>
                </a:solidFill>
                <a:cs typeface="Courier New" pitchFamily="49" charset="0"/>
              </a:rPr>
              <a:t>      //define local constant PI</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11    </a:t>
            </a:r>
            <a:r>
              <a:rPr lang="en-US" sz="2400" b="0">
                <a:solidFill>
                  <a:srgbClr val="000000"/>
                </a:solidFill>
                <a:cs typeface="Courier New" pitchFamily="49" charset="0"/>
              </a:rPr>
              <a:t>      </a:t>
            </a:r>
            <a:r>
              <a:rPr lang="en-US" sz="2400" b="0">
                <a:solidFill>
                  <a:srgbClr val="0000FF"/>
                </a:solidFill>
                <a:cs typeface="Courier New" pitchFamily="49" charset="0"/>
              </a:rPr>
              <a:t>const float</a:t>
            </a:r>
            <a:r>
              <a:rPr lang="en-US" sz="2400" b="0">
                <a:solidFill>
                  <a:srgbClr val="000000"/>
                </a:solidFill>
                <a:cs typeface="Courier New" pitchFamily="49" charset="0"/>
              </a:rPr>
              <a:t> </a:t>
            </a:r>
            <a:r>
              <a:rPr lang="en-US" sz="2400" b="0">
                <a:solidFill>
                  <a:srgbClr val="0099FF"/>
                </a:solidFill>
                <a:cs typeface="Courier New" pitchFamily="49" charset="0"/>
              </a:rPr>
              <a:t>PI</a:t>
            </a:r>
            <a:r>
              <a:rPr lang="en-US" sz="2400" b="0">
                <a:solidFill>
                  <a:srgbClr val="000000"/>
                </a:solidFill>
                <a:cs typeface="Courier New" pitchFamily="49" charset="0"/>
              </a:rPr>
              <a:t> = </a:t>
            </a:r>
            <a:r>
              <a:rPr lang="en-US" sz="2400" b="0">
                <a:solidFill>
                  <a:srgbClr val="0000FF"/>
                </a:solidFill>
                <a:cs typeface="Courier New" pitchFamily="49" charset="0"/>
              </a:rPr>
              <a:t>static_cast</a:t>
            </a:r>
            <a:r>
              <a:rPr lang="en-US" sz="2400" b="0">
                <a:solidFill>
                  <a:srgbClr val="000000"/>
                </a:solidFill>
                <a:cs typeface="Courier New" pitchFamily="49" charset="0"/>
              </a:rPr>
              <a:t>&lt; </a:t>
            </a:r>
            <a:r>
              <a:rPr lang="en-US" sz="2400" b="0">
                <a:solidFill>
                  <a:srgbClr val="0000FF"/>
                </a:solidFill>
                <a:cs typeface="Courier New" pitchFamily="49" charset="0"/>
              </a:rPr>
              <a:t>float</a:t>
            </a:r>
            <a:r>
              <a:rPr lang="en-US" sz="2400" b="0">
                <a:solidFill>
                  <a:srgbClr val="000000"/>
                </a:solidFill>
                <a:cs typeface="Courier New" pitchFamily="49" charset="0"/>
              </a:rPr>
              <a:t> &gt;( ::</a:t>
            </a:r>
            <a:r>
              <a:rPr lang="en-US" sz="2400" b="0">
                <a:solidFill>
                  <a:srgbClr val="0099FF"/>
                </a:solidFill>
                <a:cs typeface="Courier New" pitchFamily="49" charset="0"/>
              </a:rPr>
              <a:t>PI</a:t>
            </a:r>
            <a:r>
              <a:rPr lang="en-US" sz="2400" b="0">
                <a:solidFill>
                  <a:srgbClr val="000000"/>
                </a:solidFill>
                <a:cs typeface="Courier New" pitchFamily="49" charset="0"/>
              </a:rPr>
              <a:t> );</a:t>
            </a:r>
            <a:endParaRPr lang="en-US" sz="2400" b="0">
              <a:solidFill>
                <a:srgbClr val="000000"/>
              </a:solidFill>
              <a:latin typeface="Courier" pitchFamily="49" charset="0"/>
              <a:cs typeface="Times New Roman" pitchFamily="18" charset="0"/>
            </a:endParaRPr>
          </a:p>
        </p:txBody>
      </p:sp>
      <p:grpSp>
        <p:nvGrpSpPr>
          <p:cNvPr id="3" name="Group 8"/>
          <p:cNvGrpSpPr>
            <a:grpSpLocks/>
          </p:cNvGrpSpPr>
          <p:nvPr/>
        </p:nvGrpSpPr>
        <p:grpSpPr bwMode="auto">
          <a:xfrm>
            <a:off x="5486109" y="1828800"/>
            <a:ext cx="3429292" cy="3962401"/>
            <a:chOff x="3087" y="1392"/>
            <a:chExt cx="1857" cy="2496"/>
          </a:xfrm>
        </p:grpSpPr>
        <p:sp>
          <p:nvSpPr>
            <p:cNvPr id="10" name="Line 7"/>
            <p:cNvSpPr>
              <a:spLocks noChangeShapeType="1"/>
            </p:cNvSpPr>
            <p:nvPr/>
          </p:nvSpPr>
          <p:spPr bwMode="auto">
            <a:xfrm flipH="1">
              <a:off x="3624" y="3072"/>
              <a:ext cx="413" cy="816"/>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
          <p:nvSpPr>
            <p:cNvPr id="9" name="Text Box 6"/>
            <p:cNvSpPr txBox="1">
              <a:spLocks noChangeArrowheads="1"/>
            </p:cNvSpPr>
            <p:nvPr/>
          </p:nvSpPr>
          <p:spPr bwMode="auto">
            <a:xfrm>
              <a:off x="3087" y="1392"/>
              <a:ext cx="1857" cy="1687"/>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Access the global </a:t>
              </a:r>
              <a:r>
                <a:rPr lang="en-US" sz="2400">
                  <a:latin typeface="Courier New" pitchFamily="49" charset="0"/>
                </a:rPr>
                <a:t>PI</a:t>
              </a:r>
              <a:r>
                <a:rPr lang="en-US" sz="2400" b="0">
                  <a:latin typeface="Times New Roman" pitchFamily="18" charset="0"/>
                </a:rPr>
                <a:t> with </a:t>
              </a:r>
              <a:r>
                <a:rPr lang="en-US" sz="2400">
                  <a:solidFill>
                    <a:srgbClr val="FF3300"/>
                  </a:solidFill>
                  <a:latin typeface="Courier New" pitchFamily="49" charset="0"/>
                </a:rPr>
                <a:t>::PI</a:t>
              </a:r>
              <a:r>
                <a:rPr lang="en-US" sz="2400" b="0">
                  <a:latin typeface="Times New Roman" pitchFamily="18" charset="0"/>
                </a:rPr>
                <a:t>. </a:t>
              </a:r>
            </a:p>
            <a:p>
              <a:pPr algn="just" eaLnBrk="0" hangingPunct="0">
                <a:spcBef>
                  <a:spcPct val="0"/>
                </a:spcBef>
              </a:pPr>
              <a:r>
                <a:rPr lang="en-US" sz="2400" b="0">
                  <a:latin typeface="Times New Roman" pitchFamily="18" charset="0"/>
                </a:rPr>
                <a:t>Cast the global </a:t>
              </a:r>
              <a:r>
                <a:rPr lang="en-US" sz="2400">
                  <a:latin typeface="Courier New" pitchFamily="49" charset="0"/>
                </a:rPr>
                <a:t>PI</a:t>
              </a:r>
              <a:r>
                <a:rPr lang="en-US" sz="2400" b="0">
                  <a:latin typeface="Times New Roman" pitchFamily="18" charset="0"/>
                </a:rPr>
                <a:t> to a </a:t>
              </a:r>
              <a:r>
                <a:rPr lang="en-US" sz="2400">
                  <a:latin typeface="Courier New" pitchFamily="49" charset="0"/>
                </a:rPr>
                <a:t>float</a:t>
              </a:r>
              <a:r>
                <a:rPr lang="en-US" sz="2400" b="0">
                  <a:latin typeface="Times New Roman" pitchFamily="18" charset="0"/>
                </a:rPr>
                <a:t> for the local </a:t>
              </a:r>
              <a:r>
                <a:rPr lang="en-US" sz="2400">
                  <a:latin typeface="Courier New" pitchFamily="49" charset="0"/>
                </a:rPr>
                <a:t>PI</a:t>
              </a:r>
              <a:r>
                <a:rPr lang="en-US" sz="2400" b="0">
                  <a:latin typeface="Times New Roman" pitchFamily="18" charset="0"/>
                </a:rPr>
                <a:t>. This example will show the difference between </a:t>
              </a:r>
              <a:r>
                <a:rPr lang="en-US" sz="2400">
                  <a:latin typeface="Courier New" pitchFamily="49" charset="0"/>
                </a:rPr>
                <a:t>float</a:t>
              </a:r>
              <a:r>
                <a:rPr lang="en-US" sz="2400" b="0">
                  <a:latin typeface="Times New Roman" pitchFamily="18" charset="0"/>
                </a:rPr>
                <a:t> and </a:t>
              </a:r>
              <a:r>
                <a:rPr lang="en-US" sz="2400">
                  <a:latin typeface="Courier New" pitchFamily="49" charset="0"/>
                </a:rPr>
                <a:t>double</a:t>
              </a:r>
              <a:r>
                <a:rPr lang="en-US" sz="2400" b="0">
                  <a:latin typeface="Times New Roman" pitchFamily="18" charset="0"/>
                </a:rPr>
                <a:t>.</a:t>
              </a:r>
            </a:p>
          </p:txBody>
        </p:sp>
      </p:grpSp>
    </p:spTree>
    <p:extLst>
      <p:ext uri="{BB962C8B-B14F-4D97-AF65-F5344CB8AC3E}">
        <p14:creationId xmlns:p14="http://schemas.microsoft.com/office/powerpoint/2010/main" val="102981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Toán tử phạm vi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8" name="Rectangle 3"/>
          <p:cNvSpPr txBox="1">
            <a:spLocks noChangeArrowheads="1"/>
          </p:cNvSpPr>
          <p:nvPr/>
        </p:nvSpPr>
        <p:spPr>
          <a:xfrm>
            <a:off x="533400" y="1371599"/>
            <a:ext cx="8305800" cy="2695903"/>
          </a:xfrm>
          <a:prstGeom prst="rect">
            <a:avLst/>
          </a:prstGeom>
          <a:solidFill>
            <a:schemeClr val="accent5">
              <a:lumMod val="40000"/>
              <a:lumOff val="60000"/>
            </a:schemeClr>
          </a:solidFill>
        </p:spPr>
        <p:txBody>
          <a:bodyPr vert="horz" lIns="91440" tIns="45720" rIns="91440" bIns="45720" rtlCol="0">
            <a:noAutofit/>
          </a:bodyPr>
          <a:lstStyle/>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12    </a:t>
            </a:r>
            <a:r>
              <a:rPr lang="en-US" sz="2400" b="0">
                <a:solidFill>
                  <a:srgbClr val="008000"/>
                </a:solidFill>
                <a:cs typeface="Courier New" pitchFamily="49" charset="0"/>
              </a:rPr>
              <a:t>   // display values of local and global PI constants</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13    </a:t>
            </a:r>
            <a:r>
              <a:rPr lang="en-US" sz="2400" b="0">
                <a:solidFill>
                  <a:srgbClr val="000000"/>
                </a:solidFill>
                <a:cs typeface="Courier New" pitchFamily="49" charset="0"/>
              </a:rPr>
              <a:t>   cout &lt;&lt; setprecision( </a:t>
            </a:r>
            <a:r>
              <a:rPr lang="en-US" sz="2400" b="0">
                <a:solidFill>
                  <a:srgbClr val="0099FF"/>
                </a:solidFill>
                <a:cs typeface="Courier New" pitchFamily="49" charset="0"/>
              </a:rPr>
              <a:t>20</a:t>
            </a:r>
            <a:r>
              <a:rPr lang="en-US" sz="2400" b="0">
                <a:solidFill>
                  <a:srgbClr val="000000"/>
                </a:solidFill>
                <a:cs typeface="Courier New" pitchFamily="49" charset="0"/>
              </a:rPr>
              <a:t> )</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14    </a:t>
            </a:r>
            <a:r>
              <a:rPr lang="en-US" sz="2400" b="0">
                <a:solidFill>
                  <a:srgbClr val="000000"/>
                </a:solidFill>
                <a:cs typeface="Courier New" pitchFamily="49" charset="0"/>
              </a:rPr>
              <a:t>        &lt;&lt; </a:t>
            </a:r>
            <a:r>
              <a:rPr lang="en-US" sz="2400" b="0">
                <a:solidFill>
                  <a:srgbClr val="0099FF"/>
                </a:solidFill>
                <a:cs typeface="Courier New" pitchFamily="49" charset="0"/>
              </a:rPr>
              <a:t>"  Local float value of PI = "</a:t>
            </a:r>
            <a:r>
              <a:rPr lang="en-US" sz="2400" b="0">
                <a:solidFill>
                  <a:srgbClr val="000000"/>
                </a:solidFill>
                <a:cs typeface="Courier New" pitchFamily="49" charset="0"/>
              </a:rPr>
              <a:t> &lt;&lt; </a:t>
            </a:r>
            <a:r>
              <a:rPr lang="en-US" sz="2400" b="0">
                <a:solidFill>
                  <a:srgbClr val="0099FF"/>
                </a:solidFill>
                <a:cs typeface="Courier New" pitchFamily="49" charset="0"/>
              </a:rPr>
              <a:t>PI             </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15    </a:t>
            </a:r>
            <a:r>
              <a:rPr lang="en-US" sz="2400" b="0">
                <a:solidFill>
                  <a:srgbClr val="000000"/>
                </a:solidFill>
                <a:cs typeface="Courier New" pitchFamily="49" charset="0"/>
              </a:rPr>
              <a:t>        &lt;&lt; </a:t>
            </a:r>
            <a:r>
              <a:rPr lang="en-US" sz="2400" b="0">
                <a:solidFill>
                  <a:srgbClr val="0099FF"/>
                </a:solidFill>
                <a:cs typeface="Courier New" pitchFamily="49" charset="0"/>
              </a:rPr>
              <a:t>"\nGlobal double value of PI = "</a:t>
            </a:r>
            <a:r>
              <a:rPr lang="en-US" sz="2400" b="0">
                <a:solidFill>
                  <a:srgbClr val="000000"/>
                </a:solidFill>
                <a:cs typeface="Courier New" pitchFamily="49" charset="0"/>
              </a:rPr>
              <a:t> &lt;&lt; ::</a:t>
            </a:r>
            <a:r>
              <a:rPr lang="en-US" sz="2400" b="0">
                <a:solidFill>
                  <a:srgbClr val="0099FF"/>
                </a:solidFill>
                <a:cs typeface="Courier New" pitchFamily="49" charset="0"/>
              </a:rPr>
              <a:t>PI</a:t>
            </a:r>
            <a:r>
              <a:rPr lang="en-US" sz="2400" b="0">
                <a:solidFill>
                  <a:srgbClr val="000000"/>
                </a:solidFill>
                <a:cs typeface="Courier New" pitchFamily="49" charset="0"/>
              </a:rPr>
              <a:t>&lt;&lt; endl;</a:t>
            </a:r>
            <a:r>
              <a:rPr lang="en-US" sz="2400" b="0">
                <a:solidFill>
                  <a:srgbClr val="5F5F5F"/>
                </a:solidFill>
                <a:latin typeface="AvantGarde" pitchFamily="34" charset="0"/>
                <a:cs typeface="Times New Roman" pitchFamily="18" charset="0"/>
              </a:rPr>
              <a:t>    </a:t>
            </a:r>
            <a:endParaRPr lang="en-US" sz="2400" b="0">
              <a:solidFill>
                <a:srgbClr val="000000"/>
              </a:solidFill>
              <a:latin typeface="Courier" pitchFamily="49" charset="0"/>
              <a:cs typeface="Times New Roman" pitchFamily="18" charset="0"/>
            </a:endParaRPr>
          </a:p>
          <a:p>
            <a:pPr marL="342900" lvl="0" indent="-342900" fontAlgn="auto">
              <a:spcBef>
                <a:spcPct val="20000"/>
              </a:spcBef>
              <a:spcAft>
                <a:spcPts val="0"/>
              </a:spcAft>
              <a:defRPr/>
            </a:pPr>
            <a:r>
              <a:rPr lang="en-US" sz="2400" b="0">
                <a:solidFill>
                  <a:srgbClr val="5F5F5F"/>
                </a:solidFill>
                <a:latin typeface="AvantGarde" pitchFamily="34" charset="0"/>
                <a:cs typeface="Times New Roman" pitchFamily="18" charset="0"/>
              </a:rPr>
              <a:t>16    </a:t>
            </a:r>
            <a:r>
              <a:rPr lang="en-US" sz="2400" b="0">
                <a:solidFill>
                  <a:srgbClr val="000000"/>
                </a:solidFill>
                <a:cs typeface="Courier New" pitchFamily="49" charset="0"/>
              </a:rPr>
              <a:t>   </a:t>
            </a:r>
            <a:r>
              <a:rPr lang="en-US" sz="2400" b="0">
                <a:solidFill>
                  <a:srgbClr val="0000FF"/>
                </a:solidFill>
                <a:cs typeface="Courier New" pitchFamily="49" charset="0"/>
              </a:rPr>
              <a:t>return</a:t>
            </a:r>
            <a:r>
              <a:rPr lang="en-US" sz="2400" b="0">
                <a:solidFill>
                  <a:srgbClr val="000000"/>
                </a:solidFill>
                <a:cs typeface="Courier New" pitchFamily="49" charset="0"/>
              </a:rPr>
              <a:t> </a:t>
            </a:r>
            <a:r>
              <a:rPr lang="en-US" sz="2400" b="0">
                <a:solidFill>
                  <a:srgbClr val="0099FF"/>
                </a:solidFill>
                <a:cs typeface="Courier New" pitchFamily="49" charset="0"/>
              </a:rPr>
              <a:t>0</a:t>
            </a:r>
            <a:r>
              <a:rPr lang="en-US" sz="2400" b="0">
                <a:solidFill>
                  <a:srgbClr val="000000"/>
                </a:solidFill>
                <a:cs typeface="Courier New" pitchFamily="49" charset="0"/>
              </a:rPr>
              <a:t>;  </a:t>
            </a:r>
            <a:r>
              <a:rPr lang="en-US" sz="2400" b="0">
                <a:solidFill>
                  <a:srgbClr val="008000"/>
                </a:solidFill>
                <a:cs typeface="Courier New" pitchFamily="49" charset="0"/>
              </a:rPr>
              <a:t>// indicates successful termination</a:t>
            </a:r>
            <a:r>
              <a:rPr kumimoji="0" lang="en-US" sz="2400"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sz="24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17   </a:t>
            </a:r>
            <a:r>
              <a:rPr kumimoji="0" lang="en-US" sz="2400"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sz="2400" b="0" i="0" u="none" strike="noStrike" kern="1200" cap="none" spc="0" normalizeH="0" baseline="0" noProof="0">
                <a:ln>
                  <a:noFill/>
                </a:ln>
                <a:solidFill>
                  <a:srgbClr val="008000"/>
                </a:solidFill>
                <a:effectLst/>
                <a:uLnTx/>
                <a:uFillTx/>
                <a:latin typeface="+mn-lt"/>
                <a:ea typeface="+mn-ea"/>
                <a:cs typeface="Courier New" pitchFamily="49" charset="0"/>
              </a:rPr>
              <a:t>// end main</a:t>
            </a:r>
            <a:endParaRPr kumimoji="0" lang="en-US" sz="2400"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sp>
        <p:nvSpPr>
          <p:cNvPr id="9" name="Rectangle 4"/>
          <p:cNvSpPr>
            <a:spLocks noChangeArrowheads="1"/>
          </p:cNvSpPr>
          <p:nvPr/>
        </p:nvSpPr>
        <p:spPr bwMode="auto">
          <a:xfrm>
            <a:off x="533400" y="4114800"/>
            <a:ext cx="8305800" cy="2438400"/>
          </a:xfrm>
          <a:prstGeom prst="rect">
            <a:avLst/>
          </a:prstGeom>
          <a:solidFill>
            <a:schemeClr val="bg1">
              <a:lumMod val="85000"/>
            </a:schemeClr>
          </a:solidFill>
          <a:ln w="9525">
            <a:noFill/>
            <a:miter lim="800000"/>
            <a:headEnd/>
            <a:tailEnd/>
          </a:ln>
          <a:effectLst/>
        </p:spPr>
        <p:txBody>
          <a:bodyPr tIns="182880" bIns="182880"/>
          <a:lstStyle/>
          <a:p>
            <a:pPr algn="l">
              <a:spcBef>
                <a:spcPts val="300"/>
              </a:spcBef>
            </a:pPr>
            <a:r>
              <a:rPr lang="en-US" sz="1800" i="1">
                <a:solidFill>
                  <a:srgbClr val="000000"/>
                </a:solidFill>
                <a:latin typeface="Courier New" pitchFamily="49" charset="0"/>
              </a:rPr>
              <a:t>Borland C++ command-line compiler output:</a:t>
            </a:r>
            <a:endParaRPr lang="en-US" sz="1800">
              <a:solidFill>
                <a:srgbClr val="000000"/>
              </a:solidFill>
              <a:latin typeface="Courier New" pitchFamily="49" charset="0"/>
            </a:endParaRPr>
          </a:p>
          <a:p>
            <a:pPr algn="l">
              <a:spcBef>
                <a:spcPts val="300"/>
              </a:spcBef>
            </a:pPr>
            <a:r>
              <a:rPr lang="en-US" sz="1800">
                <a:latin typeface="Courier New" pitchFamily="49" charset="0"/>
              </a:rPr>
              <a:t>  </a:t>
            </a:r>
            <a:r>
              <a:rPr lang="en-US" sz="1800">
                <a:solidFill>
                  <a:srgbClr val="000000"/>
                </a:solidFill>
                <a:latin typeface="Courier New" pitchFamily="49" charset="0"/>
                <a:cs typeface="Courier New" pitchFamily="49" charset="0"/>
              </a:rPr>
              <a:t>Local float value of PI = 3.141592741012573242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3.141592653589790007</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r>
              <a:rPr lang="en-US" sz="1800" i="1">
                <a:solidFill>
                  <a:srgbClr val="000000"/>
                </a:solidFill>
                <a:latin typeface="Courier New" pitchFamily="49" charset="0"/>
              </a:rPr>
              <a:t>Microsoft Visual C++ compiler output:</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  Local float value of PI = 3.1415927410125732</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cs typeface="Courier New" pitchFamily="49" charset="0"/>
              </a:rPr>
              <a:t>Global double value of PI = 3.14159265358979</a:t>
            </a:r>
            <a:endParaRPr lang="en-US" sz="1800">
              <a:solidFill>
                <a:srgbClr val="000000"/>
              </a:solidFill>
              <a:latin typeface="Courier New" pitchFamily="49" charset="0"/>
            </a:endParaRPr>
          </a:p>
          <a:p>
            <a:pPr algn="l">
              <a:spcBef>
                <a:spcPts val="300"/>
              </a:spcBef>
            </a:pPr>
            <a:r>
              <a:rPr lang="en-US" sz="1800">
                <a:solidFill>
                  <a:srgbClr val="000000"/>
                </a:solidFill>
                <a:latin typeface="Courier New" pitchFamily="49" charset="0"/>
              </a:rPr>
              <a:t> </a:t>
            </a:r>
          </a:p>
          <a:p>
            <a:pPr algn="l">
              <a:spcBef>
                <a:spcPts val="300"/>
              </a:spcBef>
            </a:pPr>
            <a:endParaRPr lang="en-US" sz="1800">
              <a:latin typeface="Courier New" pitchFamily="49" charset="0"/>
            </a:endParaRPr>
          </a:p>
        </p:txBody>
      </p:sp>
    </p:spTree>
    <p:extLst>
      <p:ext uri="{BB962C8B-B14F-4D97-AF65-F5344CB8AC3E}">
        <p14:creationId xmlns:p14="http://schemas.microsoft.com/office/powerpoint/2010/main" val="102981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8" name="Line 3"/>
          <p:cNvSpPr>
            <a:spLocks noChangeShapeType="1"/>
          </p:cNvSpPr>
          <p:nvPr/>
        </p:nvSpPr>
        <p:spPr bwMode="auto">
          <a:xfrm flipH="1">
            <a:off x="2382838" y="1295400"/>
            <a:ext cx="1198562" cy="11811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 name="Line 4"/>
          <p:cNvSpPr>
            <a:spLocks noChangeShapeType="1"/>
          </p:cNvSpPr>
          <p:nvPr/>
        </p:nvSpPr>
        <p:spPr bwMode="auto">
          <a:xfrm>
            <a:off x="4800600" y="1295400"/>
            <a:ext cx="1277938" cy="3810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 name="Line 5"/>
          <p:cNvSpPr>
            <a:spLocks noChangeShapeType="1"/>
          </p:cNvSpPr>
          <p:nvPr/>
        </p:nvSpPr>
        <p:spPr bwMode="auto">
          <a:xfrm>
            <a:off x="6096000" y="1295400"/>
            <a:ext cx="1341438" cy="12001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 name="Rectangle 6"/>
          <p:cNvSpPr>
            <a:spLocks noChangeArrowheads="1"/>
          </p:cNvSpPr>
          <p:nvPr/>
        </p:nvSpPr>
        <p:spPr bwMode="auto">
          <a:xfrm>
            <a:off x="6811963" y="2384425"/>
            <a:ext cx="1692275" cy="457200"/>
          </a:xfrm>
          <a:prstGeom prst="rect">
            <a:avLst/>
          </a:prstGeom>
          <a:noFill/>
          <a:ln w="9525">
            <a:noFill/>
            <a:miter lim="800000"/>
            <a:headEnd/>
            <a:tailEnd/>
          </a:ln>
        </p:spPr>
        <p:txBody>
          <a:bodyPr wrap="none" lIns="92075" tIns="46038" rIns="92075" bIns="46038">
            <a:spAutoFit/>
          </a:bodyPr>
          <a:lstStyle/>
          <a:p>
            <a:r>
              <a:rPr lang="en-US" altLang="zh-TW" b="1">
                <a:solidFill>
                  <a:srgbClr val="009999"/>
                </a:solidFill>
                <a:latin typeface="Arial" charset="0"/>
                <a:ea typeface="新細明體" charset="-120"/>
              </a:rPr>
              <a:t>structured</a:t>
            </a:r>
          </a:p>
        </p:txBody>
      </p:sp>
      <p:sp>
        <p:nvSpPr>
          <p:cNvPr id="12" name="Rectangle 7"/>
          <p:cNvSpPr>
            <a:spLocks noChangeArrowheads="1"/>
          </p:cNvSpPr>
          <p:nvPr/>
        </p:nvSpPr>
        <p:spPr bwMode="auto">
          <a:xfrm>
            <a:off x="5670550" y="3421063"/>
            <a:ext cx="3465513"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array   struct   union   class</a:t>
            </a:r>
          </a:p>
        </p:txBody>
      </p:sp>
      <p:grpSp>
        <p:nvGrpSpPr>
          <p:cNvPr id="13" name="Group 8"/>
          <p:cNvGrpSpPr>
            <a:grpSpLocks/>
          </p:cNvGrpSpPr>
          <p:nvPr/>
        </p:nvGrpSpPr>
        <p:grpSpPr bwMode="auto">
          <a:xfrm>
            <a:off x="6332538" y="2800350"/>
            <a:ext cx="2362200" cy="704850"/>
            <a:chOff x="3917" y="1980"/>
            <a:chExt cx="1488" cy="444"/>
          </a:xfrm>
        </p:grpSpPr>
        <p:sp>
          <p:nvSpPr>
            <p:cNvPr id="14" name="Line 9"/>
            <p:cNvSpPr>
              <a:spLocks noChangeShapeType="1"/>
            </p:cNvSpPr>
            <p:nvPr/>
          </p:nvSpPr>
          <p:spPr bwMode="auto">
            <a:xfrm>
              <a:off x="4973"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 name="Line 10"/>
            <p:cNvSpPr>
              <a:spLocks noChangeShapeType="1"/>
            </p:cNvSpPr>
            <p:nvPr/>
          </p:nvSpPr>
          <p:spPr bwMode="auto">
            <a:xfrm>
              <a:off x="4829" y="1980"/>
              <a:ext cx="96" cy="40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Line 11"/>
            <p:cNvSpPr>
              <a:spLocks noChangeShapeType="1"/>
            </p:cNvSpPr>
            <p:nvPr/>
          </p:nvSpPr>
          <p:spPr bwMode="auto">
            <a:xfrm flipH="1">
              <a:off x="4409" y="1980"/>
              <a:ext cx="228" cy="4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 name="Line 12"/>
            <p:cNvSpPr>
              <a:spLocks noChangeShapeType="1"/>
            </p:cNvSpPr>
            <p:nvPr/>
          </p:nvSpPr>
          <p:spPr bwMode="auto">
            <a:xfrm flipH="1">
              <a:off x="3917" y="1980"/>
              <a:ext cx="432" cy="403"/>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18" name="Group 13"/>
          <p:cNvGrpSpPr>
            <a:grpSpLocks/>
          </p:cNvGrpSpPr>
          <p:nvPr/>
        </p:nvGrpSpPr>
        <p:grpSpPr bwMode="auto">
          <a:xfrm>
            <a:off x="5319713" y="5051425"/>
            <a:ext cx="2466975" cy="1281113"/>
            <a:chOff x="3351" y="3398"/>
            <a:chExt cx="1554" cy="807"/>
          </a:xfrm>
        </p:grpSpPr>
        <p:sp>
          <p:nvSpPr>
            <p:cNvPr id="19" name="Rectangle 14"/>
            <p:cNvSpPr>
              <a:spLocks noChangeArrowheads="1"/>
            </p:cNvSpPr>
            <p:nvPr/>
          </p:nvSpPr>
          <p:spPr bwMode="auto">
            <a:xfrm>
              <a:off x="3591" y="3398"/>
              <a:ext cx="906" cy="288"/>
            </a:xfrm>
            <a:prstGeom prst="rect">
              <a:avLst/>
            </a:prstGeom>
            <a:noFill/>
            <a:ln w="9525">
              <a:noFill/>
              <a:miter lim="800000"/>
              <a:headEnd/>
              <a:tailEnd/>
            </a:ln>
          </p:spPr>
          <p:txBody>
            <a:bodyPr wrap="none" lIns="92075" tIns="46038" rIns="92075" bIns="46038">
              <a:spAutoFit/>
            </a:bodyPr>
            <a:lstStyle/>
            <a:p>
              <a:r>
                <a:rPr lang="zh-TW" altLang="en-US" b="1">
                  <a:solidFill>
                    <a:srgbClr val="CC0000"/>
                  </a:solidFill>
                  <a:latin typeface="Arial" charset="0"/>
                  <a:ea typeface="新細明體" charset="-120"/>
                </a:rPr>
                <a:t> </a:t>
              </a:r>
              <a:r>
                <a:rPr lang="en-US" altLang="zh-TW" b="1">
                  <a:solidFill>
                    <a:schemeClr val="accent2"/>
                  </a:solidFill>
                  <a:latin typeface="Arial" charset="0"/>
                  <a:ea typeface="新細明體" charset="-120"/>
                </a:rPr>
                <a:t>address</a:t>
              </a:r>
            </a:p>
          </p:txBody>
        </p:sp>
        <p:sp>
          <p:nvSpPr>
            <p:cNvPr id="20" name="Line 15"/>
            <p:cNvSpPr>
              <a:spLocks noChangeShapeType="1"/>
            </p:cNvSpPr>
            <p:nvPr/>
          </p:nvSpPr>
          <p:spPr bwMode="auto">
            <a:xfrm flipH="1">
              <a:off x="3553" y="3648"/>
              <a:ext cx="288"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16"/>
            <p:cNvSpPr>
              <a:spLocks noChangeShapeType="1"/>
            </p:cNvSpPr>
            <p:nvPr/>
          </p:nvSpPr>
          <p:spPr bwMode="auto">
            <a:xfrm>
              <a:off x="4177" y="3648"/>
              <a:ext cx="336" cy="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Rectangle 17"/>
            <p:cNvSpPr>
              <a:spLocks noChangeArrowheads="1"/>
            </p:cNvSpPr>
            <p:nvPr/>
          </p:nvSpPr>
          <p:spPr bwMode="auto">
            <a:xfrm>
              <a:off x="3351" y="3955"/>
              <a:ext cx="1554"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pointer    reference</a:t>
              </a:r>
            </a:p>
          </p:txBody>
        </p:sp>
      </p:grpSp>
      <p:sp>
        <p:nvSpPr>
          <p:cNvPr id="23" name="Rectangle 18"/>
          <p:cNvSpPr>
            <a:spLocks noChangeArrowheads="1"/>
          </p:cNvSpPr>
          <p:nvPr/>
        </p:nvSpPr>
        <p:spPr bwMode="auto">
          <a:xfrm>
            <a:off x="1738313" y="2384425"/>
            <a:ext cx="1149350" cy="457200"/>
          </a:xfrm>
          <a:prstGeom prst="rect">
            <a:avLst/>
          </a:prstGeom>
          <a:noFill/>
          <a:ln w="9525">
            <a:noFill/>
            <a:miter lim="800000"/>
            <a:headEnd/>
            <a:tailEnd/>
          </a:ln>
        </p:spPr>
        <p:txBody>
          <a:bodyPr wrap="none" lIns="92075" tIns="46038" rIns="92075" bIns="46038">
            <a:spAutoFit/>
          </a:bodyPr>
          <a:lstStyle/>
          <a:p>
            <a:r>
              <a:rPr lang="en-US" altLang="zh-TW" b="1">
                <a:solidFill>
                  <a:srgbClr val="CC0000"/>
                </a:solidFill>
                <a:latin typeface="Arial" charset="0"/>
                <a:ea typeface="新細明體" charset="-120"/>
              </a:rPr>
              <a:t>simple</a:t>
            </a:r>
          </a:p>
        </p:txBody>
      </p:sp>
      <p:sp>
        <p:nvSpPr>
          <p:cNvPr id="24" name="Line 19"/>
          <p:cNvSpPr>
            <a:spLocks noChangeShapeType="1"/>
          </p:cNvSpPr>
          <p:nvPr/>
        </p:nvSpPr>
        <p:spPr bwMode="auto">
          <a:xfrm flipH="1">
            <a:off x="1220788" y="2781300"/>
            <a:ext cx="7620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 name="Line 20"/>
          <p:cNvSpPr>
            <a:spLocks noChangeShapeType="1"/>
          </p:cNvSpPr>
          <p:nvPr/>
        </p:nvSpPr>
        <p:spPr bwMode="auto">
          <a:xfrm>
            <a:off x="2592388" y="2781300"/>
            <a:ext cx="14478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 name="Rectangle 21"/>
          <p:cNvSpPr>
            <a:spLocks noChangeArrowheads="1"/>
          </p:cNvSpPr>
          <p:nvPr/>
        </p:nvSpPr>
        <p:spPr bwMode="auto">
          <a:xfrm>
            <a:off x="671513" y="3421063"/>
            <a:ext cx="2686050" cy="396875"/>
          </a:xfrm>
          <a:prstGeom prst="rect">
            <a:avLst/>
          </a:prstGeom>
          <a:noFill/>
          <a:ln w="9525">
            <a:noFill/>
            <a:miter lim="800000"/>
            <a:headEnd/>
            <a:tailEnd/>
          </a:ln>
        </p:spPr>
        <p:txBody>
          <a:bodyPr wrap="none" lIns="92075" tIns="46038" rIns="92075" bIns="46038">
            <a:spAutoFit/>
          </a:bodyPr>
          <a:lstStyle/>
          <a:p>
            <a:r>
              <a:rPr lang="zh-TW" altLang="en-US" sz="2000" b="1">
                <a:solidFill>
                  <a:srgbClr val="A50021"/>
                </a:solidFill>
                <a:latin typeface="Arial" charset="0"/>
                <a:ea typeface="新細明體" charset="-120"/>
              </a:rPr>
              <a:t> </a:t>
            </a:r>
            <a:r>
              <a:rPr lang="en-US" altLang="zh-TW" sz="2000" b="1">
                <a:solidFill>
                  <a:srgbClr val="A50021"/>
                </a:solidFill>
                <a:latin typeface="Arial" charset="0"/>
                <a:ea typeface="新細明體" charset="-120"/>
              </a:rPr>
              <a:t>integral            </a:t>
            </a:r>
            <a:r>
              <a:rPr lang="en-US" altLang="zh-TW" sz="2000" b="1">
                <a:latin typeface="Arial" charset="0"/>
                <a:ea typeface="新細明體" charset="-120"/>
              </a:rPr>
              <a:t>enum</a:t>
            </a:r>
          </a:p>
        </p:txBody>
      </p:sp>
      <p:sp>
        <p:nvSpPr>
          <p:cNvPr id="27" name="Line 23"/>
          <p:cNvSpPr>
            <a:spLocks noChangeShapeType="1"/>
          </p:cNvSpPr>
          <p:nvPr/>
        </p:nvSpPr>
        <p:spPr bwMode="auto">
          <a:xfrm flipH="1">
            <a:off x="611188" y="3771900"/>
            <a:ext cx="3810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8" name="Line 24"/>
          <p:cNvSpPr>
            <a:spLocks noChangeShapeType="1"/>
          </p:cNvSpPr>
          <p:nvPr/>
        </p:nvSpPr>
        <p:spPr bwMode="auto">
          <a:xfrm flipH="1">
            <a:off x="1068388" y="3771900"/>
            <a:ext cx="762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25"/>
          <p:cNvSpPr>
            <a:spLocks noChangeShapeType="1"/>
          </p:cNvSpPr>
          <p:nvPr/>
        </p:nvSpPr>
        <p:spPr bwMode="auto">
          <a:xfrm>
            <a:off x="1373188" y="3771900"/>
            <a:ext cx="304800" cy="609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6"/>
          <p:cNvSpPr>
            <a:spLocks noChangeShapeType="1"/>
          </p:cNvSpPr>
          <p:nvPr/>
        </p:nvSpPr>
        <p:spPr bwMode="auto">
          <a:xfrm>
            <a:off x="1601788" y="3771900"/>
            <a:ext cx="685800" cy="609600"/>
          </a:xfrm>
          <a:prstGeom prst="line">
            <a:avLst/>
          </a:prstGeom>
          <a:noFill/>
          <a:ln w="12700">
            <a:solidFill>
              <a:schemeClr val="tx1"/>
            </a:solidFill>
            <a:round/>
            <a:headEnd type="none" w="sm" len="sm"/>
            <a:tailEnd type="none" w="sm" len="sm"/>
          </a:ln>
        </p:spPr>
        <p:txBody>
          <a:bodyPr wrap="none" anchor="ctr"/>
          <a:lstStyle/>
          <a:p>
            <a:endParaRPr lang="en-US"/>
          </a:p>
        </p:txBody>
      </p:sp>
      <p:grpSp>
        <p:nvGrpSpPr>
          <p:cNvPr id="31" name="Group 27"/>
          <p:cNvGrpSpPr>
            <a:grpSpLocks/>
          </p:cNvGrpSpPr>
          <p:nvPr/>
        </p:nvGrpSpPr>
        <p:grpSpPr bwMode="auto">
          <a:xfrm>
            <a:off x="2405063" y="3421063"/>
            <a:ext cx="3341687" cy="2168525"/>
            <a:chOff x="1467" y="2371"/>
            <a:chExt cx="2105" cy="1366"/>
          </a:xfrm>
        </p:grpSpPr>
        <p:sp>
          <p:nvSpPr>
            <p:cNvPr id="32" name="Rectangle 28"/>
            <p:cNvSpPr>
              <a:spLocks noChangeArrowheads="1"/>
            </p:cNvSpPr>
            <p:nvPr/>
          </p:nvSpPr>
          <p:spPr bwMode="auto">
            <a:xfrm>
              <a:off x="2343" y="2371"/>
              <a:ext cx="693" cy="250"/>
            </a:xfrm>
            <a:prstGeom prst="rect">
              <a:avLst/>
            </a:prstGeom>
            <a:noFill/>
            <a:ln w="9525">
              <a:noFill/>
              <a:miter lim="800000"/>
              <a:headEnd/>
              <a:tailEnd/>
            </a:ln>
          </p:spPr>
          <p:txBody>
            <a:bodyPr wrap="none" lIns="92075" tIns="46038" rIns="92075" bIns="46038">
              <a:spAutoFit/>
            </a:bodyPr>
            <a:lstStyle/>
            <a:p>
              <a:r>
                <a:rPr lang="en-US" altLang="zh-TW" sz="2000" b="1">
                  <a:solidFill>
                    <a:srgbClr val="A50021"/>
                  </a:solidFill>
                  <a:latin typeface="Arial" charset="0"/>
                  <a:ea typeface="新細明體" charset="-120"/>
                </a:rPr>
                <a:t>floating</a:t>
              </a:r>
            </a:p>
          </p:txBody>
        </p:sp>
        <p:sp>
          <p:nvSpPr>
            <p:cNvPr id="33" name="Rectangle 29"/>
            <p:cNvSpPr>
              <a:spLocks noChangeArrowheads="1"/>
            </p:cNvSpPr>
            <p:nvPr/>
          </p:nvSpPr>
          <p:spPr bwMode="auto">
            <a:xfrm>
              <a:off x="1467" y="3487"/>
              <a:ext cx="2105" cy="250"/>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float  double   long double</a:t>
              </a:r>
            </a:p>
          </p:txBody>
        </p:sp>
        <p:sp>
          <p:nvSpPr>
            <p:cNvPr id="34" name="Line 30"/>
            <p:cNvSpPr>
              <a:spLocks noChangeShapeType="1"/>
            </p:cNvSpPr>
            <p:nvPr/>
          </p:nvSpPr>
          <p:spPr bwMode="auto">
            <a:xfrm flipH="1">
              <a:off x="1777" y="2592"/>
              <a:ext cx="960"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5" name="Line 31"/>
            <p:cNvSpPr>
              <a:spLocks noChangeShapeType="1"/>
            </p:cNvSpPr>
            <p:nvPr/>
          </p:nvSpPr>
          <p:spPr bwMode="auto">
            <a:xfrm>
              <a:off x="2833" y="2592"/>
              <a:ext cx="96" cy="9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Line 32"/>
            <p:cNvSpPr>
              <a:spLocks noChangeShapeType="1"/>
            </p:cNvSpPr>
            <p:nvPr/>
          </p:nvSpPr>
          <p:spPr bwMode="auto">
            <a:xfrm flipH="1">
              <a:off x="2209" y="2592"/>
              <a:ext cx="576" cy="96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7" name="Line 33"/>
          <p:cNvSpPr>
            <a:spLocks noChangeShapeType="1"/>
          </p:cNvSpPr>
          <p:nvPr/>
        </p:nvSpPr>
        <p:spPr bwMode="auto">
          <a:xfrm>
            <a:off x="1754188" y="3771900"/>
            <a:ext cx="1219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8" name="Line 34"/>
          <p:cNvSpPr>
            <a:spLocks noChangeShapeType="1"/>
          </p:cNvSpPr>
          <p:nvPr/>
        </p:nvSpPr>
        <p:spPr bwMode="auto">
          <a:xfrm>
            <a:off x="2266950" y="2781300"/>
            <a:ext cx="495300" cy="7429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 name="Rectangle 22"/>
          <p:cNvSpPr>
            <a:spLocks noChangeArrowheads="1"/>
          </p:cNvSpPr>
          <p:nvPr/>
        </p:nvSpPr>
        <p:spPr bwMode="auto">
          <a:xfrm>
            <a:off x="1588" y="4335463"/>
            <a:ext cx="3367087" cy="396875"/>
          </a:xfrm>
          <a:prstGeom prst="rect">
            <a:avLst/>
          </a:prstGeom>
          <a:noFill/>
          <a:ln w="9525">
            <a:noFill/>
            <a:miter lim="800000"/>
            <a:headEnd/>
            <a:tailEnd/>
          </a:ln>
        </p:spPr>
        <p:txBody>
          <a:bodyPr wrap="none" lIns="92075" tIns="46038" rIns="92075" bIns="46038">
            <a:spAutoFit/>
          </a:bodyPr>
          <a:lstStyle/>
          <a:p>
            <a:r>
              <a:rPr lang="en-US" altLang="zh-TW" sz="2000" b="1">
                <a:latin typeface="Arial" charset="0"/>
                <a:ea typeface="新細明體" charset="-120"/>
              </a:rPr>
              <a:t>char  short   int  long  bool</a:t>
            </a:r>
          </a:p>
        </p:txBody>
      </p:sp>
    </p:spTree>
    <p:extLst>
      <p:ext uri="{BB962C8B-B14F-4D97-AF65-F5344CB8AC3E}">
        <p14:creationId xmlns:p14="http://schemas.microsoft.com/office/powerpoint/2010/main" val="102981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a:t>
            </a:r>
          </a:p>
        </p:txBody>
      </p:sp>
      <p:sp>
        <p:nvSpPr>
          <p:cNvPr id="3" name="Content Placeholder 2"/>
          <p:cNvSpPr>
            <a:spLocks noGrp="1"/>
          </p:cNvSpPr>
          <p:nvPr>
            <p:ph idx="1"/>
          </p:nvPr>
        </p:nvSpPr>
        <p:spPr>
          <a:xfrm>
            <a:off x="533400" y="1551856"/>
            <a:ext cx="81534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Nhập bốn số nguyên và xuất các giá trị vừa nhập.</a:t>
            </a:r>
          </a:p>
          <a:p>
            <a:pPr marL="0" indent="0" algn="just">
              <a:lnSpc>
                <a:spcPct val="130000"/>
              </a:lnSpc>
              <a:spcBef>
                <a:spcPts val="300"/>
              </a:spcBef>
              <a:spcAft>
                <a:spcPts val="300"/>
              </a:spcAft>
              <a:buNone/>
            </a:pPr>
            <a:r>
              <a:rPr lang="en-US" sz="2800" b="1">
                <a:latin typeface="Arial" pitchFamily="34" charset="0"/>
                <a:cs typeface="Arial" pitchFamily="34" charset="0"/>
              </a:rPr>
              <a:t>-&gt; Có bao nhiêu cách để giải quyết???</a:t>
            </a:r>
          </a:p>
          <a:p>
            <a:pPr lvl="1" algn="just">
              <a:lnSpc>
                <a:spcPct val="130000"/>
              </a:lnSpc>
              <a:spcBef>
                <a:spcPts val="300"/>
              </a:spcBef>
              <a:spcAft>
                <a:spcPts val="300"/>
              </a:spcAft>
              <a:buFont typeface="Wingdings" pitchFamily="2" charset="2"/>
              <a:buChar char="§"/>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pic>
        <p:nvPicPr>
          <p:cNvPr id="2050" name="Picture 2" descr="http://sohanews2.vcmedia.vn/2013/tamtrangxausohagioitinh14713-1373765929430.jpg"/>
          <p:cNvPicPr>
            <a:picLocks noChangeAspect="1" noChangeArrowheads="1"/>
          </p:cNvPicPr>
          <p:nvPr/>
        </p:nvPicPr>
        <p:blipFill>
          <a:blip r:embed="rId3" cstate="print"/>
          <a:srcRect/>
          <a:stretch>
            <a:fillRect/>
          </a:stretch>
        </p:blipFill>
        <p:spPr bwMode="auto">
          <a:xfrm>
            <a:off x="1905000" y="2971800"/>
            <a:ext cx="5181600" cy="3581401"/>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471263" cy="4876800"/>
          </a:xfrm>
        </p:spPr>
        <p:txBody>
          <a:bodyPr>
            <a:normAutofit fontScale="92500" lnSpcReduction="10000"/>
          </a:bodyPr>
          <a:lstStyle/>
          <a:p>
            <a:pPr marL="514350" indent="-514350" algn="just">
              <a:lnSpc>
                <a:spcPct val="130000"/>
              </a:lnSpc>
              <a:spcBef>
                <a:spcPts val="300"/>
              </a:spcBef>
              <a:spcAft>
                <a:spcPts val="300"/>
              </a:spcAft>
              <a:buFont typeface="+mj-lt"/>
              <a:buAutoNum type="arabicParenR"/>
            </a:pPr>
            <a:r>
              <a:rPr lang="en-US" sz="2800" b="1">
                <a:latin typeface="Arial" pitchFamily="34" charset="0"/>
                <a:cs typeface="Arial" pitchFamily="34" charset="0"/>
              </a:rPr>
              <a:t>sizeof</a:t>
            </a:r>
            <a:r>
              <a:rPr lang="en-US" sz="2800">
                <a:latin typeface="Arial" pitchFamily="34" charset="0"/>
                <a:cs typeface="Arial" pitchFamily="34" charset="0"/>
              </a:rPr>
              <a:t>(int) = 2; </a:t>
            </a:r>
            <a:r>
              <a:rPr lang="en-US" sz="2800" b="1">
                <a:latin typeface="Arial" pitchFamily="34" charset="0"/>
                <a:cs typeface="Arial" pitchFamily="34" charset="0"/>
              </a:rPr>
              <a:t>sizeof</a:t>
            </a:r>
            <a:r>
              <a:rPr lang="en-US" sz="2800">
                <a:latin typeface="Arial" pitchFamily="34" charset="0"/>
                <a:cs typeface="Arial" pitchFamily="34" charset="0"/>
              </a:rPr>
              <a:t>(‘A’) = 1 //hằng ký tự </a:t>
            </a:r>
          </a:p>
          <a:p>
            <a:pPr marL="514350" indent="-514350" algn="just">
              <a:lnSpc>
                <a:spcPct val="130000"/>
              </a:lnSpc>
              <a:spcBef>
                <a:spcPts val="300"/>
              </a:spcBef>
              <a:spcAft>
                <a:spcPts val="300"/>
              </a:spcAft>
              <a:buFont typeface="+mj-lt"/>
              <a:buAutoNum type="arabicParenR"/>
            </a:pPr>
            <a:r>
              <a:rPr lang="en-US" sz="2800" b="1">
                <a:latin typeface="Arial" pitchFamily="34" charset="0"/>
                <a:cs typeface="Arial" pitchFamily="34" charset="0"/>
              </a:rPr>
              <a:t>Kiểu cấu trúc: </a:t>
            </a:r>
            <a:r>
              <a:rPr lang="en-US" sz="2800">
                <a:latin typeface="Arial" pitchFamily="34" charset="0"/>
                <a:cs typeface="Arial" pitchFamily="34" charset="0"/>
              </a:rPr>
              <a:t>tên viết sau từ khóa </a:t>
            </a:r>
            <a:r>
              <a:rPr lang="en-US" sz="2800" b="1">
                <a:latin typeface="Arial" pitchFamily="34" charset="0"/>
                <a:cs typeface="Arial" pitchFamily="34" charset="0"/>
              </a:rPr>
              <a:t>struct</a:t>
            </a:r>
            <a:r>
              <a:rPr lang="en-US" sz="2800">
                <a:latin typeface="Arial" pitchFamily="34" charset="0"/>
                <a:cs typeface="Arial" pitchFamily="34" charset="0"/>
              </a:rPr>
              <a:t> là tên kiểu cấu trúc và </a:t>
            </a:r>
            <a:r>
              <a:rPr lang="en-US" sz="2800" u="sng">
                <a:latin typeface="Arial" pitchFamily="34" charset="0"/>
                <a:cs typeface="Arial" pitchFamily="34" charset="0"/>
              </a:rPr>
              <a:t>có thể dùng nó để khai báo biến/mảng cấu trúc.</a:t>
            </a:r>
          </a:p>
          <a:p>
            <a:pPr marL="0" indent="509588" algn="just">
              <a:lnSpc>
                <a:spcPct val="130000"/>
              </a:lnSpc>
              <a:spcBef>
                <a:spcPts val="300"/>
              </a:spcBef>
              <a:spcAft>
                <a:spcPts val="300"/>
              </a:spcAft>
              <a:buNone/>
            </a:pPr>
            <a:r>
              <a:rPr lang="en-US" sz="2800" b="1">
                <a:latin typeface="Arial" pitchFamily="34" charset="0"/>
                <a:cs typeface="Arial" pitchFamily="34" charset="0"/>
              </a:rPr>
              <a:t>Ví dụ:</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struct</a:t>
            </a:r>
            <a:r>
              <a:rPr lang="en-US" sz="2800">
                <a:latin typeface="Arial" pitchFamily="34" charset="0"/>
                <a:cs typeface="Arial" pitchFamily="34" charset="0"/>
              </a:rPr>
              <a:t> TS{ char ht[25]; long sbd;};</a:t>
            </a:r>
          </a:p>
          <a:p>
            <a:pPr marL="0" indent="509588" algn="just">
              <a:lnSpc>
                <a:spcPct val="130000"/>
              </a:lnSpc>
              <a:spcBef>
                <a:spcPts val="300"/>
              </a:spcBef>
              <a:spcAft>
                <a:spcPts val="300"/>
              </a:spcAft>
              <a:buNone/>
            </a:pPr>
            <a:r>
              <a:rPr lang="en-US" sz="2800">
                <a:latin typeface="Arial" pitchFamily="34" charset="0"/>
                <a:cs typeface="Arial" pitchFamily="34" charset="0"/>
              </a:rPr>
              <a:t>           -&gt; TS a; //khai báo biến cấu trúc</a:t>
            </a:r>
          </a:p>
          <a:p>
            <a:pPr marL="0" indent="509588" algn="just">
              <a:lnSpc>
                <a:spcPct val="130000"/>
              </a:lnSpc>
              <a:spcBef>
                <a:spcPts val="300"/>
              </a:spcBef>
              <a:spcAft>
                <a:spcPts val="300"/>
              </a:spcAft>
              <a:buNone/>
            </a:pPr>
            <a:r>
              <a:rPr lang="en-US" sz="2800">
                <a:latin typeface="Arial" pitchFamily="34" charset="0"/>
                <a:cs typeface="Arial" pitchFamily="34" charset="0"/>
              </a:rPr>
              <a:t>           -&gt; TS ts[1000]; //khai báo mảng cấu trúc </a:t>
            </a:r>
          </a:p>
          <a:p>
            <a:pPr marL="514350" indent="-514350" algn="just">
              <a:lnSpc>
                <a:spcPct val="130000"/>
              </a:lnSpc>
              <a:spcBef>
                <a:spcPts val="300"/>
              </a:spcBef>
              <a:spcAft>
                <a:spcPts val="300"/>
              </a:spcAft>
              <a:buFont typeface="+mj-lt"/>
              <a:buAutoNum type="arabicParenR" startAt="3"/>
            </a:pPr>
            <a:r>
              <a:rPr lang="en-US" sz="2800" b="1">
                <a:latin typeface="Arial" pitchFamily="34" charset="0"/>
                <a:cs typeface="Arial" pitchFamily="34" charset="0"/>
              </a:rPr>
              <a:t>Kiểu liệt kê: </a:t>
            </a:r>
            <a:r>
              <a:rPr lang="en-US" sz="2800">
                <a:solidFill>
                  <a:srgbClr val="0000FF"/>
                </a:solidFill>
                <a:latin typeface="Arial" pitchFamily="34" charset="0"/>
                <a:cs typeface="Arial" pitchFamily="34" charset="0"/>
              </a:rPr>
              <a:t>enum</a:t>
            </a:r>
            <a:r>
              <a:rPr lang="en-US" sz="2800">
                <a:latin typeface="Arial" pitchFamily="34" charset="0"/>
                <a:cs typeface="Arial" pitchFamily="34" charset="0"/>
              </a:rPr>
              <a:t> MAU{xanh, do, tim, vang};</a:t>
            </a:r>
            <a:endParaRPr lang="en-US" sz="2800" b="1">
              <a:latin typeface="Arial" pitchFamily="34" charset="0"/>
              <a:cs typeface="Arial" pitchFamily="34" charset="0"/>
            </a:endParaRPr>
          </a:p>
          <a:p>
            <a:pPr marL="514350" indent="-514350" algn="just">
              <a:lnSpc>
                <a:spcPct val="130000"/>
              </a:lnSpc>
              <a:spcBef>
                <a:spcPts val="300"/>
              </a:spcBef>
              <a:spcAft>
                <a:spcPts val="300"/>
              </a:spcAft>
              <a:buFont typeface="+mj-lt"/>
              <a:buAutoNum type="arabicParenR" startAt="3"/>
            </a:pPr>
            <a:r>
              <a:rPr lang="en-US" sz="2800" b="1">
                <a:latin typeface="Arial" pitchFamily="34" charset="0"/>
                <a:cs typeface="Arial" pitchFamily="34" charset="0"/>
              </a:rPr>
              <a:t>Kiểu hợp union: </a:t>
            </a:r>
            <a:r>
              <a:rPr lang="en-US" sz="2800">
                <a:solidFill>
                  <a:srgbClr val="0000FF"/>
                </a:solidFill>
                <a:latin typeface="Arial" pitchFamily="34" charset="0"/>
                <a:cs typeface="Arial" pitchFamily="34" charset="0"/>
              </a:rPr>
              <a:t>union</a:t>
            </a:r>
            <a:r>
              <a:rPr lang="en-US" sz="2800">
                <a:latin typeface="Arial" pitchFamily="34" charset="0"/>
                <a:cs typeface="Arial" pitchFamily="34" charset="0"/>
              </a:rPr>
              <a:t> Có_tên/Không_tên{…};</a:t>
            </a:r>
            <a:endParaRPr lang="en-US"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188466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0"/>
            <a:ext cx="9067800" cy="4038600"/>
          </a:xfrm>
        </p:spPr>
        <p:txBody>
          <a:bodyPr>
            <a:normAutofit lnSpcReduction="10000"/>
          </a:bodyPr>
          <a:lstStyle/>
          <a:p>
            <a:pPr marL="514350" indent="-514350" algn="just">
              <a:lnSpc>
                <a:spcPct val="130000"/>
              </a:lnSpc>
              <a:spcBef>
                <a:spcPts val="300"/>
              </a:spcBef>
              <a:spcAft>
                <a:spcPts val="300"/>
              </a:spcAft>
              <a:buFont typeface="+mj-lt"/>
              <a:buAutoNum type="arabicParenR" startAt="5"/>
            </a:pPr>
            <a:r>
              <a:rPr lang="en-US" sz="2800" b="1">
                <a:latin typeface="Arial" pitchFamily="34" charset="0"/>
                <a:cs typeface="Arial" pitchFamily="34" charset="0"/>
              </a:rPr>
              <a:t>Định nghĩa Kiểu dữ liệu: </a:t>
            </a:r>
            <a:r>
              <a:rPr lang="en-US" sz="2800">
                <a:latin typeface="Arial" pitchFamily="34" charset="0"/>
                <a:cs typeface="Arial" pitchFamily="34" charset="0"/>
              </a:rPr>
              <a:t>dùng từ khóa </a:t>
            </a:r>
            <a:r>
              <a:rPr lang="en-US" sz="2800">
                <a:solidFill>
                  <a:srgbClr val="0000FF"/>
                </a:solidFill>
                <a:latin typeface="Arial" pitchFamily="34" charset="0"/>
                <a:cs typeface="Arial" pitchFamily="34" charset="0"/>
              </a:rPr>
              <a:t>typedef</a:t>
            </a:r>
            <a:endParaRPr lang="en-US" sz="2800" b="1">
              <a:solidFill>
                <a:srgbClr val="0000FF"/>
              </a:solidFill>
              <a:latin typeface="Arial" pitchFamily="34" charset="0"/>
              <a:cs typeface="Arial" pitchFamily="34" charset="0"/>
            </a:endParaRPr>
          </a:p>
          <a:p>
            <a:pPr marL="0" indent="517525">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p>
          <a:p>
            <a:pPr marL="0" indent="517525">
              <a:buNone/>
            </a:pPr>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tu, mau;</a:t>
            </a:r>
          </a:p>
          <a:p>
            <a:pPr marL="0" indent="517525">
              <a:buNone/>
            </a:pPr>
            <a:r>
              <a:rPr lang="en-US" sz="2400">
                <a:solidFill>
                  <a:srgbClr val="000000"/>
                </a:solidFill>
                <a:latin typeface="Consolas" panose="020B0609020204030204" pitchFamily="49" charset="0"/>
              </a:rPr>
              <a:t>}</a:t>
            </a:r>
            <a:r>
              <a:rPr lang="en-US" sz="2400">
                <a:solidFill>
                  <a:srgbClr val="2B91AF"/>
                </a:solidFill>
                <a:latin typeface="Consolas" panose="020B0609020204030204" pitchFamily="49" charset="0"/>
              </a:rPr>
              <a:t>PS</a:t>
            </a:r>
            <a:r>
              <a:rPr lang="en-US" sz="2400">
                <a:solidFill>
                  <a:srgbClr val="000000"/>
                </a:solidFill>
                <a:latin typeface="Consolas" panose="020B0609020204030204" pitchFamily="49" charset="0"/>
              </a:rPr>
              <a:t>;</a:t>
            </a:r>
          </a:p>
          <a:p>
            <a:pPr marL="0" indent="517525">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p; </a:t>
            </a:r>
            <a:r>
              <a:rPr lang="en-US" sz="2400">
                <a:solidFill>
                  <a:srgbClr val="00B050"/>
                </a:solidFill>
                <a:latin typeface="Consolas" panose="020B0609020204030204" pitchFamily="49" charset="0"/>
              </a:rPr>
              <a:t>//khai báo biến p kiểu phân số </a:t>
            </a:r>
            <a:endParaRPr lang="en-US" sz="3600">
              <a:solidFill>
                <a:srgbClr val="00B050"/>
              </a:solidFill>
              <a:latin typeface="Arial" pitchFamily="34" charset="0"/>
              <a:cs typeface="Arial" pitchFamily="34" charset="0"/>
            </a:endParaRPr>
          </a:p>
          <a:p>
            <a:pPr marL="0" indent="517525">
              <a:buNone/>
            </a:pPr>
            <a:endParaRPr lang="en-US" sz="2400">
              <a:solidFill>
                <a:srgbClr val="000000"/>
              </a:solidFill>
              <a:latin typeface="Consolas" panose="020B0609020204030204" pitchFamily="49" charset="0"/>
            </a:endParaRPr>
          </a:p>
          <a:p>
            <a:pPr marL="0" indent="517525">
              <a:buNone/>
            </a:pPr>
            <a:r>
              <a:rPr lang="en-US" sz="2400">
                <a:solidFill>
                  <a:srgbClr val="0000FF"/>
                </a:solidFill>
                <a:latin typeface="Consolas" panose="020B0609020204030204" pitchFamily="49" charset="0"/>
              </a:rPr>
              <a:t>typedef</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a:solidFill>
                  <a:srgbClr val="2B91AF"/>
                </a:solidFill>
                <a:latin typeface="Consolas" panose="020B0609020204030204" pitchFamily="49" charset="0"/>
              </a:rPr>
              <a:t>MT</a:t>
            </a:r>
            <a:r>
              <a:rPr lang="en-US" sz="2400">
                <a:solidFill>
                  <a:srgbClr val="000000"/>
                </a:solidFill>
                <a:latin typeface="Consolas" panose="020B0609020204030204" pitchFamily="49" charset="0"/>
              </a:rPr>
              <a:t>[20][20];</a:t>
            </a:r>
          </a:p>
          <a:p>
            <a:pPr marL="0" indent="517525">
              <a:buNone/>
            </a:pPr>
            <a:r>
              <a:rPr lang="en-US" sz="2400">
                <a:solidFill>
                  <a:srgbClr val="2B91AF"/>
                </a:solidFill>
                <a:latin typeface="Consolas" panose="020B0609020204030204" pitchFamily="49" charset="0"/>
              </a:rPr>
              <a:t>-&gt; MT</a:t>
            </a:r>
            <a:r>
              <a:rPr lang="en-US" sz="2400">
                <a:solidFill>
                  <a:srgbClr val="000000"/>
                </a:solidFill>
                <a:latin typeface="Consolas" panose="020B0609020204030204" pitchFamily="49" charset="0"/>
              </a:rPr>
              <a:t> m; </a:t>
            </a:r>
            <a:r>
              <a:rPr lang="en-US" sz="2400">
                <a:solidFill>
                  <a:srgbClr val="00B050"/>
                </a:solidFill>
                <a:latin typeface="Consolas" panose="020B0609020204030204" pitchFamily="49" charset="0"/>
              </a:rPr>
              <a:t>//khai báo biến m là m.trận 20 dòng 20 cột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2509485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220200" cy="5029200"/>
          </a:xfrm>
        </p:spPr>
        <p:txBody>
          <a:bodyPr>
            <a:normAutofit fontScale="92500" lnSpcReduction="10000"/>
          </a:bodyPr>
          <a:lstStyle/>
          <a:p>
            <a:pPr marL="514350" indent="-514350" algn="just">
              <a:lnSpc>
                <a:spcPct val="130000"/>
              </a:lnSpc>
              <a:spcBef>
                <a:spcPts val="300"/>
              </a:spcBef>
              <a:spcAft>
                <a:spcPts val="300"/>
              </a:spcAft>
              <a:buFont typeface="+mj-lt"/>
              <a:buAutoNum type="arabicParenR" startAt="6"/>
            </a:pPr>
            <a:r>
              <a:rPr lang="en-US" sz="2800" b="1">
                <a:latin typeface="Arial" pitchFamily="34" charset="0"/>
                <a:cs typeface="Arial" pitchFamily="34" charset="0"/>
              </a:rPr>
              <a:t>Định nghĩa Kiểu phân số, Ma trận, Vector:</a:t>
            </a:r>
            <a:endParaRPr lang="en-US" sz="2800" b="1">
              <a:solidFill>
                <a:srgbClr val="0000FF"/>
              </a:solidFill>
              <a:latin typeface="Arial" pitchFamily="34" charset="0"/>
              <a:cs typeface="Arial" pitchFamily="34" charset="0"/>
            </a:endParaRPr>
          </a:p>
          <a:p>
            <a:pPr marL="514350" indent="-230188"/>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PS{</a:t>
            </a:r>
          </a:p>
          <a:p>
            <a:pPr marL="0" indent="517525">
              <a:buNone/>
            </a:pPr>
            <a:r>
              <a:rPr lang="en-US" sz="1800">
                <a:solidFill>
                  <a:srgbClr val="0000FF"/>
                </a:solidFill>
                <a:latin typeface="Consolas" panose="020B0609020204030204" pitchFamily="49" charset="0"/>
              </a:rPr>
              <a:t>	int</a:t>
            </a:r>
            <a:r>
              <a:rPr lang="en-US" sz="1800">
                <a:solidFill>
                  <a:srgbClr val="000000"/>
                </a:solidFill>
                <a:latin typeface="Consolas" panose="020B0609020204030204" pitchFamily="49" charset="0"/>
              </a:rPr>
              <a:t> tu, mau;</a:t>
            </a:r>
          </a:p>
          <a:p>
            <a:pPr marL="0" indent="517525">
              <a:buNone/>
            </a:pPr>
            <a:r>
              <a:rPr lang="en-US" sz="1800">
                <a:solidFill>
                  <a:srgbClr val="000000"/>
                </a:solidFill>
                <a:latin typeface="Consolas" panose="020B0609020204030204" pitchFamily="49" charset="0"/>
              </a:rPr>
              <a:t>};</a:t>
            </a:r>
          </a:p>
          <a:p>
            <a:pPr marL="0" indent="517525">
              <a:buNone/>
            </a:pPr>
            <a:r>
              <a:rPr lang="en-US" sz="1800">
                <a:solidFill>
                  <a:srgbClr val="2B91AF"/>
                </a:solidFill>
                <a:latin typeface="Consolas" panose="020B0609020204030204" pitchFamily="49" charset="0"/>
              </a:rPr>
              <a:t>-&gt; PS</a:t>
            </a:r>
            <a:r>
              <a:rPr lang="en-US" sz="1800">
                <a:solidFill>
                  <a:srgbClr val="000000"/>
                </a:solidFill>
                <a:latin typeface="Consolas" panose="020B0609020204030204" pitchFamily="49" charset="0"/>
              </a:rPr>
              <a:t> p; </a:t>
            </a:r>
            <a:r>
              <a:rPr lang="en-US" sz="1800">
                <a:solidFill>
                  <a:srgbClr val="00B050"/>
                </a:solidFill>
                <a:latin typeface="Consolas" panose="020B0609020204030204" pitchFamily="49" charset="0"/>
              </a:rPr>
              <a:t>//khai báo biến p kiểu phân số </a:t>
            </a:r>
            <a:endParaRPr lang="en-US" sz="1800">
              <a:solidFill>
                <a:srgbClr val="00B050"/>
              </a:solidFill>
              <a:latin typeface="Arial" pitchFamily="34" charset="0"/>
              <a:cs typeface="Arial" pitchFamily="34" charset="0"/>
            </a:endParaRPr>
          </a:p>
          <a:p>
            <a:pPr marL="514350" indent="-230188"/>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MT{</a:t>
            </a:r>
          </a:p>
          <a:p>
            <a:pPr marL="0" indent="517525">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a[20][20]; //mảng chứa các phần tử kiểu thực của ma trận </a:t>
            </a:r>
          </a:p>
          <a:p>
            <a:pPr marL="0" indent="517525">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m; //số dòng của ma trận</a:t>
            </a:r>
          </a:p>
          <a:p>
            <a:pPr marL="0" indent="517525">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n; //số cột của ma trận </a:t>
            </a:r>
          </a:p>
          <a:p>
            <a:pPr marL="0" indent="517525">
              <a:buNone/>
            </a:pPr>
            <a:r>
              <a:rPr lang="en-US" sz="1800">
                <a:solidFill>
                  <a:srgbClr val="000000"/>
                </a:solidFill>
                <a:latin typeface="Consolas" panose="020B0609020204030204" pitchFamily="49" charset="0"/>
              </a:rPr>
              <a:t>};</a:t>
            </a:r>
          </a:p>
          <a:p>
            <a:pPr marL="0" indent="517525">
              <a:buNone/>
            </a:pPr>
            <a:r>
              <a:rPr lang="en-US" sz="1800">
                <a:solidFill>
                  <a:srgbClr val="2B91AF"/>
                </a:solidFill>
                <a:latin typeface="Consolas" panose="020B0609020204030204" pitchFamily="49" charset="0"/>
              </a:rPr>
              <a:t>-&gt; MT</a:t>
            </a:r>
            <a:r>
              <a:rPr lang="en-US" sz="1800">
                <a:solidFill>
                  <a:srgbClr val="000000"/>
                </a:solidFill>
                <a:latin typeface="Consolas" panose="020B0609020204030204" pitchFamily="49" charset="0"/>
              </a:rPr>
              <a:t> mt1; </a:t>
            </a:r>
            <a:r>
              <a:rPr lang="en-US" sz="1800">
                <a:solidFill>
                  <a:srgbClr val="00B050"/>
                </a:solidFill>
                <a:latin typeface="Consolas" panose="020B0609020204030204" pitchFamily="49" charset="0"/>
              </a:rPr>
              <a:t>//khai báo biến mt1 kiểu ma trận  </a:t>
            </a:r>
          </a:p>
          <a:p>
            <a:pPr marL="514350" indent="-230188"/>
            <a:r>
              <a:rPr lang="en-US" sz="1800">
                <a:solidFill>
                  <a:srgbClr val="0000FF"/>
                </a:solidFill>
                <a:latin typeface="Consolas" panose="020B0609020204030204" pitchFamily="49" charset="0"/>
              </a:rPr>
              <a:t>struct</a:t>
            </a:r>
            <a:r>
              <a:rPr lang="en-US" sz="1800">
                <a:solidFill>
                  <a:srgbClr val="000000"/>
                </a:solidFill>
                <a:latin typeface="Consolas" panose="020B0609020204030204" pitchFamily="49" charset="0"/>
              </a:rPr>
              <a:t> VT{</a:t>
            </a:r>
          </a:p>
          <a:p>
            <a:pPr marL="0" indent="517525">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b[20]; //mảng chứa các phần tử kiểu thực của vector</a:t>
            </a:r>
          </a:p>
          <a:p>
            <a:pPr marL="0" indent="517525">
              <a:buNone/>
            </a:pPr>
            <a:r>
              <a:rPr lang="en-US" sz="1800">
                <a:solidFill>
                  <a:srgbClr val="000000"/>
                </a:solidFill>
                <a:latin typeface="Consolas" panose="020B0609020204030204" pitchFamily="49" charset="0"/>
              </a:rPr>
              <a:t>	int n; //số phần tử của vector</a:t>
            </a:r>
          </a:p>
          <a:p>
            <a:pPr marL="0" indent="517525">
              <a:buNone/>
            </a:pPr>
            <a:r>
              <a:rPr lang="en-US" sz="1800">
                <a:solidFill>
                  <a:srgbClr val="000000"/>
                </a:solidFill>
                <a:latin typeface="Consolas" panose="020B0609020204030204" pitchFamily="49" charset="0"/>
              </a:rPr>
              <a:t>};</a:t>
            </a:r>
          </a:p>
          <a:p>
            <a:pPr marL="0" indent="517525">
              <a:buNone/>
            </a:pPr>
            <a:r>
              <a:rPr lang="en-US" sz="1800">
                <a:solidFill>
                  <a:srgbClr val="2B91AF"/>
                </a:solidFill>
                <a:latin typeface="Consolas" panose="020B0609020204030204" pitchFamily="49" charset="0"/>
              </a:rPr>
              <a:t>-&gt; VT</a:t>
            </a:r>
            <a:r>
              <a:rPr lang="en-US" sz="1800">
                <a:solidFill>
                  <a:srgbClr val="000000"/>
                </a:solidFill>
                <a:latin typeface="Consolas" panose="020B0609020204030204" pitchFamily="49" charset="0"/>
              </a:rPr>
              <a:t> v; </a:t>
            </a:r>
            <a:r>
              <a:rPr lang="en-US" sz="1800">
                <a:solidFill>
                  <a:srgbClr val="00B050"/>
                </a:solidFill>
                <a:latin typeface="Consolas" panose="020B0609020204030204" pitchFamily="49" charset="0"/>
              </a:rPr>
              <a:t>//khai báo biến v kiểu vector</a:t>
            </a:r>
            <a:endParaRPr lang="en-US" sz="1800">
              <a:solidFill>
                <a:srgbClr val="00B050"/>
              </a:solidFill>
              <a:latin typeface="Arial" pitchFamily="34" charset="0"/>
              <a:cs typeface="Arial" pitchFamily="34" charset="0"/>
            </a:endParaRPr>
          </a:p>
          <a:p>
            <a:pPr marL="0" indent="517525">
              <a:buNone/>
            </a:pPr>
            <a:endParaRPr lang="en-US" sz="1800">
              <a:solidFill>
                <a:srgbClr val="00B05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933987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9220200" cy="4876800"/>
          </a:xfrm>
        </p:spPr>
        <p:txBody>
          <a:bodyPr>
            <a:normAutofit/>
          </a:bodyPr>
          <a:lstStyle/>
          <a:p>
            <a:pPr marL="514350" indent="-514350" algn="just">
              <a:lnSpc>
                <a:spcPct val="130000"/>
              </a:lnSpc>
              <a:spcBef>
                <a:spcPts val="300"/>
              </a:spcBef>
              <a:spcAft>
                <a:spcPts val="300"/>
              </a:spcAft>
              <a:buFont typeface="+mj-lt"/>
              <a:buAutoNum type="arabicParenR" startAt="7"/>
            </a:pPr>
            <a:r>
              <a:rPr lang="en-US" sz="2800" b="1">
                <a:latin typeface="Arial" pitchFamily="34" charset="0"/>
                <a:cs typeface="Arial" pitchFamily="34" charset="0"/>
              </a:rPr>
              <a:t>Truy xuất đến từng trường của biến cấu trúc:</a:t>
            </a:r>
            <a:endParaRPr lang="en-US" sz="2800" b="1">
              <a:solidFill>
                <a:srgbClr val="0000FF"/>
              </a:solidFill>
              <a:latin typeface="Arial" pitchFamily="34" charset="0"/>
              <a:cs typeface="Arial" pitchFamily="34" charset="0"/>
            </a:endParaRPr>
          </a:p>
          <a:p>
            <a:pPr marL="0" indent="517525">
              <a:buNone/>
            </a:pPr>
            <a:r>
              <a:rPr lang="en-US" sz="2400">
                <a:solidFill>
                  <a:srgbClr val="0000FF"/>
                </a:solidFill>
                <a:latin typeface="Consolas" panose="020B0609020204030204" pitchFamily="49" charset="0"/>
              </a:rPr>
              <a:t>struct</a:t>
            </a:r>
            <a:r>
              <a:rPr lang="en-US" sz="2400">
                <a:solidFill>
                  <a:srgbClr val="000000"/>
                </a:solidFill>
                <a:latin typeface="Consolas" panose="020B0609020204030204" pitchFamily="49" charset="0"/>
              </a:rPr>
              <a:t> {</a:t>
            </a:r>
          </a:p>
          <a:p>
            <a:pPr marL="0" indent="517525">
              <a:buNone/>
            </a:pPr>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tu, mau;</a:t>
            </a:r>
          </a:p>
          <a:p>
            <a:pPr marL="0" indent="517525">
              <a:buNone/>
            </a:pPr>
            <a:r>
              <a:rPr lang="en-US" sz="2400">
                <a:solidFill>
                  <a:srgbClr val="000000"/>
                </a:solidFill>
                <a:latin typeface="Consolas" panose="020B0609020204030204" pitchFamily="49" charset="0"/>
              </a:rPr>
              <a:t>}</a:t>
            </a:r>
            <a:r>
              <a:rPr lang="en-US" sz="2400">
                <a:solidFill>
                  <a:srgbClr val="2B91AF"/>
                </a:solidFill>
                <a:latin typeface="Consolas" panose="020B0609020204030204" pitchFamily="49" charset="0"/>
              </a:rPr>
              <a:t>PS</a:t>
            </a:r>
            <a:r>
              <a:rPr lang="en-US" sz="2400">
                <a:solidFill>
                  <a:srgbClr val="000000"/>
                </a:solidFill>
                <a:latin typeface="Consolas" panose="020B0609020204030204" pitchFamily="49" charset="0"/>
              </a:rPr>
              <a:t>;</a:t>
            </a:r>
          </a:p>
          <a:p>
            <a:pPr marL="0" indent="0">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 </a:t>
            </a:r>
            <a:endParaRPr lang="en-US" sz="2400">
              <a:solidFill>
                <a:srgbClr val="00B050"/>
              </a:solidFill>
              <a:latin typeface="Consolas" panose="020B0609020204030204" pitchFamily="49" charset="0"/>
            </a:endParaRPr>
          </a:p>
          <a:p>
            <a:pPr marL="0" indent="514350">
              <a:buNone/>
            </a:pPr>
            <a:r>
              <a:rPr lang="fr-FR" sz="2400">
                <a:solidFill>
                  <a:srgbClr val="000000"/>
                </a:solidFill>
                <a:latin typeface="Consolas" panose="020B0609020204030204" pitchFamily="49" charset="0"/>
              </a:rPr>
              <a:t>cout </a:t>
            </a:r>
            <a:r>
              <a:rPr lang="fr-FR" sz="2400">
                <a:solidFill>
                  <a:srgbClr val="008080"/>
                </a:solidFill>
                <a:latin typeface="Consolas" panose="020B0609020204030204" pitchFamily="49" charset="0"/>
              </a:rPr>
              <a:t>&lt;&lt;</a:t>
            </a:r>
            <a:r>
              <a:rPr lang="fr-FR" sz="2400">
                <a:solidFill>
                  <a:srgbClr val="000000"/>
                </a:solidFill>
                <a:latin typeface="Consolas" panose="020B0609020204030204" pitchFamily="49" charset="0"/>
              </a:rPr>
              <a:t> </a:t>
            </a:r>
            <a:r>
              <a:rPr lang="fr-FR" sz="2400">
                <a:solidFill>
                  <a:srgbClr val="A31515"/>
                </a:solidFill>
                <a:latin typeface="Consolas" panose="020B0609020204030204" pitchFamily="49" charset="0"/>
              </a:rPr>
              <a:t>"Nhap tu va mau:"</a:t>
            </a:r>
            <a:r>
              <a:rPr lang="fr-FR" sz="2400">
                <a:solidFill>
                  <a:srgbClr val="000000"/>
                </a:solidFill>
                <a:latin typeface="Consolas" panose="020B0609020204030204" pitchFamily="49" charset="0"/>
              </a:rPr>
              <a:t>;</a:t>
            </a:r>
          </a:p>
          <a:p>
            <a:pPr marL="0" indent="514350">
              <a:buNone/>
            </a:pPr>
            <a:r>
              <a:rPr lang="en-US" sz="2400">
                <a:latin typeface="Consolas" panose="020B0609020204030204" pitchFamily="49" charset="0"/>
              </a:rPr>
              <a:t>cin</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latin typeface="Consolas" panose="020B0609020204030204" pitchFamily="49" charset="0"/>
              </a:rPr>
              <a:t>.tu</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.mau; </a:t>
            </a:r>
          </a:p>
          <a:p>
            <a:pPr marL="0" indent="0">
              <a:buNone/>
            </a:pPr>
            <a:r>
              <a:rPr lang="en-US" sz="2400">
                <a:solidFill>
                  <a:srgbClr val="2B91AF"/>
                </a:solidFill>
                <a:latin typeface="Consolas" panose="020B0609020204030204" pitchFamily="49" charset="0"/>
              </a:rPr>
              <a:t>-&gt; PS</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a:t>
            </a:r>
            <a:endParaRPr lang="en-US" sz="2400">
              <a:solidFill>
                <a:srgbClr val="00B050"/>
              </a:solidFill>
              <a:latin typeface="Arial" pitchFamily="34" charset="0"/>
              <a:cs typeface="Arial" pitchFamily="34" charset="0"/>
            </a:endParaRPr>
          </a:p>
          <a:p>
            <a:pPr marL="0" indent="514350">
              <a:buNone/>
            </a:pPr>
            <a:r>
              <a:rPr lang="en-US" sz="2400">
                <a:latin typeface="Consolas" panose="020B0609020204030204" pitchFamily="49" charset="0"/>
              </a:rPr>
              <a:t>cin</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p-&gt;</a:t>
            </a:r>
            <a:r>
              <a:rPr lang="en-US" sz="2400">
                <a:latin typeface="Consolas" panose="020B0609020204030204" pitchFamily="49" charset="0"/>
              </a:rPr>
              <a:t>tu</a:t>
            </a:r>
            <a:r>
              <a:rPr lang="en-US" sz="2400">
                <a:solidFill>
                  <a:srgbClr val="000000"/>
                </a:solidFill>
                <a:latin typeface="Consolas" panose="020B0609020204030204" pitchFamily="49" charset="0"/>
              </a:rPr>
              <a:t> </a:t>
            </a:r>
            <a:r>
              <a:rPr lang="en-US" sz="2400">
                <a:solidFill>
                  <a:srgbClr val="008080"/>
                </a:solidFill>
                <a:latin typeface="Consolas" panose="020B0609020204030204" pitchFamily="49" charset="0"/>
              </a:rPr>
              <a:t>&gt;&gt;</a:t>
            </a:r>
            <a:r>
              <a:rPr lang="en-US" sz="2400">
                <a:solidFill>
                  <a:srgbClr val="000000"/>
                </a:solidFill>
                <a:latin typeface="Consolas" panose="020B0609020204030204" pitchFamily="49" charset="0"/>
              </a:rPr>
              <a:t> </a:t>
            </a:r>
            <a:r>
              <a:rPr lang="en-US" sz="2400">
                <a:solidFill>
                  <a:srgbClr val="808080"/>
                </a:solidFill>
                <a:latin typeface="Consolas" panose="020B0609020204030204" pitchFamily="49" charset="0"/>
              </a:rPr>
              <a:t>p</a:t>
            </a:r>
            <a:r>
              <a:rPr lang="en-US" sz="2400">
                <a:solidFill>
                  <a:srgbClr val="000000"/>
                </a:solidFill>
                <a:latin typeface="Consolas" panose="020B0609020204030204" pitchFamily="49" charset="0"/>
              </a:rPr>
              <a:t>-&gt;mau; </a:t>
            </a:r>
          </a:p>
          <a:p>
            <a:pPr marL="0" indent="517525">
              <a:buNone/>
            </a:pPr>
            <a:endParaRPr lang="en-US" sz="2400">
              <a:solidFill>
                <a:srgbClr val="000000"/>
              </a:solidFill>
              <a:latin typeface="Consolas" panose="020B0609020204030204" pitchFamily="49"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Title 1">
            <a:extLst>
              <a:ext uri="{FF2B5EF4-FFF2-40B4-BE49-F238E27FC236}">
                <a16:creationId xmlns:a16="http://schemas.microsoft.com/office/drawing/2014/main" id="{39F9928B-8AE0-46FF-81A2-A231E9EC7A51}"/>
              </a:ext>
            </a:extLst>
          </p:cNvPr>
          <p:cNvSpPr>
            <a:spLocks noGrp="1"/>
          </p:cNvSpPr>
          <p:nvPr>
            <p:ph type="title"/>
          </p:nvPr>
        </p:nvSpPr>
        <p:spPr>
          <a:xfrm>
            <a:off x="0" y="0"/>
            <a:ext cx="9144000" cy="1066800"/>
          </a:xfrm>
        </p:spPr>
        <p:txBody>
          <a:bodyPr/>
          <a:lstStyle/>
          <a:p>
            <a:pPr>
              <a:tabLst>
                <a:tab pos="2168525" algn="l"/>
              </a:tabLst>
            </a:pPr>
            <a:r>
              <a:rPr lang="en-US" b="1">
                <a:effectLst>
                  <a:outerShdw blurRad="38100" dist="38100" dir="2700000" algn="tl">
                    <a:srgbClr val="000000">
                      <a:alpha val="43137"/>
                    </a:srgbClr>
                  </a:outerShdw>
                </a:effectLst>
                <a:latin typeface="Arial" pitchFamily="34" charset="0"/>
                <a:cs typeface="Arial" pitchFamily="34" charset="0"/>
              </a:rPr>
              <a:t>5.3 Các kiểu dữ liệu của C++ (tt)</a:t>
            </a:r>
          </a:p>
        </p:txBody>
      </p:sp>
    </p:spTree>
    <p:extLst>
      <p:ext uri="{BB962C8B-B14F-4D97-AF65-F5344CB8AC3E}">
        <p14:creationId xmlns:p14="http://schemas.microsoft.com/office/powerpoint/2010/main" val="4201334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5.4 Cấp phát bộ nhớ</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C</a:t>
            </a:r>
            <a:r>
              <a:rPr lang="vi-VN" sz="2800" b="1">
                <a:solidFill>
                  <a:srgbClr val="FF0000"/>
                </a:solidFill>
                <a:latin typeface="Arial" pitchFamily="34" charset="0"/>
                <a:cs typeface="Arial" pitchFamily="34" charset="0"/>
              </a:rPr>
              <a:t>ấp phát bộ nhớ</a:t>
            </a:r>
            <a:r>
              <a:rPr lang="en-US" sz="2800" b="1">
                <a:solidFill>
                  <a:srgbClr val="FF0000"/>
                </a:solidFill>
                <a:latin typeface="Arial" pitchFamily="34" charset="0"/>
                <a:cs typeface="Arial" pitchFamily="34" charset="0"/>
              </a:rPr>
              <a:t>:</a:t>
            </a:r>
            <a:r>
              <a:rPr lang="vi-VN" sz="2800" b="1">
                <a:solidFill>
                  <a:srgbClr val="FF0000"/>
                </a:solidFill>
                <a:latin typeface="Arial" pitchFamily="34" charset="0"/>
                <a:cs typeface="Arial" pitchFamily="34" charset="0"/>
              </a:rPr>
              <a:t> </a:t>
            </a:r>
            <a:r>
              <a:rPr lang="vi-VN" sz="2800" b="1">
                <a:solidFill>
                  <a:srgbClr val="0000FF"/>
                </a:solidFill>
                <a:latin typeface="Arial" pitchFamily="34" charset="0"/>
                <a:cs typeface="Arial" pitchFamily="34" charset="0"/>
              </a:rPr>
              <a:t>new</a:t>
            </a: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Kiểu </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p</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 //khai báo 1 biến con trỏ để chứa địa chỉ vùng nhớ sẽ được cấp phát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p</a:t>
            </a:r>
            <a:r>
              <a:rPr lang="vi-VN" sz="2800">
                <a:solidFill>
                  <a:schemeClr val="tx1">
                    <a:lumMod val="95000"/>
                    <a:lumOff val="5000"/>
                  </a:schemeClr>
                </a:solidFill>
                <a:latin typeface="Arial" pitchFamily="34" charset="0"/>
                <a:cs typeface="Arial" pitchFamily="34" charset="0"/>
              </a:rPr>
              <a:t> = </a:t>
            </a:r>
            <a:r>
              <a:rPr lang="vi-VN" sz="2800">
                <a:solidFill>
                  <a:srgbClr val="0000FF"/>
                </a:solidFill>
                <a:latin typeface="Arial" pitchFamily="34" charset="0"/>
                <a:cs typeface="Arial" pitchFamily="34" charset="0"/>
              </a:rPr>
              <a:t>new</a:t>
            </a:r>
            <a:r>
              <a:rPr lang="vi-VN"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Kiểu</a:t>
            </a:r>
            <a:r>
              <a:rPr lang="vi-VN" sz="2800">
                <a:solidFill>
                  <a:schemeClr val="tx1">
                    <a:lumMod val="95000"/>
                    <a:lumOff val="5000"/>
                  </a:schemeClr>
                </a:solidFill>
                <a:latin typeface="Arial" pitchFamily="34" charset="0"/>
                <a:cs typeface="Arial" pitchFamily="34" charset="0"/>
              </a:rPr>
              <a:t>; </a:t>
            </a:r>
            <a:r>
              <a:rPr lang="en-US" sz="2800">
                <a:solidFill>
                  <a:srgbClr val="C00000"/>
                </a:solidFill>
                <a:latin typeface="Arial" pitchFamily="34" charset="0"/>
                <a:cs typeface="Arial" pitchFamily="34" charset="0"/>
              </a:rPr>
              <a:t>//cấp phát bộ nhớ cho 1 phần tử </a:t>
            </a:r>
            <a:endParaRPr lang="vi-VN" sz="2800">
              <a:solidFill>
                <a:srgbClr val="C00000"/>
              </a:solidFill>
              <a:latin typeface="Arial" pitchFamily="34" charset="0"/>
              <a:cs typeface="Arial"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p</a:t>
            </a:r>
            <a:r>
              <a:rPr lang="vi-VN" sz="2800">
                <a:solidFill>
                  <a:schemeClr val="tx1">
                    <a:lumMod val="95000"/>
                    <a:lumOff val="5000"/>
                  </a:schemeClr>
                </a:solidFill>
                <a:latin typeface="Arial" pitchFamily="34" charset="0"/>
                <a:cs typeface="Arial" pitchFamily="34" charset="0"/>
              </a:rPr>
              <a:t> = </a:t>
            </a:r>
            <a:r>
              <a:rPr lang="vi-VN" sz="2800">
                <a:solidFill>
                  <a:srgbClr val="0000FF"/>
                </a:solidFill>
                <a:latin typeface="Arial" pitchFamily="34" charset="0"/>
                <a:cs typeface="Arial" pitchFamily="34" charset="0"/>
              </a:rPr>
              <a:t>new </a:t>
            </a:r>
            <a:r>
              <a:rPr lang="en-US" sz="2800">
                <a:solidFill>
                  <a:srgbClr val="0000FF"/>
                </a:solidFill>
                <a:latin typeface="Arial" pitchFamily="34" charset="0"/>
                <a:cs typeface="Arial" pitchFamily="34" charset="0"/>
              </a:rPr>
              <a:t>Kiểu</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n</a:t>
            </a:r>
            <a:r>
              <a:rPr lang="vi-VN" sz="2800">
                <a:solidFill>
                  <a:schemeClr val="tx1">
                    <a:lumMod val="95000"/>
                    <a:lumOff val="5000"/>
                  </a:schemeClr>
                </a:solidFill>
                <a:latin typeface="Arial" pitchFamily="34" charset="0"/>
                <a:cs typeface="Arial" pitchFamily="34" charset="0"/>
              </a:rPr>
              <a:t>]; </a:t>
            </a:r>
            <a:r>
              <a:rPr lang="vi-VN" sz="2800">
                <a:solidFill>
                  <a:srgbClr val="C00000"/>
                </a:solidFill>
                <a:latin typeface="Arial" pitchFamily="34" charset="0"/>
                <a:cs typeface="Arial" pitchFamily="34" charset="0"/>
              </a:rPr>
              <a:t>//</a:t>
            </a:r>
            <a:r>
              <a:rPr lang="en-US" sz="2800">
                <a:solidFill>
                  <a:srgbClr val="C00000"/>
                </a:solidFill>
                <a:latin typeface="Arial" pitchFamily="34" charset="0"/>
                <a:cs typeface="Arial" pitchFamily="34" charset="0"/>
              </a:rPr>
              <a:t>cấp phát bộ nhớ cho n phần tử</a:t>
            </a:r>
          </a:p>
          <a:p>
            <a:pPr indent="-1588" algn="just">
              <a:lnSpc>
                <a:spcPct val="130000"/>
              </a:lnSpc>
              <a:spcBef>
                <a:spcPts val="300"/>
              </a:spcBef>
              <a:spcAft>
                <a:spcPts val="300"/>
              </a:spcAft>
              <a:buNone/>
            </a:pPr>
            <a:r>
              <a:rPr lang="en-US" sz="2800" b="1">
                <a:solidFill>
                  <a:srgbClr val="0000FF"/>
                </a:solidFill>
                <a:latin typeface="Arial" pitchFamily="34" charset="0"/>
                <a:cs typeface="Arial" pitchFamily="34" charset="0"/>
              </a:rPr>
              <a:t>Ví dụ: </a:t>
            </a:r>
          </a:p>
          <a:p>
            <a:pPr algn="just">
              <a:lnSpc>
                <a:spcPct val="130000"/>
              </a:lnSpc>
              <a:spcBef>
                <a:spcPts val="300"/>
              </a:spcBef>
              <a:spcAft>
                <a:spcPts val="300"/>
              </a:spcAft>
              <a:buNone/>
            </a:pPr>
            <a:r>
              <a:rPr lang="en-US" sz="2800">
                <a:latin typeface="Arial" pitchFamily="34" charset="0"/>
                <a:cs typeface="Arial" pitchFamily="34" charset="0"/>
              </a:rPr>
              <a:t>		float *p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float;</a:t>
            </a:r>
          </a:p>
          <a:p>
            <a:pPr algn="just">
              <a:lnSpc>
                <a:spcPct val="130000"/>
              </a:lnSpc>
              <a:spcBef>
                <a:spcPts val="300"/>
              </a:spcBef>
              <a:spcAft>
                <a:spcPts val="300"/>
              </a:spcAft>
              <a:buNone/>
            </a:pPr>
            <a:r>
              <a:rPr lang="en-US" sz="2800">
                <a:latin typeface="Arial" pitchFamily="34" charset="0"/>
                <a:cs typeface="Arial" pitchFamily="34" charset="0"/>
              </a:rPr>
              <a:t>		int *pn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int[100];</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579850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5.4 Cấp phát bộ nhớ</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 Giải phóng</a:t>
            </a:r>
            <a:r>
              <a:rPr lang="vi-VN" sz="2800" b="1">
                <a:solidFill>
                  <a:srgbClr val="FF0000"/>
                </a:solidFill>
                <a:latin typeface="Arial" pitchFamily="34" charset="0"/>
                <a:cs typeface="Arial" pitchFamily="34" charset="0"/>
              </a:rPr>
              <a:t> bộ nhớ</a:t>
            </a:r>
            <a:r>
              <a:rPr lang="en-US" sz="2800" b="1">
                <a:solidFill>
                  <a:srgbClr val="FF0000"/>
                </a:solidFill>
                <a:latin typeface="Arial" pitchFamily="34" charset="0"/>
                <a:cs typeface="Arial" pitchFamily="34" charset="0"/>
              </a:rPr>
              <a:t>:</a:t>
            </a:r>
            <a:r>
              <a:rPr lang="vi-VN" sz="2800" b="1">
                <a:solidFill>
                  <a:srgbClr val="FF0000"/>
                </a:solidFill>
                <a:latin typeface="Arial" pitchFamily="34" charset="0"/>
                <a:cs typeface="Arial" pitchFamily="34" charset="0"/>
              </a:rPr>
              <a:t> </a:t>
            </a:r>
            <a:r>
              <a:rPr lang="en-US" sz="2800" b="1">
                <a:solidFill>
                  <a:srgbClr val="0000FF"/>
                </a:solidFill>
                <a:latin typeface="Arial" pitchFamily="34" charset="0"/>
                <a:cs typeface="Arial" pitchFamily="34" charset="0"/>
              </a:rPr>
              <a:t>delete</a:t>
            </a:r>
            <a:endParaRPr lang="vi-VN" sz="2800" b="1">
              <a:solidFill>
                <a:srgbClr val="0000FF"/>
              </a:solidFill>
              <a:latin typeface="Arial" pitchFamily="34" charset="0"/>
              <a:cs typeface="Arial" pitchFamily="34" charset="0"/>
            </a:endParaRP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delete </a:t>
            </a:r>
            <a:r>
              <a:rPr lang="en-US" sz="2800">
                <a:solidFill>
                  <a:schemeClr val="tx1">
                    <a:lumMod val="95000"/>
                    <a:lumOff val="5000"/>
                  </a:schemeClr>
                </a:solidFill>
                <a:latin typeface="Arial" pitchFamily="34" charset="0"/>
                <a:cs typeface="Arial" pitchFamily="34" charset="0"/>
              </a:rPr>
              <a:t>p</a:t>
            </a:r>
            <a:r>
              <a:rPr lang="vi-VN" sz="2800">
                <a:solidFill>
                  <a:schemeClr val="tx1">
                    <a:lumMod val="95000"/>
                    <a:lumOff val="5000"/>
                  </a:schemeClr>
                </a:solidFill>
                <a:latin typeface="Arial" pitchFamily="34" charset="0"/>
                <a:cs typeface="Arial" pitchFamily="34" charset="0"/>
              </a:rPr>
              <a:t>;</a:t>
            </a:r>
            <a:r>
              <a:rPr lang="en-US" sz="2800">
                <a:solidFill>
                  <a:schemeClr val="tx1">
                    <a:lumMod val="95000"/>
                    <a:lumOff val="5000"/>
                  </a:schemeClr>
                </a:solidFill>
                <a:latin typeface="Arial" pitchFamily="34" charset="0"/>
                <a:cs typeface="Arial" pitchFamily="34" charset="0"/>
              </a:rPr>
              <a:t> </a:t>
            </a:r>
          </a:p>
          <a:p>
            <a:pPr marL="463550" indent="-46355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00FF"/>
                </a:solidFill>
                <a:latin typeface="Arial" pitchFamily="34" charset="0"/>
                <a:cs typeface="Arial" pitchFamily="34" charset="0"/>
              </a:rPr>
              <a:t>delete</a:t>
            </a:r>
            <a:r>
              <a:rPr lang="en-US" sz="2800">
                <a:solidFill>
                  <a:schemeClr val="tx1">
                    <a:lumMod val="95000"/>
                    <a:lumOff val="5000"/>
                  </a:schemeClr>
                </a:solidFill>
                <a:latin typeface="Arial" pitchFamily="34" charset="0"/>
                <a:cs typeface="Arial" pitchFamily="34" charset="0"/>
              </a:rPr>
              <a:t> [] pn;</a:t>
            </a:r>
            <a:endParaRPr lang="vi-VN" sz="2800">
              <a:solidFill>
                <a:srgbClr val="0066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 Kiểm tra kết quả cấp phát bộ nhớ:</a:t>
            </a:r>
            <a:endParaRPr lang="vi-VN" sz="2800" b="1">
              <a:solidFill>
                <a:srgbClr val="FF0000"/>
              </a:solidFill>
              <a:latin typeface="Arial" pitchFamily="34" charset="0"/>
              <a:cs typeface="Arial" pitchFamily="34" charset="0"/>
            </a:endParaRPr>
          </a:p>
          <a:p>
            <a:pPr marL="461963" indent="-461963"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 Nếu thành công: p sẽ chứa </a:t>
            </a:r>
            <a:r>
              <a:rPr lang="en-US" sz="2800" u="sng">
                <a:solidFill>
                  <a:schemeClr val="tx1">
                    <a:lumMod val="95000"/>
                    <a:lumOff val="5000"/>
                  </a:schemeClr>
                </a:solidFill>
                <a:latin typeface="Arial" pitchFamily="34" charset="0"/>
                <a:cs typeface="Arial" pitchFamily="34" charset="0"/>
              </a:rPr>
              <a:t>địa chỉ đầu vùng  nhớ được cấp phát</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 Nếu thất bại: </a:t>
            </a:r>
            <a:r>
              <a:rPr lang="en-US" sz="2800">
                <a:solidFill>
                  <a:srgbClr val="0000FF"/>
                </a:solidFill>
                <a:latin typeface="Arial" pitchFamily="34" charset="0"/>
                <a:cs typeface="Arial" pitchFamily="34" charset="0"/>
              </a:rPr>
              <a:t>p = NULL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2018268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 Hàm trong C++</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9/3/2024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07366"/>
            <a:ext cx="2133600" cy="228600"/>
          </a:xfrm>
        </p:spPr>
        <p:txBody>
          <a:bodyPr/>
          <a:lstStyle/>
          <a:p>
            <a:pPr>
              <a:defRPr/>
            </a:pPr>
            <a:fld id="{688F6725-D91E-415D-8720-601CB0D1C024}" type="slidenum">
              <a:rPr lang="en-US" smtClean="0">
                <a:latin typeface="Times New Roman" pitchFamily="18" charset="0"/>
                <a:cs typeface="Times New Roman" pitchFamily="18" charset="0"/>
              </a:rPr>
              <a:pPr>
                <a:defRPr/>
              </a:pPr>
              <a:t>36</a:t>
            </a:fld>
            <a:endParaRPr lang="en-US">
              <a:latin typeface="Times New Roman" pitchFamily="18" charset="0"/>
              <a:cs typeface="Times New Roman" pitchFamily="18" charset="0"/>
            </a:endParaRPr>
          </a:p>
        </p:txBody>
      </p:sp>
      <p:grpSp>
        <p:nvGrpSpPr>
          <p:cNvPr id="41" name="Group 40"/>
          <p:cNvGrpSpPr/>
          <p:nvPr/>
        </p:nvGrpSpPr>
        <p:grpSpPr>
          <a:xfrm>
            <a:off x="1828800" y="1393634"/>
            <a:ext cx="6400800" cy="665163"/>
            <a:chOff x="1828800" y="1665516"/>
            <a:chExt cx="64008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48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Đối có giá trị mặc định</a:t>
              </a:r>
            </a:p>
          </p:txBody>
        </p:sp>
        <p:sp>
          <p:nvSpPr>
            <p:cNvPr id="52" name="Text Box 13"/>
            <p:cNvSpPr txBox="1">
              <a:spLocks noChangeArrowheads="1"/>
            </p:cNvSpPr>
            <p:nvPr/>
          </p:nvSpPr>
          <p:spPr bwMode="gray">
            <a:xfrm>
              <a:off x="2025650" y="1763941"/>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173666"/>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Biến tham chiếu </a:t>
              </a:r>
            </a:p>
          </p:txBody>
        </p:sp>
        <p:sp>
          <p:nvSpPr>
            <p:cNvPr id="55" name="Text Box 16"/>
            <p:cNvSpPr txBox="1">
              <a:spLocks noChangeArrowheads="1"/>
            </p:cNvSpPr>
            <p:nvPr/>
          </p:nvSpPr>
          <p:spPr bwMode="gray">
            <a:xfrm>
              <a:off x="2025650" y="2775858"/>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294038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Sử dụng biến tham chiếu </a:t>
              </a:r>
            </a:p>
          </p:txBody>
        </p:sp>
        <p:sp>
          <p:nvSpPr>
            <p:cNvPr id="66" name="Text Box 27"/>
            <p:cNvSpPr txBox="1">
              <a:spLocks noChangeArrowheads="1"/>
            </p:cNvSpPr>
            <p:nvPr/>
          </p:nvSpPr>
          <p:spPr bwMode="gray">
            <a:xfrm>
              <a:off x="2025650" y="35705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3697666"/>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Con trỏ hàm</a:t>
              </a:r>
            </a:p>
          </p:txBody>
        </p:sp>
        <p:sp>
          <p:nvSpPr>
            <p:cNvPr id="69" name="Text Box 30"/>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445966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Inline Function</a:t>
              </a:r>
            </a:p>
          </p:txBody>
        </p:sp>
        <p:sp>
          <p:nvSpPr>
            <p:cNvPr id="72" name="Text Box 30"/>
            <p:cNvSpPr txBox="1">
              <a:spLocks noChangeArrowheads="1"/>
            </p:cNvSpPr>
            <p:nvPr/>
          </p:nvSpPr>
          <p:spPr bwMode="gray">
            <a:xfrm>
              <a:off x="2028138" y="5400904"/>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5</a:t>
                </a:r>
              </a:p>
            </p:txBody>
          </p:sp>
        </p:grpSp>
      </p:grpSp>
      <p:grpSp>
        <p:nvGrpSpPr>
          <p:cNvPr id="73" name="Group 72">
            <a:extLst>
              <a:ext uri="{FF2B5EF4-FFF2-40B4-BE49-F238E27FC236}">
                <a16:creationId xmlns:a16="http://schemas.microsoft.com/office/drawing/2014/main" id="{7AE38B55-4787-4A78-AD1E-6438DD997C3C}"/>
              </a:ext>
            </a:extLst>
          </p:cNvPr>
          <p:cNvGrpSpPr/>
          <p:nvPr/>
        </p:nvGrpSpPr>
        <p:grpSpPr>
          <a:xfrm>
            <a:off x="1828800" y="5221666"/>
            <a:ext cx="5410200" cy="665163"/>
            <a:chOff x="1828800" y="4386491"/>
            <a:chExt cx="5410200" cy="665163"/>
          </a:xfrm>
        </p:grpSpPr>
        <p:grpSp>
          <p:nvGrpSpPr>
            <p:cNvPr id="77" name="Group 21">
              <a:extLst>
                <a:ext uri="{FF2B5EF4-FFF2-40B4-BE49-F238E27FC236}">
                  <a16:creationId xmlns:a16="http://schemas.microsoft.com/office/drawing/2014/main" id="{D5C94316-7EE2-4836-A26F-654DF50D8CCD}"/>
                </a:ext>
              </a:extLst>
            </p:cNvPr>
            <p:cNvGrpSpPr>
              <a:grpSpLocks/>
            </p:cNvGrpSpPr>
            <p:nvPr/>
          </p:nvGrpSpPr>
          <p:grpSpPr bwMode="auto">
            <a:xfrm>
              <a:off x="1828800" y="4386491"/>
              <a:ext cx="762000" cy="665163"/>
              <a:chOff x="3174" y="2656"/>
              <a:chExt cx="1549" cy="1351"/>
            </a:xfrm>
          </p:grpSpPr>
          <p:sp>
            <p:nvSpPr>
              <p:cNvPr id="81" name="AutoShape 22">
                <a:extLst>
                  <a:ext uri="{FF2B5EF4-FFF2-40B4-BE49-F238E27FC236}">
                    <a16:creationId xmlns:a16="http://schemas.microsoft.com/office/drawing/2014/main" id="{8E6E452A-3532-4949-A78A-1C860224838E}"/>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2" name="AutoShape 23">
                <a:extLst>
                  <a:ext uri="{FF2B5EF4-FFF2-40B4-BE49-F238E27FC236}">
                    <a16:creationId xmlns:a16="http://schemas.microsoft.com/office/drawing/2014/main" id="{63F4B26B-F050-4402-AE3C-CB5A301A7FEC}"/>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83" name="AutoShape 24">
                <a:extLst>
                  <a:ext uri="{FF2B5EF4-FFF2-40B4-BE49-F238E27FC236}">
                    <a16:creationId xmlns:a16="http://schemas.microsoft.com/office/drawing/2014/main" id="{13F5DEAC-E1F6-4AB2-AB65-2D5027DE638F}"/>
                  </a:ext>
                </a:extLst>
              </p:cNvPr>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78" name="Line 28">
              <a:extLst>
                <a:ext uri="{FF2B5EF4-FFF2-40B4-BE49-F238E27FC236}">
                  <a16:creationId xmlns:a16="http://schemas.microsoft.com/office/drawing/2014/main" id="{C7BB4E8C-C90A-4907-AA5B-4CA30BCC6F5B}"/>
                </a:ext>
              </a:extLst>
            </p:cNvPr>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9" name="Text Box 29">
              <a:extLst>
                <a:ext uri="{FF2B5EF4-FFF2-40B4-BE49-F238E27FC236}">
                  <a16:creationId xmlns:a16="http://schemas.microsoft.com/office/drawing/2014/main" id="{F1790D37-960D-43AB-82C5-F8611705A1C6}"/>
                </a:ext>
              </a:extLst>
            </p:cNvPr>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Định nghĩa chồng các hàm</a:t>
              </a:r>
            </a:p>
          </p:txBody>
        </p:sp>
        <p:sp>
          <p:nvSpPr>
            <p:cNvPr id="80" name="Text Box 30">
              <a:extLst>
                <a:ext uri="{FF2B5EF4-FFF2-40B4-BE49-F238E27FC236}">
                  <a16:creationId xmlns:a16="http://schemas.microsoft.com/office/drawing/2014/main" id="{A2670C47-F256-4D45-993D-5D7D63E9E08C}"/>
                </a:ext>
              </a:extLst>
            </p:cNvPr>
            <p:cNvSpPr txBox="1">
              <a:spLocks noChangeArrowheads="1"/>
            </p:cNvSpPr>
            <p:nvPr/>
          </p:nvSpPr>
          <p:spPr bwMode="gray">
            <a:xfrm>
              <a:off x="2025650" y="4484916"/>
              <a:ext cx="338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chemeClr val="bg1"/>
                  </a:solidFill>
                  <a:latin typeface="Times New Roman" pitchFamily="18" charset="0"/>
                  <a:cs typeface="Times New Roman" pitchFamily="18" charset="0"/>
                </a:rPr>
                <a:t>6</a:t>
              </a:r>
              <a:endParaRPr lang="en-US" sz="2400" b="1">
                <a:solidFill>
                  <a:schemeClr val="bg1"/>
                </a:solidFill>
                <a:latin typeface="Times New Roman" pitchFamily="18" charset="0"/>
                <a:cs typeface="Times New Roman" pitchFamily="18" charset="0"/>
              </a:endParaRPr>
            </a:p>
          </p:txBody>
        </p:sp>
      </p:grpSp>
      <p:grpSp>
        <p:nvGrpSpPr>
          <p:cNvPr id="92" name="Group 91">
            <a:extLst>
              <a:ext uri="{FF2B5EF4-FFF2-40B4-BE49-F238E27FC236}">
                <a16:creationId xmlns:a16="http://schemas.microsoft.com/office/drawing/2014/main" id="{6537B55C-50F1-4E9E-AEFC-1B9E867C2303}"/>
              </a:ext>
            </a:extLst>
          </p:cNvPr>
          <p:cNvGrpSpPr/>
          <p:nvPr/>
        </p:nvGrpSpPr>
        <p:grpSpPr>
          <a:xfrm>
            <a:off x="1828800" y="5975254"/>
            <a:ext cx="5638800" cy="665163"/>
            <a:chOff x="1828800" y="5323116"/>
            <a:chExt cx="5413775" cy="665163"/>
          </a:xfrm>
        </p:grpSpPr>
        <p:sp>
          <p:nvSpPr>
            <p:cNvPr id="93" name="Line 28">
              <a:extLst>
                <a:ext uri="{FF2B5EF4-FFF2-40B4-BE49-F238E27FC236}">
                  <a16:creationId xmlns:a16="http://schemas.microsoft.com/office/drawing/2014/main" id="{7BB6E021-A3ED-4FEE-AF3F-AFBDB9CDC85C}"/>
                </a:ext>
              </a:extLst>
            </p:cNvPr>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4" name="Text Box 29">
              <a:extLst>
                <a:ext uri="{FF2B5EF4-FFF2-40B4-BE49-F238E27FC236}">
                  <a16:creationId xmlns:a16="http://schemas.microsoft.com/office/drawing/2014/main" id="{7CCFC3B3-B07B-49A6-8B1F-BAE13DA37970}"/>
                </a:ext>
              </a:extLst>
            </p:cNvPr>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Định nghĩa chồng các toán tử</a:t>
              </a:r>
            </a:p>
          </p:txBody>
        </p:sp>
        <p:sp>
          <p:nvSpPr>
            <p:cNvPr id="95" name="Text Box 30">
              <a:extLst>
                <a:ext uri="{FF2B5EF4-FFF2-40B4-BE49-F238E27FC236}">
                  <a16:creationId xmlns:a16="http://schemas.microsoft.com/office/drawing/2014/main" id="{1CE9199B-94C0-4E67-8AFB-B0674F042EE4}"/>
                </a:ext>
              </a:extLst>
            </p:cNvPr>
            <p:cNvSpPr txBox="1">
              <a:spLocks noChangeArrowheads="1"/>
            </p:cNvSpPr>
            <p:nvPr/>
          </p:nvSpPr>
          <p:spPr bwMode="gray">
            <a:xfrm>
              <a:off x="2034894" y="5400904"/>
              <a:ext cx="325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5</a:t>
              </a:r>
            </a:p>
          </p:txBody>
        </p:sp>
        <p:grpSp>
          <p:nvGrpSpPr>
            <p:cNvPr id="96" name="Group 17">
              <a:extLst>
                <a:ext uri="{FF2B5EF4-FFF2-40B4-BE49-F238E27FC236}">
                  <a16:creationId xmlns:a16="http://schemas.microsoft.com/office/drawing/2014/main" id="{9DA98DD4-87C5-4D1E-BC53-903FF041A75C}"/>
                </a:ext>
              </a:extLst>
            </p:cNvPr>
            <p:cNvGrpSpPr>
              <a:grpSpLocks/>
            </p:cNvGrpSpPr>
            <p:nvPr/>
          </p:nvGrpSpPr>
          <p:grpSpPr bwMode="auto">
            <a:xfrm>
              <a:off x="1828800" y="5323116"/>
              <a:ext cx="762000" cy="665163"/>
              <a:chOff x="1110" y="2656"/>
              <a:chExt cx="1549" cy="1351"/>
            </a:xfrm>
          </p:grpSpPr>
          <p:sp>
            <p:nvSpPr>
              <p:cNvPr id="97" name="AutoShape 18">
                <a:extLst>
                  <a:ext uri="{FF2B5EF4-FFF2-40B4-BE49-F238E27FC236}">
                    <a16:creationId xmlns:a16="http://schemas.microsoft.com/office/drawing/2014/main" id="{4E7EA508-7F85-40BE-AE99-2096ADCC2A9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8" name="AutoShape 19">
                <a:extLst>
                  <a:ext uri="{FF2B5EF4-FFF2-40B4-BE49-F238E27FC236}">
                    <a16:creationId xmlns:a16="http://schemas.microsoft.com/office/drawing/2014/main" id="{AEA2BF3F-BA09-49EC-B8D9-F5C3FC1D786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99" name="AutoShape 20">
                <a:extLst>
                  <a:ext uri="{FF2B5EF4-FFF2-40B4-BE49-F238E27FC236}">
                    <a16:creationId xmlns:a16="http://schemas.microsoft.com/office/drawing/2014/main" id="{393DB529-D213-4023-9945-B97EF38F1A7F}"/>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7</a:t>
                </a:r>
              </a:p>
            </p:txBody>
          </p:sp>
        </p:grpSp>
      </p:grpSp>
    </p:spTree>
    <p:extLst>
      <p:ext uri="{BB962C8B-B14F-4D97-AF65-F5344CB8AC3E}">
        <p14:creationId xmlns:p14="http://schemas.microsoft.com/office/powerpoint/2010/main" val="728452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a:t>
            </a:r>
          </a:p>
        </p:txBody>
      </p:sp>
      <p:sp>
        <p:nvSpPr>
          <p:cNvPr id="3" name="Content Placeholder 2"/>
          <p:cNvSpPr>
            <a:spLocks noGrp="1"/>
          </p:cNvSpPr>
          <p:nvPr>
            <p:ph idx="1"/>
          </p:nvPr>
        </p:nvSpPr>
        <p:spPr>
          <a:xfrm>
            <a:off x="76200" y="1295400"/>
            <a:ext cx="1828800" cy="6858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Ví dụ 1</a:t>
            </a:r>
            <a:r>
              <a:rPr lang="vi-VN" sz="2800">
                <a:solidFill>
                  <a:srgbClr val="0000FF"/>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905000" y="1524000"/>
            <a:ext cx="5791200" cy="1066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57200" y="3048000"/>
            <a:ext cx="5791200" cy="5334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57200" y="4191000"/>
            <a:ext cx="5791200" cy="762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457200" y="5367130"/>
            <a:ext cx="5791200" cy="99060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6858000" y="2776330"/>
            <a:ext cx="1981200" cy="1138800"/>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srcRect/>
          <a:stretch>
            <a:fillRect/>
          </a:stretch>
        </p:blipFill>
        <p:spPr bwMode="auto">
          <a:xfrm>
            <a:off x="6858000" y="4071730"/>
            <a:ext cx="2057400" cy="1202076"/>
          </a:xfrm>
          <a:prstGeom prst="rect">
            <a:avLst/>
          </a:prstGeom>
          <a:noFill/>
          <a:ln w="9525">
            <a:noFill/>
            <a:miter lim="800000"/>
            <a:headEnd/>
            <a:tailEnd/>
          </a:ln>
        </p:spPr>
      </p:pic>
      <p:pic>
        <p:nvPicPr>
          <p:cNvPr id="1034" name="Picture 10"/>
          <p:cNvPicPr>
            <a:picLocks noChangeAspect="1" noChangeArrowheads="1"/>
          </p:cNvPicPr>
          <p:nvPr/>
        </p:nvPicPr>
        <p:blipFill>
          <a:blip r:embed="rId9" cstate="print"/>
          <a:srcRect/>
          <a:stretch>
            <a:fillRect/>
          </a:stretch>
        </p:blipFill>
        <p:spPr bwMode="auto">
          <a:xfrm>
            <a:off x="6934200" y="5443330"/>
            <a:ext cx="2057400" cy="1033670"/>
          </a:xfrm>
          <a:prstGeom prst="rect">
            <a:avLst/>
          </a:prstGeom>
          <a:noFill/>
          <a:ln w="9525">
            <a:noFill/>
            <a:miter lim="800000"/>
            <a:headEnd/>
            <a:tailEnd/>
          </a:ln>
        </p:spPr>
      </p:pic>
      <p:sp>
        <p:nvSpPr>
          <p:cNvPr id="7" name="Arrow: Right 6">
            <a:extLst>
              <a:ext uri="{FF2B5EF4-FFF2-40B4-BE49-F238E27FC236}">
                <a16:creationId xmlns:a16="http://schemas.microsoft.com/office/drawing/2014/main" id="{FAD926D7-619C-4284-8A2C-3BCDE0C4CE8C}"/>
              </a:ext>
            </a:extLst>
          </p:cNvPr>
          <p:cNvSpPr/>
          <p:nvPr/>
        </p:nvSpPr>
        <p:spPr>
          <a:xfrm>
            <a:off x="6248400" y="3268981"/>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D58F56B-CFC9-4D9F-A678-3578B39CFA69}"/>
              </a:ext>
            </a:extLst>
          </p:cNvPr>
          <p:cNvSpPr/>
          <p:nvPr/>
        </p:nvSpPr>
        <p:spPr>
          <a:xfrm>
            <a:off x="6248400" y="5897881"/>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01D83EF-CDFF-452C-959D-F784EC3BCD8C}"/>
              </a:ext>
            </a:extLst>
          </p:cNvPr>
          <p:cNvSpPr/>
          <p:nvPr/>
        </p:nvSpPr>
        <p:spPr>
          <a:xfrm>
            <a:off x="6248400" y="4627049"/>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817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17434"/>
            <a:ext cx="1905000" cy="6096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Ví dụ 2</a:t>
            </a:r>
            <a:r>
              <a:rPr lang="vi-VN" sz="2800">
                <a:solidFill>
                  <a:srgbClr val="0000FF"/>
                </a:solidFill>
                <a:latin typeface="Arial" pitchFamily="34" charset="0"/>
                <a:cs typeface="Arial" pitchFamily="34" charset="0"/>
              </a:rPr>
              <a:t>:</a:t>
            </a: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838199" y="1981200"/>
            <a:ext cx="8119153" cy="4419600"/>
          </a:xfrm>
          <a:prstGeom prst="rect">
            <a:avLst/>
          </a:prstGeom>
          <a:noFill/>
          <a:ln w="9525">
            <a:noFill/>
            <a:miter lim="800000"/>
            <a:headEnd/>
            <a:tailEnd/>
          </a:ln>
        </p:spPr>
      </p:pic>
      <p:sp>
        <p:nvSpPr>
          <p:cNvPr id="10" name="Title 1">
            <a:extLst>
              <a:ext uri="{FF2B5EF4-FFF2-40B4-BE49-F238E27FC236}">
                <a16:creationId xmlns:a16="http://schemas.microsoft.com/office/drawing/2014/main" id="{C2910881-1F2B-487F-B9B1-FC3A2D9C40EC}"/>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 (tt)</a:t>
            </a:r>
          </a:p>
        </p:txBody>
      </p:sp>
      <p:sp>
        <p:nvSpPr>
          <p:cNvPr id="2" name="Rectangle 1">
            <a:extLst>
              <a:ext uri="{FF2B5EF4-FFF2-40B4-BE49-F238E27FC236}">
                <a16:creationId xmlns:a16="http://schemas.microsoft.com/office/drawing/2014/main" id="{22EF8F20-9C2F-402E-AC3E-2632522F849C}"/>
              </a:ext>
            </a:extLst>
          </p:cNvPr>
          <p:cNvSpPr/>
          <p:nvPr/>
        </p:nvSpPr>
        <p:spPr>
          <a:xfrm>
            <a:off x="4114800" y="4800600"/>
            <a:ext cx="1905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tham so 1 = 10</a:t>
            </a:r>
          </a:p>
          <a:p>
            <a:pPr algn="ctr"/>
            <a:r>
              <a:rPr lang="en-US"/>
              <a:t>tham so 2 = 20</a:t>
            </a:r>
          </a:p>
        </p:txBody>
      </p:sp>
      <p:cxnSp>
        <p:nvCxnSpPr>
          <p:cNvPr id="8" name="Straight Arrow Connector 7">
            <a:extLst>
              <a:ext uri="{FF2B5EF4-FFF2-40B4-BE49-F238E27FC236}">
                <a16:creationId xmlns:a16="http://schemas.microsoft.com/office/drawing/2014/main" id="{60E6759E-88AD-4A57-8985-23D34D0E82A1}"/>
              </a:ext>
            </a:extLst>
          </p:cNvPr>
          <p:cNvCxnSpPr/>
          <p:nvPr/>
        </p:nvCxnSpPr>
        <p:spPr>
          <a:xfrm>
            <a:off x="3200400" y="4724400"/>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817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5029200"/>
          </a:xfrm>
        </p:spPr>
        <p:txBody>
          <a:bodyPr>
            <a:normAutofit fontScale="70000" lnSpcReduction="20000"/>
          </a:bodyPr>
          <a:lstStyle/>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Mục đích</a:t>
            </a:r>
            <a:r>
              <a:rPr lang="vi-VN" sz="2800" b="1">
                <a:solidFill>
                  <a:srgbClr val="0000FF"/>
                </a:solidFill>
                <a:latin typeface="Arial" pitchFamily="34" charset="0"/>
                <a:cs typeface="Arial" pitchFamily="34" charset="0"/>
              </a:rPr>
              <a:t>:</a:t>
            </a:r>
            <a:endParaRPr lang="en-US" sz="2800" b="1">
              <a:solidFill>
                <a:srgbClr val="0000FF"/>
              </a:solidFill>
              <a:latin typeface="Arial" pitchFamily="34" charset="0"/>
              <a:cs typeface="Arial" pitchFamily="34" charset="0"/>
            </a:endParaRPr>
          </a:p>
          <a:p>
            <a:pPr marL="738188" lvl="1" indent="-276225" algn="just">
              <a:lnSpc>
                <a:spcPct val="130000"/>
              </a:lnSpc>
              <a:spcBef>
                <a:spcPts val="300"/>
              </a:spcBef>
              <a:spcAft>
                <a:spcPts val="300"/>
              </a:spcAft>
              <a:buFont typeface="Wingdings" panose="05000000000000000000" pitchFamily="2" charset="2"/>
              <a:buChar char="§"/>
            </a:pPr>
            <a:r>
              <a:rPr lang="en-US" sz="2400">
                <a:latin typeface="Arial" pitchFamily="34" charset="0"/>
                <a:cs typeface="Arial" pitchFamily="34" charset="0"/>
              </a:rPr>
              <a:t>Gán giá trị mặc định cho các đối số của hàm.</a:t>
            </a:r>
          </a:p>
          <a:p>
            <a:pPr marL="738188" lvl="1" indent="-276225" algn="just">
              <a:lnSpc>
                <a:spcPct val="130000"/>
              </a:lnSpc>
              <a:spcBef>
                <a:spcPts val="300"/>
              </a:spcBef>
              <a:spcAft>
                <a:spcPts val="300"/>
              </a:spcAft>
              <a:buFont typeface="Wingdings" panose="05000000000000000000" pitchFamily="2" charset="2"/>
              <a:buChar char="§"/>
            </a:pPr>
            <a:r>
              <a:rPr lang="en-US" sz="2400">
                <a:latin typeface="Arial" pitchFamily="34" charset="0"/>
                <a:cs typeface="Arial" pitchFamily="34" charset="0"/>
              </a:rPr>
              <a:t>Giá trị này sẽ được </a:t>
            </a:r>
            <a:r>
              <a:rPr lang="en-US" sz="2400" u="sng">
                <a:latin typeface="Arial" pitchFamily="34" charset="0"/>
                <a:cs typeface="Arial" pitchFamily="34" charset="0"/>
              </a:rPr>
              <a:t>sử dụng khi không truyền giá trị cho các đối số</a:t>
            </a:r>
            <a:r>
              <a:rPr lang="en-US" sz="2400">
                <a:latin typeface="Arial" pitchFamily="34" charset="0"/>
                <a:cs typeface="Arial" pitchFamily="34" charset="0"/>
              </a:rPr>
              <a:t> của hàm trong lời gọi hàm. </a:t>
            </a:r>
          </a:p>
          <a:p>
            <a:pPr marL="738188" lvl="1" indent="0" algn="just">
              <a:lnSpc>
                <a:spcPct val="130000"/>
              </a:lnSpc>
              <a:spcBef>
                <a:spcPts val="300"/>
              </a:spcBef>
              <a:spcAft>
                <a:spcPts val="300"/>
              </a:spcAft>
              <a:buNone/>
            </a:pPr>
            <a:r>
              <a:rPr lang="en-US" sz="2400">
                <a:latin typeface="Arial" pitchFamily="34" charset="0"/>
                <a:cs typeface="Arial" pitchFamily="34" charset="0"/>
              </a:rPr>
              <a:t>Nói cách khác, khi không có tham số tương ứng, đối được khởi gán bởi giá trị mặc định.</a:t>
            </a:r>
          </a:p>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Khai báo hàm có đối mặc định:</a:t>
            </a:r>
          </a:p>
          <a:p>
            <a:pPr lvl="1" algn="just">
              <a:lnSpc>
                <a:spcPct val="130000"/>
              </a:lnSpc>
              <a:spcBef>
                <a:spcPts val="300"/>
              </a:spcBef>
              <a:spcAft>
                <a:spcPts val="300"/>
              </a:spcAft>
              <a:buFont typeface="Wingdings" pitchFamily="2" charset="2"/>
              <a:buChar char="§"/>
            </a:pPr>
            <a:r>
              <a:rPr lang="en-US" sz="2400" u="sng">
                <a:latin typeface="Arial" pitchFamily="34" charset="0"/>
                <a:cs typeface="Arial" pitchFamily="34" charset="0"/>
              </a:rPr>
              <a:t>Nếu có khai báo nguyên mẫu hàm</a:t>
            </a:r>
            <a:r>
              <a:rPr lang="en-US" sz="2400">
                <a:latin typeface="Arial" pitchFamily="34" charset="0"/>
                <a:cs typeface="Arial" pitchFamily="34" charset="0"/>
              </a:rPr>
              <a:t> thì các đối mặc định </a:t>
            </a:r>
            <a:r>
              <a:rPr lang="en-US" sz="2400" u="sng">
                <a:latin typeface="Arial" pitchFamily="34" charset="0"/>
                <a:cs typeface="Arial" pitchFamily="34" charset="0"/>
              </a:rPr>
              <a:t>phải được khởi gán trong nguyên mẫu</a:t>
            </a:r>
            <a:r>
              <a:rPr lang="en-US" sz="2400">
                <a:latin typeface="Arial" pitchFamily="34" charset="0"/>
                <a:cs typeface="Arial" pitchFamily="34" charset="0"/>
              </a:rPr>
              <a:t>, trong định nghĩa không cần khởi gán lại.</a:t>
            </a:r>
          </a:p>
          <a:p>
            <a:pPr marL="1200150" lvl="1" indent="0" algn="just">
              <a:lnSpc>
                <a:spcPct val="130000"/>
              </a:lnSpc>
              <a:spcBef>
                <a:spcPts val="300"/>
              </a:spcBef>
              <a:spcAft>
                <a:spcPts val="300"/>
              </a:spcAft>
              <a:buNone/>
            </a:pPr>
            <a:r>
              <a:rPr lang="en-US" sz="2400">
                <a:latin typeface="Arial" pitchFamily="34" charset="0"/>
                <a:cs typeface="Arial" pitchFamily="34" charset="0"/>
              </a:rPr>
              <a:t>void delay(</a:t>
            </a:r>
            <a:r>
              <a:rPr lang="en-US" sz="2400">
                <a:solidFill>
                  <a:srgbClr val="FF0000"/>
                </a:solidFill>
                <a:latin typeface="Arial" pitchFamily="34" charset="0"/>
                <a:cs typeface="Arial" pitchFamily="34" charset="0"/>
              </a:rPr>
              <a:t>int n = 1000</a:t>
            </a:r>
            <a:r>
              <a:rPr lang="en-US" sz="2400">
                <a:latin typeface="Arial" pitchFamily="34" charset="0"/>
                <a:cs typeface="Arial" pitchFamily="34" charset="0"/>
              </a:rPr>
              <a:t>); </a:t>
            </a:r>
          </a:p>
          <a:p>
            <a:pPr marL="457200" lvl="1" indent="742950" algn="just">
              <a:lnSpc>
                <a:spcPct val="130000"/>
              </a:lnSpc>
              <a:spcBef>
                <a:spcPts val="300"/>
              </a:spcBef>
              <a:spcAft>
                <a:spcPts val="300"/>
              </a:spcAft>
              <a:buNone/>
              <a:tabLst>
                <a:tab pos="1200150" algn="l"/>
              </a:tabLst>
            </a:pPr>
            <a:r>
              <a:rPr lang="en-US" sz="2400">
                <a:latin typeface="Arial" pitchFamily="34" charset="0"/>
                <a:cs typeface="Arial" pitchFamily="34" charset="0"/>
              </a:rPr>
              <a:t>void delay(int n){…}</a:t>
            </a:r>
          </a:p>
          <a:p>
            <a:pPr lvl="1" algn="just">
              <a:lnSpc>
                <a:spcPct val="130000"/>
              </a:lnSpc>
              <a:spcBef>
                <a:spcPts val="300"/>
              </a:spcBef>
              <a:spcAft>
                <a:spcPts val="300"/>
              </a:spcAft>
              <a:buFont typeface="Wingdings" pitchFamily="2" charset="2"/>
              <a:buChar char="§"/>
            </a:pPr>
            <a:r>
              <a:rPr lang="en-US" sz="2400" u="sng">
                <a:solidFill>
                  <a:schemeClr val="tx1">
                    <a:lumMod val="95000"/>
                    <a:lumOff val="5000"/>
                  </a:schemeClr>
                </a:solidFill>
                <a:latin typeface="Arial" pitchFamily="34" charset="0"/>
                <a:cs typeface="Arial" pitchFamily="34" charset="0"/>
              </a:rPr>
              <a:t>Nếu không khai báo nguyên mẫu hàm</a:t>
            </a:r>
            <a:r>
              <a:rPr lang="en-US" sz="2400">
                <a:solidFill>
                  <a:schemeClr val="tx1">
                    <a:lumMod val="95000"/>
                    <a:lumOff val="5000"/>
                  </a:schemeClr>
                </a:solidFill>
                <a:latin typeface="Arial" pitchFamily="34" charset="0"/>
                <a:cs typeface="Arial" pitchFamily="34" charset="0"/>
              </a:rPr>
              <a:t> thì các đối mặc </a:t>
            </a:r>
            <a:r>
              <a:rPr lang="en-US" sz="2400">
                <a:latin typeface="Arial" pitchFamily="34" charset="0"/>
                <a:cs typeface="Arial" pitchFamily="34" charset="0"/>
              </a:rPr>
              <a:t>định</a:t>
            </a:r>
            <a:r>
              <a:rPr lang="en-US" sz="2400">
                <a:solidFill>
                  <a:srgbClr val="FF0000"/>
                </a:solidFill>
                <a:latin typeface="Arial" pitchFamily="34" charset="0"/>
                <a:cs typeface="Arial" pitchFamily="34" charset="0"/>
              </a:rPr>
              <a:t> </a:t>
            </a:r>
            <a:r>
              <a:rPr lang="en-US" sz="2400" u="sng">
                <a:latin typeface="Arial" pitchFamily="34" charset="0"/>
                <a:cs typeface="Arial" pitchFamily="34" charset="0"/>
              </a:rPr>
              <a:t>được khởi gán trong dòng đầu của định nghĩa hàm.</a:t>
            </a:r>
          </a:p>
          <a:p>
            <a:pPr marL="457200" lvl="1" indent="742950" algn="just">
              <a:lnSpc>
                <a:spcPct val="130000"/>
              </a:lnSpc>
              <a:spcBef>
                <a:spcPts val="300"/>
              </a:spcBef>
              <a:spcAft>
                <a:spcPts val="300"/>
              </a:spcAft>
              <a:buNone/>
              <a:tabLst>
                <a:tab pos="1200150" algn="l"/>
              </a:tabLst>
            </a:pPr>
            <a:r>
              <a:rPr lang="en-US" sz="2400">
                <a:solidFill>
                  <a:schemeClr val="tx1">
                    <a:lumMod val="95000"/>
                    <a:lumOff val="5000"/>
                  </a:schemeClr>
                </a:solidFill>
                <a:latin typeface="Arial" pitchFamily="34" charset="0"/>
                <a:cs typeface="Arial" pitchFamily="34" charset="0"/>
              </a:rPr>
              <a:t>void delay(int n = 1000){…}</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9" name="Title 1">
            <a:extLst>
              <a:ext uri="{FF2B5EF4-FFF2-40B4-BE49-F238E27FC236}">
                <a16:creationId xmlns:a16="http://schemas.microsoft.com/office/drawing/2014/main" id="{A3077098-8FCC-417C-AF10-C085AAA6ADF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 (tt)</a:t>
            </a:r>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381000" y="1704256"/>
            <a:ext cx="8382000" cy="4925144"/>
          </a:xfrm>
        </p:spPr>
        <p:txBody>
          <a:bodyPr>
            <a:noAutofit/>
          </a:bodyPr>
          <a:lstStyle/>
          <a:p>
            <a:pPr marL="514350" indent="-514350" algn="just">
              <a:lnSpc>
                <a:spcPct val="130000"/>
              </a:lnSpc>
              <a:spcBef>
                <a:spcPts val="300"/>
              </a:spcBef>
              <a:spcAft>
                <a:spcPts val="300"/>
              </a:spcAft>
              <a:buFont typeface="+mj-lt"/>
              <a:buAutoNum type="arabicPeriod"/>
            </a:pPr>
            <a:r>
              <a:rPr lang="vi-VN" sz="2800">
                <a:solidFill>
                  <a:srgbClr val="0000FF"/>
                </a:solidFill>
                <a:latin typeface="Arial" pitchFamily="34" charset="0"/>
                <a:cs typeface="Arial" pitchFamily="34" charset="0"/>
              </a:rPr>
              <a:t>Dùng 4 biến</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cách dài nhất, cơ bản nhất</a:t>
            </a:r>
            <a:r>
              <a:rPr lang="en-US" sz="2800">
                <a:latin typeface="Arial" pitchFamily="34" charset="0"/>
                <a:cs typeface="Arial" pitchFamily="34" charset="0"/>
              </a:rPr>
              <a:t>.</a:t>
            </a:r>
            <a:r>
              <a:rPr lang="vi-VN" sz="2800">
                <a:latin typeface="Arial" pitchFamily="34" charset="0"/>
                <a:cs typeface="Arial" pitchFamily="34" charset="0"/>
              </a:rPr>
              <a:t> </a:t>
            </a:r>
          </a:p>
          <a:p>
            <a:pPr marL="514350" indent="-514350" algn="just">
              <a:lnSpc>
                <a:spcPct val="130000"/>
              </a:lnSpc>
              <a:spcBef>
                <a:spcPts val="0"/>
              </a:spcBef>
              <a:buFont typeface="+mj-lt"/>
              <a:buAutoNum type="arabicPeriod"/>
            </a:pPr>
            <a:r>
              <a:rPr lang="vi-VN" sz="2800">
                <a:solidFill>
                  <a:srgbClr val="0000FF"/>
                </a:solidFill>
                <a:latin typeface="Arial" pitchFamily="34" charset="0"/>
                <a:cs typeface="Arial" pitchFamily="34" charset="0"/>
              </a:rPr>
              <a:t>Dùng mảng</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khai báo biến gọn hơn, 1 lần thay cho nhiều lần</a:t>
            </a:r>
            <a:r>
              <a:rPr lang="en-US" sz="2800">
                <a:latin typeface="Arial" pitchFamily="34" charset="0"/>
                <a:cs typeface="Arial" pitchFamily="34" charset="0"/>
              </a:rPr>
              <a:t>.</a:t>
            </a:r>
            <a:r>
              <a:rPr lang="vi-VN" sz="2800">
                <a:latin typeface="Arial" pitchFamily="34" charset="0"/>
                <a:cs typeface="Arial" pitchFamily="34" charset="0"/>
              </a:rPr>
              <a:t>  </a:t>
            </a:r>
          </a:p>
          <a:p>
            <a:pPr marL="514350" indent="-514350" algn="just">
              <a:lnSpc>
                <a:spcPct val="130000"/>
              </a:lnSpc>
              <a:spcBef>
                <a:spcPts val="0"/>
              </a:spcBef>
              <a:buFont typeface="+mj-lt"/>
              <a:buAutoNum type="arabicPeriod"/>
            </a:pPr>
            <a:r>
              <a:rPr lang="vi-VN" sz="2800">
                <a:solidFill>
                  <a:srgbClr val="0000FF"/>
                </a:solidFill>
                <a:latin typeface="Arial" pitchFamily="34" charset="0"/>
                <a:cs typeface="Arial" pitchFamily="34" charset="0"/>
              </a:rPr>
              <a:t>Dùng mảng và </a:t>
            </a:r>
            <a:r>
              <a:rPr lang="en-US" sz="2800">
                <a:solidFill>
                  <a:srgbClr val="0000FF"/>
                </a:solidFill>
                <a:latin typeface="Arial" pitchFamily="34" charset="0"/>
                <a:cs typeface="Arial" pitchFamily="34" charset="0"/>
              </a:rPr>
              <a:t>2 </a:t>
            </a:r>
            <a:r>
              <a:rPr lang="vi-VN" sz="2800">
                <a:solidFill>
                  <a:srgbClr val="0000FF"/>
                </a:solidFill>
                <a:latin typeface="Arial" pitchFamily="34" charset="0"/>
                <a:cs typeface="Arial" pitchFamily="34" charset="0"/>
              </a:rPr>
              <a:t>vòng lặp do while</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viết code nhập gọn hơn, viết 1 lần thay cho nhiều lần</a:t>
            </a:r>
            <a:r>
              <a:rPr lang="en-US" sz="2800">
                <a:latin typeface="Arial" pitchFamily="34" charset="0"/>
                <a:cs typeface="Arial" pitchFamily="34" charset="0"/>
              </a:rPr>
              <a:t>.</a:t>
            </a:r>
            <a:endParaRPr lang="vi-VN" sz="2800">
              <a:latin typeface="Arial" pitchFamily="34" charset="0"/>
              <a:cs typeface="Arial" pitchFamily="34" charset="0"/>
            </a:endParaRPr>
          </a:p>
          <a:p>
            <a:pPr marL="514350" indent="-514350" algn="just">
              <a:lnSpc>
                <a:spcPct val="130000"/>
              </a:lnSpc>
              <a:spcBef>
                <a:spcPts val="0"/>
              </a:spcBef>
              <a:buFont typeface="+mj-lt"/>
              <a:buAutoNum type="arabicPeriod"/>
            </a:pPr>
            <a:r>
              <a:rPr lang="vi-VN" sz="2800">
                <a:solidFill>
                  <a:srgbClr val="0000FF"/>
                </a:solidFill>
                <a:latin typeface="Arial" pitchFamily="34" charset="0"/>
                <a:cs typeface="Arial" pitchFamily="34" charset="0"/>
              </a:rPr>
              <a:t>Dùng mảng và </a:t>
            </a:r>
            <a:r>
              <a:rPr lang="en-US" sz="2800">
                <a:solidFill>
                  <a:srgbClr val="0000FF"/>
                </a:solidFill>
                <a:latin typeface="Arial" pitchFamily="34" charset="0"/>
                <a:cs typeface="Arial" pitchFamily="34" charset="0"/>
              </a:rPr>
              <a:t>2 </a:t>
            </a:r>
            <a:r>
              <a:rPr lang="vi-VN" sz="2800">
                <a:solidFill>
                  <a:srgbClr val="0000FF"/>
                </a:solidFill>
                <a:latin typeface="Arial" pitchFamily="34" charset="0"/>
                <a:cs typeface="Arial" pitchFamily="34" charset="0"/>
              </a:rPr>
              <a:t>vòng lặp for</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viết code gọn hơn,</a:t>
            </a:r>
            <a:r>
              <a:rPr lang="en-US" sz="2800">
                <a:latin typeface="Arial" pitchFamily="34" charset="0"/>
                <a:cs typeface="Arial" pitchFamily="34" charset="0"/>
              </a:rPr>
              <a:t> vòng </a:t>
            </a:r>
            <a:r>
              <a:rPr lang="vi-VN" sz="2800">
                <a:latin typeface="Arial" pitchFamily="34" charset="0"/>
                <a:cs typeface="Arial" pitchFamily="34" charset="0"/>
              </a:rPr>
              <a:t> for viết gọn hơn vòng while</a:t>
            </a:r>
            <a:r>
              <a:rPr lang="en-US" sz="2800">
                <a:latin typeface="Arial" pitchFamily="34" charset="0"/>
                <a:cs typeface="Arial" pitchFamily="34" charset="0"/>
              </a:rPr>
              <a:t>.</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029817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524000"/>
            <a:ext cx="8763000" cy="5029200"/>
          </a:xfrm>
        </p:spPr>
        <p:txBody>
          <a:bodyPr>
            <a:noAutofit/>
          </a:bodyPr>
          <a:lstStyle/>
          <a:p>
            <a:pPr algn="just">
              <a:lnSpc>
                <a:spcPct val="130000"/>
              </a:lnSpc>
              <a:spcBef>
                <a:spcPts val="300"/>
              </a:spcBef>
              <a:spcAft>
                <a:spcPts val="300"/>
              </a:spcAft>
              <a:buFont typeface="Wingdings" pitchFamily="2" charset="2"/>
              <a:buChar char="v"/>
            </a:pPr>
            <a:r>
              <a:rPr lang="en-US" sz="1800" b="1">
                <a:solidFill>
                  <a:srgbClr val="0000FF"/>
                </a:solidFill>
                <a:latin typeface="Arial" pitchFamily="34" charset="0"/>
                <a:cs typeface="Arial" pitchFamily="34" charset="0"/>
              </a:rPr>
              <a:t>Gọi hàm có đối mặc định</a:t>
            </a:r>
            <a:r>
              <a:rPr lang="vi-VN" sz="1800" b="1">
                <a:solidFill>
                  <a:srgbClr val="0000FF"/>
                </a:solidFill>
                <a:latin typeface="Arial" pitchFamily="34" charset="0"/>
                <a:cs typeface="Arial" pitchFamily="34" charset="0"/>
              </a:rPr>
              <a:t>:</a:t>
            </a:r>
            <a:endParaRPr lang="en-US" sz="1800" b="1">
              <a:solidFill>
                <a:srgbClr val="0000FF"/>
              </a:solidFill>
              <a:latin typeface="Arial" pitchFamily="34" charset="0"/>
              <a:cs typeface="Arial" pitchFamily="34" charset="0"/>
            </a:endParaRPr>
          </a:p>
          <a:p>
            <a:pPr marL="738188" lvl="1" indent="-276225" algn="just">
              <a:lnSpc>
                <a:spcPct val="130000"/>
              </a:lnSpc>
              <a:spcBef>
                <a:spcPts val="300"/>
              </a:spcBef>
              <a:spcAft>
                <a:spcPts val="300"/>
              </a:spcAft>
              <a:buFont typeface="Wingdings" panose="05000000000000000000" pitchFamily="2" charset="2"/>
              <a:buChar char="§"/>
            </a:pPr>
            <a:r>
              <a:rPr lang="en-US" sz="1800">
                <a:latin typeface="Arial" pitchFamily="34" charset="0"/>
                <a:cs typeface="Arial" pitchFamily="34" charset="0"/>
              </a:rPr>
              <a:t>Các tham số thiếu trong lời gọi hàm phải tương ứng với các đối mặc định </a:t>
            </a:r>
            <a:r>
              <a:rPr lang="en-US" sz="1800">
                <a:solidFill>
                  <a:srgbClr val="FF0000"/>
                </a:solidFill>
                <a:latin typeface="Arial" pitchFamily="34" charset="0"/>
                <a:cs typeface="Arial" pitchFamily="34" charset="0"/>
              </a:rPr>
              <a:t>(tính từ trái sang phải).</a:t>
            </a:r>
          </a:p>
          <a:p>
            <a:pPr marL="461963" lvl="1" indent="0" algn="just">
              <a:lnSpc>
                <a:spcPct val="130000"/>
              </a:lnSpc>
              <a:spcBef>
                <a:spcPts val="300"/>
              </a:spcBef>
              <a:spcAft>
                <a:spcPts val="300"/>
              </a:spcAft>
              <a:buNone/>
            </a:pPr>
            <a:r>
              <a:rPr lang="en-US" sz="1800">
                <a:latin typeface="Arial" pitchFamily="34" charset="0"/>
                <a:cs typeface="Arial" pitchFamily="34" charset="0"/>
              </a:rPr>
              <a:t>	VD: void f(int d1, float d2, char *d3 = “Ha Noi”,</a:t>
            </a:r>
          </a:p>
          <a:p>
            <a:pPr marL="461963" lvl="1" indent="0" algn="just">
              <a:lnSpc>
                <a:spcPct val="130000"/>
              </a:lnSpc>
              <a:spcBef>
                <a:spcPts val="300"/>
              </a:spcBef>
              <a:spcAft>
                <a:spcPts val="300"/>
              </a:spcAft>
              <a:buNone/>
            </a:pPr>
            <a:r>
              <a:rPr lang="en-US" sz="1800">
                <a:latin typeface="Arial" pitchFamily="34" charset="0"/>
                <a:cs typeface="Arial" pitchFamily="34" charset="0"/>
              </a:rPr>
              <a:t>		    int d4 = 100, double d5 = 3.14)</a:t>
            </a:r>
          </a:p>
          <a:p>
            <a:pPr marL="461963" lvl="1" indent="452438" algn="just">
              <a:lnSpc>
                <a:spcPct val="130000"/>
              </a:lnSpc>
              <a:spcBef>
                <a:spcPts val="300"/>
              </a:spcBef>
              <a:spcAft>
                <a:spcPts val="300"/>
              </a:spcAft>
              <a:buNone/>
            </a:pPr>
            <a:r>
              <a:rPr lang="en-US" sz="1800">
                <a:latin typeface="Arial" pitchFamily="34" charset="0"/>
                <a:cs typeface="Arial" pitchFamily="34" charset="0"/>
              </a:rPr>
              <a:t>-&gt; f(3): sai, vì thiếu tham số cho </a:t>
            </a:r>
            <a:r>
              <a:rPr lang="en-US" sz="1800" u="sng">
                <a:latin typeface="Arial" pitchFamily="34" charset="0"/>
                <a:cs typeface="Arial" pitchFamily="34" charset="0"/>
              </a:rPr>
              <a:t>đối không mặc định</a:t>
            </a:r>
            <a:r>
              <a:rPr lang="en-US" sz="1800">
                <a:latin typeface="Arial" pitchFamily="34" charset="0"/>
                <a:cs typeface="Arial" pitchFamily="34" charset="0"/>
              </a:rPr>
              <a:t> d2</a:t>
            </a:r>
          </a:p>
          <a:p>
            <a:pPr marL="461963" lvl="1" indent="452438" algn="just">
              <a:lnSpc>
                <a:spcPct val="130000"/>
              </a:lnSpc>
              <a:spcBef>
                <a:spcPts val="300"/>
              </a:spcBef>
              <a:spcAft>
                <a:spcPts val="300"/>
              </a:spcAft>
              <a:buNone/>
            </a:pPr>
            <a:r>
              <a:rPr lang="en-US" sz="1800">
                <a:latin typeface="Arial" pitchFamily="34" charset="0"/>
                <a:cs typeface="Arial" pitchFamily="34" charset="0"/>
              </a:rPr>
              <a:t>-&gt; f(3,3.4); f(3,3.4,”ABC”); f(3,3.4,”ABC”,10); f(3,3.4,”ABC”,10,1.0): đúng</a:t>
            </a:r>
          </a:p>
          <a:p>
            <a:pPr marL="738188" lvl="1" indent="-276225" algn="just">
              <a:lnSpc>
                <a:spcPct val="130000"/>
              </a:lnSpc>
              <a:spcBef>
                <a:spcPts val="300"/>
              </a:spcBef>
              <a:spcAft>
                <a:spcPts val="300"/>
              </a:spcAft>
              <a:buFont typeface="Wingdings" panose="05000000000000000000" pitchFamily="2" charset="2"/>
              <a:buChar char="§"/>
            </a:pPr>
            <a:r>
              <a:rPr lang="en-US" sz="1800">
                <a:latin typeface="Arial" pitchFamily="34" charset="0"/>
                <a:cs typeface="Arial" pitchFamily="34" charset="0"/>
              </a:rPr>
              <a:t>Như vậy, nếu trong lời gọi hàm cung cấp đủ tham số thì dùng giá trị truyền vào; </a:t>
            </a:r>
            <a:r>
              <a:rPr lang="en-US" sz="1800">
                <a:solidFill>
                  <a:srgbClr val="FF0000"/>
                </a:solidFill>
                <a:latin typeface="Arial" pitchFamily="34" charset="0"/>
                <a:cs typeface="Arial" pitchFamily="34" charset="0"/>
              </a:rPr>
              <a:t>nếu không cung cấp đủ tham số thì dùng giá trị mặc định.</a:t>
            </a:r>
          </a:p>
          <a:p>
            <a:pPr marL="738188" lvl="1" indent="-276225" algn="just">
              <a:lnSpc>
                <a:spcPct val="130000"/>
              </a:lnSpc>
              <a:spcBef>
                <a:spcPts val="300"/>
              </a:spcBef>
              <a:spcAft>
                <a:spcPts val="300"/>
              </a:spcAft>
              <a:buFont typeface="Wingdings" panose="05000000000000000000" pitchFamily="2" charset="2"/>
              <a:buChar char="§"/>
            </a:pPr>
            <a:r>
              <a:rPr lang="en-US" sz="1800">
                <a:latin typeface="Arial" pitchFamily="34" charset="0"/>
                <a:cs typeface="Arial" pitchFamily="34" charset="0"/>
              </a:rPr>
              <a:t>Có thể dùng </a:t>
            </a:r>
            <a:r>
              <a:rPr lang="en-US" sz="1800">
                <a:solidFill>
                  <a:srgbClr val="FF0000"/>
                </a:solidFill>
                <a:latin typeface="Arial" pitchFamily="34" charset="0"/>
                <a:cs typeface="Arial" pitchFamily="34" charset="0"/>
              </a:rPr>
              <a:t>hằng, biến toàn cục, hàm</a:t>
            </a:r>
            <a:r>
              <a:rPr lang="en-US" sz="1800">
                <a:latin typeface="Arial" pitchFamily="34" charset="0"/>
                <a:cs typeface="Arial" pitchFamily="34" charset="0"/>
              </a:rPr>
              <a:t> để khởi gán giá trị cho đối mặc định.</a:t>
            </a:r>
          </a:p>
          <a:p>
            <a:pPr marL="461963" lvl="1" indent="0" algn="just">
              <a:lnSpc>
                <a:spcPct val="130000"/>
              </a:lnSpc>
              <a:spcBef>
                <a:spcPts val="300"/>
              </a:spcBef>
              <a:spcAft>
                <a:spcPts val="300"/>
              </a:spcAft>
              <a:buNone/>
            </a:pPr>
            <a:r>
              <a:rPr lang="en-US" sz="1800">
                <a:latin typeface="Arial" pitchFamily="34" charset="0"/>
                <a:cs typeface="Arial" pitchFamily="34" charset="0"/>
              </a:rPr>
              <a:t>	VD: void f(int n, int m = MAX, int xmax = getmaxx())</a:t>
            </a:r>
          </a:p>
          <a:p>
            <a:pPr marL="461963" lvl="1" indent="0" algn="just">
              <a:lnSpc>
                <a:spcPct val="130000"/>
              </a:lnSpc>
              <a:spcBef>
                <a:spcPts val="300"/>
              </a:spcBef>
              <a:spcAft>
                <a:spcPts val="300"/>
              </a:spcAft>
              <a:buNone/>
            </a:pPr>
            <a:r>
              <a:rPr lang="en-US" sz="1800">
                <a:latin typeface="Arial" pitchFamily="34" charset="0"/>
                <a:cs typeface="Arial" pitchFamily="34" charset="0"/>
              </a:rPr>
              <a:t>				          </a:t>
            </a:r>
          </a:p>
          <a:p>
            <a:pPr marL="738188" lvl="1" indent="-276225" algn="just">
              <a:lnSpc>
                <a:spcPct val="130000"/>
              </a:lnSpc>
              <a:spcBef>
                <a:spcPts val="300"/>
              </a:spcBef>
              <a:spcAft>
                <a:spcPts val="300"/>
              </a:spcAft>
              <a:buFont typeface="Wingdings" panose="05000000000000000000" pitchFamily="2" charset="2"/>
              <a:buChar char="§"/>
            </a:pPr>
            <a:endParaRPr lang="en-US" sz="1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9" name="Title 1">
            <a:extLst>
              <a:ext uri="{FF2B5EF4-FFF2-40B4-BE49-F238E27FC236}">
                <a16:creationId xmlns:a16="http://schemas.microsoft.com/office/drawing/2014/main" id="{A3077098-8FCC-417C-AF10-C085AAA6ADF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5.5.1 Đối có giá trị mặc định (tt)</a:t>
            </a:r>
          </a:p>
        </p:txBody>
      </p:sp>
    </p:spTree>
    <p:extLst>
      <p:ext uri="{BB962C8B-B14F-4D97-AF65-F5344CB8AC3E}">
        <p14:creationId xmlns:p14="http://schemas.microsoft.com/office/powerpoint/2010/main" val="426959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a:t>
            </a:r>
          </a:p>
        </p:txBody>
      </p:sp>
      <p:sp>
        <p:nvSpPr>
          <p:cNvPr id="3" name="Content Placeholder 2"/>
          <p:cNvSpPr>
            <a:spLocks noGrp="1"/>
          </p:cNvSpPr>
          <p:nvPr>
            <p:ph idx="1"/>
          </p:nvPr>
        </p:nvSpPr>
        <p:spPr>
          <a:xfrm>
            <a:off x="457200" y="1447800"/>
            <a:ext cx="8382000" cy="5029200"/>
          </a:xfrm>
        </p:spPr>
        <p:txBody>
          <a:bodyPr>
            <a:normAutofit lnSpcReduction="10000"/>
          </a:bodyPr>
          <a:lstStyle/>
          <a:p>
            <a:pPr algn="just">
              <a:lnSpc>
                <a:spcPct val="130000"/>
              </a:lnSpc>
              <a:spcBef>
                <a:spcPts val="300"/>
              </a:spcBef>
              <a:spcAft>
                <a:spcPts val="300"/>
              </a:spcAft>
              <a:buFont typeface="Wingdings" pitchFamily="2" charset="2"/>
              <a:buChar char="v"/>
            </a:pPr>
            <a:r>
              <a:rPr lang="en-US" b="1">
                <a:solidFill>
                  <a:srgbClr val="0000FF"/>
                </a:solidFill>
                <a:latin typeface="Arial" pitchFamily="34" charset="0"/>
                <a:cs typeface="Arial" pitchFamily="34" charset="0"/>
              </a:rPr>
              <a:t> Ba loại biến:</a:t>
            </a:r>
          </a:p>
          <a:p>
            <a:pPr marL="804863" algn="just">
              <a:lnSpc>
                <a:spcPct val="130000"/>
              </a:lnSpc>
              <a:spcBef>
                <a:spcPts val="300"/>
              </a:spcBef>
              <a:spcAft>
                <a:spcPts val="300"/>
              </a:spcAft>
            </a:pPr>
            <a:r>
              <a:rPr lang="en-US" b="1">
                <a:latin typeface="Arial" pitchFamily="34" charset="0"/>
                <a:cs typeface="Arial" pitchFamily="34" charset="0"/>
              </a:rPr>
              <a:t>Biến giá trị: </a:t>
            </a:r>
            <a:r>
              <a:rPr lang="en-US">
                <a:latin typeface="Arial" pitchFamily="34" charset="0"/>
                <a:cs typeface="Arial" pitchFamily="34" charset="0"/>
              </a:rPr>
              <a:t>dùng để chứa dữ liệu. </a:t>
            </a:r>
          </a:p>
          <a:p>
            <a:pPr marL="804863" algn="just">
              <a:lnSpc>
                <a:spcPct val="130000"/>
              </a:lnSpc>
              <a:spcBef>
                <a:spcPts val="300"/>
              </a:spcBef>
              <a:spcAft>
                <a:spcPts val="300"/>
              </a:spcAft>
            </a:pPr>
            <a:r>
              <a:rPr lang="en-US" b="1">
                <a:latin typeface="Arial" pitchFamily="34" charset="0"/>
                <a:cs typeface="Arial" pitchFamily="34" charset="0"/>
              </a:rPr>
              <a:t>Biến con trỏ: </a:t>
            </a:r>
            <a:r>
              <a:rPr lang="en-US">
                <a:latin typeface="Arial" pitchFamily="34" charset="0"/>
                <a:cs typeface="Arial" pitchFamily="34" charset="0"/>
              </a:rPr>
              <a:t>dùng để chứa địa chỉ.</a:t>
            </a:r>
          </a:p>
          <a:p>
            <a:pPr marL="804863" algn="just">
              <a:lnSpc>
                <a:spcPct val="130000"/>
              </a:lnSpc>
              <a:spcBef>
                <a:spcPts val="300"/>
              </a:spcBef>
              <a:spcAft>
                <a:spcPts val="300"/>
              </a:spcAft>
            </a:pPr>
            <a:r>
              <a:rPr lang="en-US" b="1">
                <a:latin typeface="Arial" pitchFamily="34" charset="0"/>
                <a:cs typeface="Arial" pitchFamily="34" charset="0"/>
              </a:rPr>
              <a:t>Biến tham chiếu: </a:t>
            </a:r>
            <a:r>
              <a:rPr lang="en-US">
                <a:latin typeface="Arial" pitchFamily="34" charset="0"/>
                <a:cs typeface="Arial" pitchFamily="34" charset="0"/>
              </a:rPr>
              <a:t>dùng làm bí danh (alias) cho một </a:t>
            </a:r>
            <a:r>
              <a:rPr lang="en-US" u="sng">
                <a:latin typeface="Arial" pitchFamily="34" charset="0"/>
                <a:cs typeface="Arial" pitchFamily="34" charset="0"/>
              </a:rPr>
              <a:t>biến giá trị</a:t>
            </a:r>
            <a:r>
              <a:rPr lang="en-US">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a:t>
            </a:r>
            <a:r>
              <a:rPr lang="en-US" b="1">
                <a:solidFill>
                  <a:srgbClr val="0000FF"/>
                </a:solidFill>
                <a:latin typeface="Arial" pitchFamily="34" charset="0"/>
                <a:cs typeface="Arial" pitchFamily="34" charset="0"/>
              </a:rPr>
              <a:t>Ví dụ:</a:t>
            </a:r>
          </a:p>
          <a:p>
            <a:pPr lvl="1" algn="just">
              <a:spcBef>
                <a:spcPts val="300"/>
              </a:spcBef>
              <a:spcAft>
                <a:spcPts val="300"/>
              </a:spcAft>
              <a:buFont typeface="Wingdings" pitchFamily="2" charset="2"/>
              <a:buChar char="§"/>
            </a:pPr>
            <a:r>
              <a:rPr lang="es-ES">
                <a:latin typeface="Arial" pitchFamily="34" charset="0"/>
                <a:cs typeface="Arial" pitchFamily="34" charset="0"/>
              </a:rPr>
              <a:t>int</a:t>
            </a:r>
            <a:r>
              <a:rPr lang="es-ES">
                <a:solidFill>
                  <a:schemeClr val="tx1">
                    <a:lumMod val="95000"/>
                    <a:lumOff val="5000"/>
                  </a:schemeClr>
                </a:solidFill>
                <a:latin typeface="Arial" pitchFamily="34" charset="0"/>
                <a:cs typeface="Arial" pitchFamily="34" charset="0"/>
              </a:rPr>
              <a:t> x = 10, *px = &amp;x, </a:t>
            </a:r>
            <a:r>
              <a:rPr lang="es-ES">
                <a:solidFill>
                  <a:srgbClr val="FF0000"/>
                </a:solidFill>
                <a:latin typeface="Arial" pitchFamily="34" charset="0"/>
                <a:cs typeface="Arial" pitchFamily="34" charset="0"/>
              </a:rPr>
              <a:t>&amp;y = x;</a:t>
            </a:r>
            <a:r>
              <a:rPr lang="es-ES">
                <a:solidFill>
                  <a:schemeClr val="tx1">
                    <a:lumMod val="95000"/>
                    <a:lumOff val="5000"/>
                  </a:schemeClr>
                </a:solidFill>
                <a:latin typeface="Arial" pitchFamily="34" charset="0"/>
                <a:cs typeface="Arial" pitchFamily="34" charset="0"/>
              </a:rPr>
              <a:t>	</a:t>
            </a:r>
            <a:endParaRPr lang="es-ES">
              <a:solidFill>
                <a:srgbClr val="006600"/>
              </a:solidFill>
              <a:latin typeface="Arial" pitchFamily="34" charset="0"/>
              <a:cs typeface="Arial" pitchFamily="34" charset="0"/>
            </a:endParaRPr>
          </a:p>
          <a:p>
            <a:pPr lvl="1" algn="just">
              <a:spcBef>
                <a:spcPts val="300"/>
              </a:spcBef>
              <a:spcAft>
                <a:spcPts val="300"/>
              </a:spcAft>
              <a:buFont typeface="Wingdings" pitchFamily="2" charset="2"/>
              <a:buChar char="§"/>
            </a:pPr>
            <a:r>
              <a:rPr lang="es-ES">
                <a:solidFill>
                  <a:schemeClr val="tx1">
                    <a:lumMod val="95000"/>
                    <a:lumOff val="5000"/>
                  </a:schemeClr>
                </a:solidFill>
                <a:latin typeface="Arial" pitchFamily="34" charset="0"/>
                <a:cs typeface="Arial" pitchFamily="34" charset="0"/>
              </a:rPr>
              <a:t>y = 30; 	</a:t>
            </a:r>
            <a:endParaRPr lang="en-US">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3544738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en-US" sz="2300" b="1">
                <a:solidFill>
                  <a:srgbClr val="0000FF"/>
                </a:solidFill>
                <a:latin typeface="Arial" pitchFamily="34" charset="0"/>
                <a:cs typeface="Arial" pitchFamily="34" charset="0"/>
              </a:rPr>
              <a:t> Đặc điểm của biến tham chiếu:</a:t>
            </a:r>
          </a:p>
          <a:p>
            <a:pPr marL="804863" algn="just">
              <a:lnSpc>
                <a:spcPct val="130000"/>
              </a:lnSpc>
              <a:spcBef>
                <a:spcPts val="300"/>
              </a:spcBef>
              <a:spcAft>
                <a:spcPts val="300"/>
              </a:spcAft>
            </a:pPr>
            <a:r>
              <a:rPr lang="en-US" sz="2300">
                <a:latin typeface="Arial" pitchFamily="34" charset="0"/>
                <a:cs typeface="Arial" pitchFamily="34" charset="0"/>
              </a:rPr>
              <a:t>Biến tham chiếu không được cấp phát bộ nhớ, vì vậy không có địa chỉ riêng.</a:t>
            </a:r>
          </a:p>
          <a:p>
            <a:pPr marL="804863" algn="just">
              <a:lnSpc>
                <a:spcPct val="130000"/>
              </a:lnSpc>
              <a:spcBef>
                <a:spcPts val="300"/>
              </a:spcBef>
              <a:spcAft>
                <a:spcPts val="300"/>
              </a:spcAft>
            </a:pPr>
            <a:r>
              <a:rPr lang="en-US" sz="2300">
                <a:latin typeface="Arial" pitchFamily="34" charset="0"/>
                <a:cs typeface="Arial" pitchFamily="34" charset="0"/>
              </a:rPr>
              <a:t>Biến tham chiếu sẽ sử dụng chung vùng nhớ của biến mà nó tham chiếu.</a:t>
            </a:r>
          </a:p>
          <a:p>
            <a:pPr marL="804863" algn="just">
              <a:lnSpc>
                <a:spcPct val="130000"/>
              </a:lnSpc>
              <a:spcBef>
                <a:spcPts val="300"/>
              </a:spcBef>
              <a:spcAft>
                <a:spcPts val="300"/>
              </a:spcAft>
            </a:pPr>
            <a:r>
              <a:rPr lang="en-US" sz="2300">
                <a:latin typeface="Arial" pitchFamily="34" charset="0"/>
                <a:cs typeface="Arial" pitchFamily="34" charset="0"/>
              </a:rPr>
              <a:t>Vì biến tham chiếu không có địa chỉ riêng nên </a:t>
            </a:r>
            <a:r>
              <a:rPr lang="en-US" sz="2300" u="sng">
                <a:solidFill>
                  <a:srgbClr val="FF0000"/>
                </a:solidFill>
                <a:latin typeface="Arial" pitchFamily="34" charset="0"/>
                <a:cs typeface="Arial" pitchFamily="34" charset="0"/>
              </a:rPr>
              <a:t>khi khai báo phải chỉ rõ nó tham chiếu đến biến nào</a:t>
            </a:r>
            <a:r>
              <a:rPr lang="en-US" sz="2300">
                <a:solidFill>
                  <a:srgbClr val="FF0000"/>
                </a:solidFill>
                <a:latin typeface="Arial" pitchFamily="34" charset="0"/>
                <a:cs typeface="Arial" pitchFamily="34" charset="0"/>
              </a:rPr>
              <a:t>.</a:t>
            </a:r>
            <a:r>
              <a:rPr lang="en-US" sz="2300" u="sng">
                <a:solidFill>
                  <a:srgbClr val="FF0000"/>
                </a:solidFill>
                <a:latin typeface="Arial" pitchFamily="34" charset="0"/>
                <a:cs typeface="Arial" pitchFamily="34" charset="0"/>
              </a:rPr>
              <a:t> </a:t>
            </a:r>
          </a:p>
          <a:p>
            <a:pPr marL="804863" algn="just">
              <a:lnSpc>
                <a:spcPct val="130000"/>
              </a:lnSpc>
              <a:spcBef>
                <a:spcPts val="300"/>
              </a:spcBef>
              <a:spcAft>
                <a:spcPts val="300"/>
              </a:spcAft>
            </a:pPr>
            <a:r>
              <a:rPr lang="en-US" sz="2300">
                <a:latin typeface="Arial" pitchFamily="34" charset="0"/>
                <a:cs typeface="Arial" pitchFamily="34" charset="0"/>
              </a:rPr>
              <a:t>Biến tham chiếu có thể tham chiếu đến một phần tử mảng. VD: int a[5], &amp;r = a[0];</a:t>
            </a:r>
          </a:p>
          <a:p>
            <a:pPr marL="804863" algn="just">
              <a:lnSpc>
                <a:spcPct val="130000"/>
              </a:lnSpc>
              <a:spcBef>
                <a:spcPts val="300"/>
              </a:spcBef>
              <a:spcAft>
                <a:spcPts val="300"/>
              </a:spcAft>
            </a:pPr>
            <a:r>
              <a:rPr lang="en-US" sz="2300">
                <a:solidFill>
                  <a:srgbClr val="FF0000"/>
                </a:solidFill>
                <a:latin typeface="Arial" pitchFamily="34" charset="0"/>
                <a:cs typeface="Arial" pitchFamily="34" charset="0"/>
              </a:rPr>
              <a:t>Không cho phép khai báo mảng tham chiếu. </a:t>
            </a:r>
          </a:p>
          <a:p>
            <a:pPr marL="0" indent="0" algn="just">
              <a:lnSpc>
                <a:spcPct val="130000"/>
              </a:lnSpc>
              <a:spcBef>
                <a:spcPts val="300"/>
              </a:spcBef>
              <a:spcAft>
                <a:spcPts val="300"/>
              </a:spcAft>
              <a:buNone/>
            </a:pPr>
            <a:r>
              <a:rPr lang="es-ES" sz="2300">
                <a:solidFill>
                  <a:schemeClr val="tx1">
                    <a:lumMod val="95000"/>
                    <a:lumOff val="5000"/>
                  </a:schemeClr>
                </a:solidFill>
                <a:latin typeface="Arial" pitchFamily="34" charset="0"/>
                <a:cs typeface="Arial" pitchFamily="34" charset="0"/>
              </a:rPr>
              <a:t>	</a:t>
            </a:r>
            <a:endParaRPr lang="en-US" sz="2300">
              <a:solidFill>
                <a:srgbClr val="0066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840323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BD8D6FD-7F5F-4993-9168-D4D26FF8DA5E}"/>
              </a:ext>
            </a:extLst>
          </p:cNvPr>
          <p:cNvSpPr/>
          <p:nvPr/>
        </p:nvSpPr>
        <p:spPr>
          <a:xfrm>
            <a:off x="2819400" y="3048000"/>
            <a:ext cx="1828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8" name="Rectangle 3"/>
          <p:cNvSpPr txBox="1">
            <a:spLocks noChangeArrowheads="1"/>
          </p:cNvSpPr>
          <p:nvPr/>
        </p:nvSpPr>
        <p:spPr>
          <a:xfrm>
            <a:off x="609600" y="1371600"/>
            <a:ext cx="8153400" cy="5181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1</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Comparing pass-by-value and pass-by-reference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with references.</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5</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prototype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7  </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&amp; );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function prototype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2</a:t>
            </a:r>
            <a:r>
              <a:rPr lang="en-US" b="0">
                <a:solidFill>
                  <a:srgbClr val="000000"/>
                </a:solidFill>
                <a:latin typeface="+mn-lt"/>
                <a:cs typeface="Courier New" pitchFamily="49"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z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4</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demonstrate squareByValue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before squareByValue\n"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"Value returned by squareByValue: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squareByValue( x ) &lt;&lt; endl;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14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after squareByValue\n"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sp>
        <p:nvSpPr>
          <p:cNvPr id="10" name="Text Box 4"/>
          <p:cNvSpPr txBox="1">
            <a:spLocks noChangeArrowheads="1"/>
          </p:cNvSpPr>
          <p:nvPr/>
        </p:nvSpPr>
        <p:spPr bwMode="auto">
          <a:xfrm>
            <a:off x="5410200" y="1828800"/>
            <a:ext cx="3352800" cy="1384301"/>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800" b="0">
                <a:latin typeface="Times New Roman" pitchFamily="18" charset="0"/>
              </a:rPr>
              <a:t>Notice the </a:t>
            </a:r>
            <a:r>
              <a:rPr lang="en-US" sz="2800">
                <a:latin typeface="Courier New" pitchFamily="49" charset="0"/>
              </a:rPr>
              <a:t>&amp;</a:t>
            </a:r>
            <a:r>
              <a:rPr lang="en-US" sz="2800" b="0">
                <a:latin typeface="Times New Roman" pitchFamily="18" charset="0"/>
              </a:rPr>
              <a:t> operator, indicating pass-by-reference.</a:t>
            </a:r>
          </a:p>
        </p:txBody>
      </p:sp>
      <p:sp>
        <p:nvSpPr>
          <p:cNvPr id="11" name="Line 5"/>
          <p:cNvSpPr>
            <a:spLocks noChangeShapeType="1"/>
          </p:cNvSpPr>
          <p:nvPr/>
        </p:nvSpPr>
        <p:spPr bwMode="auto">
          <a:xfrm flipH="1">
            <a:off x="4267200" y="2514599"/>
            <a:ext cx="1143000" cy="1143001"/>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sp>
        <p:nvSpPr>
          <p:cNvPr id="13" name="Oval 12">
            <a:extLst>
              <a:ext uri="{FF2B5EF4-FFF2-40B4-BE49-F238E27FC236}">
                <a16:creationId xmlns:a16="http://schemas.microsoft.com/office/drawing/2014/main" id="{A791CD38-C59C-4C8A-B616-F3C096103191}"/>
              </a:ext>
            </a:extLst>
          </p:cNvPr>
          <p:cNvSpPr/>
          <p:nvPr/>
        </p:nvSpPr>
        <p:spPr>
          <a:xfrm>
            <a:off x="2971800" y="3013840"/>
            <a:ext cx="15240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706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3"/>
          <p:cNvSpPr txBox="1">
            <a:spLocks noChangeArrowheads="1"/>
          </p:cNvSpPr>
          <p:nvPr/>
        </p:nvSpPr>
        <p:spPr>
          <a:xfrm>
            <a:off x="609600" y="1371600"/>
            <a:ext cx="8153400" cy="51054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15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 demonstrate squareByReference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16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before squareByReference"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17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squareByReference( z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18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"z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z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 after squareByReference"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19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indicates successful termination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squareByValue multiplies number by itself, stores the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result in number and returns the new value of number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squareByValue(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number ) {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number *= number;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caller's argument not modified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function squareByValue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26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void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squareByReference(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&amp;numberRef ) {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27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numberRef *= numberRef;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caller's argument modified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function squareByReference</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sp>
        <p:nvSpPr>
          <p:cNvPr id="10" name="Text Box 4"/>
          <p:cNvSpPr txBox="1">
            <a:spLocks noChangeArrowheads="1"/>
          </p:cNvSpPr>
          <p:nvPr/>
        </p:nvSpPr>
        <p:spPr bwMode="auto">
          <a:xfrm>
            <a:off x="6324600" y="2819400"/>
            <a:ext cx="3048000" cy="1200150"/>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a:t>
            </a:r>
            <a:r>
              <a:rPr lang="en-US" sz="2400" b="0">
                <a:latin typeface="Times New Roman" pitchFamily="18" charset="0"/>
              </a:rPr>
              <a:t>, but original parameter (</a:t>
            </a:r>
            <a:r>
              <a:rPr lang="en-US" sz="2400">
                <a:latin typeface="Courier New" pitchFamily="49" charset="0"/>
              </a:rPr>
              <a:t>x</a:t>
            </a:r>
            <a:r>
              <a:rPr lang="en-US" sz="2400" b="0">
                <a:latin typeface="Times New Roman" pitchFamily="18" charset="0"/>
              </a:rPr>
              <a:t>) is not modified.</a:t>
            </a:r>
          </a:p>
        </p:txBody>
      </p:sp>
      <p:sp>
        <p:nvSpPr>
          <p:cNvPr id="11" name="Line 5"/>
          <p:cNvSpPr>
            <a:spLocks noChangeShapeType="1"/>
          </p:cNvSpPr>
          <p:nvPr/>
        </p:nvSpPr>
        <p:spPr bwMode="auto">
          <a:xfrm flipH="1">
            <a:off x="3657600" y="3429000"/>
            <a:ext cx="2667000" cy="990600"/>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
        <p:nvSpPr>
          <p:cNvPr id="13" name="Text Box 7"/>
          <p:cNvSpPr txBox="1">
            <a:spLocks noChangeArrowheads="1"/>
          </p:cNvSpPr>
          <p:nvPr/>
        </p:nvSpPr>
        <p:spPr bwMode="auto">
          <a:xfrm>
            <a:off x="6248400" y="4297362"/>
            <a:ext cx="3048000" cy="1570038"/>
          </a:xfrm>
          <a:prstGeom prst="rect">
            <a:avLst/>
          </a:prstGeom>
          <a:solidFill>
            <a:schemeClr val="accent5">
              <a:lumMod val="40000"/>
              <a:lumOff val="60000"/>
            </a:schemeClr>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Changes </a:t>
            </a:r>
            <a:r>
              <a:rPr lang="en-US" sz="2400">
                <a:latin typeface="Courier New" pitchFamily="49" charset="0"/>
              </a:rPr>
              <a:t>numberRef</a:t>
            </a:r>
            <a:r>
              <a:rPr lang="en-US" sz="2400" b="0">
                <a:latin typeface="Times New Roman" pitchFamily="18" charset="0"/>
              </a:rPr>
              <a:t>, an alias for the original parameter. Thus, </a:t>
            </a:r>
            <a:r>
              <a:rPr lang="en-US" sz="2400">
                <a:latin typeface="Courier New" pitchFamily="49" charset="0"/>
              </a:rPr>
              <a:t>z</a:t>
            </a:r>
            <a:r>
              <a:rPr lang="en-US" sz="2400" b="0">
                <a:latin typeface="Times New Roman" pitchFamily="18" charset="0"/>
              </a:rPr>
              <a:t> is changed.</a:t>
            </a:r>
          </a:p>
        </p:txBody>
      </p:sp>
      <p:sp>
        <p:nvSpPr>
          <p:cNvPr id="14" name="Line 8"/>
          <p:cNvSpPr>
            <a:spLocks noChangeShapeType="1"/>
          </p:cNvSpPr>
          <p:nvPr/>
        </p:nvSpPr>
        <p:spPr bwMode="auto">
          <a:xfrm flipH="1">
            <a:off x="4724400" y="4953000"/>
            <a:ext cx="1524000" cy="533400"/>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Tree>
    <p:extLst>
      <p:ext uri="{BB962C8B-B14F-4D97-AF65-F5344CB8AC3E}">
        <p14:creationId xmlns:p14="http://schemas.microsoft.com/office/powerpoint/2010/main" val="2456529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3"/>
          <p:cNvSpPr txBox="1">
            <a:spLocks noChangeArrowheads="1"/>
          </p:cNvSpPr>
          <p:nvPr/>
        </p:nvSpPr>
        <p:spPr>
          <a:xfrm>
            <a:off x="609600" y="1447800"/>
            <a:ext cx="8153400" cy="49530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References must be initialized.</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3</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std::cout;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using</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std::endl;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7</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&amp;y = x;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11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12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return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13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end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p:txBody>
      </p:sp>
      <p:grpSp>
        <p:nvGrpSpPr>
          <p:cNvPr id="9" name="Group 7"/>
          <p:cNvGrpSpPr>
            <a:grpSpLocks/>
          </p:cNvGrpSpPr>
          <p:nvPr/>
        </p:nvGrpSpPr>
        <p:grpSpPr bwMode="auto">
          <a:xfrm>
            <a:off x="1981200" y="2514600"/>
            <a:ext cx="6248400" cy="1447800"/>
            <a:chOff x="624" y="1296"/>
            <a:chExt cx="3936" cy="912"/>
          </a:xfrm>
        </p:grpSpPr>
        <p:sp>
          <p:nvSpPr>
            <p:cNvPr id="10" name="Text Box 5"/>
            <p:cNvSpPr txBox="1">
              <a:spLocks noChangeArrowheads="1"/>
            </p:cNvSpPr>
            <p:nvPr/>
          </p:nvSpPr>
          <p:spPr bwMode="auto">
            <a:xfrm>
              <a:off x="2064" y="1296"/>
              <a:ext cx="2496" cy="291"/>
            </a:xfrm>
            <a:prstGeom prst="rect">
              <a:avLst/>
            </a:prstGeom>
            <a:solidFill>
              <a:schemeClr val="folHlink"/>
            </a:solidFill>
            <a:ln w="9525">
              <a:solidFill>
                <a:schemeClr val="tx1"/>
              </a:solidFill>
              <a:miter lim="800000"/>
              <a:headEnd/>
              <a:tailEnd/>
            </a:ln>
            <a:effectLst/>
          </p:spPr>
          <p:txBody>
            <a:bodyPr wrap="square">
              <a:spAutoFit/>
            </a:bodyPr>
            <a:lstStyle/>
            <a:p>
              <a:pPr algn="l" eaLnBrk="0" hangingPunct="0">
                <a:spcBef>
                  <a:spcPct val="0"/>
                </a:spcBef>
              </a:pPr>
              <a:r>
                <a:rPr lang="en-US" sz="2400">
                  <a:latin typeface="Courier New" pitchFamily="49" charset="0"/>
                </a:rPr>
                <a:t>y</a:t>
              </a:r>
              <a:r>
                <a:rPr lang="en-US" sz="2400" b="0">
                  <a:latin typeface="Times New Roman" pitchFamily="18" charset="0"/>
                </a:rPr>
                <a:t> declared as a reference to </a:t>
              </a:r>
              <a:r>
                <a:rPr lang="en-US" sz="2400">
                  <a:latin typeface="Courier New" pitchFamily="49" charset="0"/>
                </a:rPr>
                <a:t>x</a:t>
              </a:r>
              <a:r>
                <a:rPr lang="en-US" sz="2400" b="0">
                  <a:latin typeface="Times New Roman" pitchFamily="18" charset="0"/>
                </a:rPr>
                <a:t>.</a:t>
              </a:r>
            </a:p>
          </p:txBody>
        </p:sp>
        <p:sp>
          <p:nvSpPr>
            <p:cNvPr id="11" name="Line 6"/>
            <p:cNvSpPr>
              <a:spLocks noChangeShapeType="1"/>
            </p:cNvSpPr>
            <p:nvPr/>
          </p:nvSpPr>
          <p:spPr bwMode="auto">
            <a:xfrm flipH="1">
              <a:off x="624" y="1440"/>
              <a:ext cx="1440" cy="768"/>
            </a:xfrm>
            <a:prstGeom prst="line">
              <a:avLst/>
            </a:prstGeom>
            <a:noFill/>
            <a:ln w="9525">
              <a:solidFill>
                <a:schemeClr val="tx1"/>
              </a:solidFill>
              <a:round/>
              <a:headEnd/>
              <a:tailEnd type="triangle" w="med" len="med"/>
            </a:ln>
            <a:effectLst/>
          </p:spPr>
          <p:txBody>
            <a:bodyPr wrap="square" anchor="ctr">
              <a:spAutoFit/>
            </a:bodyPr>
            <a:lstStyle/>
            <a:p>
              <a:endParaRPr lang="en-US"/>
            </a:p>
          </p:txBody>
        </p:sp>
      </p:grpSp>
      <p:sp>
        <p:nvSpPr>
          <p:cNvPr id="12" name="Rectangle 4"/>
          <p:cNvSpPr>
            <a:spLocks noChangeArrowheads="1"/>
          </p:cNvSpPr>
          <p:nvPr/>
        </p:nvSpPr>
        <p:spPr bwMode="auto">
          <a:xfrm>
            <a:off x="7086600" y="4343400"/>
            <a:ext cx="1066800" cy="1143000"/>
          </a:xfrm>
          <a:prstGeom prst="rect">
            <a:avLst/>
          </a:prstGeom>
          <a:solidFill>
            <a:schemeClr val="bg1">
              <a:lumMod val="75000"/>
            </a:schemeClr>
          </a:solidFill>
          <a:ln w="9525">
            <a:noFill/>
            <a:miter lim="800000"/>
            <a:headEnd/>
            <a:tailEnd/>
          </a:ln>
          <a:effectLst/>
        </p:spPr>
        <p:txBody>
          <a:bodyPr tIns="18288" bIns="91440"/>
          <a:lstStyle/>
          <a:p>
            <a:pPr algn="l">
              <a:spcBef>
                <a:spcPts val="0"/>
              </a:spcBef>
            </a:pPr>
            <a:r>
              <a:rPr lang="en-US" sz="1800">
                <a:solidFill>
                  <a:srgbClr val="000000"/>
                </a:solidFill>
                <a:latin typeface="Courier New" pitchFamily="49" charset="0"/>
                <a:cs typeface="Courier New" pitchFamily="49" charset="0"/>
              </a:rPr>
              <a:t>x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3</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x = 7</a:t>
            </a:r>
            <a:endParaRPr lang="en-US" sz="1800">
              <a:solidFill>
                <a:srgbClr val="000000"/>
              </a:solidFill>
              <a:latin typeface="Courier" pitchFamily="49" charset="0"/>
            </a:endParaRPr>
          </a:p>
          <a:p>
            <a:pPr algn="l">
              <a:spcBef>
                <a:spcPts val="0"/>
              </a:spcBef>
            </a:pPr>
            <a:r>
              <a:rPr lang="en-US" sz="1800">
                <a:solidFill>
                  <a:srgbClr val="000000"/>
                </a:solidFill>
                <a:latin typeface="Courier New" pitchFamily="49" charset="0"/>
                <a:cs typeface="Courier New" pitchFamily="49" charset="0"/>
              </a:rPr>
              <a:t>y = 7</a:t>
            </a:r>
            <a:endParaRPr lang="en-US" sz="1800">
              <a:solidFill>
                <a:srgbClr val="000000"/>
              </a:solidFill>
              <a:latin typeface="Courier" pitchFamily="49" charset="0"/>
            </a:endParaRPr>
          </a:p>
          <a:p>
            <a:pPr algn="l">
              <a:spcBef>
                <a:spcPts val="0"/>
              </a:spcBef>
            </a:pPr>
            <a:endParaRPr lang="en-US" sz="1800">
              <a:latin typeface="Courier New" pitchFamily="49" charset="0"/>
            </a:endParaRPr>
          </a:p>
        </p:txBody>
      </p:sp>
    </p:spTree>
    <p:extLst>
      <p:ext uri="{BB962C8B-B14F-4D97-AF65-F5344CB8AC3E}">
        <p14:creationId xmlns:p14="http://schemas.microsoft.com/office/powerpoint/2010/main" val="297802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5.5.2 Biến tham chiếu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txBox="1">
            <a:spLocks noChangeArrowheads="1"/>
          </p:cNvSpPr>
          <p:nvPr/>
        </p:nvSpPr>
        <p:spPr>
          <a:xfrm>
            <a:off x="609600" y="1447800"/>
            <a:ext cx="8156028" cy="3657600"/>
          </a:xfrm>
          <a:prstGeom prst="rect">
            <a:avLst/>
          </a:prstGeom>
          <a:solidFill>
            <a:schemeClr val="accent5">
              <a:lumMod val="40000"/>
              <a:lumOff val="60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#include</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&lt;iostream&gt;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2</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lang="en-US" b="0">
                <a:solidFill>
                  <a:srgbClr val="0000FF"/>
                </a:solidFill>
                <a:latin typeface="+mn-lt"/>
                <a:cs typeface="Courier New" pitchFamily="49" charset="0"/>
              </a:rPr>
              <a:t>u</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sing namespace std</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3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main(){</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4</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int</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x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3</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lvl="0" indent="-342900" fontAlgn="auto">
              <a:spcBef>
                <a:spcPct val="20000"/>
              </a:spcBef>
              <a:spcAft>
                <a:spcPts val="0"/>
              </a:spcAft>
            </a:pPr>
            <a:r>
              <a:rPr lang="en-US" b="0">
                <a:solidFill>
                  <a:srgbClr val="5F5F5F"/>
                </a:solidFill>
                <a:latin typeface="AvantGarde" pitchFamily="34" charset="0"/>
                <a:cs typeface="Times New Roman" pitchFamily="18" charset="0"/>
              </a:rPr>
              <a:t>5</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lang="en-US" b="0">
                <a:solidFill>
                  <a:srgbClr val="FF0000"/>
                </a:solidFill>
                <a:latin typeface="+mn-lt"/>
                <a:cs typeface="Courier New" pitchFamily="49" charset="0"/>
              </a:rPr>
              <a:t>int &amp;y;</a:t>
            </a:r>
            <a:endParaRPr kumimoji="0" lang="en-US" b="0" i="0" u="none" strike="noStrike" kern="1200" cap="none" spc="0" normalizeH="0" baseline="0" noProof="0">
              <a:ln>
                <a:noFill/>
              </a:ln>
              <a:solidFill>
                <a:srgbClr val="0066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6</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7</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y =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7</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noProof="0">
                <a:solidFill>
                  <a:srgbClr val="5F5F5F"/>
                </a:solidFill>
                <a:latin typeface="AvantGarde" pitchFamily="34" charset="0"/>
                <a:cs typeface="Times New Roman" pitchFamily="18" charset="0"/>
              </a:rPr>
              <a:t>8</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cout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"x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&lt;&lt; x &lt;&lt; endl &lt;&lt;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"y = "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&lt;&lt; y &lt;&lt; endl;</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b="0">
                <a:solidFill>
                  <a:srgbClr val="5F5F5F"/>
                </a:solidFill>
                <a:latin typeface="AvantGarde" pitchFamily="34" charset="0"/>
                <a:cs typeface="Times New Roman" pitchFamily="18" charset="0"/>
              </a:rPr>
              <a:t>9</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lang="en-US" b="0">
                <a:solidFill>
                  <a:srgbClr val="0000FF"/>
                </a:solidFill>
                <a:latin typeface="+mn-lt"/>
                <a:cs typeface="Courier New" pitchFamily="49" charset="0"/>
              </a:rPr>
              <a:t>r</a:t>
            </a:r>
            <a:r>
              <a:rPr kumimoji="0" lang="en-US" b="0" i="0" u="none" strike="noStrike" kern="1200" cap="none" spc="0" normalizeH="0" baseline="0" noProof="0">
                <a:ln>
                  <a:noFill/>
                </a:ln>
                <a:solidFill>
                  <a:srgbClr val="0000FF"/>
                </a:solidFill>
                <a:effectLst/>
                <a:uLnTx/>
                <a:uFillTx/>
                <a:latin typeface="+mn-lt"/>
                <a:ea typeface="+mn-ea"/>
                <a:cs typeface="Courier New" pitchFamily="49" charset="0"/>
              </a:rPr>
              <a:t>eturn</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99FF"/>
                </a:solidFill>
                <a:effectLst/>
                <a:uLnTx/>
                <a:uFillTx/>
                <a:latin typeface="+mn-lt"/>
                <a:ea typeface="+mn-ea"/>
                <a:cs typeface="Courier New" pitchFamily="49" charset="0"/>
              </a:rPr>
              <a:t>0</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r>
              <a:rPr kumimoji="0" lang="en-US" b="0" i="0" u="none" strike="noStrike" kern="1200" cap="none" spc="0" normalizeH="0" baseline="0" noProof="0">
                <a:ln>
                  <a:noFill/>
                </a:ln>
                <a:solidFill>
                  <a:srgbClr val="008000"/>
                </a:solidFill>
                <a:effectLst/>
                <a:uLnTx/>
                <a:uFillTx/>
                <a:latin typeface="+mn-lt"/>
                <a:ea typeface="+mn-ea"/>
                <a:cs typeface="Courier New" pitchFamily="49" charset="0"/>
              </a:rPr>
              <a:t>// indicates successful termination</a:t>
            </a: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    </a:t>
            </a:r>
            <a:endParaRPr kumimoji="0" lang="en-US" b="0" i="0" u="none" strike="noStrike" kern="1200" cap="none" spc="0" normalizeH="0" baseline="0" noProof="0">
              <a:ln>
                <a:noFill/>
              </a:ln>
              <a:solidFill>
                <a:srgbClr val="000000"/>
              </a:solidFill>
              <a:effectLst/>
              <a:uLnTx/>
              <a:uFillTx/>
              <a:latin typeface="Courier" pitchFamily="49"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a:ln>
                  <a:noFill/>
                </a:ln>
                <a:solidFill>
                  <a:srgbClr val="5F5F5F"/>
                </a:solidFill>
                <a:effectLst/>
                <a:uLnTx/>
                <a:uFillTx/>
                <a:latin typeface="AvantGarde" pitchFamily="34" charset="0"/>
                <a:ea typeface="+mn-ea"/>
                <a:cs typeface="Times New Roman" pitchFamily="18" charset="0"/>
              </a:rPr>
              <a:t>10    </a:t>
            </a:r>
            <a:r>
              <a:rPr kumimoji="0" lang="en-US" b="0" i="0" u="none" strike="noStrike" kern="1200" cap="none" spc="0" normalizeH="0" baseline="0" noProof="0">
                <a:ln>
                  <a:noFill/>
                </a:ln>
                <a:solidFill>
                  <a:srgbClr val="000000"/>
                </a:solidFill>
                <a:effectLst/>
                <a:uLnTx/>
                <a:uFillTx/>
                <a:latin typeface="+mn-lt"/>
                <a:ea typeface="+mn-ea"/>
                <a:cs typeface="Courier New" pitchFamily="49" charset="0"/>
              </a:rPr>
              <a:t>} </a:t>
            </a:r>
          </a:p>
        </p:txBody>
      </p:sp>
      <p:grpSp>
        <p:nvGrpSpPr>
          <p:cNvPr id="12" name="Group 7"/>
          <p:cNvGrpSpPr>
            <a:grpSpLocks/>
          </p:cNvGrpSpPr>
          <p:nvPr/>
        </p:nvGrpSpPr>
        <p:grpSpPr bwMode="auto">
          <a:xfrm>
            <a:off x="2438400" y="1905000"/>
            <a:ext cx="6019800" cy="1143000"/>
            <a:chOff x="0" y="1008"/>
            <a:chExt cx="3792" cy="720"/>
          </a:xfrm>
        </p:grpSpPr>
        <p:sp>
          <p:nvSpPr>
            <p:cNvPr id="13" name="Text Box 5"/>
            <p:cNvSpPr txBox="1">
              <a:spLocks noChangeArrowheads="1"/>
            </p:cNvSpPr>
            <p:nvPr/>
          </p:nvSpPr>
          <p:spPr bwMode="auto">
            <a:xfrm>
              <a:off x="1776" y="1008"/>
              <a:ext cx="2016" cy="523"/>
            </a:xfrm>
            <a:prstGeom prst="rect">
              <a:avLst/>
            </a:prstGeom>
            <a:solidFill>
              <a:schemeClr val="folHlink"/>
            </a:solidFill>
            <a:ln w="9525">
              <a:solidFill>
                <a:schemeClr val="tx1"/>
              </a:solidFill>
              <a:miter lim="800000"/>
              <a:headEnd/>
              <a:tailEnd/>
            </a:ln>
            <a:effectLst/>
          </p:spPr>
          <p:txBody>
            <a:bodyPr wrap="square">
              <a:spAutoFit/>
            </a:bodyPr>
            <a:lstStyle/>
            <a:p>
              <a:pPr algn="just" eaLnBrk="0" hangingPunct="0">
                <a:spcBef>
                  <a:spcPct val="0"/>
                </a:spcBef>
              </a:pPr>
              <a:r>
                <a:rPr lang="en-US" sz="2400" b="0">
                  <a:latin typeface="Times New Roman" pitchFamily="18" charset="0"/>
                </a:rPr>
                <a:t>Uninitialized reference – compiler error.</a:t>
              </a:r>
            </a:p>
          </p:txBody>
        </p:sp>
        <p:sp>
          <p:nvSpPr>
            <p:cNvPr id="14" name="Line 6"/>
            <p:cNvSpPr>
              <a:spLocks noChangeShapeType="1"/>
            </p:cNvSpPr>
            <p:nvPr/>
          </p:nvSpPr>
          <p:spPr bwMode="auto">
            <a:xfrm flipH="1">
              <a:off x="0" y="1296"/>
              <a:ext cx="1776" cy="432"/>
            </a:xfrm>
            <a:prstGeom prst="line">
              <a:avLst/>
            </a:prstGeom>
            <a:noFill/>
            <a:ln w="9525">
              <a:solidFill>
                <a:schemeClr val="tx1"/>
              </a:solidFill>
              <a:round/>
              <a:headEnd/>
              <a:tailEnd type="triangle" w="med" len="med"/>
            </a:ln>
            <a:effectLst/>
          </p:spPr>
          <p:txBody>
            <a:bodyPr wrap="square" anchor="ctr">
              <a:spAutoFit/>
            </a:bodyPr>
            <a:lstStyle/>
            <a:p>
              <a:endParaRPr lang="en-US" sz="2400"/>
            </a:p>
          </p:txBody>
        </p:sp>
      </p:grpSp>
      <p:sp>
        <p:nvSpPr>
          <p:cNvPr id="15" name="Rectangle 4"/>
          <p:cNvSpPr>
            <a:spLocks noChangeArrowheads="1"/>
          </p:cNvSpPr>
          <p:nvPr/>
        </p:nvSpPr>
        <p:spPr bwMode="auto">
          <a:xfrm>
            <a:off x="609600" y="5105400"/>
            <a:ext cx="8153400" cy="1524000"/>
          </a:xfrm>
          <a:prstGeom prst="rect">
            <a:avLst/>
          </a:prstGeom>
          <a:solidFill>
            <a:schemeClr val="bg1">
              <a:lumMod val="75000"/>
            </a:schemeClr>
          </a:solidFill>
          <a:ln w="9525">
            <a:noFill/>
            <a:miter lim="800000"/>
            <a:headEnd/>
            <a:tailEnd/>
          </a:ln>
          <a:effectLst/>
        </p:spPr>
        <p:txBody>
          <a:bodyPr tIns="18288" bIns="18288"/>
          <a:lstStyle/>
          <a:p>
            <a:pPr algn="l">
              <a:spcBef>
                <a:spcPct val="20000"/>
              </a:spcBef>
            </a:pPr>
            <a:r>
              <a:rPr lang="en-US" sz="1400" i="1">
                <a:solidFill>
                  <a:srgbClr val="000000"/>
                </a:solidFill>
                <a:latin typeface="Courier New" pitchFamily="49" charset="0"/>
              </a:rPr>
              <a:t>Borland C++ command-line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Error E2304 Fig03_22.cpp 11: Reference variable 'y' must be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initialized­ in function main()</a:t>
            </a:r>
            <a:endParaRPr lang="en-US" sz="1400">
              <a:solidFill>
                <a:srgbClr val="000000"/>
              </a:solidFill>
              <a:latin typeface="Courier New" pitchFamily="49" charset="0"/>
            </a:endParaRPr>
          </a:p>
          <a:p>
            <a:pPr algn="l">
              <a:spcBef>
                <a:spcPct val="20000"/>
              </a:spcBef>
            </a:pPr>
            <a:r>
              <a:rPr lang="en-US" sz="1400" i="1">
                <a:solidFill>
                  <a:srgbClr val="000000"/>
                </a:solidFill>
                <a:latin typeface="Courier New" pitchFamily="49" charset="0"/>
              </a:rPr>
              <a:t>Microsoft Visual C++ compiler error message:</a:t>
            </a:r>
            <a:endParaRPr lang="en-US" sz="1400">
              <a:solidFill>
                <a:srgbClr val="000000"/>
              </a:solidFill>
              <a:latin typeface="Courier New" pitchFamily="49" charset="0"/>
            </a:endParaRPr>
          </a:p>
          <a:p>
            <a:pPr algn="l">
              <a:spcBef>
                <a:spcPct val="20000"/>
              </a:spcBef>
            </a:pPr>
            <a:r>
              <a:rPr lang="en-US" sz="1400">
                <a:latin typeface="Courier New" pitchFamily="49" charset="0"/>
              </a:rPr>
              <a:t> </a:t>
            </a:r>
            <a:r>
              <a:rPr lang="en-US" sz="1400">
                <a:solidFill>
                  <a:srgbClr val="000000"/>
                </a:solidFill>
                <a:latin typeface="Courier New" pitchFamily="49" charset="0"/>
                <a:cs typeface="Courier New" pitchFamily="49" charset="0"/>
              </a:rPr>
              <a:t>D:\cpphtp4_examples\ch03\Fig03_22.cpp(11) : error C2530: 'y' : </a:t>
            </a:r>
            <a:endParaRPr lang="en-US" sz="1400">
              <a:solidFill>
                <a:srgbClr val="000000"/>
              </a:solidFill>
              <a:latin typeface="Courier New" pitchFamily="49" charset="0"/>
            </a:endParaRPr>
          </a:p>
          <a:p>
            <a:pPr algn="l">
              <a:spcBef>
                <a:spcPct val="20000"/>
              </a:spcBef>
            </a:pPr>
            <a:r>
              <a:rPr lang="en-US" sz="1400">
                <a:solidFill>
                  <a:srgbClr val="000000"/>
                </a:solidFill>
                <a:latin typeface="Courier New" pitchFamily="49" charset="0"/>
                <a:cs typeface="Courier New" pitchFamily="49" charset="0"/>
              </a:rPr>
              <a:t>   references must be initialized</a:t>
            </a:r>
            <a:endParaRPr lang="en-US" sz="1400">
              <a:latin typeface="Courier New" pitchFamily="49" charset="0"/>
            </a:endParaRPr>
          </a:p>
        </p:txBody>
      </p:sp>
    </p:spTree>
    <p:extLst>
      <p:ext uri="{BB962C8B-B14F-4D97-AF65-F5344CB8AC3E}">
        <p14:creationId xmlns:p14="http://schemas.microsoft.com/office/powerpoint/2010/main" val="107765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5.5.3 Sử dụng Biến tham chiếu</a:t>
            </a:r>
          </a:p>
        </p:txBody>
      </p:sp>
      <p:sp>
        <p:nvSpPr>
          <p:cNvPr id="3" name="Content Placeholder 2"/>
          <p:cNvSpPr>
            <a:spLocks noGrp="1"/>
          </p:cNvSpPr>
          <p:nvPr>
            <p:ph idx="1"/>
          </p:nvPr>
        </p:nvSpPr>
        <p:spPr>
          <a:xfrm>
            <a:off x="228600" y="1295400"/>
            <a:ext cx="8610600" cy="5334000"/>
          </a:xfrm>
        </p:spPr>
        <p:txBody>
          <a:bodyPr>
            <a:noAutofit/>
          </a:bodyPr>
          <a:lstStyle/>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Truyền tham trị:</a:t>
            </a:r>
          </a:p>
          <a:p>
            <a:pPr marL="804863" lvl="2" indent="-342900" algn="just">
              <a:lnSpc>
                <a:spcPct val="130000"/>
              </a:lnSpc>
              <a:spcBef>
                <a:spcPts val="300"/>
              </a:spcBef>
              <a:spcAft>
                <a:spcPts val="300"/>
              </a:spcAft>
            </a:pPr>
            <a:r>
              <a:rPr lang="en-US" sz="2200">
                <a:latin typeface="Arial" pitchFamily="34" charset="0"/>
                <a:cs typeface="Arial" pitchFamily="34" charset="0"/>
              </a:rPr>
              <a:t>Gán giá trị các tham số trong lời gọi hàm cho các đối số của hàm và làm việc trên vùng nhớ của các đối số này.</a:t>
            </a:r>
          </a:p>
          <a:p>
            <a:pPr marL="804863" lvl="2" indent="-342900" algn="just">
              <a:lnSpc>
                <a:spcPct val="130000"/>
              </a:lnSpc>
              <a:spcBef>
                <a:spcPts val="300"/>
              </a:spcBef>
              <a:spcAft>
                <a:spcPts val="300"/>
              </a:spcAft>
            </a:pPr>
            <a:r>
              <a:rPr lang="en-US" sz="2200">
                <a:latin typeface="Arial" pitchFamily="34" charset="0"/>
                <a:cs typeface="Arial" pitchFamily="34" charset="0"/>
              </a:rPr>
              <a:t>Không thao tác trực tiếp trên các tham số, vì vậy không thay đổi được giá trị của các tham số.</a:t>
            </a:r>
          </a:p>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Truyền tham chiếu:</a:t>
            </a:r>
          </a:p>
          <a:p>
            <a:pPr marL="804863" lvl="1" indent="-342900" algn="just">
              <a:lnSpc>
                <a:spcPct val="130000"/>
              </a:lnSpc>
              <a:spcBef>
                <a:spcPts val="300"/>
              </a:spcBef>
              <a:spcAft>
                <a:spcPts val="300"/>
              </a:spcAft>
              <a:buFont typeface="Arial" panose="020B0604020202020204" pitchFamily="34" charset="0"/>
              <a:buChar char="•"/>
            </a:pPr>
            <a:r>
              <a:rPr lang="en-US" sz="2200">
                <a:latin typeface="Arial" pitchFamily="34" charset="0"/>
                <a:cs typeface="Arial" pitchFamily="34" charset="0"/>
              </a:rPr>
              <a:t>Không tạo ra bản sao của các tham số mà thao tác trực tiếp trên vùng nhớ của các tham số, vì vậy dễ dàng thay đổi giá trị của các tham số khi cần.</a:t>
            </a:r>
          </a:p>
          <a:p>
            <a:pPr marL="804863" lvl="1" indent="-342900" algn="just">
              <a:lnSpc>
                <a:spcPct val="130000"/>
              </a:lnSpc>
              <a:spcBef>
                <a:spcPts val="300"/>
              </a:spcBef>
              <a:spcAft>
                <a:spcPts val="300"/>
              </a:spcAft>
              <a:buFont typeface="Arial" panose="020B0604020202020204" pitchFamily="34" charset="0"/>
              <a:buChar char="•"/>
            </a:pPr>
            <a:r>
              <a:rPr lang="en-US" sz="2200">
                <a:latin typeface="Arial" pitchFamily="34" charset="0"/>
                <a:cs typeface="Arial" pitchFamily="34" charset="0"/>
              </a:rPr>
              <a:t>Nếu đối là biến tham chiếu kiểu K thì tham số tương ứng trong lời gọi hàm phải là biến/phần tử mảng kiểu K.</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671441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5.5.3 Sử dụng Biến tham chiếu (tt)</a:t>
            </a:r>
          </a:p>
        </p:txBody>
      </p:sp>
      <p:sp>
        <p:nvSpPr>
          <p:cNvPr id="3" name="Content Placeholder 2"/>
          <p:cNvSpPr>
            <a:spLocks noGrp="1"/>
          </p:cNvSpPr>
          <p:nvPr>
            <p:ph idx="1"/>
          </p:nvPr>
        </p:nvSpPr>
        <p:spPr>
          <a:xfrm>
            <a:off x="457200" y="1475656"/>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600" b="1">
                <a:solidFill>
                  <a:srgbClr val="0000FF"/>
                </a:solidFill>
                <a:latin typeface="Arial" pitchFamily="34" charset="0"/>
                <a:cs typeface="Arial" pitchFamily="34" charset="0"/>
              </a:rPr>
              <a:t>Ví dụ: </a:t>
            </a:r>
          </a:p>
          <a:p>
            <a:pPr lvl="1" algn="just">
              <a:lnSpc>
                <a:spcPct val="130000"/>
              </a:lnSpc>
              <a:spcBef>
                <a:spcPts val="300"/>
              </a:spcBef>
              <a:spcAft>
                <a:spcPts val="300"/>
              </a:spcAft>
              <a:buFont typeface="Wingdings" pitchFamily="2" charset="2"/>
              <a:buChar char="§"/>
            </a:pPr>
            <a:r>
              <a:rPr lang="fr-FR" sz="2600">
                <a:solidFill>
                  <a:srgbClr val="0070C0"/>
                </a:solidFill>
                <a:latin typeface="Arial" pitchFamily="34" charset="0"/>
                <a:cs typeface="Arial" pitchFamily="34" charset="0"/>
              </a:rPr>
              <a:t>void</a:t>
            </a:r>
            <a:r>
              <a:rPr lang="fr-FR" sz="2600">
                <a:latin typeface="Arial" pitchFamily="34" charset="0"/>
                <a:cs typeface="Arial" pitchFamily="34" charset="0"/>
              </a:rPr>
              <a:t> swap1(</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x,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y) {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600">
                <a:solidFill>
                  <a:srgbClr val="0070C0"/>
                </a:solidFill>
                <a:latin typeface="Arial" pitchFamily="34" charset="0"/>
                <a:cs typeface="Arial" pitchFamily="34" charset="0"/>
              </a:rPr>
              <a:t>void</a:t>
            </a:r>
            <a:r>
              <a:rPr lang="fr-FR" sz="2600">
                <a:latin typeface="Arial" pitchFamily="34" charset="0"/>
                <a:cs typeface="Arial" pitchFamily="34" charset="0"/>
              </a:rPr>
              <a:t> swap2(</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*x,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*y) {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*t = x; x = y; y = t; }</a:t>
            </a:r>
          </a:p>
          <a:p>
            <a:pPr lvl="1" algn="just">
              <a:lnSpc>
                <a:spcPct val="130000"/>
              </a:lnSpc>
              <a:spcBef>
                <a:spcPts val="300"/>
              </a:spcBef>
              <a:spcAft>
                <a:spcPts val="300"/>
              </a:spcAft>
              <a:buFont typeface="Wingdings" pitchFamily="2" charset="2"/>
              <a:buChar char="§"/>
            </a:pPr>
            <a:r>
              <a:rPr lang="fr-FR" sz="2600">
                <a:solidFill>
                  <a:srgbClr val="0070C0"/>
                </a:solidFill>
                <a:latin typeface="Arial" pitchFamily="34" charset="0"/>
                <a:cs typeface="Arial" pitchFamily="34" charset="0"/>
              </a:rPr>
              <a:t>void</a:t>
            </a:r>
            <a:r>
              <a:rPr lang="fr-FR" sz="2600">
                <a:latin typeface="Arial" pitchFamily="34" charset="0"/>
                <a:cs typeface="Arial" pitchFamily="34" charset="0"/>
              </a:rPr>
              <a:t> swap3(</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&amp;x,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&amp;y) { </a:t>
            </a:r>
            <a:r>
              <a:rPr lang="fr-FR" sz="2600">
                <a:solidFill>
                  <a:srgbClr val="0070C0"/>
                </a:solidFill>
                <a:latin typeface="Arial" pitchFamily="34" charset="0"/>
                <a:cs typeface="Arial" pitchFamily="34" charset="0"/>
              </a:rPr>
              <a:t>int</a:t>
            </a:r>
            <a:r>
              <a:rPr lang="fr-FR" sz="2600">
                <a:latin typeface="Arial" pitchFamily="34" charset="0"/>
                <a:cs typeface="Arial" pitchFamily="34" charset="0"/>
              </a:rPr>
              <a:t> t = x; x = y; y = t; }</a:t>
            </a:r>
            <a:endParaRPr lang="en-US" sz="2600">
              <a:solidFill>
                <a:schemeClr val="tx1">
                  <a:lumMod val="95000"/>
                  <a:lumOff val="5000"/>
                </a:schemeClr>
              </a:solidFill>
              <a:latin typeface="Arial" pitchFamily="34" charset="0"/>
              <a:cs typeface="Arial" pitchFamily="34" charset="0"/>
            </a:endParaRPr>
          </a:p>
          <a:p>
            <a:pPr marL="457200" lvl="1" indent="0" algn="just">
              <a:lnSpc>
                <a:spcPct val="130000"/>
              </a:lnSpc>
              <a:spcBef>
                <a:spcPts val="300"/>
              </a:spcBef>
              <a:spcAft>
                <a:spcPts val="300"/>
              </a:spcAft>
              <a:buNone/>
            </a:pPr>
            <a:endParaRPr lang="en-US" sz="26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430028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5.5.4 Con trỏ hàm</a:t>
            </a:r>
          </a:p>
        </p:txBody>
      </p:sp>
      <p:sp>
        <p:nvSpPr>
          <p:cNvPr id="3" name="Content Placeholder 2"/>
          <p:cNvSpPr>
            <a:spLocks noGrp="1"/>
          </p:cNvSpPr>
          <p:nvPr>
            <p:ph idx="1"/>
          </p:nvPr>
        </p:nvSpPr>
        <p:spPr>
          <a:xfrm>
            <a:off x="457200" y="15240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1500" b="1" u="sng">
                <a:solidFill>
                  <a:srgbClr val="0000FF"/>
                </a:solidFill>
                <a:latin typeface="Arial" pitchFamily="34" charset="0"/>
                <a:cs typeface="Arial" pitchFamily="34" charset="0"/>
              </a:rPr>
              <a:t>Biến con trỏ: </a:t>
            </a:r>
          </a:p>
          <a:p>
            <a:pPr lvl="1" algn="just">
              <a:spcBef>
                <a:spcPts val="300"/>
              </a:spcBef>
              <a:spcAft>
                <a:spcPts val="300"/>
              </a:spcAft>
              <a:buFont typeface="Wingdings" pitchFamily="2" charset="2"/>
              <a:buChar char="§"/>
            </a:pPr>
            <a:r>
              <a:rPr lang="en-US" sz="1500">
                <a:solidFill>
                  <a:srgbClr val="0000FF"/>
                </a:solidFill>
                <a:latin typeface="Arial" pitchFamily="34" charset="0"/>
                <a:cs typeface="Arial" pitchFamily="34" charset="0"/>
              </a:rPr>
              <a:t>int</a:t>
            </a:r>
            <a:r>
              <a:rPr lang="en-US" sz="1500">
                <a:latin typeface="Arial" pitchFamily="34" charset="0"/>
                <a:cs typeface="Arial" pitchFamily="34" charset="0"/>
              </a:rPr>
              <a:t> arrget(</a:t>
            </a:r>
            <a:r>
              <a:rPr lang="en-US" sz="1500">
                <a:solidFill>
                  <a:srgbClr val="0000FF"/>
                </a:solidFill>
                <a:latin typeface="Arial" pitchFamily="34" charset="0"/>
                <a:cs typeface="Arial" pitchFamily="34" charset="0"/>
              </a:rPr>
              <a:t>int</a:t>
            </a:r>
            <a:r>
              <a:rPr lang="en-US" sz="1500">
                <a:latin typeface="Arial" pitchFamily="34" charset="0"/>
                <a:cs typeface="Arial" pitchFamily="34" charset="0"/>
              </a:rPr>
              <a:t> *a, </a:t>
            </a:r>
            <a:r>
              <a:rPr lang="en-US" sz="1500">
                <a:solidFill>
                  <a:srgbClr val="0000FF"/>
                </a:solidFill>
                <a:latin typeface="Arial" pitchFamily="34" charset="0"/>
                <a:cs typeface="Arial" pitchFamily="34" charset="0"/>
              </a:rPr>
              <a:t>int</a:t>
            </a:r>
            <a:r>
              <a:rPr lang="en-US" sz="1500">
                <a:latin typeface="Arial" pitchFamily="34" charset="0"/>
                <a:cs typeface="Arial" pitchFamily="34" charset="0"/>
              </a:rPr>
              <a:t> i) { </a:t>
            </a:r>
            <a:r>
              <a:rPr lang="en-US" sz="1500">
                <a:solidFill>
                  <a:srgbClr val="0000FF"/>
                </a:solidFill>
                <a:latin typeface="Arial" pitchFamily="34" charset="0"/>
                <a:cs typeface="Arial" pitchFamily="34" charset="0"/>
              </a:rPr>
              <a:t>return</a:t>
            </a:r>
            <a:r>
              <a:rPr lang="en-US" sz="1500">
                <a:latin typeface="Arial" pitchFamily="34" charset="0"/>
                <a:cs typeface="Arial" pitchFamily="34" charset="0"/>
              </a:rPr>
              <a:t> a[i]; }</a:t>
            </a:r>
          </a:p>
          <a:p>
            <a:pPr marL="457200" lvl="1" indent="280988" algn="just">
              <a:spcBef>
                <a:spcPts val="300"/>
              </a:spcBef>
              <a:spcAft>
                <a:spcPts val="300"/>
              </a:spcAft>
              <a:buNone/>
            </a:pPr>
            <a:r>
              <a:rPr lang="en-US" sz="1500">
                <a:latin typeface="Arial" pitchFamily="34" charset="0"/>
                <a:cs typeface="Arial" pitchFamily="34" charset="0"/>
              </a:rPr>
              <a:t>arrget(a, 1) = 1;	// a[1] = 1;</a:t>
            </a:r>
          </a:p>
          <a:p>
            <a:pPr marL="457200" lvl="1" indent="280988" algn="just">
              <a:spcBef>
                <a:spcPts val="300"/>
              </a:spcBef>
              <a:spcAft>
                <a:spcPts val="300"/>
              </a:spcAft>
              <a:buNone/>
            </a:pPr>
            <a:r>
              <a:rPr lang="en-US" sz="1500">
                <a:latin typeface="Arial" pitchFamily="34" charset="0"/>
                <a:cs typeface="Arial" pitchFamily="34" charset="0"/>
              </a:rPr>
              <a:t>cin &gt;&gt; arrget(a,1);	// cin &gt;&gt; a[1];</a:t>
            </a:r>
          </a:p>
          <a:p>
            <a:pPr lvl="1" algn="just">
              <a:spcBef>
                <a:spcPts val="300"/>
              </a:spcBef>
              <a:spcAft>
                <a:spcPts val="300"/>
              </a:spcAft>
              <a:buFont typeface="Wingdings" panose="05000000000000000000" pitchFamily="2" charset="2"/>
              <a:buChar char="§"/>
            </a:pP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 a[20][20];</a:t>
            </a:r>
          </a:p>
          <a:p>
            <a:pPr marL="457200" lvl="1" indent="280988" algn="just">
              <a:spcBef>
                <a:spcPts val="300"/>
              </a:spcBef>
              <a:spcAft>
                <a:spcPts val="300"/>
              </a:spcAft>
              <a:buNone/>
            </a:pP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 *p = (</a:t>
            </a: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*)a;</a:t>
            </a:r>
          </a:p>
          <a:p>
            <a:pPr marL="457200" lvl="1" indent="280988" algn="just">
              <a:spcBef>
                <a:spcPts val="300"/>
              </a:spcBef>
              <a:spcAft>
                <a:spcPts val="300"/>
              </a:spcAft>
              <a:buNone/>
            </a:pPr>
            <a:r>
              <a:rPr lang="en-US" sz="1500">
                <a:latin typeface="Arial" pitchFamily="34" charset="0"/>
                <a:cs typeface="Arial" pitchFamily="34" charset="0"/>
              </a:rPr>
              <a:t>p = ((</a:t>
            </a:r>
            <a:r>
              <a:rPr lang="en-US" sz="1500">
                <a:solidFill>
                  <a:srgbClr val="0000FF"/>
                </a:solidFill>
                <a:latin typeface="Arial" pitchFamily="34" charset="0"/>
                <a:cs typeface="Arial" pitchFamily="34" charset="0"/>
              </a:rPr>
              <a:t>float</a:t>
            </a:r>
            <a:r>
              <a:rPr lang="en-US" sz="1500">
                <a:latin typeface="Arial" pitchFamily="34" charset="0"/>
                <a:cs typeface="Arial" pitchFamily="34" charset="0"/>
              </a:rPr>
              <a:t>*)a) + (i * 20); //truy xuất đến từng dòng của mảng hai chiều, i bắt đầu từ 0</a:t>
            </a:r>
          </a:p>
          <a:p>
            <a:pPr algn="just">
              <a:lnSpc>
                <a:spcPct val="130000"/>
              </a:lnSpc>
              <a:spcBef>
                <a:spcPts val="300"/>
              </a:spcBef>
              <a:spcAft>
                <a:spcPts val="300"/>
              </a:spcAft>
              <a:buFont typeface="Wingdings" pitchFamily="2" charset="2"/>
              <a:buChar char="v"/>
            </a:pPr>
            <a:r>
              <a:rPr lang="en-US" sz="1500" b="1" u="sng">
                <a:solidFill>
                  <a:srgbClr val="0000FF"/>
                </a:solidFill>
                <a:latin typeface="Arial" pitchFamily="34" charset="0"/>
                <a:cs typeface="Arial" pitchFamily="34" charset="0"/>
              </a:rPr>
              <a:t>Con trỏ hàm:</a:t>
            </a:r>
          </a:p>
          <a:p>
            <a:pPr marL="0" indent="461963">
              <a:buNone/>
            </a:pP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nhandoi(</a:t>
            </a: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 2;}</a:t>
            </a:r>
          </a:p>
          <a:p>
            <a:pPr marL="0" indent="461963">
              <a:buNone/>
            </a:pP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nhanba(</a:t>
            </a:r>
            <a:r>
              <a:rPr lang="en-US" sz="1500">
                <a:solidFill>
                  <a:srgbClr val="0000FF"/>
                </a:solidFill>
                <a:latin typeface="Consolas" panose="020B0609020204030204" pitchFamily="49" charset="0"/>
              </a:rPr>
              <a:t>double</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808080"/>
                </a:solidFill>
                <a:latin typeface="Consolas" panose="020B0609020204030204" pitchFamily="49" charset="0"/>
              </a:rPr>
              <a:t>x</a:t>
            </a:r>
            <a:r>
              <a:rPr lang="en-US" sz="1500">
                <a:solidFill>
                  <a:srgbClr val="000000"/>
                </a:solidFill>
                <a:latin typeface="Consolas" panose="020B0609020204030204" pitchFamily="49" charset="0"/>
              </a:rPr>
              <a:t> * 3;}</a:t>
            </a:r>
          </a:p>
          <a:p>
            <a:pPr marL="0" indent="461963">
              <a:buNone/>
            </a:pPr>
            <a:r>
              <a:rPr lang="fr-FR" sz="1500" b="1">
                <a:solidFill>
                  <a:srgbClr val="FF0000"/>
                </a:solidFill>
                <a:latin typeface="Consolas" panose="020B0609020204030204" pitchFamily="49" charset="0"/>
              </a:rPr>
              <a:t>void tinh(double (*f)(double), double x) {</a:t>
            </a:r>
            <a:r>
              <a:rPr lang="en-US" sz="1500" b="1">
                <a:solidFill>
                  <a:srgbClr val="FF0000"/>
                </a:solidFill>
                <a:latin typeface="Consolas" panose="020B0609020204030204" pitchFamily="49" charset="0"/>
              </a:rPr>
              <a:t>cout &lt;&lt; f(x);}</a:t>
            </a:r>
          </a:p>
          <a:p>
            <a:pPr marL="0" indent="461963">
              <a:buNone/>
            </a:pPr>
            <a:r>
              <a:rPr lang="en-US" sz="1500">
                <a:solidFill>
                  <a:srgbClr val="0000FF"/>
                </a:solidFill>
                <a:latin typeface="Consolas" panose="020B0609020204030204" pitchFamily="49" charset="0"/>
              </a:rPr>
              <a:t>int</a:t>
            </a:r>
            <a:r>
              <a:rPr lang="en-US" sz="1500">
                <a:solidFill>
                  <a:srgbClr val="000000"/>
                </a:solidFill>
                <a:latin typeface="Consolas" panose="020B0609020204030204" pitchFamily="49" charset="0"/>
              </a:rPr>
              <a:t> main() {</a:t>
            </a:r>
          </a:p>
          <a:p>
            <a:pPr marL="0" indent="914400">
              <a:buNone/>
            </a:pPr>
            <a:r>
              <a:rPr lang="en-US" sz="1500">
                <a:solidFill>
                  <a:srgbClr val="000000"/>
                </a:solidFill>
                <a:latin typeface="Consolas" panose="020B0609020204030204" pitchFamily="49" charset="0"/>
              </a:rPr>
              <a:t>tinh(nhandoi, 2); cout </a:t>
            </a:r>
            <a:r>
              <a:rPr lang="en-US" sz="1500">
                <a:solidFill>
                  <a:srgbClr val="008080"/>
                </a:solidFill>
                <a:latin typeface="Consolas" panose="020B0609020204030204" pitchFamily="49" charset="0"/>
              </a:rPr>
              <a:t>&lt;&lt;</a:t>
            </a:r>
            <a:r>
              <a:rPr lang="en-US" sz="1500">
                <a:solidFill>
                  <a:srgbClr val="000000"/>
                </a:solidFill>
                <a:latin typeface="Consolas" panose="020B0609020204030204" pitchFamily="49" charset="0"/>
              </a:rPr>
              <a:t> endl;</a:t>
            </a:r>
          </a:p>
          <a:p>
            <a:pPr marL="0" indent="914400">
              <a:buNone/>
            </a:pPr>
            <a:r>
              <a:rPr lang="en-US" sz="1500">
                <a:solidFill>
                  <a:srgbClr val="000000"/>
                </a:solidFill>
                <a:latin typeface="Consolas" panose="020B0609020204030204" pitchFamily="49" charset="0"/>
              </a:rPr>
              <a:t>tinh(nhanba, 3); cout </a:t>
            </a:r>
            <a:r>
              <a:rPr lang="en-US" sz="1500">
                <a:solidFill>
                  <a:srgbClr val="008080"/>
                </a:solidFill>
                <a:latin typeface="Consolas" panose="020B0609020204030204" pitchFamily="49" charset="0"/>
              </a:rPr>
              <a:t>&lt;&lt;</a:t>
            </a:r>
            <a:r>
              <a:rPr lang="en-US" sz="1500">
                <a:solidFill>
                  <a:srgbClr val="000000"/>
                </a:solidFill>
                <a:latin typeface="Consolas" panose="020B0609020204030204" pitchFamily="49" charset="0"/>
              </a:rPr>
              <a:t> endl;</a:t>
            </a:r>
          </a:p>
          <a:p>
            <a:pPr marL="0" indent="914400">
              <a:buNone/>
            </a:pPr>
            <a:r>
              <a:rPr lang="en-US" sz="1500">
                <a:solidFill>
                  <a:srgbClr val="000000"/>
                </a:solidFill>
                <a:latin typeface="Consolas" panose="020B0609020204030204" pitchFamily="49" charset="0"/>
              </a:rPr>
              <a:t>system(</a:t>
            </a:r>
            <a:r>
              <a:rPr lang="en-US" sz="1500">
                <a:solidFill>
                  <a:srgbClr val="A31515"/>
                </a:solidFill>
                <a:latin typeface="Consolas" panose="020B0609020204030204" pitchFamily="49" charset="0"/>
              </a:rPr>
              <a:t>"pause"</a:t>
            </a:r>
            <a:r>
              <a:rPr lang="en-US" sz="1500">
                <a:solidFill>
                  <a:srgbClr val="000000"/>
                </a:solidFill>
                <a:latin typeface="Consolas" panose="020B0609020204030204" pitchFamily="49" charset="0"/>
              </a:rPr>
              <a:t>);</a:t>
            </a:r>
          </a:p>
          <a:p>
            <a:pPr marL="0" indent="914400">
              <a:buNone/>
            </a:pPr>
            <a:r>
              <a:rPr lang="en-US" sz="1500">
                <a:solidFill>
                  <a:srgbClr val="0000FF"/>
                </a:solidFill>
                <a:latin typeface="Consolas" panose="020B0609020204030204" pitchFamily="49" charset="0"/>
              </a:rPr>
              <a:t>return</a:t>
            </a:r>
            <a:r>
              <a:rPr lang="en-US" sz="1500">
                <a:solidFill>
                  <a:srgbClr val="000000"/>
                </a:solidFill>
                <a:latin typeface="Consolas" panose="020B0609020204030204" pitchFamily="49" charset="0"/>
              </a:rPr>
              <a:t> 0;</a:t>
            </a:r>
          </a:p>
          <a:p>
            <a:pPr marL="0" indent="461963">
              <a:buNone/>
            </a:pPr>
            <a:r>
              <a:rPr lang="en-US" sz="1500">
                <a:solidFill>
                  <a:srgbClr val="000000"/>
                </a:solidFill>
                <a:latin typeface="Consolas" panose="020B0609020204030204" pitchFamily="49" charset="0"/>
              </a:rPr>
              <a:t>}</a:t>
            </a:r>
            <a:endParaRPr lang="en-US" sz="1500" b="1">
              <a:solidFill>
                <a:srgbClr val="0000FF"/>
              </a:solidFill>
              <a:latin typeface="Arial" pitchFamily="34" charset="0"/>
              <a:cs typeface="Arial" pitchFamily="34" charset="0"/>
            </a:endParaRPr>
          </a:p>
          <a:p>
            <a:pPr marL="0" indent="0" algn="just">
              <a:lnSpc>
                <a:spcPct val="130000"/>
              </a:lnSpc>
              <a:spcBef>
                <a:spcPts val="300"/>
              </a:spcBef>
              <a:spcAft>
                <a:spcPts val="300"/>
              </a:spcAft>
              <a:buNone/>
            </a:pPr>
            <a:endParaRPr lang="en-US" sz="15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102981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228600" y="1676400"/>
            <a:ext cx="8686800" cy="4495800"/>
          </a:xfrm>
        </p:spPr>
        <p:txBody>
          <a:bodyPr>
            <a:noAutofit/>
          </a:bodyPr>
          <a:lstStyle/>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itchFamily="34" charset="0"/>
                <a:cs typeface="Arial" pitchFamily="34" charset="0"/>
              </a:rPr>
              <a:t>Dùng mảng, </a:t>
            </a:r>
            <a:r>
              <a:rPr lang="en-US" sz="2800">
                <a:solidFill>
                  <a:srgbClr val="0000FF"/>
                </a:solidFill>
                <a:latin typeface="Arial" pitchFamily="34" charset="0"/>
                <a:cs typeface="Arial" pitchFamily="34" charset="0"/>
              </a:rPr>
              <a:t>1 </a:t>
            </a:r>
            <a:r>
              <a:rPr lang="vi-VN" sz="2800">
                <a:solidFill>
                  <a:srgbClr val="0000FF"/>
                </a:solidFill>
                <a:latin typeface="Arial" pitchFamily="34" charset="0"/>
                <a:cs typeface="Arial" pitchFamily="34" charset="0"/>
              </a:rPr>
              <a:t>vòng lặp for gộp</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viết code gọn hơn nhưng không tách riêng được 2 phần nhập xuất</a:t>
            </a:r>
            <a:r>
              <a:rPr lang="en-US" sz="2800">
                <a:latin typeface="Arial" pitchFamily="34" charset="0"/>
                <a:cs typeface="Arial" pitchFamily="34" charset="0"/>
              </a:rPr>
              <a:t>.</a:t>
            </a:r>
          </a:p>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itchFamily="34" charset="0"/>
                <a:cs typeface="Arial" pitchFamily="34" charset="0"/>
              </a:rPr>
              <a:t>Dùng hàm để tách riêng phần nhập xuất</a:t>
            </a:r>
            <a:r>
              <a:rPr lang="en-US" sz="2800">
                <a:solidFill>
                  <a:srgbClr val="0000FF"/>
                </a:solidFill>
                <a:latin typeface="Arial" pitchFamily="34" charset="0"/>
                <a:cs typeface="Arial" pitchFamily="34" charset="0"/>
              </a:rPr>
              <a:t>: </a:t>
            </a:r>
            <a:r>
              <a:rPr lang="vi-VN" sz="2800">
                <a:latin typeface="Arial" pitchFamily="34" charset="0"/>
                <a:cs typeface="Arial" pitchFamily="34" charset="0"/>
              </a:rPr>
              <a:t>code có thể tái sử dụng nhiều lần</a:t>
            </a:r>
            <a:r>
              <a:rPr lang="en-US" sz="2800">
                <a:latin typeface="Arial" pitchFamily="34" charset="0"/>
                <a:cs typeface="Arial" pitchFamily="34" charset="0"/>
              </a:rPr>
              <a:t>.</a:t>
            </a:r>
            <a:endParaRPr lang="vi-VN" sz="2800">
              <a:latin typeface="Arial" pitchFamily="34" charset="0"/>
              <a:cs typeface="Arial" pitchFamily="34" charset="0"/>
            </a:endParaRPr>
          </a:p>
          <a:p>
            <a:pPr marL="514350" indent="-514350" algn="just">
              <a:lnSpc>
                <a:spcPct val="130000"/>
              </a:lnSpc>
              <a:spcBef>
                <a:spcPts val="300"/>
              </a:spcBef>
              <a:spcAft>
                <a:spcPts val="300"/>
              </a:spcAft>
              <a:buFont typeface="+mj-lt"/>
              <a:buAutoNum type="arabicPeriod" startAt="5"/>
            </a:pPr>
            <a:r>
              <a:rPr lang="vi-VN" sz="2800">
                <a:solidFill>
                  <a:srgbClr val="0000FF"/>
                </a:solidFill>
                <a:latin typeface="Arial" pitchFamily="34" charset="0"/>
                <a:cs typeface="Arial" pitchFamily="34" charset="0"/>
              </a:rPr>
              <a:t>Dùng file để nhập xuất từ file </a:t>
            </a:r>
            <a:r>
              <a:rPr lang="vi-VN" sz="2800">
                <a:latin typeface="Arial" pitchFamily="34" charset="0"/>
                <a:cs typeface="Arial" pitchFamily="34" charset="0"/>
              </a:rPr>
              <a:t>thay cho việc nhập bằng bàn phím và xuất ra màn hình</a:t>
            </a:r>
            <a:r>
              <a:rPr lang="en-US" sz="2800">
                <a:latin typeface="Arial" pitchFamily="34" charset="0"/>
                <a:cs typeface="Arial" pitchFamily="34" charset="0"/>
              </a:rPr>
              <a:t>.</a:t>
            </a:r>
            <a:r>
              <a:rPr lang="vi-VN" sz="280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5.5.4 Con trỏ hàm (tt)</a:t>
            </a:r>
          </a:p>
        </p:txBody>
      </p:sp>
      <p:sp>
        <p:nvSpPr>
          <p:cNvPr id="3" name="Content Placeholder 2"/>
          <p:cNvSpPr>
            <a:spLocks noGrp="1"/>
          </p:cNvSpPr>
          <p:nvPr>
            <p:ph idx="1"/>
          </p:nvPr>
        </p:nvSpPr>
        <p:spPr>
          <a:xfrm>
            <a:off x="457200" y="1600200"/>
            <a:ext cx="8382000" cy="4876800"/>
          </a:xfrm>
        </p:spPr>
        <p:txBody>
          <a:bodyPr>
            <a:noAutofit/>
          </a:bodyPr>
          <a:lstStyle/>
          <a:p>
            <a:pPr algn="just">
              <a:lnSpc>
                <a:spcPct val="130000"/>
              </a:lnSpc>
              <a:spcBef>
                <a:spcPts val="300"/>
              </a:spcBef>
              <a:spcAft>
                <a:spcPts val="300"/>
              </a:spcAft>
              <a:buFont typeface="Wingdings" pitchFamily="2" charset="2"/>
              <a:buChar char="v"/>
            </a:pPr>
            <a:r>
              <a:rPr lang="en-US" sz="2400" b="1">
                <a:solidFill>
                  <a:srgbClr val="0000FF"/>
                </a:solidFill>
                <a:latin typeface="Arial" pitchFamily="34" charset="0"/>
                <a:cs typeface="Arial" pitchFamily="34" charset="0"/>
              </a:rPr>
              <a:t> </a:t>
            </a:r>
            <a:r>
              <a:rPr lang="en-US" sz="2400" b="1" u="sng">
                <a:solidFill>
                  <a:srgbClr val="0000FF"/>
                </a:solidFill>
                <a:latin typeface="Arial" pitchFamily="34" charset="0"/>
                <a:cs typeface="Arial" pitchFamily="34" charset="0"/>
              </a:rPr>
              <a:t>Con trỏ hàm (tt):</a:t>
            </a:r>
          </a:p>
          <a:p>
            <a:pPr marL="804863" algn="just">
              <a:lnSpc>
                <a:spcPct val="130000"/>
              </a:lnSpc>
              <a:spcBef>
                <a:spcPts val="300"/>
              </a:spcBef>
              <a:spcAft>
                <a:spcPts val="300"/>
              </a:spcAft>
            </a:pPr>
            <a:r>
              <a:rPr lang="en-US" sz="2400">
                <a:latin typeface="Arial" pitchFamily="34" charset="0"/>
                <a:cs typeface="Arial" pitchFamily="34" charset="0"/>
              </a:rPr>
              <a:t>Khai báo một Con trỏ hàm có </a:t>
            </a:r>
            <a:r>
              <a:rPr lang="en-US" sz="2400" u="sng">
                <a:latin typeface="Arial" pitchFamily="34" charset="0"/>
                <a:cs typeface="Arial" pitchFamily="34" charset="0"/>
              </a:rPr>
              <a:t>Kiểu và Bộ đối như hàm cần lấy địa chỉ.</a:t>
            </a:r>
          </a:p>
          <a:p>
            <a:pPr marL="804863" algn="just">
              <a:lnSpc>
                <a:spcPct val="130000"/>
              </a:lnSpc>
              <a:spcBef>
                <a:spcPts val="300"/>
              </a:spcBef>
              <a:spcAft>
                <a:spcPts val="300"/>
              </a:spcAft>
            </a:pPr>
            <a:r>
              <a:rPr lang="en-US" sz="2400">
                <a:latin typeface="Arial" pitchFamily="34" charset="0"/>
                <a:cs typeface="Arial" pitchFamily="34" charset="0"/>
              </a:rPr>
              <a:t>Gán Tên hàm cho Con trỏ hàm.</a:t>
            </a:r>
          </a:p>
          <a:p>
            <a:pPr algn="just">
              <a:lnSpc>
                <a:spcPct val="130000"/>
              </a:lnSpc>
              <a:spcBef>
                <a:spcPts val="300"/>
              </a:spcBef>
              <a:spcAft>
                <a:spcPts val="300"/>
              </a:spcAft>
              <a:buFont typeface="Wingdings" panose="05000000000000000000" pitchFamily="2" charset="2"/>
              <a:buChar char="v"/>
            </a:pPr>
            <a:r>
              <a:rPr lang="en-US" sz="2400" b="1">
                <a:solidFill>
                  <a:srgbClr val="0000FF"/>
                </a:solidFill>
                <a:latin typeface="Arial" pitchFamily="34" charset="0"/>
                <a:cs typeface="Arial" pitchFamily="34" charset="0"/>
              </a:rPr>
              <a:t> Ví dụ:</a:t>
            </a:r>
          </a:p>
          <a:p>
            <a:pPr marL="0" indent="461963" algn="just">
              <a:lnSpc>
                <a:spcPct val="130000"/>
              </a:lnSpc>
              <a:spcBef>
                <a:spcPts val="300"/>
              </a:spcBef>
              <a:spcAft>
                <a:spcPts val="300"/>
              </a:spcAft>
              <a:buNone/>
            </a:pP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tinh_max(</a:t>
            </a: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*a,</a:t>
            </a:r>
            <a:r>
              <a:rPr lang="en-US" sz="2400">
                <a:solidFill>
                  <a:srgbClr val="0000FF"/>
                </a:solidFill>
                <a:latin typeface="Arial" pitchFamily="34" charset="0"/>
                <a:cs typeface="Arial" pitchFamily="34" charset="0"/>
              </a:rPr>
              <a:t>int</a:t>
            </a:r>
            <a:r>
              <a:rPr lang="en-US" sz="2400">
                <a:latin typeface="Arial" pitchFamily="34" charset="0"/>
                <a:cs typeface="Arial" pitchFamily="34" charset="0"/>
              </a:rPr>
              <a:t> n){…}</a:t>
            </a:r>
          </a:p>
          <a:p>
            <a:pPr marL="0" indent="461963" algn="just">
              <a:lnSpc>
                <a:spcPct val="130000"/>
              </a:lnSpc>
              <a:spcBef>
                <a:spcPts val="300"/>
              </a:spcBef>
              <a:spcAft>
                <a:spcPts val="300"/>
              </a:spcAft>
              <a:buNone/>
            </a:pP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(*f)(</a:t>
            </a:r>
            <a:r>
              <a:rPr lang="en-US" sz="2400">
                <a:solidFill>
                  <a:srgbClr val="0000FF"/>
                </a:solidFill>
                <a:latin typeface="Arial" pitchFamily="34" charset="0"/>
                <a:cs typeface="Arial" pitchFamily="34" charset="0"/>
              </a:rPr>
              <a:t>double</a:t>
            </a: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int</a:t>
            </a:r>
            <a:r>
              <a:rPr lang="en-US" sz="2400">
                <a:latin typeface="Arial" pitchFamily="34" charset="0"/>
                <a:cs typeface="Arial" pitchFamily="34" charset="0"/>
              </a:rPr>
              <a:t>);</a:t>
            </a:r>
          </a:p>
          <a:p>
            <a:pPr marL="0" indent="461963" algn="just">
              <a:lnSpc>
                <a:spcPct val="130000"/>
              </a:lnSpc>
              <a:spcBef>
                <a:spcPts val="300"/>
              </a:spcBef>
              <a:spcAft>
                <a:spcPts val="300"/>
              </a:spcAft>
              <a:buNone/>
            </a:pPr>
            <a:r>
              <a:rPr lang="en-US" sz="2400">
                <a:latin typeface="Arial" pitchFamily="34" charset="0"/>
                <a:cs typeface="Arial" pitchFamily="34" charset="0"/>
              </a:rPr>
              <a:t>f = tinh_max;    </a:t>
            </a:r>
            <a:r>
              <a:rPr lang="en-US" sz="2400">
                <a:solidFill>
                  <a:srgbClr val="00B050"/>
                </a:solidFill>
                <a:latin typeface="Arial" pitchFamily="34" charset="0"/>
                <a:cs typeface="Arial" pitchFamily="34" charset="0"/>
              </a:rPr>
              <a:t>//lấy địa chỉ của hàm gán cho con trỏ hàm</a:t>
            </a:r>
          </a:p>
          <a:p>
            <a:pPr marL="0"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Tree>
    <p:extLst>
      <p:ext uri="{BB962C8B-B14F-4D97-AF65-F5344CB8AC3E}">
        <p14:creationId xmlns:p14="http://schemas.microsoft.com/office/powerpoint/2010/main" val="3207691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5.5.5 Inline Function</a:t>
            </a:r>
          </a:p>
        </p:txBody>
      </p:sp>
      <p:sp>
        <p:nvSpPr>
          <p:cNvPr id="3" name="Content Placeholder 2"/>
          <p:cNvSpPr>
            <a:spLocks noGrp="1"/>
          </p:cNvSpPr>
          <p:nvPr>
            <p:ph idx="1"/>
          </p:nvPr>
        </p:nvSpPr>
        <p:spPr>
          <a:xfrm>
            <a:off x="457200" y="13716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Ưu điểm:</a:t>
            </a:r>
          </a:p>
          <a:p>
            <a:pPr marL="457200" indent="0" algn="just">
              <a:lnSpc>
                <a:spcPct val="130000"/>
              </a:lnSpc>
              <a:spcBef>
                <a:spcPts val="300"/>
              </a:spcBef>
              <a:spcAft>
                <a:spcPts val="300"/>
              </a:spcAft>
              <a:buNone/>
            </a:pPr>
            <a:r>
              <a:rPr lang="en-US" sz="2200">
                <a:latin typeface="Arial" pitchFamily="34" charset="0"/>
                <a:cs typeface="Arial" pitchFamily="34" charset="0"/>
              </a:rPr>
              <a:t>Tốc độ chương trình tăng lên do không phải thực hiện các thao tác có tính thủ tục khi gọi hàm (cấp phát vùng nhớ cho các đối và biến cục bộ, truyền dữ liệu của các tham số cho các đối, giải phóng vùng nhớ trước khi thoát khỏi hàm, …). </a:t>
            </a:r>
          </a:p>
          <a:p>
            <a:pPr algn="just">
              <a:lnSpc>
                <a:spcPct val="130000"/>
              </a:lnSpc>
              <a:spcBef>
                <a:spcPts val="300"/>
              </a:spcBef>
              <a:spcAft>
                <a:spcPts val="300"/>
              </a:spcAft>
              <a:buFont typeface="Wingdings" pitchFamily="2" charset="2"/>
              <a:buChar char="v"/>
            </a:pPr>
            <a:r>
              <a:rPr lang="en-US" sz="2200" b="1">
                <a:solidFill>
                  <a:srgbClr val="0000FF"/>
                </a:solidFill>
                <a:latin typeface="Arial" pitchFamily="34" charset="0"/>
                <a:cs typeface="Arial" pitchFamily="34" charset="0"/>
              </a:rPr>
              <a:t> Lưu ý: </a:t>
            </a:r>
          </a:p>
          <a:p>
            <a:pPr marL="914400" indent="-457200" algn="just">
              <a:lnSpc>
                <a:spcPct val="130000"/>
              </a:lnSpc>
              <a:spcBef>
                <a:spcPts val="300"/>
              </a:spcBef>
              <a:spcAft>
                <a:spcPts val="300"/>
              </a:spcAft>
            </a:pPr>
            <a:r>
              <a:rPr lang="en-US" sz="2200">
                <a:latin typeface="Arial" pitchFamily="34" charset="0"/>
                <a:cs typeface="Arial" pitchFamily="34" charset="0"/>
              </a:rPr>
              <a:t>Chỉ nên dùng inline function cho các hàm có kích thước nhỏ vì nó làm tăng khối lượng bộ nhớ chương trình. </a:t>
            </a:r>
          </a:p>
          <a:p>
            <a:pPr marL="914400" indent="-457200" algn="just">
              <a:lnSpc>
                <a:spcPct val="130000"/>
              </a:lnSpc>
              <a:spcBef>
                <a:spcPts val="300"/>
              </a:spcBef>
              <a:spcAft>
                <a:spcPts val="300"/>
              </a:spcAft>
            </a:pPr>
            <a:r>
              <a:rPr lang="en-US" sz="2200">
                <a:latin typeface="Arial" pitchFamily="34" charset="0"/>
                <a:cs typeface="Arial" pitchFamily="34" charset="0"/>
              </a:rPr>
              <a:t>Các hàm chứa biến static, hàm đệ quy, hàm có chứa các lệnh chu trình/lệnh goto/lệnh switch sẽ không được xử lý theo cách inline.</a:t>
            </a:r>
          </a:p>
          <a:p>
            <a:pPr algn="just">
              <a:lnSpc>
                <a:spcPct val="130000"/>
              </a:lnSpc>
              <a:spcBef>
                <a:spcPts val="300"/>
              </a:spcBef>
              <a:spcAft>
                <a:spcPts val="300"/>
              </a:spcAft>
              <a:buFont typeface="Wingdings" pitchFamily="2" charset="2"/>
              <a:buChar char="v"/>
            </a:pPr>
            <a:endParaRPr lang="en-US" sz="22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78684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5.5.5 Inline Function (tt)</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b="1">
                <a:solidFill>
                  <a:srgbClr val="0000FF"/>
                </a:solidFill>
                <a:latin typeface="Arial" pitchFamily="34" charset="0"/>
                <a:cs typeface="Arial" pitchFamily="34" charset="0"/>
              </a:rPr>
              <a:t>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914400" y="2209800"/>
            <a:ext cx="7380393" cy="1752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14400" y="3962400"/>
            <a:ext cx="7391400" cy="1600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a:t>
            </a:r>
          </a:p>
        </p:txBody>
      </p:sp>
      <p:sp>
        <p:nvSpPr>
          <p:cNvPr id="3" name="Content Placeholder 2"/>
          <p:cNvSpPr>
            <a:spLocks noGrp="1"/>
          </p:cNvSpPr>
          <p:nvPr>
            <p:ph idx="1"/>
          </p:nvPr>
        </p:nvSpPr>
        <p:spPr>
          <a:xfrm>
            <a:off x="304800" y="1447800"/>
            <a:ext cx="8229600" cy="5105400"/>
          </a:xfrm>
        </p:spPr>
        <p:txBody>
          <a:bodyPr>
            <a:noAutofit/>
          </a:bodyPr>
          <a:lstStyle/>
          <a:p>
            <a:pPr marL="461963" indent="-461963" algn="just">
              <a:lnSpc>
                <a:spcPct val="130000"/>
              </a:lnSpc>
              <a:spcBef>
                <a:spcPts val="300"/>
              </a:spcBef>
              <a:spcAft>
                <a:spcPts val="300"/>
              </a:spcAft>
              <a:buFont typeface="Wingdings" pitchFamily="2" charset="2"/>
              <a:buChar char="v"/>
            </a:pPr>
            <a:r>
              <a:rPr lang="en-US" sz="2200">
                <a:solidFill>
                  <a:schemeClr val="tx1">
                    <a:lumMod val="95000"/>
                    <a:lumOff val="5000"/>
                  </a:schemeClr>
                </a:solidFill>
                <a:latin typeface="Arial" pitchFamily="34" charset="0"/>
                <a:cs typeface="Arial" pitchFamily="34" charset="0"/>
              </a:rPr>
              <a:t>Định nghĩa chồng các hàm là </a:t>
            </a:r>
            <a:r>
              <a:rPr lang="en-US" sz="2200" u="sng">
                <a:solidFill>
                  <a:schemeClr val="tx1">
                    <a:lumMod val="95000"/>
                    <a:lumOff val="5000"/>
                  </a:schemeClr>
                </a:solidFill>
                <a:latin typeface="Arial" pitchFamily="34" charset="0"/>
                <a:cs typeface="Arial" pitchFamily="34" charset="0"/>
              </a:rPr>
              <a:t>dùng cùng một tên</a:t>
            </a:r>
            <a:r>
              <a:rPr lang="en-US" sz="2200">
                <a:solidFill>
                  <a:schemeClr val="tx1">
                    <a:lumMod val="95000"/>
                    <a:lumOff val="5000"/>
                  </a:schemeClr>
                </a:solidFill>
                <a:latin typeface="Arial" pitchFamily="34" charset="0"/>
                <a:cs typeface="Arial" pitchFamily="34" charset="0"/>
              </a:rPr>
              <a:t> để định nghĩa các hàm khác nhau.</a:t>
            </a:r>
          </a:p>
          <a:p>
            <a:pPr marL="461963" indent="-461963" algn="just">
              <a:lnSpc>
                <a:spcPct val="130000"/>
              </a:lnSpc>
              <a:spcBef>
                <a:spcPts val="300"/>
              </a:spcBef>
              <a:spcAft>
                <a:spcPts val="300"/>
              </a:spcAft>
              <a:buFont typeface="Wingdings" pitchFamily="2" charset="2"/>
              <a:buChar char="v"/>
            </a:pPr>
            <a:r>
              <a:rPr lang="en-US" sz="2200">
                <a:solidFill>
                  <a:schemeClr val="tx1">
                    <a:lumMod val="95000"/>
                    <a:lumOff val="5000"/>
                  </a:schemeClr>
                </a:solidFill>
                <a:latin typeface="Arial" pitchFamily="34" charset="0"/>
                <a:cs typeface="Arial" pitchFamily="34" charset="0"/>
              </a:rPr>
              <a:t>Trình biên dịch C++ sẽ dựa vào </a:t>
            </a:r>
            <a:r>
              <a:rPr lang="en-US" sz="2200" u="sng">
                <a:solidFill>
                  <a:schemeClr val="tx1">
                    <a:lumMod val="95000"/>
                    <a:lumOff val="5000"/>
                  </a:schemeClr>
                </a:solidFill>
                <a:latin typeface="Arial" pitchFamily="34" charset="0"/>
                <a:cs typeface="Arial" pitchFamily="34" charset="0"/>
              </a:rPr>
              <a:t>sự khác nhau về tập đối</a:t>
            </a:r>
            <a:r>
              <a:rPr lang="en-US" sz="2200">
                <a:solidFill>
                  <a:schemeClr val="tx1">
                    <a:lumMod val="95000"/>
                    <a:lumOff val="5000"/>
                  </a:schemeClr>
                </a:solidFill>
                <a:latin typeface="Arial" pitchFamily="34" charset="0"/>
                <a:cs typeface="Arial" pitchFamily="34" charset="0"/>
              </a:rPr>
              <a:t> của các hàm này để </a:t>
            </a:r>
            <a:r>
              <a:rPr lang="en-US" sz="2200">
                <a:solidFill>
                  <a:srgbClr val="FF0000"/>
                </a:solidFill>
                <a:latin typeface="Arial" pitchFamily="34" charset="0"/>
                <a:cs typeface="Arial" pitchFamily="34" charset="0"/>
              </a:rPr>
              <a:t>đổi tên thành các hàm khác nhau. </a:t>
            </a:r>
          </a:p>
          <a:p>
            <a:pPr marL="0" indent="461963" algn="just">
              <a:lnSpc>
                <a:spcPct val="130000"/>
              </a:lnSpc>
              <a:spcBef>
                <a:spcPts val="300"/>
              </a:spcBef>
              <a:spcAft>
                <a:spcPts val="300"/>
              </a:spcAft>
              <a:buNone/>
            </a:pPr>
            <a:r>
              <a:rPr lang="en-US" sz="2200">
                <a:solidFill>
                  <a:schemeClr val="tx1">
                    <a:lumMod val="95000"/>
                    <a:lumOff val="5000"/>
                  </a:schemeClr>
                </a:solidFill>
                <a:latin typeface="Arial" pitchFamily="34" charset="0"/>
                <a:cs typeface="Arial" pitchFamily="34" charset="0"/>
              </a:rPr>
              <a:t>Vì vậy, các hàm trùng tên phải có tập đối khác nhau:</a:t>
            </a:r>
          </a:p>
          <a:p>
            <a:pPr marL="1146175" indent="-341313" algn="just">
              <a:lnSpc>
                <a:spcPct val="130000"/>
              </a:lnSpc>
              <a:spcBef>
                <a:spcPts val="300"/>
              </a:spcBef>
              <a:spcAft>
                <a:spcPts val="300"/>
              </a:spcAft>
            </a:pPr>
            <a:r>
              <a:rPr lang="en-US" sz="2200">
                <a:solidFill>
                  <a:srgbClr val="0000FF"/>
                </a:solidFill>
                <a:latin typeface="Arial" pitchFamily="34" charset="0"/>
                <a:cs typeface="Arial" pitchFamily="34" charset="0"/>
              </a:rPr>
              <a:t>Về số lượng các đối</a:t>
            </a:r>
          </a:p>
          <a:p>
            <a:pPr marL="1146175" indent="-341313" algn="just">
              <a:lnSpc>
                <a:spcPct val="130000"/>
              </a:lnSpc>
              <a:spcBef>
                <a:spcPts val="300"/>
              </a:spcBef>
              <a:spcAft>
                <a:spcPts val="300"/>
              </a:spcAft>
            </a:pPr>
            <a:r>
              <a:rPr lang="en-US" sz="2200">
                <a:solidFill>
                  <a:srgbClr val="0000FF"/>
                </a:solidFill>
                <a:latin typeface="Arial" pitchFamily="34" charset="0"/>
                <a:cs typeface="Arial" pitchFamily="34" charset="0"/>
              </a:rPr>
              <a:t>Về thứ tự các đối</a:t>
            </a:r>
          </a:p>
          <a:p>
            <a:pPr marL="1146175" indent="-341313" algn="just">
              <a:lnSpc>
                <a:spcPct val="130000"/>
              </a:lnSpc>
              <a:spcBef>
                <a:spcPts val="300"/>
              </a:spcBef>
              <a:spcAft>
                <a:spcPts val="300"/>
              </a:spcAft>
            </a:pPr>
            <a:r>
              <a:rPr lang="en-US" sz="2200">
                <a:solidFill>
                  <a:srgbClr val="0000FF"/>
                </a:solidFill>
                <a:latin typeface="Arial" pitchFamily="34" charset="0"/>
                <a:cs typeface="Arial" pitchFamily="34" charset="0"/>
              </a:rPr>
              <a:t>Về kiểu dữ liệu của các đối</a:t>
            </a:r>
          </a:p>
          <a:p>
            <a:pPr marL="461963" indent="-461963" algn="just">
              <a:lnSpc>
                <a:spcPct val="130000"/>
              </a:lnSpc>
              <a:spcBef>
                <a:spcPts val="300"/>
              </a:spcBef>
              <a:spcAft>
                <a:spcPts val="300"/>
              </a:spcAft>
              <a:buFont typeface="Wingdings" pitchFamily="2" charset="2"/>
              <a:buChar char="v"/>
            </a:pPr>
            <a:r>
              <a:rPr lang="en-US" sz="2200">
                <a:solidFill>
                  <a:schemeClr val="tx1">
                    <a:lumMod val="95000"/>
                    <a:lumOff val="5000"/>
                  </a:schemeClr>
                </a:solidFill>
                <a:latin typeface="Arial" pitchFamily="34" charset="0"/>
                <a:cs typeface="Arial" pitchFamily="34" charset="0"/>
              </a:rPr>
              <a:t>Không chấp nhận các hàm trùng tên </a:t>
            </a:r>
            <a:r>
              <a:rPr lang="en-US" sz="2200" u="sng">
                <a:solidFill>
                  <a:schemeClr val="tx1">
                    <a:lumMod val="95000"/>
                    <a:lumOff val="5000"/>
                  </a:schemeClr>
                </a:solidFill>
                <a:latin typeface="Arial" pitchFamily="34" charset="0"/>
                <a:cs typeface="Arial" pitchFamily="34" charset="0"/>
              </a:rPr>
              <a:t>chỉ khác nhau ở Kiểu trả về của hàm.</a:t>
            </a:r>
          </a:p>
          <a:p>
            <a:pPr algn="just">
              <a:lnSpc>
                <a:spcPct val="130000"/>
              </a:lnSpc>
              <a:spcBef>
                <a:spcPts val="300"/>
              </a:spcBef>
              <a:spcAft>
                <a:spcPts val="300"/>
              </a:spcAft>
              <a:buFont typeface="Wingdings" pitchFamily="2" charset="2"/>
              <a:buChar char="v"/>
            </a:pPr>
            <a:endParaRPr lang="en-US" sz="22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endParaRPr lang="en-US" sz="22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3585395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
        <p:nvSpPr>
          <p:cNvPr id="3" name="Content Placeholder 2"/>
          <p:cNvSpPr>
            <a:spLocks noGrp="1"/>
          </p:cNvSpPr>
          <p:nvPr>
            <p:ph idx="1"/>
          </p:nvPr>
        </p:nvSpPr>
        <p:spPr>
          <a:xfrm>
            <a:off x="228884" y="1371600"/>
            <a:ext cx="8382000" cy="5105400"/>
          </a:xfrm>
        </p:spPr>
        <p:txBody>
          <a:bodyPr>
            <a:noAutofit/>
          </a:bodyPr>
          <a:lstStyle/>
          <a:p>
            <a:pPr marL="461963" indent="-461963" algn="just">
              <a:lnSpc>
                <a:spcPct val="130000"/>
              </a:lnSpc>
              <a:spcBef>
                <a:spcPts val="300"/>
              </a:spcBef>
              <a:spcAft>
                <a:spcPts val="300"/>
              </a:spcAft>
              <a:buFont typeface="Wingdings" pitchFamily="2" charset="2"/>
              <a:buChar char="v"/>
            </a:pPr>
            <a:r>
              <a:rPr lang="en-US" sz="2400">
                <a:solidFill>
                  <a:srgbClr val="0000FF"/>
                </a:solidFill>
                <a:latin typeface="Arial" pitchFamily="34" charset="0"/>
                <a:cs typeface="Arial" pitchFamily="34" charset="0"/>
              </a:rPr>
              <a:t>Ví dụ:</a:t>
            </a:r>
          </a:p>
          <a:p>
            <a:pPr marL="461963" indent="-461963" algn="just">
              <a:lnSpc>
                <a:spcPct val="130000"/>
              </a:lnSpc>
              <a:spcBef>
                <a:spcPts val="300"/>
              </a:spcBef>
              <a:spcAft>
                <a:spcPts val="300"/>
              </a:spcAft>
              <a:buFont typeface="Wingdings" pitchFamily="2" charset="2"/>
              <a:buChar char="v"/>
            </a:pPr>
            <a:endParaRPr lang="en-US" sz="240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endParaRPr lang="en-US" sz="240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endParaRPr lang="en-US" sz="2400">
              <a:solidFill>
                <a:srgbClr val="0000FF"/>
              </a:solidFill>
              <a:latin typeface="Arial" pitchFamily="34" charset="0"/>
              <a:cs typeface="Arial" pitchFamily="34" charset="0"/>
            </a:endParaRPr>
          </a:p>
          <a:p>
            <a:pPr marL="461963" indent="-461963" algn="just">
              <a:lnSpc>
                <a:spcPct val="130000"/>
              </a:lnSpc>
              <a:spcBef>
                <a:spcPts val="300"/>
              </a:spcBef>
              <a:spcAft>
                <a:spcPts val="300"/>
              </a:spcAft>
              <a:buFont typeface="Wingdings" pitchFamily="2" charset="2"/>
              <a:buChar char="v"/>
            </a:pPr>
            <a:r>
              <a:rPr lang="en-US" sz="2400">
                <a:solidFill>
                  <a:srgbClr val="0000FF"/>
                </a:solidFill>
                <a:latin typeface="Arial" pitchFamily="34" charset="0"/>
                <a:cs typeface="Arial" pitchFamily="34" charset="0"/>
              </a:rPr>
              <a:t>Gọi hàm:</a:t>
            </a:r>
          </a:p>
          <a:p>
            <a:pPr marL="0" indent="0" algn="just">
              <a:lnSpc>
                <a:spcPct val="130000"/>
              </a:lnSpc>
              <a:spcBef>
                <a:spcPts val="300"/>
              </a:spcBef>
              <a:spcAft>
                <a:spcPts val="300"/>
              </a:spcAft>
              <a:buNone/>
              <a:tabLst>
                <a:tab pos="461963" algn="l"/>
              </a:tabLst>
            </a:pPr>
            <a:r>
              <a:rPr lang="en-US" sz="2400">
                <a:solidFill>
                  <a:srgbClr val="0000FF"/>
                </a:solidFill>
                <a:latin typeface="Arial" pitchFamily="34" charset="0"/>
                <a:cs typeface="Arial" pitchFamily="34" charset="0"/>
              </a:rPr>
              <a:t>	</a:t>
            </a:r>
            <a:r>
              <a:rPr lang="en-US" sz="2000">
                <a:latin typeface="Arial" pitchFamily="34" charset="0"/>
                <a:cs typeface="Arial" pitchFamily="34" charset="0"/>
              </a:rPr>
              <a:t>abs(123);    -&gt; gọi hàm abs(int i)</a:t>
            </a:r>
          </a:p>
          <a:p>
            <a:pPr marL="0" indent="0" algn="just">
              <a:lnSpc>
                <a:spcPct val="130000"/>
              </a:lnSpc>
              <a:spcBef>
                <a:spcPts val="300"/>
              </a:spcBef>
              <a:spcAft>
                <a:spcPts val="300"/>
              </a:spcAft>
              <a:buNone/>
              <a:tabLst>
                <a:tab pos="461963" algn="l"/>
              </a:tabLst>
            </a:pPr>
            <a:r>
              <a:rPr lang="en-US" sz="2000">
                <a:latin typeface="Arial" pitchFamily="34" charset="0"/>
                <a:cs typeface="Arial" pitchFamily="34" charset="0"/>
              </a:rPr>
              <a:t>	abs(123L);  -&gt; gọi hàm abs(long l)</a:t>
            </a:r>
          </a:p>
          <a:p>
            <a:pPr marL="0" indent="0" algn="just">
              <a:lnSpc>
                <a:spcPct val="130000"/>
              </a:lnSpc>
              <a:spcBef>
                <a:spcPts val="300"/>
              </a:spcBef>
              <a:spcAft>
                <a:spcPts val="300"/>
              </a:spcAft>
              <a:buNone/>
              <a:tabLst>
                <a:tab pos="461963" algn="l"/>
              </a:tabLst>
            </a:pPr>
            <a:r>
              <a:rPr lang="en-US" sz="2000">
                <a:latin typeface="Arial" pitchFamily="34" charset="0"/>
                <a:cs typeface="Arial" pitchFamily="34" charset="0"/>
              </a:rPr>
              <a:t>	abs(3.14);   -&gt; gọi hàm abs(double d)</a:t>
            </a:r>
          </a:p>
          <a:p>
            <a:pPr marL="0" indent="0" algn="just">
              <a:lnSpc>
                <a:spcPct val="130000"/>
              </a:lnSpc>
              <a:spcBef>
                <a:spcPts val="300"/>
              </a:spcBef>
              <a:spcAft>
                <a:spcPts val="300"/>
              </a:spcAft>
              <a:buNone/>
              <a:tabLst>
                <a:tab pos="461963" algn="l"/>
              </a:tabLst>
            </a:pPr>
            <a:r>
              <a:rPr lang="en-US" sz="2000">
                <a:latin typeface="Arial" pitchFamily="34" charset="0"/>
                <a:cs typeface="Arial" pitchFamily="34" charset="0"/>
              </a:rPr>
              <a:t>	abs(‘A’);      -&gt; gọi hàm abs(int i) </a:t>
            </a:r>
            <a:endParaRPr lang="en-US" sz="2000">
              <a:solidFill>
                <a:srgbClr val="FF0000"/>
              </a:solidFill>
              <a:latin typeface="Arial" pitchFamily="34" charset="0"/>
              <a:cs typeface="Arial" pitchFamily="34" charset="0"/>
            </a:endParaRPr>
          </a:p>
          <a:p>
            <a:pPr marL="0" indent="0" algn="just">
              <a:lnSpc>
                <a:spcPct val="130000"/>
              </a:lnSpc>
              <a:spcBef>
                <a:spcPts val="300"/>
              </a:spcBef>
              <a:spcAft>
                <a:spcPts val="300"/>
              </a:spcAft>
              <a:buNone/>
              <a:tabLst>
                <a:tab pos="461963" algn="l"/>
              </a:tabLst>
            </a:pPr>
            <a:r>
              <a:rPr lang="en-US" sz="2000">
                <a:solidFill>
                  <a:srgbClr val="FF0000"/>
                </a:solidFill>
                <a:latin typeface="Arial" pitchFamily="34" charset="0"/>
                <a:cs typeface="Arial" pitchFamily="34" charset="0"/>
              </a:rPr>
              <a:t>	</a:t>
            </a:r>
            <a:r>
              <a:rPr lang="en-US" sz="2000">
                <a:latin typeface="Arial" pitchFamily="34" charset="0"/>
                <a:cs typeface="Arial" pitchFamily="34" charset="0"/>
              </a:rPr>
              <a:t>abs(3.14F)  -&gt; gọi hàm abs(double d)</a:t>
            </a:r>
          </a:p>
          <a:p>
            <a:pPr marL="0" indent="0" algn="just">
              <a:lnSpc>
                <a:spcPct val="130000"/>
              </a:lnSpc>
              <a:spcBef>
                <a:spcPts val="300"/>
              </a:spcBef>
              <a:spcAft>
                <a:spcPts val="300"/>
              </a:spcAft>
              <a:buNone/>
            </a:pPr>
            <a:endParaRPr lang="en-US" sz="2400">
              <a:solidFill>
                <a:srgbClr val="0000FF"/>
              </a:solidFill>
              <a:latin typeface="Arial" pitchFamily="34" charset="0"/>
              <a:cs typeface="Arial" pitchFamily="34" charset="0"/>
            </a:endParaRPr>
          </a:p>
          <a:p>
            <a:pPr marL="0" indent="0" algn="just">
              <a:lnSpc>
                <a:spcPct val="130000"/>
              </a:lnSpc>
              <a:spcBef>
                <a:spcPts val="300"/>
              </a:spcBef>
              <a:spcAft>
                <a:spcPts val="300"/>
              </a:spcAft>
              <a:buNone/>
            </a:pPr>
            <a:r>
              <a:rPr lang="en-US" sz="2400">
                <a:solidFill>
                  <a:srgbClr val="0000FF"/>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endParaRPr lang="en-US" sz="24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8" name="Rectangle 4"/>
          <p:cNvSpPr>
            <a:spLocks noChangeArrowheads="1"/>
          </p:cNvSpPr>
          <p:nvPr/>
        </p:nvSpPr>
        <p:spPr bwMode="auto">
          <a:xfrm>
            <a:off x="761716" y="1943100"/>
            <a:ext cx="3590804" cy="1600200"/>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labs(long l);</a:t>
            </a:r>
          </a:p>
          <a:p>
            <a:pPr marL="342900" indent="-342900">
              <a:lnSpc>
                <a:spcPct val="150000"/>
              </a:lnSpc>
              <a:spcBef>
                <a:spcPct val="20000"/>
              </a:spcBef>
            </a:pPr>
            <a:r>
              <a:rPr lang="en-US" sz="2000">
                <a:latin typeface="Courier New" pitchFamily="49" charset="0"/>
              </a:rPr>
              <a:t>double </a:t>
            </a:r>
            <a:r>
              <a:rPr lang="en-US" sz="2000" err="1">
                <a:latin typeface="Courier New" pitchFamily="49" charset="0"/>
              </a:rPr>
              <a:t>fabs</a:t>
            </a:r>
            <a:r>
              <a:rPr lang="en-US" sz="2000">
                <a:latin typeface="Courier New" pitchFamily="49" charset="0"/>
              </a:rPr>
              <a:t>(double d);</a:t>
            </a:r>
          </a:p>
        </p:txBody>
      </p:sp>
      <p:sp>
        <p:nvSpPr>
          <p:cNvPr id="9" name="Rectangle 5"/>
          <p:cNvSpPr>
            <a:spLocks noChangeArrowheads="1"/>
          </p:cNvSpPr>
          <p:nvPr/>
        </p:nvSpPr>
        <p:spPr bwMode="auto">
          <a:xfrm>
            <a:off x="5399024" y="1943100"/>
            <a:ext cx="3516376" cy="1600200"/>
          </a:xfrm>
          <a:prstGeom prst="rect">
            <a:avLst/>
          </a:prstGeom>
          <a:solidFill>
            <a:schemeClr val="accent3">
              <a:lumMod val="85000"/>
            </a:schemeClr>
          </a:solidFill>
          <a:ln w="9525">
            <a:solidFill>
              <a:srgbClr val="CC483E"/>
            </a:solidFill>
            <a:miter lim="800000"/>
            <a:headEnd/>
            <a:tailEnd/>
          </a:ln>
        </p:spPr>
        <p:txBody>
          <a:bodyPr/>
          <a:lstStyle/>
          <a:p>
            <a:pPr marL="342900" indent="-342900">
              <a:lnSpc>
                <a:spcPct val="150000"/>
              </a:lnSpc>
              <a:spcBef>
                <a:spcPct val="20000"/>
              </a:spcBef>
            </a:pPr>
            <a:r>
              <a:rPr lang="en-US" sz="2000" err="1">
                <a:latin typeface="Courier New" pitchFamily="49" charset="0"/>
              </a:rPr>
              <a:t>int</a:t>
            </a:r>
            <a:r>
              <a:rPr lang="en-US" sz="2000">
                <a:latin typeface="Courier New" pitchFamily="49" charset="0"/>
              </a:rPr>
              <a:t> abs(</a:t>
            </a:r>
            <a:r>
              <a:rPr lang="en-US" sz="2000" err="1">
                <a:latin typeface="Courier New" pitchFamily="49" charset="0"/>
              </a:rPr>
              <a:t>int</a:t>
            </a:r>
            <a:r>
              <a:rPr lang="en-US" sz="2000">
                <a:latin typeface="Courier New" pitchFamily="49" charset="0"/>
              </a:rPr>
              <a:t> </a:t>
            </a:r>
            <a:r>
              <a:rPr lang="en-US" sz="2000" err="1">
                <a:latin typeface="Courier New" pitchFamily="49" charset="0"/>
              </a:rPr>
              <a:t>i</a:t>
            </a:r>
            <a:r>
              <a:rPr lang="en-US" sz="2000">
                <a:latin typeface="Courier New" pitchFamily="49" charset="0"/>
              </a:rPr>
              <a:t>);</a:t>
            </a:r>
          </a:p>
          <a:p>
            <a:pPr marL="342900" indent="-342900">
              <a:lnSpc>
                <a:spcPct val="150000"/>
              </a:lnSpc>
              <a:spcBef>
                <a:spcPct val="20000"/>
              </a:spcBef>
            </a:pPr>
            <a:r>
              <a:rPr lang="en-US" sz="2000">
                <a:latin typeface="Courier New" pitchFamily="49" charset="0"/>
              </a:rPr>
              <a:t>long abs(long l);</a:t>
            </a:r>
          </a:p>
          <a:p>
            <a:pPr marL="342900" indent="-342900">
              <a:lnSpc>
                <a:spcPct val="150000"/>
              </a:lnSpc>
              <a:spcBef>
                <a:spcPct val="20000"/>
              </a:spcBef>
            </a:pPr>
            <a:r>
              <a:rPr lang="en-US" sz="2000">
                <a:latin typeface="Courier New" pitchFamily="49" charset="0"/>
              </a:rPr>
              <a:t>double abs(double d);</a:t>
            </a:r>
          </a:p>
        </p:txBody>
      </p:sp>
      <p:sp>
        <p:nvSpPr>
          <p:cNvPr id="10" name="AutoShape 6"/>
          <p:cNvSpPr>
            <a:spLocks noChangeArrowheads="1"/>
          </p:cNvSpPr>
          <p:nvPr/>
        </p:nvSpPr>
        <p:spPr bwMode="auto">
          <a:xfrm>
            <a:off x="4502021" y="2343150"/>
            <a:ext cx="747503" cy="800100"/>
          </a:xfrm>
          <a:prstGeom prst="rightArrow">
            <a:avLst>
              <a:gd name="adj1" fmla="val 50000"/>
              <a:gd name="adj2" fmla="val 31250"/>
            </a:avLst>
          </a:prstGeom>
          <a:noFill/>
          <a:ln w="9525">
            <a:solidFill>
              <a:srgbClr val="CC483E"/>
            </a:solidFill>
            <a:miter lim="800000"/>
            <a:headEnd/>
            <a:tailEnd/>
          </a:ln>
          <a:effectLst/>
        </p:spPr>
        <p:txBody>
          <a:bodyPr wrap="none" anchor="ctr"/>
          <a:lstStyle/>
          <a:p>
            <a:pPr algn="ctr"/>
            <a:endParaRPr lang="vi-VN">
              <a:solidFill>
                <a:srgbClr val="CC483E"/>
              </a:solidFill>
            </a:endParaRPr>
          </a:p>
        </p:txBody>
      </p:sp>
      <p:sp>
        <p:nvSpPr>
          <p:cNvPr id="11" name="Right Brace 10">
            <a:extLst>
              <a:ext uri="{FF2B5EF4-FFF2-40B4-BE49-F238E27FC236}">
                <a16:creationId xmlns:a16="http://schemas.microsoft.com/office/drawing/2014/main" id="{FC4A80B6-97CC-4C93-8DFA-CC04AE25FE21}"/>
              </a:ext>
            </a:extLst>
          </p:cNvPr>
          <p:cNvSpPr/>
          <p:nvPr/>
        </p:nvSpPr>
        <p:spPr>
          <a:xfrm>
            <a:off x="5032100" y="5823332"/>
            <a:ext cx="149500" cy="6096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608CA7B5-8F46-4645-BDAC-CC60234CBF28}"/>
              </a:ext>
            </a:extLst>
          </p:cNvPr>
          <p:cNvSpPr txBox="1"/>
          <p:nvPr/>
        </p:nvSpPr>
        <p:spPr>
          <a:xfrm>
            <a:off x="5181600" y="5955268"/>
            <a:ext cx="3941244" cy="369332"/>
          </a:xfrm>
          <a:prstGeom prst="rect">
            <a:avLst/>
          </a:prstGeom>
          <a:noFill/>
        </p:spPr>
        <p:txBody>
          <a:bodyPr wrap="square" rtlCol="0">
            <a:spAutoFit/>
          </a:bodyPr>
          <a:lstStyle/>
          <a:p>
            <a:r>
              <a:rPr lang="en-US" sz="1800">
                <a:solidFill>
                  <a:srgbClr val="FF0000"/>
                </a:solidFill>
                <a:latin typeface="Arial" pitchFamily="34" charset="0"/>
                <a:cs typeface="Arial" pitchFamily="34" charset="0"/>
              </a:rPr>
              <a:t>Chọn hàm có bộ đối gần kiểu nhất</a:t>
            </a:r>
            <a:endParaRPr lang="en-US" sz="1800"/>
          </a:p>
        </p:txBody>
      </p:sp>
    </p:spTree>
    <p:extLst>
      <p:ext uri="{BB962C8B-B14F-4D97-AF65-F5344CB8AC3E}">
        <p14:creationId xmlns:p14="http://schemas.microsoft.com/office/powerpoint/2010/main" val="321390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a:t>
            </a:r>
            <a:r>
              <a:rPr lang="en-US" u="sng">
                <a:solidFill>
                  <a:srgbClr val="0000FF"/>
                </a:solidFill>
                <a:latin typeface="Arial" pitchFamily="34" charset="0"/>
                <a:cs typeface="Arial" pitchFamily="34" charset="0"/>
              </a:rPr>
              <a:t>Lưu ý:</a:t>
            </a:r>
          </a:p>
          <a:p>
            <a:pPr lvl="1" algn="just">
              <a:lnSpc>
                <a:spcPct val="130000"/>
              </a:lnSpc>
              <a:spcBef>
                <a:spcPts val="300"/>
              </a:spcBef>
              <a:spcAft>
                <a:spcPts val="300"/>
              </a:spcAft>
              <a:buFont typeface="Wingdings" pitchFamily="2" charset="2"/>
              <a:buChar char="§"/>
            </a:pPr>
            <a:r>
              <a:rPr lang="en-US">
                <a:solidFill>
                  <a:schemeClr val="tx1">
                    <a:lumMod val="95000"/>
                    <a:lumOff val="5000"/>
                  </a:schemeClr>
                </a:solidFill>
                <a:latin typeface="Arial" pitchFamily="34" charset="0"/>
                <a:cs typeface="Arial" pitchFamily="34" charset="0"/>
              </a:rPr>
              <a:t>Chỉ nên định nghĩa chồng các hàm khi muốn thực hiện </a:t>
            </a:r>
            <a:r>
              <a:rPr lang="en-US" u="sng">
                <a:solidFill>
                  <a:schemeClr val="tx1">
                    <a:lumMod val="95000"/>
                    <a:lumOff val="5000"/>
                  </a:schemeClr>
                </a:solidFill>
                <a:latin typeface="Arial" pitchFamily="34" charset="0"/>
                <a:cs typeface="Arial" pitchFamily="34" charset="0"/>
              </a:rPr>
              <a:t>các công việc như nhau</a:t>
            </a:r>
            <a:r>
              <a:rPr lang="en-US">
                <a:solidFill>
                  <a:schemeClr val="tx1">
                    <a:lumMod val="95000"/>
                    <a:lumOff val="5000"/>
                  </a:schemeClr>
                </a:solidFill>
                <a:latin typeface="Arial" pitchFamily="34" charset="0"/>
                <a:cs typeface="Arial" pitchFamily="34" charset="0"/>
              </a:rPr>
              <a:t> nhưng trên </a:t>
            </a:r>
            <a:r>
              <a:rPr lang="en-US" u="sng">
                <a:solidFill>
                  <a:schemeClr val="tx1">
                    <a:lumMod val="95000"/>
                    <a:lumOff val="5000"/>
                  </a:schemeClr>
                </a:solidFill>
                <a:latin typeface="Arial" pitchFamily="34" charset="0"/>
                <a:cs typeface="Arial" pitchFamily="34" charset="0"/>
              </a:rPr>
              <a:t>các đối tượng có kiểu khác nhau</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Dùng phép </a:t>
            </a:r>
            <a:r>
              <a:rPr lang="en-US">
                <a:solidFill>
                  <a:schemeClr val="tx1">
                    <a:lumMod val="95000"/>
                    <a:lumOff val="5000"/>
                  </a:schemeClr>
                </a:solidFill>
                <a:latin typeface="Arial" pitchFamily="34" charset="0"/>
                <a:cs typeface="Arial" pitchFamily="34" charset="0"/>
              </a:rPr>
              <a:t>chuyển kiểu (nếu cần) để </a:t>
            </a:r>
            <a:r>
              <a:rPr lang="en-US" u="sng">
                <a:solidFill>
                  <a:schemeClr val="tx1">
                    <a:lumMod val="95000"/>
                    <a:lumOff val="5000"/>
                  </a:schemeClr>
                </a:solidFill>
                <a:latin typeface="Arial" pitchFamily="34" charset="0"/>
                <a:cs typeface="Arial" pitchFamily="34" charset="0"/>
              </a:rPr>
              <a:t>bộ tham số trong lời gọi hàm</a:t>
            </a:r>
            <a:r>
              <a:rPr lang="en-US">
                <a:solidFill>
                  <a:schemeClr val="tx1">
                    <a:lumMod val="95000"/>
                    <a:lumOff val="5000"/>
                  </a:schemeClr>
                </a:solidFill>
                <a:latin typeface="Arial" pitchFamily="34" charset="0"/>
                <a:cs typeface="Arial" pitchFamily="34" charset="0"/>
              </a:rPr>
              <a:t> </a:t>
            </a:r>
            <a:r>
              <a:rPr lang="en-US" b="1">
                <a:latin typeface="Arial" pitchFamily="34" charset="0"/>
                <a:cs typeface="Arial" pitchFamily="34" charset="0"/>
              </a:rPr>
              <a:t>hoàn toàn trùng kiểu </a:t>
            </a:r>
            <a:r>
              <a:rPr lang="en-US">
                <a:solidFill>
                  <a:schemeClr val="tx1">
                    <a:lumMod val="95000"/>
                    <a:lumOff val="5000"/>
                  </a:schemeClr>
                </a:solidFill>
                <a:latin typeface="Arial" pitchFamily="34" charset="0"/>
                <a:cs typeface="Arial" pitchFamily="34" charset="0"/>
              </a:rPr>
              <a:t>với </a:t>
            </a:r>
            <a:r>
              <a:rPr lang="en-US" u="sng">
                <a:solidFill>
                  <a:schemeClr val="tx1">
                    <a:lumMod val="95000"/>
                    <a:lumOff val="5000"/>
                  </a:schemeClr>
                </a:solidFill>
                <a:latin typeface="Arial" pitchFamily="34" charset="0"/>
                <a:cs typeface="Arial" pitchFamily="34" charset="0"/>
              </a:rPr>
              <a:t>bộ đối số của hàm</a:t>
            </a:r>
            <a:r>
              <a:rPr lang="en-US">
                <a:solidFill>
                  <a:schemeClr val="tx1">
                    <a:lumMod val="95000"/>
                    <a:lumOff val="5000"/>
                  </a:schemeClr>
                </a:solidFill>
                <a:latin typeface="Arial" pitchFamily="34" charset="0"/>
                <a:cs typeface="Arial" pitchFamily="34" charset="0"/>
              </a:rPr>
              <a:t> được định nghĩa chồng.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Tree>
    <p:extLst>
      <p:ext uri="{BB962C8B-B14F-4D97-AF65-F5344CB8AC3E}">
        <p14:creationId xmlns:p14="http://schemas.microsoft.com/office/powerpoint/2010/main" val="1339567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3000">
                <a:solidFill>
                  <a:srgbClr val="0000FF"/>
                </a:solidFill>
                <a:latin typeface="Arial" pitchFamily="34" charset="0"/>
                <a:cs typeface="Arial" pitchFamily="34" charset="0"/>
              </a:rPr>
              <a:t> Ví dụ 1</a:t>
            </a:r>
            <a:r>
              <a:rPr lang="vi-VN" sz="3000">
                <a:solidFill>
                  <a:srgbClr val="0000FF"/>
                </a:solidFill>
                <a:latin typeface="Arial" pitchFamily="34" charset="0"/>
                <a:cs typeface="Arial" pitchFamily="34" charset="0"/>
              </a:rPr>
              <a:t>:</a:t>
            </a:r>
            <a:endParaRPr lang="en-US" sz="30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990600" y="1981200"/>
            <a:ext cx="7696200" cy="4424443"/>
          </a:xfrm>
          <a:prstGeom prst="rect">
            <a:avLst/>
          </a:prstGeom>
          <a:noFill/>
          <a:ln w="9525">
            <a:noFill/>
            <a:miter lim="800000"/>
            <a:headEnd/>
            <a:tailEnd/>
          </a:ln>
        </p:spPr>
      </p:pic>
      <p:sp>
        <p:nvSpPr>
          <p:cNvPr id="10" name="Title 1">
            <a:extLst>
              <a:ext uri="{FF2B5EF4-FFF2-40B4-BE49-F238E27FC236}">
                <a16:creationId xmlns:a16="http://schemas.microsoft.com/office/drawing/2014/main" id="{3B6D142D-B83E-40F1-BAA4-8D6F6227803E}"/>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Tree>
    <p:extLst>
      <p:ext uri="{BB962C8B-B14F-4D97-AF65-F5344CB8AC3E}">
        <p14:creationId xmlns:p14="http://schemas.microsoft.com/office/powerpoint/2010/main" val="3819252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3000">
                <a:solidFill>
                  <a:srgbClr val="0000FF"/>
                </a:solidFill>
                <a:latin typeface="Arial" pitchFamily="34" charset="0"/>
                <a:cs typeface="Arial" pitchFamily="34" charset="0"/>
              </a:rPr>
              <a:t> Ví dụ 2</a:t>
            </a:r>
            <a:r>
              <a:rPr lang="vi-VN" sz="3000">
                <a:solidFill>
                  <a:srgbClr val="0000FF"/>
                </a:solidFill>
                <a:latin typeface="Arial" pitchFamily="34" charset="0"/>
                <a:cs typeface="Arial" pitchFamily="34" charset="0"/>
              </a:rPr>
              <a:t>:</a:t>
            </a:r>
            <a:endParaRPr lang="en-US" sz="30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990600" y="1981200"/>
            <a:ext cx="7620000" cy="4465555"/>
          </a:xfrm>
          <a:prstGeom prst="rect">
            <a:avLst/>
          </a:prstGeom>
          <a:noFill/>
          <a:ln w="9525">
            <a:noFill/>
            <a:miter lim="800000"/>
            <a:headEnd/>
            <a:tailEnd/>
          </a:ln>
        </p:spPr>
      </p:pic>
      <p:sp>
        <p:nvSpPr>
          <p:cNvPr id="10" name="Title 1">
            <a:extLst>
              <a:ext uri="{FF2B5EF4-FFF2-40B4-BE49-F238E27FC236}">
                <a16:creationId xmlns:a16="http://schemas.microsoft.com/office/drawing/2014/main" id="{9BC236E6-484A-498B-B8A0-8621362856D5}"/>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5.5.6 Định nghĩa chồng các hàm (tt)</a:t>
            </a:r>
          </a:p>
        </p:txBody>
      </p:sp>
    </p:spTree>
    <p:extLst>
      <p:ext uri="{BB962C8B-B14F-4D97-AF65-F5344CB8AC3E}">
        <p14:creationId xmlns:p14="http://schemas.microsoft.com/office/powerpoint/2010/main" val="4236269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lnSpcReduction="10000"/>
          </a:bodyPr>
          <a:lstStyle/>
          <a:p>
            <a:pPr marL="461963" indent="-461963" algn="just">
              <a:lnSpc>
                <a:spcPct val="130000"/>
              </a:lnSpc>
              <a:spcBef>
                <a:spcPts val="300"/>
              </a:spcBef>
              <a:spcAft>
                <a:spcPts val="300"/>
              </a:spcAft>
              <a:buClr>
                <a:schemeClr val="tx1"/>
              </a:buClr>
              <a:buFont typeface="Wingdings" pitchFamily="2" charset="2"/>
              <a:buChar char="v"/>
            </a:pPr>
            <a:r>
              <a:rPr lang="en-US">
                <a:latin typeface="Arial" pitchFamily="34" charset="0"/>
                <a:cs typeface="Arial" pitchFamily="34" charset="0"/>
              </a:rPr>
              <a:t>C++ cung cấp sẵn các phép toán dùng để thao tác trên </a:t>
            </a:r>
            <a:r>
              <a:rPr lang="en-US" u="sng">
                <a:latin typeface="Arial" pitchFamily="34" charset="0"/>
                <a:cs typeface="Arial" pitchFamily="34" charset="0"/>
              </a:rPr>
              <a:t>các kiểu dữ liệu chuẩn</a:t>
            </a:r>
            <a:r>
              <a:rPr lang="en-US">
                <a:latin typeface="Arial" pitchFamily="34" charset="0"/>
                <a:cs typeface="Arial" pitchFamily="34" charset="0"/>
              </a:rPr>
              <a:t> (int, float, …).</a:t>
            </a:r>
          </a:p>
          <a:p>
            <a:pPr marL="461963" indent="-461963" algn="just">
              <a:lnSpc>
                <a:spcPct val="130000"/>
              </a:lnSpc>
              <a:spcBef>
                <a:spcPts val="300"/>
              </a:spcBef>
              <a:spcAft>
                <a:spcPts val="300"/>
              </a:spcAft>
              <a:buClr>
                <a:schemeClr val="tx1"/>
              </a:buClr>
              <a:buFont typeface="Wingdings" pitchFamily="2" charset="2"/>
              <a:buChar char="v"/>
            </a:pPr>
            <a:r>
              <a:rPr lang="en-US">
                <a:latin typeface="Arial" pitchFamily="34" charset="0"/>
                <a:cs typeface="Arial" pitchFamily="34" charset="0"/>
              </a:rPr>
              <a:t>Để thực hiện các phép toán trên </a:t>
            </a:r>
            <a:r>
              <a:rPr lang="en-US" u="sng">
                <a:latin typeface="Arial" pitchFamily="34" charset="0"/>
                <a:cs typeface="Arial" pitchFamily="34" charset="0"/>
              </a:rPr>
              <a:t>các kiểu dữ liệu không chuẩn</a:t>
            </a:r>
            <a:r>
              <a:rPr lang="en-US">
                <a:latin typeface="Arial" pitchFamily="34" charset="0"/>
                <a:cs typeface="Arial" pitchFamily="34" charset="0"/>
              </a:rPr>
              <a:t> (kiểu dữ liệu tự định nghĩa như mảng, cấu trúc, …) một cách tự nhiên ta dùng cách </a:t>
            </a:r>
            <a:r>
              <a:rPr lang="en-US">
                <a:solidFill>
                  <a:srgbClr val="FF0000"/>
                </a:solidFill>
                <a:latin typeface="Arial" pitchFamily="34" charset="0"/>
                <a:cs typeface="Arial" pitchFamily="34" charset="0"/>
              </a:rPr>
              <a:t>định nghĩa nạp chồng các toán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5.5.7 Định nghĩa chồng các toán tử</a:t>
            </a:r>
          </a:p>
        </p:txBody>
      </p:sp>
    </p:spTree>
    <p:extLst>
      <p:ext uri="{BB962C8B-B14F-4D97-AF65-F5344CB8AC3E}">
        <p14:creationId xmlns:p14="http://schemas.microsoft.com/office/powerpoint/2010/main" val="1806809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fontScale="92500"/>
          </a:bodyPr>
          <a:lstStyle/>
          <a:p>
            <a:pPr marL="461963" indent="-461963" algn="just">
              <a:lnSpc>
                <a:spcPct val="130000"/>
              </a:lnSpc>
              <a:spcBef>
                <a:spcPts val="300"/>
              </a:spcBef>
              <a:spcAft>
                <a:spcPts val="300"/>
              </a:spcAft>
              <a:buClr>
                <a:srgbClr val="0000FF"/>
              </a:buClr>
              <a:buFont typeface="Wingdings" pitchFamily="2" charset="2"/>
              <a:buChar char="v"/>
            </a:pPr>
            <a:r>
              <a:rPr lang="en-US">
                <a:solidFill>
                  <a:srgbClr val="0000FF"/>
                </a:solidFill>
                <a:latin typeface="Arial" pitchFamily="34" charset="0"/>
                <a:cs typeface="Arial" pitchFamily="34" charset="0"/>
              </a:rPr>
              <a:t>Khai báo hàm toán tử: </a:t>
            </a:r>
          </a:p>
          <a:p>
            <a:pPr marL="0" indent="0" algn="just">
              <a:lnSpc>
                <a:spcPct val="130000"/>
              </a:lnSpc>
              <a:spcBef>
                <a:spcPts val="300"/>
              </a:spcBef>
              <a:spcAft>
                <a:spcPts val="300"/>
              </a:spcAft>
              <a:buClr>
                <a:schemeClr val="tx1"/>
              </a:buClr>
              <a:buNone/>
              <a:tabLst>
                <a:tab pos="461963" algn="l"/>
              </a:tabLst>
            </a:pPr>
            <a:r>
              <a:rPr lang="en-US">
                <a:solidFill>
                  <a:srgbClr val="0000FF"/>
                </a:solidFill>
                <a:latin typeface="Arial" pitchFamily="34" charset="0"/>
                <a:cs typeface="Arial" pitchFamily="34" charset="0"/>
              </a:rPr>
              <a:t>	</a:t>
            </a:r>
            <a:r>
              <a:rPr lang="en-US" sz="2400">
                <a:latin typeface="Arial" pitchFamily="34" charset="0"/>
                <a:cs typeface="Arial" pitchFamily="34" charset="0"/>
              </a:rPr>
              <a:t>Kiểu_trả_về </a:t>
            </a:r>
            <a:r>
              <a:rPr lang="en-US" sz="2400">
                <a:solidFill>
                  <a:srgbClr val="FF0000"/>
                </a:solidFill>
                <a:latin typeface="Arial" pitchFamily="34" charset="0"/>
                <a:cs typeface="Arial" pitchFamily="34" charset="0"/>
              </a:rPr>
              <a:t>operator</a:t>
            </a:r>
            <a:r>
              <a:rPr lang="en-US" sz="2400">
                <a:latin typeface="Arial" pitchFamily="34" charset="0"/>
                <a:cs typeface="Arial" pitchFamily="34" charset="0"/>
              </a:rPr>
              <a:t>Tên_phép_toán(danh sách đối số){…} </a:t>
            </a:r>
          </a:p>
          <a:p>
            <a:pPr algn="just">
              <a:lnSpc>
                <a:spcPct val="130000"/>
              </a:lnSpc>
              <a:spcBef>
                <a:spcPts val="300"/>
              </a:spcBef>
              <a:spcAft>
                <a:spcPts val="300"/>
              </a:spcAft>
              <a:buClr>
                <a:srgbClr val="0000FF"/>
              </a:buClr>
              <a:buFont typeface="Wingdings" panose="05000000000000000000" pitchFamily="2" charset="2"/>
              <a:buChar char="v"/>
            </a:pPr>
            <a:r>
              <a:rPr lang="en-US">
                <a:solidFill>
                  <a:srgbClr val="0000FF"/>
                </a:solidFill>
                <a:latin typeface="Arial" pitchFamily="34" charset="0"/>
                <a:cs typeface="Arial" pitchFamily="34" charset="0"/>
              </a:rPr>
              <a:t> Ví dụ: </a:t>
            </a:r>
          </a:p>
          <a:p>
            <a:pPr marL="0" indent="461963">
              <a:buNone/>
            </a:pPr>
            <a:r>
              <a:rPr lang="en-US" sz="2100">
                <a:solidFill>
                  <a:srgbClr val="0000FF"/>
                </a:solidFill>
                <a:latin typeface="Consolas" panose="020B0609020204030204" pitchFamily="49" charset="0"/>
              </a:rPr>
              <a:t>struct</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p>
          <a:p>
            <a:pPr marL="0" indent="461963">
              <a:buNone/>
            </a:pPr>
            <a:r>
              <a:rPr lang="en-US" sz="2100">
                <a:solidFill>
                  <a:srgbClr val="0000FF"/>
                </a:solidFill>
                <a:latin typeface="Consolas" panose="020B0609020204030204" pitchFamily="49" charset="0"/>
              </a:rPr>
              <a:t>	int</a:t>
            </a:r>
            <a:r>
              <a:rPr lang="en-US" sz="2100">
                <a:solidFill>
                  <a:srgbClr val="000000"/>
                </a:solidFill>
                <a:latin typeface="Consolas" panose="020B0609020204030204" pitchFamily="49" charset="0"/>
              </a:rPr>
              <a:t> tu;</a:t>
            </a:r>
          </a:p>
          <a:p>
            <a:pPr marL="0" indent="461963">
              <a:buNone/>
            </a:pPr>
            <a:r>
              <a:rPr lang="en-US" sz="2100">
                <a:solidFill>
                  <a:srgbClr val="0000FF"/>
                </a:solidFill>
                <a:latin typeface="Consolas" panose="020B0609020204030204" pitchFamily="49" charset="0"/>
              </a:rPr>
              <a:t>	int</a:t>
            </a:r>
            <a:r>
              <a:rPr lang="en-US" sz="2100">
                <a:solidFill>
                  <a:srgbClr val="000000"/>
                </a:solidFill>
                <a:latin typeface="Consolas" panose="020B0609020204030204" pitchFamily="49" charset="0"/>
              </a:rPr>
              <a:t> mau;</a:t>
            </a:r>
          </a:p>
          <a:p>
            <a:pPr marL="0" indent="461963">
              <a:buNone/>
            </a:pP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461963">
              <a:buNone/>
            </a:pP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008080"/>
                </a:solidFill>
                <a:latin typeface="Consolas" panose="020B0609020204030204" pitchFamily="49" charset="0"/>
              </a:rPr>
              <a:t>operator/</a:t>
            </a:r>
            <a:r>
              <a:rPr lang="en-US" sz="2100">
                <a:solidFill>
                  <a:srgbClr val="000000"/>
                </a:solidFill>
                <a:latin typeface="Consolas" panose="020B0609020204030204" pitchFamily="49" charset="0"/>
              </a:rPr>
              <a:t>(</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p1</a:t>
            </a:r>
            <a:r>
              <a:rPr lang="en-US" sz="2100">
                <a:solidFill>
                  <a:srgbClr val="000000"/>
                </a:solidFill>
                <a:latin typeface="Consolas" panose="020B0609020204030204" pitchFamily="49" charset="0"/>
              </a:rPr>
              <a:t>, </a:t>
            </a:r>
            <a:r>
              <a:rPr lang="en-US" sz="2100">
                <a:solidFill>
                  <a:srgbClr val="2B91AF"/>
                </a:solidFill>
                <a:latin typeface="Consolas" panose="020B0609020204030204" pitchFamily="49" charset="0"/>
              </a:rPr>
              <a:t>PS</a:t>
            </a:r>
            <a:r>
              <a:rPr lang="en-US" sz="2100">
                <a:solidFill>
                  <a:srgbClr val="000000"/>
                </a:solidFill>
                <a:latin typeface="Consolas" panose="020B0609020204030204" pitchFamily="49" charset="0"/>
              </a:rPr>
              <a:t> </a:t>
            </a:r>
            <a:r>
              <a:rPr lang="en-US" sz="2100">
                <a:solidFill>
                  <a:srgbClr val="808080"/>
                </a:solidFill>
                <a:latin typeface="Consolas" panose="020B0609020204030204" pitchFamily="49" charset="0"/>
              </a:rPr>
              <a:t>p2</a:t>
            </a:r>
            <a:r>
              <a:rPr lang="en-US" sz="2100">
                <a:solidFill>
                  <a:srgbClr val="000000"/>
                </a:solidFill>
                <a:latin typeface="Consolas" panose="020B0609020204030204" pitchFamily="49" charset="0"/>
              </a:rPr>
              <a:t>);</a:t>
            </a:r>
          </a:p>
          <a:p>
            <a:pPr marL="0" indent="0" algn="just">
              <a:lnSpc>
                <a:spcPct val="130000"/>
              </a:lnSpc>
              <a:spcBef>
                <a:spcPts val="300"/>
              </a:spcBef>
              <a:spcAft>
                <a:spcPts val="300"/>
              </a:spcAft>
              <a:buClr>
                <a:schemeClr val="tx1"/>
              </a:buClr>
              <a:buNone/>
            </a:pPr>
            <a:endParaRPr lang="en-US">
              <a:latin typeface="Arial" pitchFamily="34" charset="0"/>
              <a:cs typeface="Arial" pitchFamily="34" charset="0"/>
            </a:endParaRPr>
          </a:p>
          <a:p>
            <a:pPr marL="0" indent="0" algn="just">
              <a:lnSpc>
                <a:spcPct val="130000"/>
              </a:lnSpc>
              <a:spcBef>
                <a:spcPts val="300"/>
              </a:spcBef>
              <a:spcAft>
                <a:spcPts val="300"/>
              </a:spcAft>
              <a:buClr>
                <a:schemeClr val="tx1"/>
              </a:buClr>
              <a:buNone/>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5.5.7 Định nghĩa chồng các toán tử (tt)</a:t>
            </a:r>
          </a:p>
        </p:txBody>
      </p:sp>
    </p:spTree>
    <p:extLst>
      <p:ext uri="{BB962C8B-B14F-4D97-AF65-F5344CB8AC3E}">
        <p14:creationId xmlns:p14="http://schemas.microsoft.com/office/powerpoint/2010/main" val="335918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1</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4 biến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a:t>
            </a:r>
            <a:r>
              <a:rPr lang="en-US" sz="2200" b="0">
                <a:solidFill>
                  <a:srgbClr val="000000"/>
                </a:solidFill>
              </a:rPr>
              <a:t> main(){</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a1, a2, a3, a4;</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a1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&amp;a1);</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a2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&amp;a2);</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a3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&amp;a3);</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a4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&amp;a4);</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("\nBan vua nhap 4 so: %d %d %d %d\n", a1, a2, a3, a4);</a:t>
            </a:r>
          </a:p>
          <a:p>
            <a:pPr marL="342900" indent="-342900">
              <a:lnSpc>
                <a:spcPct val="110000"/>
              </a:lnSpc>
              <a:spcBef>
                <a:spcPts val="0"/>
              </a:spcBef>
              <a:buFont typeface="Wingdings" pitchFamily="2" charset="2"/>
              <a:buNone/>
            </a:pPr>
            <a:r>
              <a:rPr lang="en-US" sz="2200" b="0">
                <a:solidFill>
                  <a:srgbClr val="000000"/>
                </a:solidFill>
              </a:rPr>
              <a:t>}</a:t>
            </a:r>
          </a:p>
        </p:txBody>
      </p:sp>
      <p:pic>
        <p:nvPicPr>
          <p:cNvPr id="1026" name="Picture 2"/>
          <p:cNvPicPr>
            <a:picLocks noChangeAspect="1" noChangeArrowheads="1"/>
          </p:cNvPicPr>
          <p:nvPr/>
        </p:nvPicPr>
        <p:blipFill>
          <a:blip r:embed="rId3" cstate="print"/>
          <a:srcRect/>
          <a:stretch>
            <a:fillRect/>
          </a:stretch>
        </p:blipFill>
        <p:spPr bwMode="auto">
          <a:xfrm>
            <a:off x="4800600" y="2286000"/>
            <a:ext cx="3942553" cy="2743200"/>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fontScale="92500"/>
          </a:bodyPr>
          <a:lstStyle/>
          <a:p>
            <a:pPr marL="461963" indent="-461963" algn="just">
              <a:lnSpc>
                <a:spcPct val="130000"/>
              </a:lnSpc>
              <a:spcBef>
                <a:spcPts val="300"/>
              </a:spcBef>
              <a:spcAft>
                <a:spcPts val="300"/>
              </a:spcAft>
              <a:buClr>
                <a:srgbClr val="0000FF"/>
              </a:buClr>
              <a:buFont typeface="Wingdings" pitchFamily="2" charset="2"/>
              <a:buChar char="v"/>
            </a:pPr>
            <a:r>
              <a:rPr lang="en-US">
                <a:solidFill>
                  <a:srgbClr val="0000FF"/>
                </a:solidFill>
                <a:latin typeface="Arial" pitchFamily="34" charset="0"/>
                <a:cs typeface="Arial" pitchFamily="34" charset="0"/>
              </a:rPr>
              <a:t>Lưu ý: </a:t>
            </a:r>
          </a:p>
          <a:p>
            <a:pPr marL="461963" indent="0" algn="just">
              <a:lnSpc>
                <a:spcPct val="130000"/>
              </a:lnSpc>
              <a:spcBef>
                <a:spcPts val="300"/>
              </a:spcBef>
              <a:spcAft>
                <a:spcPts val="300"/>
              </a:spcAft>
              <a:buClr>
                <a:srgbClr val="0000FF"/>
              </a:buClr>
              <a:buNone/>
              <a:tabLst>
                <a:tab pos="746125" algn="l"/>
              </a:tabLst>
            </a:pPr>
            <a:r>
              <a:rPr lang="en-US" sz="2400">
                <a:latin typeface="Arial" pitchFamily="34" charset="0"/>
                <a:cs typeface="Arial" pitchFamily="34" charset="0"/>
              </a:rPr>
              <a:t>Số đối của hàm toán tử tùy thuộc vào số toán hạng tham gia vào phép toán được định nghĩa chồng.  </a:t>
            </a:r>
          </a:p>
          <a:p>
            <a:pPr marL="461963" indent="0" algn="just">
              <a:lnSpc>
                <a:spcPct val="130000"/>
              </a:lnSpc>
              <a:spcBef>
                <a:spcPts val="300"/>
              </a:spcBef>
              <a:spcAft>
                <a:spcPts val="300"/>
              </a:spcAft>
              <a:buClr>
                <a:srgbClr val="0000FF"/>
              </a:buClr>
              <a:buNone/>
              <a:tabLst>
                <a:tab pos="746125" algn="l"/>
              </a:tabLst>
            </a:pPr>
            <a:r>
              <a:rPr lang="en-US" sz="2400" b="1">
                <a:latin typeface="Arial" pitchFamily="34" charset="0"/>
                <a:cs typeface="Arial" pitchFamily="34" charset="0"/>
              </a:rPr>
              <a:t>Ví dụ: </a:t>
            </a:r>
            <a:r>
              <a:rPr lang="en-US" sz="2400">
                <a:latin typeface="Arial" pitchFamily="34" charset="0"/>
                <a:cs typeface="Arial" pitchFamily="34" charset="0"/>
              </a:rPr>
              <a:t>Phép toán có 2 toán hạng =&gt; Hàm toán tử cần có ít nhất là 2 đối.</a:t>
            </a:r>
          </a:p>
          <a:p>
            <a:pPr marL="461963" indent="-461963" algn="just">
              <a:lnSpc>
                <a:spcPct val="130000"/>
              </a:lnSpc>
              <a:spcBef>
                <a:spcPts val="300"/>
              </a:spcBef>
              <a:spcAft>
                <a:spcPts val="300"/>
              </a:spcAft>
              <a:buClr>
                <a:srgbClr val="0000FF"/>
              </a:buClr>
              <a:buFont typeface="Wingdings" pitchFamily="2" charset="2"/>
              <a:buChar char="v"/>
            </a:pPr>
            <a:r>
              <a:rPr lang="en-US">
                <a:solidFill>
                  <a:srgbClr val="0000FF"/>
                </a:solidFill>
                <a:latin typeface="Arial" pitchFamily="34" charset="0"/>
                <a:cs typeface="Arial" pitchFamily="34" charset="0"/>
              </a:rPr>
              <a:t>Sử dụng hàm toán tử:</a:t>
            </a:r>
          </a:p>
          <a:p>
            <a:pPr marL="804863" algn="just">
              <a:lnSpc>
                <a:spcPct val="130000"/>
              </a:lnSpc>
              <a:spcBef>
                <a:spcPts val="300"/>
              </a:spcBef>
              <a:spcAft>
                <a:spcPts val="300"/>
              </a:spcAft>
              <a:buClr>
                <a:schemeClr val="tx1"/>
              </a:buClr>
              <a:tabLst>
                <a:tab pos="461963" algn="l"/>
                <a:tab pos="798513" algn="l"/>
              </a:tabLst>
            </a:pPr>
            <a:r>
              <a:rPr lang="en-US" sz="2400">
                <a:latin typeface="Arial" pitchFamily="34" charset="0"/>
                <a:cs typeface="Arial" pitchFamily="34" charset="0"/>
              </a:rPr>
              <a:t>Dùng như phép toán được định nghĩa chồng (phép toán của C++).</a:t>
            </a:r>
          </a:p>
          <a:p>
            <a:pPr marL="804863" algn="just">
              <a:lnSpc>
                <a:spcPct val="130000"/>
              </a:lnSpc>
              <a:spcBef>
                <a:spcPts val="300"/>
              </a:spcBef>
              <a:spcAft>
                <a:spcPts val="300"/>
              </a:spcAft>
              <a:buClr>
                <a:schemeClr val="tx1"/>
              </a:buClr>
              <a:tabLst>
                <a:tab pos="461963" algn="l"/>
                <a:tab pos="798513" algn="l"/>
              </a:tabLst>
            </a:pPr>
            <a:r>
              <a:rPr lang="en-US" sz="2400">
                <a:latin typeface="Arial" pitchFamily="34" charset="0"/>
                <a:cs typeface="Arial" pitchFamily="34" charset="0"/>
              </a:rPr>
              <a:t>Dùng dấu () để qui định thứ tự thực hiện các phép tính.</a:t>
            </a:r>
          </a:p>
          <a:p>
            <a:pPr marL="0" indent="0" algn="just">
              <a:lnSpc>
                <a:spcPct val="130000"/>
              </a:lnSpc>
              <a:spcBef>
                <a:spcPts val="300"/>
              </a:spcBef>
              <a:spcAft>
                <a:spcPts val="300"/>
              </a:spcAft>
              <a:buClr>
                <a:schemeClr val="tx1"/>
              </a:buClr>
              <a:buNone/>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9" name="Title 1">
            <a:extLst>
              <a:ext uri="{FF2B5EF4-FFF2-40B4-BE49-F238E27FC236}">
                <a16:creationId xmlns:a16="http://schemas.microsoft.com/office/drawing/2014/main" id="{C4F29F8D-D248-4932-B5CD-944B39FC274F}"/>
              </a:ext>
            </a:extLst>
          </p:cNvPr>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5.5.7 Định nghĩa chồng các toán tử (tt)</a:t>
            </a:r>
          </a:p>
        </p:txBody>
      </p:sp>
    </p:spTree>
    <p:extLst>
      <p:ext uri="{BB962C8B-B14F-4D97-AF65-F5344CB8AC3E}">
        <p14:creationId xmlns:p14="http://schemas.microsoft.com/office/powerpoint/2010/main" val="3264450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a:t>Lập trình Hướng đối tượng</a:t>
            </a:r>
          </a:p>
        </p:txBody>
      </p:sp>
      <p:sp>
        <p:nvSpPr>
          <p:cNvPr id="43011" name="Slide Number Placeholder 5"/>
          <p:cNvSpPr>
            <a:spLocks noGrp="1"/>
          </p:cNvSpPr>
          <p:nvPr>
            <p:ph type="sldNum" sz="quarter" idx="12"/>
          </p:nvPr>
        </p:nvSpPr>
        <p:spPr>
          <a:noFill/>
        </p:spPr>
        <p:txBody>
          <a:bodyPr/>
          <a:lstStyle/>
          <a:p>
            <a:fld id="{E7AA3B3D-A4CC-49A3-91FC-12E5338EE27A}" type="slidenum">
              <a:rPr lang="en-US" smtClean="0"/>
              <a:pPr/>
              <a:t>61</a:t>
            </a:fld>
            <a:endParaRPr lang="en-US"/>
          </a:p>
        </p:txBody>
      </p:sp>
      <p:sp>
        <p:nvSpPr>
          <p:cNvPr id="43013" name="Rectangle 3"/>
          <p:cNvSpPr>
            <a:spLocks noGrp="1" noChangeArrowheads="1"/>
          </p:cNvSpPr>
          <p:nvPr>
            <p:ph type="body" idx="1"/>
          </p:nvPr>
        </p:nvSpPr>
        <p:spPr>
          <a:xfrm>
            <a:off x="457200" y="1600200"/>
            <a:ext cx="8229600" cy="5029200"/>
          </a:xfrm>
        </p:spPr>
        <p:txBody>
          <a:bodyPr>
            <a:normAutofit fontScale="92500" lnSpcReduction="20000"/>
          </a:bodyPr>
          <a:lstStyle/>
          <a:p>
            <a:pPr marL="461963" indent="-461963" algn="just" eaLnBrk="1" hangingPunct="1">
              <a:lnSpc>
                <a:spcPct val="120000"/>
              </a:lnSpc>
              <a:buFont typeface="Wingdings" pitchFamily="2" charset="2"/>
              <a:buChar char="v"/>
            </a:pPr>
            <a:r>
              <a:rPr lang="en-US">
                <a:latin typeface="Arial" pitchFamily="34" charset="0"/>
                <a:cs typeface="Arial" pitchFamily="34" charset="0"/>
              </a:rPr>
              <a:t>Tìm lỗi sai cho các khai báo prototype hàm dưới đây (các hàm này trong cùng một chương trình):</a:t>
            </a:r>
          </a:p>
          <a:p>
            <a:pPr lvl="1" algn="just" eaLnBrk="1" hangingPunct="1">
              <a:lnSpc>
                <a:spcPct val="120000"/>
              </a:lnSpc>
              <a:buFont typeface="Wingdings 2" pitchFamily="18" charset="2"/>
              <a:buNone/>
            </a:pPr>
            <a:r>
              <a:rPr lang="en-US">
                <a:solidFill>
                  <a:srgbClr val="0000FF"/>
                </a:solidFill>
              </a:rPr>
              <a:t>int</a:t>
            </a:r>
            <a:r>
              <a:rPr lang="en-US"/>
              <a:t> func1 (int);</a:t>
            </a:r>
          </a:p>
          <a:p>
            <a:pPr lvl="1" algn="just" eaLnBrk="1" hangingPunct="1">
              <a:lnSpc>
                <a:spcPct val="120000"/>
              </a:lnSpc>
              <a:buFont typeface="Wingdings 2" pitchFamily="18" charset="2"/>
              <a:buNone/>
            </a:pPr>
            <a:r>
              <a:rPr lang="en-US">
                <a:solidFill>
                  <a:srgbClr val="0000FF"/>
                </a:solidFill>
              </a:rPr>
              <a:t>float</a:t>
            </a:r>
            <a:r>
              <a:rPr lang="en-US"/>
              <a:t> func1 (int);</a:t>
            </a:r>
          </a:p>
          <a:p>
            <a:pPr lvl="1" algn="just" eaLnBrk="1" hangingPunct="1">
              <a:lnSpc>
                <a:spcPct val="120000"/>
              </a:lnSpc>
              <a:buFont typeface="Wingdings 2" pitchFamily="18" charset="2"/>
              <a:buNone/>
            </a:pPr>
            <a:r>
              <a:rPr lang="en-US">
                <a:solidFill>
                  <a:srgbClr val="0000FF"/>
                </a:solidFill>
              </a:rPr>
              <a:t>int</a:t>
            </a:r>
            <a:r>
              <a:rPr lang="en-US"/>
              <a:t> func1 (float);</a:t>
            </a:r>
          </a:p>
          <a:p>
            <a:pPr lvl="1" algn="just" eaLnBrk="1" hangingPunct="1">
              <a:lnSpc>
                <a:spcPct val="120000"/>
              </a:lnSpc>
              <a:buFont typeface="Wingdings 2" pitchFamily="18" charset="2"/>
              <a:buNone/>
            </a:pPr>
            <a:r>
              <a:rPr lang="en-US">
                <a:solidFill>
                  <a:srgbClr val="0000FF"/>
                </a:solidFill>
              </a:rPr>
              <a:t>void</a:t>
            </a:r>
            <a:r>
              <a:rPr lang="en-US"/>
              <a:t> func1 (int = 0, int);</a:t>
            </a:r>
          </a:p>
          <a:p>
            <a:pPr lvl="1" algn="just" eaLnBrk="1" hangingPunct="1">
              <a:lnSpc>
                <a:spcPct val="120000"/>
              </a:lnSpc>
              <a:buFont typeface="Wingdings 2" pitchFamily="18" charset="2"/>
              <a:buNone/>
            </a:pPr>
            <a:r>
              <a:rPr lang="en-US">
                <a:solidFill>
                  <a:srgbClr val="0000FF"/>
                </a:solidFill>
              </a:rPr>
              <a:t>void</a:t>
            </a:r>
            <a:r>
              <a:rPr lang="en-US"/>
              <a:t> func2 (int, int = 0);</a:t>
            </a:r>
          </a:p>
          <a:p>
            <a:pPr lvl="1" algn="just" eaLnBrk="1" hangingPunct="1">
              <a:lnSpc>
                <a:spcPct val="120000"/>
              </a:lnSpc>
              <a:buFont typeface="Wingdings 2" pitchFamily="18" charset="2"/>
              <a:buNone/>
            </a:pPr>
            <a:r>
              <a:rPr lang="en-US">
                <a:solidFill>
                  <a:srgbClr val="0000FF"/>
                </a:solidFill>
              </a:rPr>
              <a:t>void</a:t>
            </a:r>
            <a:r>
              <a:rPr lang="en-US"/>
              <a:t> func2 (int);</a:t>
            </a:r>
          </a:p>
          <a:p>
            <a:pPr lvl="1" algn="just" eaLnBrk="1" hangingPunct="1">
              <a:lnSpc>
                <a:spcPct val="120000"/>
              </a:lnSpc>
              <a:buFont typeface="Wingdings 2" pitchFamily="18" charset="2"/>
              <a:buNone/>
            </a:pPr>
            <a:r>
              <a:rPr lang="en-US">
                <a:solidFill>
                  <a:srgbClr val="0000FF"/>
                </a:solidFill>
              </a:rPr>
              <a:t>void</a:t>
            </a:r>
            <a:r>
              <a:rPr lang="en-US"/>
              <a:t> func2 (float);</a:t>
            </a: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62</a:t>
            </a:fld>
            <a:endParaRPr lang="en-US"/>
          </a:p>
        </p:txBody>
      </p:sp>
      <p:sp>
        <p:nvSpPr>
          <p:cNvPr id="44037" name="Rectangle 3"/>
          <p:cNvSpPr>
            <a:spLocks noGrp="1" noChangeArrowheads="1"/>
          </p:cNvSpPr>
          <p:nvPr>
            <p:ph type="body" idx="1"/>
          </p:nvPr>
        </p:nvSpPr>
        <p:spPr>
          <a:xfrm>
            <a:off x="457200" y="1600200"/>
            <a:ext cx="8229600" cy="4953000"/>
          </a:xfrm>
        </p:spPr>
        <p:txBody>
          <a:bodyPr>
            <a:normAutofit fontScale="92500" lnSpcReduction="20000"/>
          </a:bodyPr>
          <a:lstStyle/>
          <a:p>
            <a:pPr algn="just" eaLnBrk="1" hangingPunct="1">
              <a:lnSpc>
                <a:spcPct val="120000"/>
              </a:lnSpc>
              <a:buFont typeface="Wingdings" pitchFamily="2" charset="2"/>
              <a:buChar char="v"/>
            </a:pPr>
            <a:r>
              <a:rPr lang="en-US">
                <a:latin typeface="Arial" pitchFamily="34" charset="0"/>
                <a:cs typeface="Arial" pitchFamily="34" charset="0"/>
              </a:rPr>
              <a:t> Cho biết kết xuất của chương trình sau:</a:t>
            </a:r>
          </a:p>
          <a:p>
            <a:pPr lvl="1" algn="just" eaLnBrk="1" hangingPunct="1">
              <a:lnSpc>
                <a:spcPct val="90000"/>
              </a:lnSpc>
              <a:buFont typeface="Wingdings 2" pitchFamily="18" charset="2"/>
              <a:buNone/>
            </a:pPr>
            <a:r>
              <a:rPr lang="en-US" sz="2400">
                <a:solidFill>
                  <a:srgbClr val="0000FF"/>
                </a:solidFill>
              </a:rPr>
              <a:t>void</a:t>
            </a:r>
            <a:r>
              <a:rPr lang="en-US" sz="2400"/>
              <a:t> func (</a:t>
            </a:r>
            <a:r>
              <a:rPr lang="en-US" sz="2400">
                <a:solidFill>
                  <a:srgbClr val="0000FF"/>
                </a:solidFill>
              </a:rPr>
              <a:t>int</a:t>
            </a:r>
            <a:r>
              <a:rPr lang="en-US" sz="2400"/>
              <a:t> i,</a:t>
            </a:r>
            <a:r>
              <a:rPr lang="en-US" sz="2400">
                <a:solidFill>
                  <a:srgbClr val="0000FF"/>
                </a:solidFill>
              </a:rPr>
              <a:t> int</a:t>
            </a:r>
            <a:r>
              <a:rPr lang="en-US" sz="2400"/>
              <a:t> j = 0 ){</a:t>
            </a:r>
          </a:p>
          <a:p>
            <a:pPr lvl="1" algn="just" eaLnBrk="1" hangingPunct="1">
              <a:lnSpc>
                <a:spcPct val="90000"/>
              </a:lnSpc>
              <a:buFont typeface="Wingdings 2" pitchFamily="18" charset="2"/>
              <a:buNone/>
            </a:pPr>
            <a:r>
              <a:rPr lang="en-US" sz="2400"/>
              <a:t>	cout &lt;&lt; “So nguyen: ” &lt;&lt; i &lt;&lt; “ ” &lt;&lt; j &lt;&lt; endl;</a:t>
            </a:r>
          </a:p>
          <a:p>
            <a:pPr lvl="1" algn="just" eaLnBrk="1" hangingPunct="1">
              <a:lnSpc>
                <a:spcPct val="90000"/>
              </a:lnSpc>
              <a:buFont typeface="Wingdings 2" pitchFamily="18" charset="2"/>
              <a:buNone/>
            </a:pPr>
            <a:r>
              <a:rPr lang="en-US" sz="2400"/>
              <a:t>}</a:t>
            </a:r>
          </a:p>
          <a:p>
            <a:pPr lvl="1" algn="just" eaLnBrk="1" hangingPunct="1">
              <a:lnSpc>
                <a:spcPct val="90000"/>
              </a:lnSpc>
              <a:buFont typeface="Wingdings 2" pitchFamily="18" charset="2"/>
              <a:buNone/>
            </a:pPr>
            <a:r>
              <a:rPr lang="en-US" sz="2400">
                <a:solidFill>
                  <a:srgbClr val="0000FF"/>
                </a:solidFill>
              </a:rPr>
              <a:t>void</a:t>
            </a:r>
            <a:r>
              <a:rPr lang="en-US" sz="2400"/>
              <a:t> func (</a:t>
            </a:r>
            <a:r>
              <a:rPr lang="en-US" sz="2400">
                <a:solidFill>
                  <a:srgbClr val="0000FF"/>
                </a:solidFill>
              </a:rPr>
              <a:t>float </a:t>
            </a:r>
            <a:r>
              <a:rPr lang="en-US" sz="2400"/>
              <a:t>i = 0, </a:t>
            </a:r>
            <a:r>
              <a:rPr lang="en-US" sz="2400">
                <a:solidFill>
                  <a:srgbClr val="0000FF"/>
                </a:solidFill>
              </a:rPr>
              <a:t>float </a:t>
            </a:r>
            <a:r>
              <a:rPr lang="en-US" sz="2400"/>
              <a:t>j = 0){</a:t>
            </a:r>
          </a:p>
          <a:p>
            <a:pPr lvl="1" algn="just" eaLnBrk="1" hangingPunct="1">
              <a:lnSpc>
                <a:spcPct val="90000"/>
              </a:lnSpc>
              <a:buFont typeface="Wingdings 2" pitchFamily="18" charset="2"/>
              <a:buNone/>
            </a:pPr>
            <a:r>
              <a:rPr lang="en-US" sz="2400"/>
              <a:t>	cout &lt;&lt; “So thuc:” &lt;&lt; i &lt;&lt; “ ” &lt;&lt; j &lt;&lt;endl;</a:t>
            </a:r>
          </a:p>
          <a:p>
            <a:pPr lvl="1" algn="just" eaLnBrk="1" hangingPunct="1">
              <a:lnSpc>
                <a:spcPct val="90000"/>
              </a:lnSpc>
              <a:buFont typeface="Wingdings 2" pitchFamily="18" charset="2"/>
              <a:buNone/>
            </a:pPr>
            <a:r>
              <a:rPr lang="en-US" sz="2400"/>
              <a:t>}</a:t>
            </a:r>
          </a:p>
          <a:p>
            <a:pPr lvl="1" algn="just" eaLnBrk="1" hangingPunct="1">
              <a:lnSpc>
                <a:spcPct val="90000"/>
              </a:lnSpc>
              <a:buFont typeface="Wingdings 2" pitchFamily="18" charset="2"/>
              <a:buNone/>
            </a:pPr>
            <a:r>
              <a:rPr lang="en-US" sz="2400">
                <a:solidFill>
                  <a:srgbClr val="0000FF"/>
                </a:solidFill>
              </a:rPr>
              <a:t>void</a:t>
            </a:r>
            <a:r>
              <a:rPr lang="en-US" sz="2400"/>
              <a:t> main(){</a:t>
            </a:r>
          </a:p>
          <a:p>
            <a:pPr lvl="1" algn="just" eaLnBrk="1" hangingPunct="1">
              <a:lnSpc>
                <a:spcPct val="90000"/>
              </a:lnSpc>
              <a:buFont typeface="Wingdings 2" pitchFamily="18" charset="2"/>
              <a:buNone/>
            </a:pPr>
            <a:r>
              <a:rPr lang="en-US" sz="2400"/>
              <a:t>	</a:t>
            </a:r>
            <a:r>
              <a:rPr lang="en-US" sz="2400">
                <a:solidFill>
                  <a:srgbClr val="0000FF"/>
                </a:solidFill>
              </a:rPr>
              <a:t>int</a:t>
            </a:r>
            <a:r>
              <a:rPr lang="en-US" sz="2400"/>
              <a:t> i = 1, j = 2;	</a:t>
            </a:r>
          </a:p>
          <a:p>
            <a:pPr lvl="1" algn="just" eaLnBrk="1" hangingPunct="1">
              <a:lnSpc>
                <a:spcPct val="90000"/>
              </a:lnSpc>
              <a:buFont typeface="Wingdings 2" pitchFamily="18" charset="2"/>
              <a:buNone/>
            </a:pPr>
            <a:r>
              <a:rPr lang="en-US" sz="2400">
                <a:solidFill>
                  <a:srgbClr val="0000FF"/>
                </a:solidFill>
              </a:rPr>
              <a:t>	float</a:t>
            </a:r>
            <a:r>
              <a:rPr lang="en-US" sz="2400"/>
              <a:t> f = 1.5, g = 2.5;</a:t>
            </a:r>
          </a:p>
          <a:p>
            <a:pPr lvl="1" algn="just" eaLnBrk="1" hangingPunct="1">
              <a:lnSpc>
                <a:spcPct val="90000"/>
              </a:lnSpc>
              <a:buFont typeface="Wingdings 2" pitchFamily="18" charset="2"/>
              <a:buNone/>
            </a:pPr>
            <a:r>
              <a:rPr lang="en-US" sz="2400"/>
              <a:t>	func();		func(i);</a:t>
            </a:r>
          </a:p>
          <a:p>
            <a:pPr lvl="1" algn="just" eaLnBrk="1" hangingPunct="1">
              <a:lnSpc>
                <a:spcPct val="90000"/>
              </a:lnSpc>
              <a:buFont typeface="Wingdings 2" pitchFamily="18" charset="2"/>
              <a:buNone/>
            </a:pPr>
            <a:r>
              <a:rPr lang="en-US" sz="2400"/>
              <a:t>	func(f);		func(i, j);</a:t>
            </a:r>
          </a:p>
          <a:p>
            <a:pPr lvl="1" algn="just" eaLnBrk="1" hangingPunct="1">
              <a:lnSpc>
                <a:spcPct val="90000"/>
              </a:lnSpc>
              <a:buFont typeface="Wingdings 2" pitchFamily="18" charset="2"/>
              <a:buNone/>
            </a:pPr>
            <a:r>
              <a:rPr lang="en-US" sz="2400"/>
              <a:t>	func(f, g);</a:t>
            </a:r>
          </a:p>
          <a:p>
            <a:pPr lvl="1" algn="just" eaLnBrk="1" hangingPunct="1">
              <a:lnSpc>
                <a:spcPct val="90000"/>
              </a:lnSpc>
              <a:buFont typeface="Wingdings 2" pitchFamily="18" charset="2"/>
              <a:buNone/>
            </a:pPr>
            <a:r>
              <a:rPr lang="en-US" sz="2400"/>
              <a:t>}</a:t>
            </a: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63</a:t>
            </a:fld>
            <a:endParaRPr lang="en-US"/>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eaLnBrk="1" hangingPunct="1">
              <a:lnSpc>
                <a:spcPct val="120000"/>
              </a:lnSpc>
              <a:buFont typeface="+mj-lt"/>
              <a:buAutoNum type="alphaLcPeriod"/>
            </a:pPr>
            <a:r>
              <a:rPr lang="en-US">
                <a:latin typeface="Arial" pitchFamily="34" charset="0"/>
                <a:cs typeface="Arial" pitchFamily="34" charset="0"/>
              </a:rPr>
              <a:t>Viết chương trình nhập vào một phân số, rút gọn phân số và xuất kết quả.</a:t>
            </a:r>
          </a:p>
          <a:p>
            <a:pPr marL="514350" indent="-514350" algn="just" eaLnBrk="1" hangingPunct="1">
              <a:lnSpc>
                <a:spcPct val="120000"/>
              </a:lnSpc>
              <a:buFont typeface="+mj-lt"/>
              <a:buAutoNum type="alphaLcPeriod"/>
            </a:pPr>
            <a:r>
              <a:rPr lang="en-US">
                <a:latin typeface="Arial" pitchFamily="34" charset="0"/>
                <a:cs typeface="Arial" pitchFamily="34" charset="0"/>
              </a:rPr>
              <a:t>Viết chương trình nhập vào hai phân số, tìm phân số lớn nhất và xuất kết quả.</a:t>
            </a:r>
          </a:p>
          <a:p>
            <a:pPr marL="514350" indent="-514350" algn="just">
              <a:lnSpc>
                <a:spcPct val="120000"/>
              </a:lnSpc>
              <a:buFont typeface="+mj-lt"/>
              <a:buAutoNum type="alphaLcPeriod"/>
            </a:pPr>
            <a:r>
              <a:rPr lang="vi-VN">
                <a:latin typeface="Arial" pitchFamily="34" charset="0"/>
                <a:cs typeface="Arial" pitchFamily="34" charset="0"/>
              </a:rPr>
              <a:t>Viết chương trình nhập vào hai phân số. Tính tổng, hiệu, tích, thương giữa chúng và xuất kết quả.</a:t>
            </a:r>
            <a:endParaRPr lang="en-US">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3</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Lập trình Hướng đối tượng</a:t>
            </a:r>
          </a:p>
        </p:txBody>
      </p:sp>
      <p:sp>
        <p:nvSpPr>
          <p:cNvPr id="44035" name="Slide Number Placeholder 5"/>
          <p:cNvSpPr>
            <a:spLocks noGrp="1"/>
          </p:cNvSpPr>
          <p:nvPr>
            <p:ph type="sldNum" sz="quarter" idx="12"/>
          </p:nvPr>
        </p:nvSpPr>
        <p:spPr>
          <a:noFill/>
        </p:spPr>
        <p:txBody>
          <a:bodyPr/>
          <a:lstStyle/>
          <a:p>
            <a:fld id="{AEB79C15-5D37-41A6-BC15-BFA8D0060235}" type="slidenum">
              <a:rPr lang="en-US" smtClean="0"/>
              <a:pPr/>
              <a:t>64</a:t>
            </a:fld>
            <a:endParaRPr lang="en-US"/>
          </a:p>
        </p:txBody>
      </p:sp>
      <p:sp>
        <p:nvSpPr>
          <p:cNvPr id="44037" name="Rectangle 3"/>
          <p:cNvSpPr>
            <a:spLocks noGrp="1" noChangeArrowheads="1"/>
          </p:cNvSpPr>
          <p:nvPr>
            <p:ph type="body" idx="1"/>
          </p:nvPr>
        </p:nvSpPr>
        <p:spPr>
          <a:xfrm>
            <a:off x="457200" y="1600200"/>
            <a:ext cx="8229600" cy="4953000"/>
          </a:xfrm>
        </p:spPr>
        <p:txBody>
          <a:bodyPr>
            <a:normAutofit/>
          </a:bodyPr>
          <a:lstStyle/>
          <a:p>
            <a:pPr marL="514350" indent="-514350" algn="just">
              <a:lnSpc>
                <a:spcPct val="120000"/>
              </a:lnSpc>
              <a:buFont typeface="+mj-lt"/>
              <a:buAutoNum type="alphaLcPeriod"/>
            </a:pPr>
            <a:r>
              <a:rPr lang="vi-VN">
                <a:latin typeface="Arial" pitchFamily="34" charset="0"/>
                <a:cs typeface="Arial" pitchFamily="34" charset="0"/>
              </a:rPr>
              <a:t>Viết chương trình nhập vào một ngày. Tìm ngày kế tiếp và xuất kết quả.</a:t>
            </a:r>
            <a:endParaRPr lang="en-US">
              <a:latin typeface="Arial" pitchFamily="34" charset="0"/>
              <a:cs typeface="Arial" pitchFamily="34" charset="0"/>
            </a:endParaRPr>
          </a:p>
          <a:p>
            <a:pPr marL="514350" indent="-514350" algn="just">
              <a:lnSpc>
                <a:spcPct val="120000"/>
              </a:lnSpc>
              <a:buFont typeface="+mj-lt"/>
              <a:buAutoNum type="alphaLcPeriod"/>
            </a:pPr>
            <a:r>
              <a:rPr lang="vi-VN">
                <a:latin typeface="Arial" pitchFamily="34" charset="0"/>
                <a:cs typeface="Arial" pitchFamily="34" charset="0"/>
              </a:rPr>
              <a:t>Viết chương trình nhập họ tên, điểm toán, điểm văn của một học sinh. Tính điểm trung bình và xuất kết quả.</a:t>
            </a:r>
            <a:endParaRPr lang="en-US">
              <a:latin typeface="Arial" pitchFamily="34" charset="0"/>
              <a:cs typeface="Arial" pitchFamily="34" charset="0"/>
            </a:endParaRPr>
          </a:p>
        </p:txBody>
      </p:sp>
      <p:sp>
        <p:nvSpPr>
          <p:cNvPr id="6"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5</a:t>
            </a: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Cho một danh sách lưu thông tin của các nhân viên trong một công ty, thông</a:t>
            </a:r>
            <a:r>
              <a:rPr lang="en-US" sz="1600">
                <a:solidFill>
                  <a:schemeClr val="tx1">
                    <a:lumMod val="95000"/>
                    <a:lumOff val="5000"/>
                  </a:schemeClr>
                </a:solidFill>
                <a:latin typeface="Arial" pitchFamily="34" charset="0"/>
                <a:cs typeface="Arial" pitchFamily="34" charset="0"/>
              </a:rPr>
              <a:t> </a:t>
            </a:r>
            <a:r>
              <a:rPr lang="vi-VN" sz="1600">
                <a:solidFill>
                  <a:schemeClr val="tx1">
                    <a:lumMod val="95000"/>
                    <a:lumOff val="5000"/>
                  </a:schemeClr>
                </a:solidFill>
                <a:latin typeface="Arial" pitchFamily="34" charset="0"/>
                <a:cs typeface="Arial" pitchFamily="34" charset="0"/>
              </a:rPr>
              <a:t>tin gồm:</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Mã nhân viên (chuỗi, tối đa là 8 ký tự)</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Họ và tên (chuỗi, tối đa là 20 ký tự)</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Phòng ban (chuỗi, tối đa 10 ký tự)</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Lương cơ bản (số nguyên)</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Thưởng (số nguyên)</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 Thực lãnh (số nguyên, trong đó thực lãnh = lương cơ bản + thưởng )</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Hãy thực hiện các công việc sau:</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a.Tính tổng thực lãnh tháng của tất cả nhân viên trong công ty.</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b.In danh sách những nhân viên có mức lương cơ bản thấp nhất.</a:t>
            </a:r>
          </a:p>
          <a:p>
            <a:pPr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c.Đếm số lượng nhân viên có mức thưởng &gt;= 1200000.</a:t>
            </a:r>
          </a:p>
          <a:p>
            <a:pPr marL="0" indent="0" algn="just">
              <a:lnSpc>
                <a:spcPct val="130000"/>
              </a:lnSpc>
              <a:spcBef>
                <a:spcPts val="300"/>
              </a:spcBef>
              <a:spcAft>
                <a:spcPts val="300"/>
              </a:spcAft>
              <a:buNone/>
            </a:pPr>
            <a:r>
              <a:rPr lang="vi-VN" sz="1600">
                <a:solidFill>
                  <a:schemeClr val="tx1">
                    <a:lumMod val="95000"/>
                    <a:lumOff val="5000"/>
                  </a:schemeClr>
                </a:solidFill>
                <a:latin typeface="Arial" pitchFamily="34" charset="0"/>
                <a:cs typeface="Arial" pitchFamily="34" charset="0"/>
              </a:rPr>
              <a:t>d.In danh sách các nhân viên tăng dần theo phòng ban, nếu phòng ban trùng nhau thì</a:t>
            </a:r>
            <a:r>
              <a:rPr lang="en-US" sz="1600">
                <a:solidFill>
                  <a:schemeClr val="tx1">
                    <a:lumMod val="95000"/>
                    <a:lumOff val="5000"/>
                  </a:schemeClr>
                </a:solidFill>
                <a:latin typeface="Arial" pitchFamily="34" charset="0"/>
                <a:cs typeface="Arial" pitchFamily="34" charset="0"/>
              </a:rPr>
              <a:t> </a:t>
            </a:r>
            <a:r>
              <a:rPr lang="vi-VN" sz="1600">
                <a:solidFill>
                  <a:schemeClr val="tx1">
                    <a:lumMod val="95000"/>
                    <a:lumOff val="5000"/>
                  </a:schemeClr>
                </a:solidFill>
                <a:latin typeface="Arial" pitchFamily="34" charset="0"/>
                <a:cs typeface="Arial" pitchFamily="34" charset="0"/>
              </a:rPr>
              <a:t>giảm dần theo mã nhân viên.</a:t>
            </a:r>
            <a:endParaRPr lang="en-US" sz="16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3048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Tree>
    <p:extLst>
      <p:ext uri="{BB962C8B-B14F-4D97-AF65-F5344CB8AC3E}">
        <p14:creationId xmlns:p14="http://schemas.microsoft.com/office/powerpoint/2010/main" val="1029817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2: Dùng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3"/>
          <p:cNvSpPr>
            <a:spLocks noChangeArrowheads="1"/>
          </p:cNvSpPr>
          <p:nvPr/>
        </p:nvSpPr>
        <p:spPr bwMode="auto">
          <a:xfrm>
            <a:off x="533400" y="2057400"/>
            <a:ext cx="8305800" cy="44196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a:t>
            </a:r>
            <a:r>
              <a:rPr lang="en-US" sz="2200" b="0">
                <a:solidFill>
                  <a:srgbClr val="000000"/>
                </a:solidFill>
              </a:rPr>
              <a:t> main(){</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a[4];</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a1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&amp;a[0]);</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a2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&amp;a[1]);</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a3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&amp;a[2]);</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("\nNhap a4 =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scanf</a:t>
            </a:r>
            <a:r>
              <a:rPr lang="en-US" sz="2200" b="0">
                <a:solidFill>
                  <a:srgbClr val="000000"/>
                </a:solidFill>
              </a:rPr>
              <a:t>("%d", &amp;a[3]);</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printf</a:t>
            </a:r>
            <a:r>
              <a:rPr lang="en-US" sz="2200" b="0">
                <a:solidFill>
                  <a:srgbClr val="000000"/>
                </a:solidFill>
              </a:rPr>
              <a:t>("\nBan nhap 4 so:%d %d %d %d\n", a[0], a[1], a[2], a[3]);</a:t>
            </a:r>
          </a:p>
          <a:p>
            <a:pPr marL="342900" indent="-342900">
              <a:lnSpc>
                <a:spcPct val="11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28956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3</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mảng và vòng lặp while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3429000" y="1447800"/>
            <a:ext cx="54102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a:solidFill>
                  <a:srgbClr val="0000FF"/>
                </a:solidFill>
              </a:rPr>
              <a:t>void </a:t>
            </a:r>
            <a:r>
              <a:rPr lang="en-US" sz="2200" b="0">
                <a:solidFill>
                  <a:srgbClr val="000000"/>
                </a:solidFill>
              </a:rPr>
              <a:t>main(){</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int </a:t>
            </a:r>
            <a:r>
              <a:rPr lang="en-US" sz="2200" b="0">
                <a:solidFill>
                  <a:srgbClr val="000000"/>
                </a:solidFill>
              </a:rPr>
              <a:t>a[4], i, tg; i = 0;</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do</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printf</a:t>
            </a:r>
            <a:r>
              <a:rPr lang="en-US" sz="2200" b="0">
                <a:solidFill>
                  <a:srgbClr val="000000"/>
                </a:solidFill>
              </a:rPr>
              <a:t>("\</a:t>
            </a:r>
            <a:r>
              <a:rPr lang="en-US" sz="2200" b="0" err="1">
                <a:solidFill>
                  <a:srgbClr val="000000"/>
                </a:solidFill>
              </a:rPr>
              <a:t>nNhap</a:t>
            </a:r>
            <a:r>
              <a:rPr lang="en-US" sz="2200" b="0">
                <a:solidFill>
                  <a:srgbClr val="000000"/>
                </a:solidFill>
              </a:rPr>
              <a:t> </a:t>
            </a:r>
            <a:r>
              <a:rPr lang="en-US" sz="2200" b="0" err="1">
                <a:solidFill>
                  <a:srgbClr val="000000"/>
                </a:solidFill>
              </a:rPr>
              <a:t>a%d</a:t>
            </a:r>
            <a:r>
              <a:rPr lang="en-US" sz="2200" b="0">
                <a:solidFill>
                  <a:srgbClr val="000000"/>
                </a:solidFill>
              </a:rPr>
              <a:t> = ", </a:t>
            </a:r>
            <a:r>
              <a:rPr lang="en-US" sz="2200" b="0" err="1">
                <a:solidFill>
                  <a:srgbClr val="000000"/>
                </a:solidFill>
              </a:rPr>
              <a:t>i</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scanf</a:t>
            </a:r>
            <a:r>
              <a:rPr lang="en-US" sz="2200" b="0">
                <a:solidFill>
                  <a:srgbClr val="000000"/>
                </a:solidFill>
              </a:rPr>
              <a:t>("%d", &amp;tg);</a:t>
            </a:r>
          </a:p>
          <a:p>
            <a:pPr marL="342900" indent="-342900">
              <a:spcBef>
                <a:spcPts val="0"/>
              </a:spcBef>
              <a:buFont typeface="Wingdings" pitchFamily="2" charset="2"/>
              <a:buNone/>
            </a:pPr>
            <a:r>
              <a:rPr lang="en-US" sz="2200" b="0">
                <a:solidFill>
                  <a:srgbClr val="000000"/>
                </a:solidFill>
              </a:rPr>
              <a:t>		a[i] = tg;</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i</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while</a:t>
            </a:r>
            <a:r>
              <a:rPr lang="en-US" sz="2200" b="0">
                <a:solidFill>
                  <a:srgbClr val="000000"/>
                </a:solidFill>
              </a:rPr>
              <a:t>(</a:t>
            </a:r>
            <a:r>
              <a:rPr lang="en-US" sz="2200" b="0" err="1">
                <a:solidFill>
                  <a:srgbClr val="000000"/>
                </a:solidFill>
              </a:rPr>
              <a:t>i</a:t>
            </a:r>
            <a:r>
              <a:rPr lang="en-US" sz="2200" b="0">
                <a:solidFill>
                  <a:srgbClr val="000000"/>
                </a:solidFill>
              </a:rPr>
              <a:t>&lt;4);</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i</a:t>
            </a:r>
            <a:r>
              <a:rPr lang="en-US" sz="2200" b="0">
                <a:solidFill>
                  <a:srgbClr val="000000"/>
                </a:solidFill>
              </a:rPr>
              <a:t> = 0;</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printf</a:t>
            </a:r>
            <a:r>
              <a:rPr lang="en-US" sz="2200" b="0">
                <a:solidFill>
                  <a:srgbClr val="000000"/>
                </a:solidFill>
              </a:rPr>
              <a:t>("\</a:t>
            </a:r>
            <a:r>
              <a:rPr lang="en-US" sz="2200" b="0" err="1">
                <a:solidFill>
                  <a:srgbClr val="000000"/>
                </a:solidFill>
              </a:rPr>
              <a:t>nBan</a:t>
            </a:r>
            <a:r>
              <a:rPr lang="en-US" sz="2200" b="0">
                <a:solidFill>
                  <a:srgbClr val="000000"/>
                </a:solidFill>
              </a:rPr>
              <a:t> </a:t>
            </a:r>
            <a:r>
              <a:rPr lang="en-US" sz="2200" b="0" err="1">
                <a:solidFill>
                  <a:srgbClr val="000000"/>
                </a:solidFill>
              </a:rPr>
              <a:t>vua</a:t>
            </a:r>
            <a:r>
              <a:rPr lang="en-US" sz="2200" b="0">
                <a:solidFill>
                  <a:srgbClr val="000000"/>
                </a:solidFill>
              </a:rPr>
              <a:t> </a:t>
            </a:r>
            <a:r>
              <a:rPr lang="en-US" sz="2200" b="0" err="1">
                <a:solidFill>
                  <a:srgbClr val="000000"/>
                </a:solidFill>
              </a:rPr>
              <a:t>nhap</a:t>
            </a:r>
            <a:r>
              <a:rPr lang="en-US" sz="2200" b="0">
                <a:solidFill>
                  <a:srgbClr val="000000"/>
                </a:solidFill>
              </a:rPr>
              <a:t> 4 so:");</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do</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printf</a:t>
            </a:r>
            <a:r>
              <a:rPr lang="en-US" sz="2200" b="0">
                <a:solidFill>
                  <a:srgbClr val="000000"/>
                </a:solidFill>
              </a:rPr>
              <a:t>("%d ", a[</a:t>
            </a:r>
            <a:r>
              <a:rPr lang="en-US" sz="2200" b="0" err="1">
                <a:solidFill>
                  <a:srgbClr val="000000"/>
                </a:solidFill>
              </a:rPr>
              <a:t>i</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err="1">
                <a:solidFill>
                  <a:srgbClr val="000000"/>
                </a:solidFill>
              </a:rPr>
              <a:t>i</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while</a:t>
            </a:r>
            <a:r>
              <a:rPr lang="en-US" sz="2200" b="0">
                <a:solidFill>
                  <a:srgbClr val="000000"/>
                </a:solidFill>
              </a:rPr>
              <a:t>(</a:t>
            </a:r>
            <a:r>
              <a:rPr lang="en-US" sz="2200" b="0" err="1">
                <a:solidFill>
                  <a:srgbClr val="000000"/>
                </a:solidFill>
              </a:rPr>
              <a:t>i</a:t>
            </a:r>
            <a:r>
              <a:rPr lang="en-US" sz="2200" b="0">
                <a:solidFill>
                  <a:srgbClr val="000000"/>
                </a:solidFill>
              </a:rPr>
              <a:t>&lt;4);</a:t>
            </a:r>
          </a:p>
          <a:p>
            <a:pPr marL="342900" indent="-342900">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Bài tập C – Giải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Cách 4</a:t>
            </a:r>
            <a:r>
              <a:rPr lang="vi-VN" sz="2800">
                <a:solidFill>
                  <a:srgbClr val="0000FF"/>
                </a:solidFill>
                <a:latin typeface="Arial" pitchFamily="34" charset="0"/>
                <a:cs typeface="Arial" pitchFamily="34" charset="0"/>
              </a:rPr>
              <a:t>:</a:t>
            </a:r>
            <a:r>
              <a:rPr lang="en-US" sz="2800">
                <a:solidFill>
                  <a:srgbClr val="0000FF"/>
                </a:solidFill>
                <a:latin typeface="Arial" pitchFamily="34" charset="0"/>
                <a:cs typeface="Arial" pitchFamily="34" charset="0"/>
              </a:rPr>
              <a:t> Dùng mảng và vòng lặp for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03/09/2024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8" name="Rectangle 3"/>
          <p:cNvSpPr>
            <a:spLocks noChangeArrowheads="1"/>
          </p:cNvSpPr>
          <p:nvPr/>
        </p:nvSpPr>
        <p:spPr bwMode="auto">
          <a:xfrm>
            <a:off x="533400" y="2025868"/>
            <a:ext cx="83058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void </a:t>
            </a:r>
            <a:r>
              <a:rPr lang="en-US" sz="2200" b="0">
                <a:solidFill>
                  <a:srgbClr val="000000"/>
                </a:solidFill>
              </a:rPr>
              <a:t>main()</a:t>
            </a:r>
          </a:p>
          <a:p>
            <a:pPr marL="342900" indent="-342900">
              <a:lnSpc>
                <a:spcPct val="110000"/>
              </a:lnSpc>
              <a:spcBef>
                <a:spcPts val="0"/>
              </a:spcBef>
              <a:buFont typeface="Wingdings" pitchFamily="2" charset="2"/>
              <a:buNone/>
            </a:pPr>
            <a:r>
              <a:rPr lang="en-US" sz="2200" b="0">
                <a:solidFill>
                  <a:srgbClr val="000000"/>
                </a:solidFill>
              </a:rPr>
              <a:t>{</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int </a:t>
            </a:r>
            <a:r>
              <a:rPr lang="en-US" sz="2200" b="0">
                <a:solidFill>
                  <a:srgbClr val="000000"/>
                </a:solidFill>
              </a:rPr>
              <a:t>a[4], i, tg;</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for </a:t>
            </a:r>
            <a:r>
              <a:rPr lang="en-US" sz="2200" b="0">
                <a:solidFill>
                  <a:srgbClr val="000000"/>
                </a:solidFill>
              </a:rPr>
              <a:t>(i=0; i&lt;4; i++){</a:t>
            </a:r>
          </a:p>
          <a:p>
            <a:pPr marL="342900" indent="-342900">
              <a:lnSpc>
                <a:spcPct val="110000"/>
              </a:lnSpc>
              <a:spcBef>
                <a:spcPts val="0"/>
              </a:spcBef>
              <a:buFont typeface="Wingdings" pitchFamily="2" charset="2"/>
              <a:buNone/>
            </a:pPr>
            <a:r>
              <a:rPr lang="en-US" sz="2200" b="0">
                <a:solidFill>
                  <a:srgbClr val="000000"/>
                </a:solidFill>
              </a:rPr>
              <a:t>		printf("\nNhap a%d = ", i);</a:t>
            </a:r>
          </a:p>
          <a:p>
            <a:pPr marL="342900" indent="-342900">
              <a:lnSpc>
                <a:spcPct val="110000"/>
              </a:lnSpc>
              <a:spcBef>
                <a:spcPts val="0"/>
              </a:spcBef>
              <a:buFont typeface="Wingdings" pitchFamily="2" charset="2"/>
              <a:buNone/>
            </a:pPr>
            <a:r>
              <a:rPr lang="en-US" sz="2200" b="0">
                <a:solidFill>
                  <a:srgbClr val="000000"/>
                </a:solidFill>
              </a:rPr>
              <a:t>		scanf("%d", &amp;tg);</a:t>
            </a:r>
          </a:p>
          <a:p>
            <a:pPr marL="342900" indent="-342900">
              <a:lnSpc>
                <a:spcPct val="110000"/>
              </a:lnSpc>
              <a:spcBef>
                <a:spcPts val="0"/>
              </a:spcBef>
              <a:buFont typeface="Wingdings" pitchFamily="2" charset="2"/>
              <a:buNone/>
            </a:pPr>
            <a:r>
              <a:rPr lang="en-US" sz="2200" b="0">
                <a:solidFill>
                  <a:srgbClr val="000000"/>
                </a:solidFill>
              </a:rPr>
              <a:t>		a[i] =tg;</a:t>
            </a:r>
          </a:p>
          <a:p>
            <a:pPr marL="342900" indent="-342900">
              <a:lnSpc>
                <a:spcPct val="110000"/>
              </a:lnSpc>
              <a:spcBef>
                <a:spcPts val="0"/>
              </a:spcBef>
              <a:buFont typeface="Wingdings" pitchFamily="2" charset="2"/>
              <a:buNone/>
            </a:pPr>
            <a:r>
              <a:rPr lang="en-US" sz="2200" b="0">
                <a:solidFill>
                  <a:srgbClr val="000000"/>
                </a:solidFill>
              </a:rPr>
              <a:t>	}</a:t>
            </a:r>
          </a:p>
          <a:p>
            <a:pPr marL="342900" indent="-342900">
              <a:lnSpc>
                <a:spcPct val="110000"/>
              </a:lnSpc>
              <a:spcBef>
                <a:spcPts val="0"/>
              </a:spcBef>
              <a:buFont typeface="Wingdings" pitchFamily="2" charset="2"/>
              <a:buNone/>
            </a:pPr>
            <a:r>
              <a:rPr lang="en-US" sz="2200" b="0">
                <a:solidFill>
                  <a:srgbClr val="000000"/>
                </a:solidFill>
              </a:rPr>
              <a:t>	printf("\nBan vua nhap 4 so:");</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for </a:t>
            </a:r>
            <a:r>
              <a:rPr lang="en-US" sz="2200" b="0">
                <a:solidFill>
                  <a:srgbClr val="000000"/>
                </a:solidFill>
              </a:rPr>
              <a:t>(i=0; i&lt;4; i++){</a:t>
            </a:r>
          </a:p>
          <a:p>
            <a:pPr marL="342900" indent="-342900">
              <a:lnSpc>
                <a:spcPct val="110000"/>
              </a:lnSpc>
              <a:spcBef>
                <a:spcPts val="0"/>
              </a:spcBef>
              <a:buFont typeface="Wingdings" pitchFamily="2" charset="2"/>
              <a:buNone/>
            </a:pPr>
            <a:r>
              <a:rPr lang="en-US" sz="2200" b="0">
                <a:solidFill>
                  <a:srgbClr val="000000"/>
                </a:solidFill>
              </a:rPr>
              <a:t>		printf("%8d ", a[i]);</a:t>
            </a:r>
          </a:p>
          <a:p>
            <a:pPr marL="342900" indent="-342900">
              <a:lnSpc>
                <a:spcPct val="110000"/>
              </a:lnSpc>
              <a:spcBef>
                <a:spcPts val="0"/>
              </a:spcBef>
              <a:buFont typeface="Wingdings" pitchFamily="2" charset="2"/>
              <a:buNone/>
            </a:pPr>
            <a:r>
              <a:rPr lang="en-US" sz="2200" b="0">
                <a:solidFill>
                  <a:srgbClr val="000000"/>
                </a:solidFill>
              </a:rPr>
              <a:t>	}</a:t>
            </a:r>
          </a:p>
          <a:p>
            <a:pPr marL="342900" indent="-342900">
              <a:lnSpc>
                <a:spcPct val="11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1509</TotalTime>
  <Words>7717</Words>
  <Application>Microsoft Office PowerPoint</Application>
  <PresentationFormat>On-screen Show (4:3)</PresentationFormat>
  <Paragraphs>1033</Paragraphs>
  <Slides>66</Slides>
  <Notes>62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-apple-system</vt:lpstr>
      <vt:lpstr>Arial</vt:lpstr>
      <vt:lpstr>AvantGarde</vt:lpstr>
      <vt:lpstr>Calibri</vt:lpstr>
      <vt:lpstr>Consolas</vt:lpstr>
      <vt:lpstr>Courier</vt:lpstr>
      <vt:lpstr>Courier New</vt:lpstr>
      <vt:lpstr>Times</vt:lpstr>
      <vt:lpstr>Times New Roman</vt:lpstr>
      <vt:lpstr>Wingdings</vt:lpstr>
      <vt:lpstr>Wingdings 2</vt:lpstr>
      <vt:lpstr>Template</vt:lpstr>
      <vt:lpstr> TỔNG QUAN VỀ C++</vt:lpstr>
      <vt:lpstr>Nội dung</vt:lpstr>
      <vt:lpstr>1. Bài tập C</vt:lpstr>
      <vt:lpstr>1. Bài tập C – Giải</vt:lpstr>
      <vt:lpstr>1. Bài tập C – Giải</vt:lpstr>
      <vt:lpstr>1. Bài tập C – Giải</vt:lpstr>
      <vt:lpstr>1. Bài tập C – Giải</vt:lpstr>
      <vt:lpstr>1. Bài tập C – Giải</vt:lpstr>
      <vt:lpstr>1. Bài tập C – Giải</vt:lpstr>
      <vt:lpstr>1. Bài tập C – Giải</vt:lpstr>
      <vt:lpstr>1. Bài tập C – Giải</vt:lpstr>
      <vt:lpstr>1. Bài tập C – Giải</vt:lpstr>
      <vt:lpstr>2. Phong cách lập trình</vt:lpstr>
      <vt:lpstr>3. Lịch sử ngôn ngữ lập trình</vt:lpstr>
      <vt:lpstr>4. C và C++</vt:lpstr>
      <vt:lpstr>4. So sánh</vt:lpstr>
      <vt:lpstr>4. C và C++ (tt)</vt:lpstr>
      <vt:lpstr>5. Ngôn ngữ C++</vt:lpstr>
      <vt:lpstr>Môi trường của C++</vt:lpstr>
      <vt:lpstr>5.1 Nhập xuất với C++</vt:lpstr>
      <vt:lpstr>5.1 Nhập xuất với C++ (tt)</vt:lpstr>
      <vt:lpstr>5.1 Nhập xuất với C++ (tt)</vt:lpstr>
      <vt:lpstr>Ví dụ 1</vt:lpstr>
      <vt:lpstr>Ví dụ 2</vt:lpstr>
      <vt:lpstr>Ví dụ 3</vt:lpstr>
      <vt:lpstr>5.2 Toán tử phạm vi</vt:lpstr>
      <vt:lpstr>5.2 Toán tử phạm vi (tt)</vt:lpstr>
      <vt:lpstr>5.2 Toán tử phạm vi (tt)</vt:lpstr>
      <vt:lpstr>5.3 Các kiểu dữ liệu của C++</vt:lpstr>
      <vt:lpstr>5.3 Các kiểu dữ liệu của C++ (tt)</vt:lpstr>
      <vt:lpstr>5.3 Các kiểu dữ liệu của C++ (tt)</vt:lpstr>
      <vt:lpstr>5.3 Các kiểu dữ liệu của C++ (tt)</vt:lpstr>
      <vt:lpstr>5.3 Các kiểu dữ liệu của C++ (tt)</vt:lpstr>
      <vt:lpstr>5.4 Cấp phát bộ nhớ</vt:lpstr>
      <vt:lpstr>5.4 Cấp phát bộ nhớ</vt:lpstr>
      <vt:lpstr>5.5 Hàm trong C++</vt:lpstr>
      <vt:lpstr>5.5.1 Đối có giá trị mặc định</vt:lpstr>
      <vt:lpstr>5.5.1 Đối có giá trị mặc định (tt)</vt:lpstr>
      <vt:lpstr>5.5.1 Đối có giá trị mặc định (tt)</vt:lpstr>
      <vt:lpstr>5.5.1 Đối có giá trị mặc định (tt)</vt:lpstr>
      <vt:lpstr>5.5.2 Biến tham chiếu</vt:lpstr>
      <vt:lpstr>5.5.2 Biến tham chiếu (tt)</vt:lpstr>
      <vt:lpstr>5.5.2 Biến tham chiếu (tt)</vt:lpstr>
      <vt:lpstr>5.5.2 Biến tham chiếu (tt)</vt:lpstr>
      <vt:lpstr>5.5.2 Biến tham chiếu (tt)</vt:lpstr>
      <vt:lpstr>5.5.2 Biến tham chiếu (tt)</vt:lpstr>
      <vt:lpstr>5.5.3 Sử dụng Biến tham chiếu</vt:lpstr>
      <vt:lpstr>5.5.3 Sử dụng Biến tham chiếu (tt)</vt:lpstr>
      <vt:lpstr>5.5.4 Con trỏ hàm</vt:lpstr>
      <vt:lpstr>5.5.4 Con trỏ hàm (tt)</vt:lpstr>
      <vt:lpstr>5.5.5 Inline Function</vt:lpstr>
      <vt:lpstr>5.5.5 Inline Function (tt)</vt:lpstr>
      <vt:lpstr>5.5.6 Định nghĩa chồng các hàm</vt:lpstr>
      <vt:lpstr>5.5.6 Định nghĩa chồng các hàm (tt)</vt:lpstr>
      <vt:lpstr>5.5.6 Định nghĩa chồng các hàm (tt)</vt:lpstr>
      <vt:lpstr>5.5.6 Định nghĩa chồng các hàm (tt)</vt:lpstr>
      <vt:lpstr>5.5.6 Định nghĩa chồng các hàm (tt)</vt:lpstr>
      <vt:lpstr>5.5.7 Định nghĩa chồng các toán tử</vt:lpstr>
      <vt:lpstr>5.5.7 Định nghĩa chồng các toán tử (tt)</vt:lpstr>
      <vt:lpstr>5.5.7 Định nghĩa chồng các toán tử (tt)</vt:lpstr>
      <vt:lpstr>Bài tập 1</vt:lpstr>
      <vt:lpstr>Bài tập 2</vt:lpstr>
      <vt:lpstr>Bài tập 3</vt:lpstr>
      <vt:lpstr>Bài tập 4</vt:lpstr>
      <vt:lpstr>Bài tập 5</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Trinh Dong NGUYEN</cp:lastModifiedBy>
  <cp:revision>1070</cp:revision>
  <cp:lastPrinted>1601-01-01T00:00:00Z</cp:lastPrinted>
  <dcterms:created xsi:type="dcterms:W3CDTF">1601-01-01T00:00:00Z</dcterms:created>
  <dcterms:modified xsi:type="dcterms:W3CDTF">2024-09-03T11:17:14Z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