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8"/>
  </p:notesMasterIdLst>
  <p:sldIdLst>
    <p:sldId id="256" r:id="rId2"/>
    <p:sldId id="314" r:id="rId3"/>
    <p:sldId id="259" r:id="rId4"/>
    <p:sldId id="312" r:id="rId5"/>
    <p:sldId id="258" r:id="rId6"/>
    <p:sldId id="260" r:id="rId7"/>
    <p:sldId id="261" r:id="rId8"/>
    <p:sldId id="315" r:id="rId9"/>
    <p:sldId id="313" r:id="rId10"/>
    <p:sldId id="316" r:id="rId11"/>
    <p:sldId id="328" r:id="rId12"/>
    <p:sldId id="317" r:id="rId13"/>
    <p:sldId id="318" r:id="rId14"/>
    <p:sldId id="329" r:id="rId15"/>
    <p:sldId id="330" r:id="rId16"/>
    <p:sldId id="331" r:id="rId17"/>
    <p:sldId id="319" r:id="rId18"/>
    <p:sldId id="320" r:id="rId19"/>
    <p:sldId id="321" r:id="rId20"/>
    <p:sldId id="266" r:id="rId21"/>
    <p:sldId id="323" r:id="rId22"/>
    <p:sldId id="262" r:id="rId23"/>
    <p:sldId id="325" r:id="rId24"/>
    <p:sldId id="326" r:id="rId25"/>
    <p:sldId id="324" r:id="rId26"/>
    <p:sldId id="290" r:id="rId27"/>
  </p:sldIdLst>
  <p:sldSz cx="9144000" cy="5143500" type="screen16x9"/>
  <p:notesSz cx="6858000" cy="9144000"/>
  <p:embeddedFontLst>
    <p:embeddedFont>
      <p:font typeface="DM Sans" pitchFamily="2" charset="0"/>
      <p:regular r:id="rId29"/>
      <p:bold r:id="rId30"/>
      <p:italic r:id="rId31"/>
      <p:boldItalic r:id="rId32"/>
    </p:embeddedFont>
    <p:embeddedFont>
      <p:font typeface="Nunito Light" pitchFamily="2" charset="0"/>
      <p:regular r:id="rId33"/>
      <p:italic r:id="rId34"/>
    </p:embeddedFont>
    <p:embeddedFont>
      <p:font typeface="Outfit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AE51C0-B82D-48F7-99A6-1EB3CF8B97BE}">
  <a:tblStyle styleId="{93AE51C0-B82D-48F7-99A6-1EB3CF8B9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6175" autoAdjust="0"/>
  </p:normalViewPr>
  <p:slideViewPr>
    <p:cSldViewPr snapToGrid="0">
      <p:cViewPr varScale="1">
        <p:scale>
          <a:sx n="81" d="100"/>
          <a:sy n="81" d="100"/>
        </p:scale>
        <p:origin x="14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3657F9-901D-4417-925A-C77FC283F99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A274E3-7424-4A02-9376-675348D1BA3B}">
      <dgm:prSet custT="1"/>
      <dgm:spPr/>
      <dgm:t>
        <a:bodyPr/>
        <a:lstStyle/>
        <a:p>
          <a:r>
            <a:rPr lang="en-US" sz="1400" b="0" i="0" dirty="0"/>
            <a:t>Telco is a provider of telecommunication services, which provides a variety of services such as phone services and internet services</a:t>
          </a:r>
          <a:endParaRPr lang="en-US" sz="1400" dirty="0"/>
        </a:p>
      </dgm:t>
    </dgm:pt>
    <dgm:pt modelId="{102C119D-37F0-482D-849D-4CC3664ADE72}" type="parTrans" cxnId="{1D7C5150-D9A1-4821-AB07-520315701A22}">
      <dgm:prSet/>
      <dgm:spPr/>
      <dgm:t>
        <a:bodyPr/>
        <a:lstStyle/>
        <a:p>
          <a:endParaRPr lang="en-US"/>
        </a:p>
      </dgm:t>
    </dgm:pt>
    <dgm:pt modelId="{7C40F000-C500-4613-9B3E-A20DBEB9EAC2}" type="sibTrans" cxnId="{1D7C5150-D9A1-4821-AB07-520315701A22}">
      <dgm:prSet/>
      <dgm:spPr/>
      <dgm:t>
        <a:bodyPr/>
        <a:lstStyle/>
        <a:p>
          <a:endParaRPr lang="en-US"/>
        </a:p>
      </dgm:t>
    </dgm:pt>
    <dgm:pt modelId="{8E4CECCB-2480-4C9C-8E68-52F9286604AC}" type="pres">
      <dgm:prSet presAssocID="{BA3657F9-901D-4417-925A-C77FC283F99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6195077-88C3-490A-9678-6528F59FC001}" type="pres">
      <dgm:prSet presAssocID="{74A274E3-7424-4A02-9376-675348D1BA3B}" presName="circle1" presStyleLbl="node1" presStyleIdx="0" presStyleCnt="1"/>
      <dgm:spPr/>
    </dgm:pt>
    <dgm:pt modelId="{9AF5C794-AC25-47F6-92B6-458EDFEF2881}" type="pres">
      <dgm:prSet presAssocID="{74A274E3-7424-4A02-9376-675348D1BA3B}" presName="space" presStyleCnt="0"/>
      <dgm:spPr/>
    </dgm:pt>
    <dgm:pt modelId="{1AA7DF9E-827E-4424-98A5-54C7EA5E1A96}" type="pres">
      <dgm:prSet presAssocID="{74A274E3-7424-4A02-9376-675348D1BA3B}" presName="rect1" presStyleLbl="alignAcc1" presStyleIdx="0" presStyleCnt="1" custLinFactNeighborX="-2591" custLinFactNeighborY="-7449"/>
      <dgm:spPr/>
    </dgm:pt>
    <dgm:pt modelId="{39D83AF0-B014-4CDE-ACC2-1A106B2E4C0A}" type="pres">
      <dgm:prSet presAssocID="{74A274E3-7424-4A02-9376-675348D1BA3B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546CDA38-205F-4175-BE8B-ADEDB665F99C}" type="presOf" srcId="{74A274E3-7424-4A02-9376-675348D1BA3B}" destId="{39D83AF0-B014-4CDE-ACC2-1A106B2E4C0A}" srcOrd="1" destOrd="0" presId="urn:microsoft.com/office/officeart/2005/8/layout/target3"/>
    <dgm:cxn modelId="{1D7C5150-D9A1-4821-AB07-520315701A22}" srcId="{BA3657F9-901D-4417-925A-C77FC283F991}" destId="{74A274E3-7424-4A02-9376-675348D1BA3B}" srcOrd="0" destOrd="0" parTransId="{102C119D-37F0-482D-849D-4CC3664ADE72}" sibTransId="{7C40F000-C500-4613-9B3E-A20DBEB9EAC2}"/>
    <dgm:cxn modelId="{3089B2C6-2108-4F35-B058-32D427AAAE99}" type="presOf" srcId="{74A274E3-7424-4A02-9376-675348D1BA3B}" destId="{1AA7DF9E-827E-4424-98A5-54C7EA5E1A96}" srcOrd="0" destOrd="0" presId="urn:microsoft.com/office/officeart/2005/8/layout/target3"/>
    <dgm:cxn modelId="{485AA4FB-EC84-4D1C-97F8-BE8FAB81E381}" type="presOf" srcId="{BA3657F9-901D-4417-925A-C77FC283F991}" destId="{8E4CECCB-2480-4C9C-8E68-52F9286604AC}" srcOrd="0" destOrd="0" presId="urn:microsoft.com/office/officeart/2005/8/layout/target3"/>
    <dgm:cxn modelId="{AA744C77-77CB-4B47-AE2C-2BD25DE386D7}" type="presParOf" srcId="{8E4CECCB-2480-4C9C-8E68-52F9286604AC}" destId="{A6195077-88C3-490A-9678-6528F59FC001}" srcOrd="0" destOrd="0" presId="urn:microsoft.com/office/officeart/2005/8/layout/target3"/>
    <dgm:cxn modelId="{55A1AD7C-AD05-40CB-B121-87F56DED2112}" type="presParOf" srcId="{8E4CECCB-2480-4C9C-8E68-52F9286604AC}" destId="{9AF5C794-AC25-47F6-92B6-458EDFEF2881}" srcOrd="1" destOrd="0" presId="urn:microsoft.com/office/officeart/2005/8/layout/target3"/>
    <dgm:cxn modelId="{33FF0EA9-42B7-458A-807F-8D174BC7A91E}" type="presParOf" srcId="{8E4CECCB-2480-4C9C-8E68-52F9286604AC}" destId="{1AA7DF9E-827E-4424-98A5-54C7EA5E1A96}" srcOrd="2" destOrd="0" presId="urn:microsoft.com/office/officeart/2005/8/layout/target3"/>
    <dgm:cxn modelId="{2D91BF1A-9E5D-44ED-9586-1428FFC0566F}" type="presParOf" srcId="{8E4CECCB-2480-4C9C-8E68-52F9286604AC}" destId="{39D83AF0-B014-4CDE-ACC2-1A106B2E4C0A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95077-88C3-490A-9678-6528F59FC001}">
      <dsp:nvSpPr>
        <dsp:cNvPr id="0" name=""/>
        <dsp:cNvSpPr/>
      </dsp:nvSpPr>
      <dsp:spPr>
        <a:xfrm>
          <a:off x="0" y="0"/>
          <a:ext cx="618376" cy="61837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7DF9E-827E-4424-98A5-54C7EA5E1A96}">
      <dsp:nvSpPr>
        <dsp:cNvPr id="0" name=""/>
        <dsp:cNvSpPr/>
      </dsp:nvSpPr>
      <dsp:spPr>
        <a:xfrm>
          <a:off x="121391" y="0"/>
          <a:ext cx="7248057" cy="6183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Telco is a provider of telecommunication services, which provides a variety of services such as phone services and internet services</a:t>
          </a:r>
          <a:endParaRPr lang="en-US" sz="1400" kern="1200" dirty="0"/>
        </a:p>
      </dsp:txBody>
      <dsp:txXfrm>
        <a:off x="121391" y="0"/>
        <a:ext cx="7248057" cy="618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027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943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492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663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378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07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782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213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698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886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847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587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201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314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4502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491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775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240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713225" y="3611950"/>
            <a:ext cx="5094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7" name="Google Shape;17;p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rot="10800000" flipH="1">
              <a:off x="-136836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10800000" flipH="1">
              <a:off x="-655296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8"/>
          <p:cNvGrpSpPr/>
          <p:nvPr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281" name="Google Shape;281;p28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6361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 rot="10800000" flipH="1">
              <a:off x="-266473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5286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 rot="10800000" flipH="1">
              <a:off x="-151033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1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8"/>
          <p:cNvSpPr txBox="1">
            <a:spLocks noGrp="1"/>
          </p:cNvSpPr>
          <p:nvPr>
            <p:ph type="subTitle" idx="2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3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8"/>
          <p:cNvSpPr txBox="1">
            <a:spLocks noGrp="1"/>
          </p:cNvSpPr>
          <p:nvPr>
            <p:ph type="subTitle" idx="4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5"/>
          </p:nvPr>
        </p:nvSpPr>
        <p:spPr>
          <a:xfrm>
            <a:off x="5909375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subTitle" idx="6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7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subTitle" idx="8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subTitle" idx="9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subTitle" idx="13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0" name="Google Shape;300;p28"/>
          <p:cNvSpPr txBox="1">
            <a:spLocks noGrp="1"/>
          </p:cNvSpPr>
          <p:nvPr>
            <p:ph type="subTitle" idx="14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subTitle" idx="15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59" r:id="rId7"/>
    <p:sldLayoutId id="2147483671" r:id="rId8"/>
    <p:sldLayoutId id="2147483674" r:id="rId9"/>
    <p:sldLayoutId id="2147483676" r:id="rId10"/>
    <p:sldLayoutId id="2147483677" r:id="rId11"/>
    <p:sldLayoutId id="214748367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830066" y="484061"/>
            <a:ext cx="4214374" cy="27825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 dirty="0"/>
              <a:t>TELCO CUSTOMER CHURN ANALYSIS</a:t>
            </a:r>
            <a:endParaRPr sz="4800" dirty="0"/>
          </a:p>
        </p:txBody>
      </p:sp>
      <p:grpSp>
        <p:nvGrpSpPr>
          <p:cNvPr id="347" name="Google Shape;347;p36"/>
          <p:cNvGrpSpPr/>
          <p:nvPr/>
        </p:nvGrpSpPr>
        <p:grpSpPr>
          <a:xfrm>
            <a:off x="6360432" y="-249778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466749"/>
            <a:ext cx="4494042" cy="22400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Churn Analysis</a:t>
            </a:r>
            <a:br>
              <a:rPr lang="en-US" dirty="0"/>
            </a:b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81957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D541C92-58C4-8111-09F0-1E81A21FC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53" y="823830"/>
            <a:ext cx="8305517" cy="4114834"/>
          </a:xfrm>
          <a:prstGeom prst="rect">
            <a:avLst/>
          </a:prstGeom>
        </p:spPr>
      </p:pic>
      <p:sp>
        <p:nvSpPr>
          <p:cNvPr id="12" name="Google Shape;455;p41">
            <a:extLst>
              <a:ext uri="{FF2B5EF4-FFF2-40B4-BE49-F238E27FC236}">
                <a16:creationId xmlns:a16="http://schemas.microsoft.com/office/drawing/2014/main" id="{30A55EA3-E1F8-17A7-4943-4A4921E130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1141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Demographic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F995B8-8B7B-EDB3-7AEE-CE0965364E0F}"/>
              </a:ext>
            </a:extLst>
          </p:cNvPr>
          <p:cNvSpPr/>
          <p:nvPr/>
        </p:nvSpPr>
        <p:spPr>
          <a:xfrm>
            <a:off x="418330" y="823830"/>
            <a:ext cx="4153670" cy="4114834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661004-2C43-FA39-5E9A-3E2C40CE2CDF}"/>
              </a:ext>
            </a:extLst>
          </p:cNvPr>
          <p:cNvSpPr/>
          <p:nvPr/>
        </p:nvSpPr>
        <p:spPr>
          <a:xfrm>
            <a:off x="4571999" y="823830"/>
            <a:ext cx="4153670" cy="411483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4E0C5-818F-76AC-3C1F-DF49DB2E4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53" y="823829"/>
            <a:ext cx="8303693" cy="4114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7E1A8F-625F-5785-D359-6F71E110A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328" y="794537"/>
            <a:ext cx="8303693" cy="4126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C1CA6-C6FC-82AC-3A82-6B5A3DFB8D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328" y="804013"/>
            <a:ext cx="8305518" cy="41346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3CE958-62F6-694F-6B28-EE9FBEBC2D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328" y="794965"/>
            <a:ext cx="8305518" cy="41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83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  <p:bldP spid="2" grpId="1" animBg="1"/>
      <p:bldP spid="3" grpId="0" animBg="1"/>
      <p:bldP spid="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D541C92-58C4-8111-09F0-1E81A21FC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7425"/>
            <a:ext cx="6751320" cy="3946075"/>
          </a:xfrm>
          <a:prstGeom prst="rect">
            <a:avLst/>
          </a:prstGeom>
        </p:spPr>
      </p:pic>
      <p:sp>
        <p:nvSpPr>
          <p:cNvPr id="12" name="Google Shape;455;p41">
            <a:extLst>
              <a:ext uri="{FF2B5EF4-FFF2-40B4-BE49-F238E27FC236}">
                <a16:creationId xmlns:a16="http://schemas.microsoft.com/office/drawing/2014/main" id="{30A55EA3-E1F8-17A7-4943-4A4921E130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933" y="472440"/>
            <a:ext cx="5757001" cy="595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Demographic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52441-92F8-48F9-8A95-E6916D61715A}"/>
              </a:ext>
            </a:extLst>
          </p:cNvPr>
          <p:cNvSpPr txBox="1"/>
          <p:nvPr/>
        </p:nvSpPr>
        <p:spPr>
          <a:xfrm>
            <a:off x="6751320" y="1197425"/>
            <a:ext cx="206795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1000" b="1" dirty="0"/>
              <a:t>Gender</a:t>
            </a:r>
            <a:r>
              <a:rPr lang="en-US" sz="1000" dirty="0"/>
              <a:t> is </a:t>
            </a:r>
            <a:r>
              <a:rPr lang="en-US" sz="1000" b="1" dirty="0"/>
              <a:t>not </a:t>
            </a:r>
            <a:r>
              <a:rPr lang="en-US" sz="1000" dirty="0"/>
              <a:t>a significant factor for churning</a:t>
            </a:r>
          </a:p>
          <a:p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1100" b="1" i="0" dirty="0">
                <a:effectLst/>
                <a:latin typeface="Inter"/>
              </a:rPr>
              <a:t>Senior citizens </a:t>
            </a:r>
            <a:r>
              <a:rPr lang="en-US" sz="1100" i="0" dirty="0">
                <a:effectLst/>
                <a:latin typeface="Inter"/>
              </a:rPr>
              <a:t>have a relatively high churn rate at </a:t>
            </a:r>
            <a:r>
              <a:rPr lang="en-US" sz="1100" b="1" i="0" dirty="0">
                <a:effectLst/>
                <a:latin typeface="Inter"/>
              </a:rPr>
              <a:t>41%</a:t>
            </a:r>
            <a:r>
              <a:rPr lang="en-US" sz="1100" i="0" dirty="0">
                <a:effectLst/>
                <a:latin typeface="Inter"/>
              </a:rPr>
              <a:t>, which is almost </a:t>
            </a:r>
            <a:r>
              <a:rPr lang="en-US" sz="1100" b="1" i="0" dirty="0">
                <a:effectLst/>
                <a:latin typeface="Inter"/>
              </a:rPr>
              <a:t>twice</a:t>
            </a:r>
            <a:r>
              <a:rPr lang="en-US" sz="1100" i="0" dirty="0">
                <a:effectLst/>
                <a:latin typeface="Inter"/>
              </a:rPr>
              <a:t> as high as </a:t>
            </a:r>
            <a:r>
              <a:rPr lang="en-US" sz="1100" b="1" i="0" dirty="0">
                <a:effectLst/>
                <a:latin typeface="Inter"/>
              </a:rPr>
              <a:t>non-senior citizens</a:t>
            </a:r>
            <a:r>
              <a:rPr lang="en-US" sz="1100" i="0" dirty="0">
                <a:effectLst/>
                <a:latin typeface="Inter"/>
              </a:rPr>
              <a:t>.</a:t>
            </a:r>
          </a:p>
          <a:p>
            <a:endParaRPr lang="en-US" sz="1100" b="0" i="0" dirty="0">
              <a:effectLst/>
              <a:latin typeface="Inter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1100" b="1" dirty="0">
                <a:latin typeface="Inter"/>
              </a:rPr>
              <a:t>Having dependents</a:t>
            </a:r>
            <a:r>
              <a:rPr lang="en-US" sz="1100" dirty="0">
                <a:latin typeface="Inter"/>
              </a:rPr>
              <a:t>(</a:t>
            </a:r>
            <a:r>
              <a:rPr lang="en-US" sz="1100" dirty="0" err="1">
                <a:latin typeface="Inter"/>
              </a:rPr>
              <a:t>e.g</a:t>
            </a:r>
            <a:r>
              <a:rPr lang="en-US" sz="1100" dirty="0">
                <a:latin typeface="Inter"/>
              </a:rPr>
              <a:t> children) </a:t>
            </a:r>
            <a:r>
              <a:rPr lang="en-US" sz="1100" b="1" dirty="0">
                <a:latin typeface="Inter"/>
              </a:rPr>
              <a:t>reduce</a:t>
            </a:r>
            <a:r>
              <a:rPr lang="en-US" sz="1100" dirty="0">
                <a:latin typeface="Inter"/>
              </a:rPr>
              <a:t> the likelihood of churn. There is only </a:t>
            </a:r>
            <a:r>
              <a:rPr lang="en-US" sz="1100" b="1" dirty="0">
                <a:latin typeface="Inter"/>
              </a:rPr>
              <a:t>6%</a:t>
            </a:r>
            <a:r>
              <a:rPr lang="en-US" sz="1100" dirty="0">
                <a:latin typeface="Inter"/>
              </a:rPr>
              <a:t> churn among customers that have dependents, about </a:t>
            </a:r>
            <a:r>
              <a:rPr lang="en-US" sz="1100" b="1" dirty="0">
                <a:latin typeface="Inter"/>
              </a:rPr>
              <a:t>5 times lower</a:t>
            </a:r>
            <a:r>
              <a:rPr lang="en-US" sz="1100" dirty="0">
                <a:latin typeface="Inter"/>
              </a:rPr>
              <a:t> than customers that do not.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1000" dirty="0"/>
              <a:t>Customers that are </a:t>
            </a:r>
            <a:r>
              <a:rPr lang="en-US" sz="1000" b="1" dirty="0"/>
              <a:t>single</a:t>
            </a:r>
            <a:r>
              <a:rPr lang="en-US" sz="1000" dirty="0"/>
              <a:t> have </a:t>
            </a:r>
            <a:r>
              <a:rPr lang="en-US" sz="1000" b="1" dirty="0"/>
              <a:t>13% higher churn rate </a:t>
            </a:r>
            <a:r>
              <a:rPr lang="en-US" sz="1000" dirty="0"/>
              <a:t>than </a:t>
            </a:r>
            <a:r>
              <a:rPr lang="en-US" sz="1000" b="1" dirty="0"/>
              <a:t>married</a:t>
            </a:r>
            <a:r>
              <a:rPr lang="en-US" sz="1000" dirty="0"/>
              <a:t> ones.</a:t>
            </a:r>
          </a:p>
        </p:txBody>
      </p:sp>
    </p:spTree>
    <p:extLst>
      <p:ext uri="{BB962C8B-B14F-4D97-AF65-F5344CB8AC3E}">
        <p14:creationId xmlns:p14="http://schemas.microsoft.com/office/powerpoint/2010/main" val="3529823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55;p41">
            <a:extLst>
              <a:ext uri="{FF2B5EF4-FFF2-40B4-BE49-F238E27FC236}">
                <a16:creationId xmlns:a16="http://schemas.microsoft.com/office/drawing/2014/main" id="{30A55EA3-E1F8-17A7-4943-4A4921E130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64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Services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2FFDD-8568-2AA4-BDA4-A9A1F4DF7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44" y="654146"/>
            <a:ext cx="8264492" cy="42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61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55;p41">
            <a:extLst>
              <a:ext uri="{FF2B5EF4-FFF2-40B4-BE49-F238E27FC236}">
                <a16:creationId xmlns:a16="http://schemas.microsoft.com/office/drawing/2014/main" id="{30A55EA3-E1F8-17A7-4943-4A4921E130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64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Services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868936-A631-8A16-2036-6557F8859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645" y="654147"/>
            <a:ext cx="8261217" cy="428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F639AF-A89B-67FB-BF41-D9A7664C9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38" y="1136055"/>
            <a:ext cx="8186290" cy="103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6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55;p41">
            <a:extLst>
              <a:ext uri="{FF2B5EF4-FFF2-40B4-BE49-F238E27FC236}">
                <a16:creationId xmlns:a16="http://schemas.microsoft.com/office/drawing/2014/main" id="{30A55EA3-E1F8-17A7-4943-4A4921E130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64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Services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868936-A631-8A16-2036-6557F8859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45" y="654147"/>
            <a:ext cx="8261217" cy="42875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6151B0-597F-9725-6FC3-C71DAEC21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45" y="654147"/>
            <a:ext cx="8261217" cy="42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95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55;p41">
            <a:extLst>
              <a:ext uri="{FF2B5EF4-FFF2-40B4-BE49-F238E27FC236}">
                <a16:creationId xmlns:a16="http://schemas.microsoft.com/office/drawing/2014/main" id="{30A55EA3-E1F8-17A7-4943-4A4921E130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64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Services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868936-A631-8A16-2036-6557F8859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45" y="654147"/>
            <a:ext cx="8261217" cy="42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49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55;p41">
            <a:extLst>
              <a:ext uri="{FF2B5EF4-FFF2-40B4-BE49-F238E27FC236}">
                <a16:creationId xmlns:a16="http://schemas.microsoft.com/office/drawing/2014/main" id="{30A55EA3-E1F8-17A7-4943-4A4921E130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1692" y="585451"/>
            <a:ext cx="444987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Services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255A80-69A1-90DF-A3A5-AE1CA15BDE00}"/>
              </a:ext>
            </a:extLst>
          </p:cNvPr>
          <p:cNvSpPr txBox="1"/>
          <p:nvPr/>
        </p:nvSpPr>
        <p:spPr>
          <a:xfrm>
            <a:off x="6899842" y="1200352"/>
            <a:ext cx="224415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1000" b="1" dirty="0"/>
              <a:t>Phone service and Multiple lines</a:t>
            </a:r>
            <a:r>
              <a:rPr lang="en-US" sz="1000" dirty="0"/>
              <a:t> are </a:t>
            </a:r>
            <a:r>
              <a:rPr lang="en-US" sz="1000" b="1" dirty="0"/>
              <a:t>not</a:t>
            </a:r>
            <a:r>
              <a:rPr lang="en-US" sz="1000" dirty="0"/>
              <a:t> two factors that greatly affect customer churn rate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1000" dirty="0"/>
              <a:t>Customer churn uses a lot of </a:t>
            </a:r>
            <a:r>
              <a:rPr lang="en-US" sz="1000" b="1" dirty="0"/>
              <a:t>fiber optic services </a:t>
            </a:r>
            <a:r>
              <a:rPr lang="en-US" sz="1000" dirty="0"/>
              <a:t>(69.4%), and this can be a factor leading to customer churn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1000" b="1" dirty="0"/>
              <a:t>High</a:t>
            </a:r>
            <a:r>
              <a:rPr lang="en-US" sz="1000" dirty="0"/>
              <a:t> customer </a:t>
            </a:r>
            <a:r>
              <a:rPr lang="en-US" sz="1000" b="1" dirty="0"/>
              <a:t>churn rates </a:t>
            </a:r>
            <a:r>
              <a:rPr lang="en-US" sz="1000" dirty="0"/>
              <a:t>can also be seen among customers who do no use the </a:t>
            </a:r>
            <a:r>
              <a:rPr lang="en-US" sz="1000" b="1" dirty="0"/>
              <a:t>tech support and online security services</a:t>
            </a:r>
            <a:r>
              <a:rPr lang="en-US" sz="1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93E44-A7E5-5A08-AFC0-8D59A31E8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0351"/>
            <a:ext cx="6899842" cy="394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90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55;p41">
            <a:extLst>
              <a:ext uri="{FF2B5EF4-FFF2-40B4-BE49-F238E27FC236}">
                <a16:creationId xmlns:a16="http://schemas.microsoft.com/office/drawing/2014/main" id="{30A55EA3-E1F8-17A7-4943-4A4921E130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Account Information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E5324-E54B-C504-CF85-E02C6A095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42" y="620159"/>
            <a:ext cx="8330716" cy="432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83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55;p41">
            <a:extLst>
              <a:ext uri="{FF2B5EF4-FFF2-40B4-BE49-F238E27FC236}">
                <a16:creationId xmlns:a16="http://schemas.microsoft.com/office/drawing/2014/main" id="{30A55EA3-E1F8-17A7-4943-4A4921E130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7876" y="534572"/>
            <a:ext cx="552860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Account Information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A61FC-EED6-EF25-F476-F09043B0CBE2}"/>
              </a:ext>
            </a:extLst>
          </p:cNvPr>
          <p:cNvSpPr txBox="1"/>
          <p:nvPr/>
        </p:nvSpPr>
        <p:spPr>
          <a:xfrm>
            <a:off x="6815797" y="1198712"/>
            <a:ext cx="222269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1000" b="1" dirty="0"/>
              <a:t>Most customers churn using manual payment mode </a:t>
            </a:r>
            <a:r>
              <a:rPr lang="en-US" sz="1000" dirty="0"/>
              <a:t>(1379 customers)</a:t>
            </a:r>
          </a:p>
          <a:p>
            <a:r>
              <a:rPr lang="en-US" sz="1000" dirty="0"/>
              <a:t>       • </a:t>
            </a:r>
            <a:r>
              <a:rPr lang="en-US" sz="1000" b="1" dirty="0"/>
              <a:t>57.3%</a:t>
            </a:r>
            <a:r>
              <a:rPr lang="en-US" sz="1000" dirty="0"/>
              <a:t> churn customer using                      Electronic check  payment method.</a:t>
            </a:r>
          </a:p>
          <a:p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1000" b="1" dirty="0"/>
              <a:t>88.55% churned customer </a:t>
            </a:r>
            <a:r>
              <a:rPr lang="en-US" sz="1000" dirty="0"/>
              <a:t>opting for </a:t>
            </a:r>
            <a:r>
              <a:rPr lang="en-US" sz="1000" b="1" dirty="0"/>
              <a:t>month-to-month contract.</a:t>
            </a:r>
          </a:p>
          <a:p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1000" b="1" dirty="0"/>
              <a:t>New customers </a:t>
            </a:r>
            <a:r>
              <a:rPr lang="en-US" sz="1000" dirty="0"/>
              <a:t>(i.e., tenure under 12 months) have the highest cases of churn </a:t>
            </a:r>
          </a:p>
          <a:p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1000" dirty="0"/>
              <a:t>Customers who have churned have a slightly </a:t>
            </a:r>
            <a:r>
              <a:rPr lang="en-US" sz="1000" b="1" dirty="0"/>
              <a:t>higher monthly charges.</a:t>
            </a:r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5D537E-EB00-D2A3-0A2D-DD994F29B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98712"/>
            <a:ext cx="6766560" cy="403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70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 txBox="1">
            <a:spLocks noGrp="1"/>
          </p:cNvSpPr>
          <p:nvPr>
            <p:ph type="title"/>
          </p:nvPr>
        </p:nvSpPr>
        <p:spPr>
          <a:xfrm>
            <a:off x="1910430" y="169608"/>
            <a:ext cx="3530250" cy="8206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About Dataset</a:t>
            </a:r>
          </a:p>
        </p:txBody>
      </p:sp>
      <p:sp>
        <p:nvSpPr>
          <p:cNvPr id="405" name="Google Shape;405;p39"/>
          <p:cNvSpPr txBox="1">
            <a:spLocks noGrp="1"/>
          </p:cNvSpPr>
          <p:nvPr>
            <p:ph type="subTitle" idx="1"/>
          </p:nvPr>
        </p:nvSpPr>
        <p:spPr>
          <a:xfrm>
            <a:off x="1822752" y="1062989"/>
            <a:ext cx="6753014" cy="3685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 fontAlgn="base"/>
            <a:r>
              <a:rPr lang="en-US" sz="1600" b="1" i="0" dirty="0">
                <a:solidFill>
                  <a:srgbClr val="3C4043"/>
                </a:solidFill>
                <a:effectLst/>
                <a:latin typeface="Inter"/>
              </a:rPr>
              <a:t>The data set includes information about:</a:t>
            </a:r>
            <a:endParaRPr lang="en-US" sz="1400" b="0" i="0" dirty="0">
              <a:solidFill>
                <a:srgbClr val="3C4043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C4043"/>
                </a:solidFill>
                <a:effectLst/>
                <a:latin typeface="inherit"/>
              </a:rPr>
              <a:t>Customers who left within the last month – the column is called Churn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C4043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C4043"/>
                </a:solidFill>
                <a:effectLst/>
                <a:latin typeface="inherit"/>
              </a:rPr>
              <a:t>Services that each customer has signed up for – phone, multiple lines, internet, online security, online backup, device protection, tech support, and streaming TV and movies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C4043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C4043"/>
                </a:solidFill>
                <a:effectLst/>
                <a:latin typeface="inherit"/>
              </a:rPr>
              <a:t>Customer account information – how long they’ve been a customer, contract, payment method, paperless billing, monthly charges, and total charges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C4043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C4043"/>
                </a:solidFill>
                <a:effectLst/>
                <a:latin typeface="inherit"/>
              </a:rPr>
              <a:t>Demographic info about customers – gender, age range, and if they have partners and dependents</a:t>
            </a:r>
          </a:p>
        </p:txBody>
      </p:sp>
      <p:grpSp>
        <p:nvGrpSpPr>
          <p:cNvPr id="406" name="Google Shape;406;p39"/>
          <p:cNvGrpSpPr/>
          <p:nvPr/>
        </p:nvGrpSpPr>
        <p:grpSpPr>
          <a:xfrm>
            <a:off x="-2068060" y="-521421"/>
            <a:ext cx="4136119" cy="6091167"/>
            <a:chOff x="-541907" y="-622274"/>
            <a:chExt cx="4136119" cy="6091167"/>
          </a:xfrm>
        </p:grpSpPr>
        <p:sp>
          <p:nvSpPr>
            <p:cNvPr id="407" name="Google Shape;407;p39"/>
            <p:cNvSpPr/>
            <p:nvPr/>
          </p:nvSpPr>
          <p:spPr>
            <a:xfrm rot="10800000">
              <a:off x="84193" y="4041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 rot="10800000">
              <a:off x="993581" y="4569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 rot="10800000">
              <a:off x="2040588" y="96213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 rot="10800000">
              <a:off x="-541907" y="9621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 flipH="1">
              <a:off x="993584" y="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 flipH="1">
              <a:off x="713235" y="227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 flipH="1">
              <a:off x="421473" y="17788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 flipH="1">
              <a:off x="1611716" y="147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 flipH="1">
              <a:off x="2597873" y="-62227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 flipH="1">
              <a:off x="1260177" y="26512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 flipH="1">
              <a:off x="2180770" y="-1382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 rot="10800000">
              <a:off x="1759176" y="40451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 rot="10800000">
              <a:off x="2367643" y="26512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 rot="10800000">
              <a:off x="503546" y="35577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 rot="10800000">
              <a:off x="1759170" y="450077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 flipH="1">
              <a:off x="-125473" y="53949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 flipH="1">
              <a:off x="2755502" y="3194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6162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6"/>
          <p:cNvSpPr txBox="1">
            <a:spLocks noGrp="1"/>
          </p:cNvSpPr>
          <p:nvPr>
            <p:ph type="subTitle" idx="2"/>
          </p:nvPr>
        </p:nvSpPr>
        <p:spPr>
          <a:xfrm>
            <a:off x="3470244" y="4060924"/>
            <a:ext cx="2470337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 customer with </a:t>
            </a:r>
            <a:r>
              <a:rPr lang="en-US" b="1" dirty="0"/>
              <a:t>tenure within the first 12 months</a:t>
            </a:r>
          </a:p>
        </p:txBody>
      </p:sp>
      <p:sp>
        <p:nvSpPr>
          <p:cNvPr id="568" name="Google Shape;568;p46"/>
          <p:cNvSpPr txBox="1">
            <a:spLocks noGrp="1"/>
          </p:cNvSpPr>
          <p:nvPr>
            <p:ph type="subTitle" idx="5"/>
          </p:nvPr>
        </p:nvSpPr>
        <p:spPr>
          <a:xfrm>
            <a:off x="5970533" y="4060924"/>
            <a:ext cx="2621912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with </a:t>
            </a:r>
            <a:r>
              <a:rPr lang="en" b="1" dirty="0"/>
              <a:t>month-to-month contract </a:t>
            </a:r>
            <a:endParaRPr b="1" dirty="0"/>
          </a:p>
        </p:txBody>
      </p:sp>
      <p:sp>
        <p:nvSpPr>
          <p:cNvPr id="569" name="Google Shape;569;p46"/>
          <p:cNvSpPr txBox="1">
            <a:spLocks noGrp="1"/>
          </p:cNvSpPr>
          <p:nvPr>
            <p:ph type="title"/>
          </p:nvPr>
        </p:nvSpPr>
        <p:spPr>
          <a:xfrm>
            <a:off x="657571" y="20387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6 potential churn factors </a:t>
            </a:r>
            <a:endParaRPr dirty="0"/>
          </a:p>
        </p:txBody>
      </p:sp>
      <p:sp>
        <p:nvSpPr>
          <p:cNvPr id="570" name="Google Shape;570;p46"/>
          <p:cNvSpPr txBox="1">
            <a:spLocks noGrp="1"/>
          </p:cNvSpPr>
          <p:nvPr>
            <p:ph type="subTitle" idx="1"/>
          </p:nvPr>
        </p:nvSpPr>
        <p:spPr>
          <a:xfrm>
            <a:off x="702035" y="2266963"/>
            <a:ext cx="2577153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Senior citizen </a:t>
            </a:r>
            <a:r>
              <a:rPr lang="en" dirty="0"/>
              <a:t>and </a:t>
            </a:r>
            <a:r>
              <a:rPr lang="en" b="1" dirty="0"/>
              <a:t>non-dependent customer </a:t>
            </a:r>
            <a:endParaRPr b="1" dirty="0"/>
          </a:p>
        </p:txBody>
      </p:sp>
      <p:sp>
        <p:nvSpPr>
          <p:cNvPr id="571" name="Google Shape;571;p46"/>
          <p:cNvSpPr txBox="1">
            <a:spLocks noGrp="1"/>
          </p:cNvSpPr>
          <p:nvPr>
            <p:ph type="subTitle" idx="3"/>
          </p:nvPr>
        </p:nvSpPr>
        <p:spPr>
          <a:xfrm>
            <a:off x="5736144" y="2262584"/>
            <a:ext cx="2878111" cy="916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subscribing to </a:t>
            </a:r>
            <a:r>
              <a:rPr lang="en-US" b="1" dirty="0"/>
              <a:t>online security service and tech support</a:t>
            </a:r>
          </a:p>
        </p:txBody>
      </p:sp>
      <p:sp>
        <p:nvSpPr>
          <p:cNvPr id="572" name="Google Shape;572;p46"/>
          <p:cNvSpPr txBox="1">
            <a:spLocks noGrp="1"/>
          </p:cNvSpPr>
          <p:nvPr>
            <p:ph type="subTitle" idx="4"/>
          </p:nvPr>
        </p:nvSpPr>
        <p:spPr>
          <a:xfrm>
            <a:off x="857661" y="4060924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</a:t>
            </a:r>
            <a:r>
              <a:rPr lang="en-US" b="1" dirty="0"/>
              <a:t>Electronic checks and Paperless billing </a:t>
            </a:r>
            <a:endParaRPr b="1" dirty="0"/>
          </a:p>
        </p:txBody>
      </p:sp>
      <p:sp>
        <p:nvSpPr>
          <p:cNvPr id="573" name="Google Shape;573;p46"/>
          <p:cNvSpPr txBox="1">
            <a:spLocks noGrp="1"/>
          </p:cNvSpPr>
          <p:nvPr>
            <p:ph type="subTitle" idx="6"/>
          </p:nvPr>
        </p:nvSpPr>
        <p:spPr>
          <a:xfrm>
            <a:off x="3470244" y="226696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Subcribed to </a:t>
            </a:r>
            <a:r>
              <a:rPr lang="en" b="1" dirty="0"/>
              <a:t>Fiber optic </a:t>
            </a:r>
            <a:r>
              <a:rPr lang="en" dirty="0"/>
              <a:t>service 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030A98-B6E2-EC22-27B7-C11AE8F44293}"/>
              </a:ext>
            </a:extLst>
          </p:cNvPr>
          <p:cNvSpPr/>
          <p:nvPr/>
        </p:nvSpPr>
        <p:spPr>
          <a:xfrm>
            <a:off x="1701574" y="1586539"/>
            <a:ext cx="578076" cy="5727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0667BD-4C6A-7C70-A8AA-547D44E01AEF}"/>
              </a:ext>
            </a:extLst>
          </p:cNvPr>
          <p:cNvSpPr/>
          <p:nvPr/>
        </p:nvSpPr>
        <p:spPr>
          <a:xfrm>
            <a:off x="4220533" y="1586539"/>
            <a:ext cx="578076" cy="5727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401270-78C4-8C95-5596-82989AB64BB4}"/>
              </a:ext>
            </a:extLst>
          </p:cNvPr>
          <p:cNvSpPr/>
          <p:nvPr/>
        </p:nvSpPr>
        <p:spPr>
          <a:xfrm>
            <a:off x="6864350" y="1586539"/>
            <a:ext cx="578076" cy="5727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936CC1-FF81-3B1A-7636-DC3671115F27}"/>
              </a:ext>
            </a:extLst>
          </p:cNvPr>
          <p:cNvSpPr/>
          <p:nvPr/>
        </p:nvSpPr>
        <p:spPr>
          <a:xfrm>
            <a:off x="1701574" y="3301039"/>
            <a:ext cx="578076" cy="5727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F05CEC-0E5D-8C64-3447-085F5C102B6B}"/>
              </a:ext>
            </a:extLst>
          </p:cNvPr>
          <p:cNvSpPr/>
          <p:nvPr/>
        </p:nvSpPr>
        <p:spPr>
          <a:xfrm>
            <a:off x="4220533" y="3301039"/>
            <a:ext cx="578076" cy="5727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5EAA39-A733-6794-A361-094ADF18ACA8}"/>
              </a:ext>
            </a:extLst>
          </p:cNvPr>
          <p:cNvSpPr/>
          <p:nvPr/>
        </p:nvSpPr>
        <p:spPr>
          <a:xfrm>
            <a:off x="6864350" y="3301039"/>
            <a:ext cx="578076" cy="5727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06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18" y="2384250"/>
            <a:ext cx="4344300" cy="22863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Proposed </a:t>
            </a:r>
            <a:br>
              <a:rPr lang="en-US" dirty="0"/>
            </a:br>
            <a:r>
              <a:rPr lang="en-US" dirty="0"/>
              <a:t>Solutions</a:t>
            </a:r>
            <a:br>
              <a:rPr lang="en-US" dirty="0"/>
            </a:b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91543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673976" cy="1207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Senior citizen and             non-dependent customers</a:t>
            </a:r>
            <a:endParaRPr dirty="0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710448" y="1652075"/>
            <a:ext cx="6186532" cy="3213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ct val="100000"/>
            </a:pPr>
            <a:r>
              <a:rPr lang="en-US" b="1" dirty="0"/>
              <a:t> Enhanced Customer Support for Seniors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       + Provide specialized customer support for seniors. This may involve training customer support representatives to be patient, empathetic, and adept at addressing the concerns of senior customers.</a:t>
            </a:r>
          </a:p>
          <a:p>
            <a:pPr marL="285750" indent="-285750">
              <a:buSzPct val="100000"/>
            </a:pPr>
            <a:r>
              <a:rPr lang="en-US" dirty="0"/>
              <a:t> </a:t>
            </a:r>
            <a:r>
              <a:rPr lang="en-US" b="1" dirty="0"/>
              <a:t>Customized Plans for Non-dependent Customers and Seniors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        </a:t>
            </a:r>
            <a:r>
              <a:rPr lang="en-US" dirty="0"/>
              <a:t>+ Create plans specifically designed for non-dependent customers and seniors, offering flexibility and features that cater to their individual needs. </a:t>
            </a:r>
            <a:endParaRPr b="1" dirty="0"/>
          </a:p>
        </p:txBody>
      </p:sp>
      <p:grpSp>
        <p:nvGrpSpPr>
          <p:cNvPr id="464" name="Google Shape;464;p42"/>
          <p:cNvGrpSpPr/>
          <p:nvPr/>
        </p:nvGrpSpPr>
        <p:grpSpPr>
          <a:xfrm>
            <a:off x="8602699" y="-212855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cartoon of a person wearing headphones and standing in a gear&#10;&#10;Description automatically generated">
            <a:extLst>
              <a:ext uri="{FF2B5EF4-FFF2-40B4-BE49-F238E27FC236}">
                <a16:creationId xmlns:a16="http://schemas.microsoft.com/office/drawing/2014/main" id="{3DF48C74-C094-6C2C-4353-35EC5A93B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729" y="678023"/>
            <a:ext cx="2223732" cy="22237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7B4FE2-BBF8-4B09-A7F4-49C208EA38FE}"/>
              </a:ext>
            </a:extLst>
          </p:cNvPr>
          <p:cNvSpPr txBox="1"/>
          <p:nvPr/>
        </p:nvSpPr>
        <p:spPr>
          <a:xfrm>
            <a:off x="710448" y="3739473"/>
            <a:ext cx="686348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TARGET : Reduce the churn rate of senior citizen and non-dependent customer by </a:t>
            </a:r>
            <a:r>
              <a:rPr lang="en-US" sz="2400" b="1" dirty="0">
                <a:solidFill>
                  <a:srgbClr val="FF0000"/>
                </a:solidFill>
              </a:rPr>
              <a:t>20%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473703" y="141261"/>
            <a:ext cx="5673976" cy="649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Subcribed to Fiber optic Service</a:t>
            </a:r>
            <a:endParaRPr sz="2400" dirty="0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411968" y="670387"/>
            <a:ext cx="6336850" cy="1901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ct val="100000"/>
            </a:pPr>
            <a:r>
              <a:rPr lang="en-US" b="1" dirty="0"/>
              <a:t> Enhanced Connectivity speed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       + Implement better technology to match the increasing need for higher connectivity speed of the customers.</a:t>
            </a:r>
          </a:p>
          <a:p>
            <a:pPr marL="285750" indent="-285750">
              <a:buSzPct val="100000"/>
            </a:pPr>
            <a:r>
              <a:rPr lang="en-US" dirty="0"/>
              <a:t> </a:t>
            </a:r>
            <a:r>
              <a:rPr lang="en-US" b="1" dirty="0"/>
              <a:t>Pricing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        </a:t>
            </a:r>
            <a:r>
              <a:rPr lang="en-US" dirty="0"/>
              <a:t>+ Research for competitors’ pricing, bundles and discounts to be more competitive and reduce churn </a:t>
            </a:r>
          </a:p>
          <a:p>
            <a:pPr marL="0" indent="0">
              <a:buSzPct val="100000"/>
              <a:buNone/>
            </a:pPr>
            <a:r>
              <a:rPr lang="en-US" b="1" dirty="0"/>
              <a:t> </a:t>
            </a:r>
            <a:endParaRPr b="1" dirty="0"/>
          </a:p>
        </p:txBody>
      </p:sp>
      <p:grpSp>
        <p:nvGrpSpPr>
          <p:cNvPr id="464" name="Google Shape;464;p42"/>
          <p:cNvGrpSpPr/>
          <p:nvPr/>
        </p:nvGrpSpPr>
        <p:grpSpPr>
          <a:xfrm>
            <a:off x="7968079" y="-371949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blue circle with white wifi symbol&#10;&#10;Description automatically generated">
            <a:extLst>
              <a:ext uri="{FF2B5EF4-FFF2-40B4-BE49-F238E27FC236}">
                <a16:creationId xmlns:a16="http://schemas.microsoft.com/office/drawing/2014/main" id="{23E8EBEE-ED94-95FE-344C-766E776D8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259" y="34487"/>
            <a:ext cx="1586582" cy="1586582"/>
          </a:xfrm>
          <a:prstGeom prst="rect">
            <a:avLst/>
          </a:prstGeom>
        </p:spPr>
      </p:pic>
      <p:pic>
        <p:nvPicPr>
          <p:cNvPr id="5" name="Picture 4" descr="A red dollar sign surrounded by white question marks&#10;&#10;Description automatically generated">
            <a:extLst>
              <a:ext uri="{FF2B5EF4-FFF2-40B4-BE49-F238E27FC236}">
                <a16:creationId xmlns:a16="http://schemas.microsoft.com/office/drawing/2014/main" id="{CD32B878-790A-88C5-1892-5C4ECD675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092" y="997778"/>
            <a:ext cx="1987475" cy="2484344"/>
          </a:xfrm>
          <a:prstGeom prst="rect">
            <a:avLst/>
          </a:prstGeom>
        </p:spPr>
      </p:pic>
      <p:sp>
        <p:nvSpPr>
          <p:cNvPr id="8" name="Google Shape;462;p42">
            <a:extLst>
              <a:ext uri="{FF2B5EF4-FFF2-40B4-BE49-F238E27FC236}">
                <a16:creationId xmlns:a16="http://schemas.microsoft.com/office/drawing/2014/main" id="{937B4F67-2A0E-D2CF-590B-8D3D3BA313F3}"/>
              </a:ext>
            </a:extLst>
          </p:cNvPr>
          <p:cNvSpPr txBox="1">
            <a:spLocks/>
          </p:cNvSpPr>
          <p:nvPr/>
        </p:nvSpPr>
        <p:spPr>
          <a:xfrm>
            <a:off x="336930" y="2247145"/>
            <a:ext cx="5673976" cy="649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sz="2400" dirty="0"/>
              <a:t>Online security and Tech Support</a:t>
            </a:r>
          </a:p>
        </p:txBody>
      </p:sp>
      <p:sp>
        <p:nvSpPr>
          <p:cNvPr id="9" name="Google Shape;463;p42">
            <a:extLst>
              <a:ext uri="{FF2B5EF4-FFF2-40B4-BE49-F238E27FC236}">
                <a16:creationId xmlns:a16="http://schemas.microsoft.com/office/drawing/2014/main" id="{6AFB686A-A1F1-5E94-6401-FCB8941E8119}"/>
              </a:ext>
            </a:extLst>
          </p:cNvPr>
          <p:cNvSpPr txBox="1">
            <a:spLocks/>
          </p:cNvSpPr>
          <p:nvPr/>
        </p:nvSpPr>
        <p:spPr>
          <a:xfrm>
            <a:off x="341338" y="2793883"/>
            <a:ext cx="6336850" cy="1901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>
              <a:buSzPct val="100000"/>
            </a:pPr>
            <a:r>
              <a:rPr lang="en-US" b="1" dirty="0"/>
              <a:t>Bundled Service Packages</a:t>
            </a:r>
          </a:p>
          <a:p>
            <a:pPr marL="0" indent="0">
              <a:buSzPts val="1100"/>
              <a:buFont typeface="Nunito Light"/>
              <a:buNone/>
            </a:pPr>
            <a:r>
              <a:rPr lang="en-US" dirty="0"/>
              <a:t>       + Create bundled packages that offer a combination of services at a discounted rate</a:t>
            </a:r>
          </a:p>
          <a:p>
            <a:pPr marL="285750" indent="-285750">
              <a:buSzPct val="100000"/>
            </a:pPr>
            <a:r>
              <a:rPr lang="en-US" dirty="0"/>
              <a:t> </a:t>
            </a:r>
            <a:r>
              <a:rPr lang="en-US" b="1" dirty="0"/>
              <a:t>Trial Periods</a:t>
            </a:r>
          </a:p>
          <a:p>
            <a:pPr marL="0" indent="0">
              <a:buSzPct val="100000"/>
              <a:buFont typeface="Nunito Light"/>
              <a:buNone/>
            </a:pPr>
            <a:r>
              <a:rPr lang="en-US" b="1" dirty="0"/>
              <a:t>        </a:t>
            </a:r>
            <a:r>
              <a:rPr lang="en-US" dirty="0"/>
              <a:t>+ Introduce trial periods for online security and tech support services.</a:t>
            </a:r>
          </a:p>
          <a:p>
            <a:pPr marL="0" indent="0">
              <a:buSzPct val="100000"/>
              <a:buFont typeface="Nunito Light"/>
              <a:buNone/>
            </a:pPr>
            <a:r>
              <a:rPr lang="en-US" b="1" dirty="0"/>
              <a:t> </a:t>
            </a:r>
          </a:p>
        </p:txBody>
      </p:sp>
      <p:pic>
        <p:nvPicPr>
          <p:cNvPr id="11" name="Picture 10" descr="A blue and green sign with white text&#10;&#10;Description automatically generated">
            <a:extLst>
              <a:ext uri="{FF2B5EF4-FFF2-40B4-BE49-F238E27FC236}">
                <a16:creationId xmlns:a16="http://schemas.microsoft.com/office/drawing/2014/main" id="{F8FB3EA8-18E1-3499-400A-2FC6AF389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796" y="3385822"/>
            <a:ext cx="1467091" cy="13978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5F8FDD-527F-9E0D-D5A3-9D4EB4F0B08D}"/>
              </a:ext>
            </a:extLst>
          </p:cNvPr>
          <p:cNvSpPr txBox="1"/>
          <p:nvPr/>
        </p:nvSpPr>
        <p:spPr>
          <a:xfrm>
            <a:off x="973463" y="4047616"/>
            <a:ext cx="5072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TARGET : </a:t>
            </a:r>
            <a:r>
              <a:rPr lang="en-US" sz="2400" b="1" dirty="0">
                <a:solidFill>
                  <a:srgbClr val="FF0000"/>
                </a:solidFill>
              </a:rPr>
              <a:t>70%</a:t>
            </a:r>
            <a:r>
              <a:rPr lang="en-US" b="1" dirty="0">
                <a:solidFill>
                  <a:srgbClr val="FF0000"/>
                </a:solidFill>
              </a:rPr>
              <a:t> customer using Online security and tech support services</a:t>
            </a:r>
          </a:p>
        </p:txBody>
      </p:sp>
    </p:spTree>
    <p:extLst>
      <p:ext uri="{BB962C8B-B14F-4D97-AF65-F5344CB8AC3E}">
        <p14:creationId xmlns:p14="http://schemas.microsoft.com/office/powerpoint/2010/main" val="3936519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673976" cy="1207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Electronic checks and Paperless billing</a:t>
            </a:r>
            <a:endParaRPr dirty="0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710448" y="1652076"/>
            <a:ext cx="6158204" cy="1970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ct val="100000"/>
            </a:pPr>
            <a:r>
              <a:rPr lang="en-US" b="1" dirty="0"/>
              <a:t>Incentives for Auto-Pay</a:t>
            </a:r>
            <a:r>
              <a:rPr lang="en-US" dirty="0"/>
              <a:t>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       + Offer discounts or rewards for customers who enroll in auto-pay services using electronic checks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285750" indent="-285750">
              <a:buSzPct val="100000"/>
            </a:pPr>
            <a:r>
              <a:rPr lang="en-US" dirty="0"/>
              <a:t> </a:t>
            </a:r>
            <a:r>
              <a:rPr lang="en-US" b="1" dirty="0"/>
              <a:t>Enhance Billing Clarity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        </a:t>
            </a:r>
            <a:r>
              <a:rPr lang="en-US" dirty="0"/>
              <a:t>+ Ensure that billing statements for customers using electronic checks and paperless billing are clear and easy to understand.</a:t>
            </a:r>
            <a:endParaRPr b="1" dirty="0"/>
          </a:p>
        </p:txBody>
      </p:sp>
      <p:grpSp>
        <p:nvGrpSpPr>
          <p:cNvPr id="464" name="Google Shape;464;p42"/>
          <p:cNvGrpSpPr/>
          <p:nvPr/>
        </p:nvGrpSpPr>
        <p:grpSpPr>
          <a:xfrm>
            <a:off x="8602699" y="-212855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CA706E8-AB04-A3A5-CECA-129A45887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659" y="1196960"/>
            <a:ext cx="1564893" cy="15648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E6BD70-E11E-9A07-8EA6-8DEADFA0A8F5}"/>
              </a:ext>
            </a:extLst>
          </p:cNvPr>
          <p:cNvSpPr txBox="1"/>
          <p:nvPr/>
        </p:nvSpPr>
        <p:spPr>
          <a:xfrm>
            <a:off x="546861" y="3588447"/>
            <a:ext cx="5072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TARGET : </a:t>
            </a:r>
            <a:r>
              <a:rPr lang="en-US" sz="2400" b="1" dirty="0">
                <a:solidFill>
                  <a:srgbClr val="FF0000"/>
                </a:solidFill>
              </a:rPr>
              <a:t>70%</a:t>
            </a:r>
            <a:r>
              <a:rPr lang="en-US" b="1" dirty="0">
                <a:solidFill>
                  <a:srgbClr val="FF0000"/>
                </a:solidFill>
              </a:rPr>
              <a:t> customer using automatic payment mode</a:t>
            </a:r>
          </a:p>
        </p:txBody>
      </p:sp>
    </p:spTree>
    <p:extLst>
      <p:ext uri="{BB962C8B-B14F-4D97-AF65-F5344CB8AC3E}">
        <p14:creationId xmlns:p14="http://schemas.microsoft.com/office/powerpoint/2010/main" val="695188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347539" y="5929"/>
            <a:ext cx="6595086" cy="1106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New customer with low tenure and opting for month-to-month contract</a:t>
            </a:r>
            <a:endParaRPr sz="2800" dirty="0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348074" y="1190587"/>
            <a:ext cx="6398047" cy="22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ct val="100000"/>
            </a:pPr>
            <a:r>
              <a:rPr lang="en-US" b="1" dirty="0"/>
              <a:t>Exclusive Welcome Offers</a:t>
            </a:r>
          </a:p>
          <a:p>
            <a:pPr marL="285750" indent="-285750">
              <a:buSzPct val="100000"/>
            </a:pPr>
            <a:endParaRPr lang="en-US" b="1" dirty="0"/>
          </a:p>
          <a:p>
            <a:pPr marL="285750" indent="-285750">
              <a:buSzPct val="100000"/>
            </a:pPr>
            <a:r>
              <a:rPr lang="en-US" b="1" dirty="0"/>
              <a:t>Regular Check-ins and Feedback Sessions</a:t>
            </a:r>
          </a:p>
          <a:p>
            <a:pPr marL="285750" indent="-285750">
              <a:buSzPct val="100000"/>
            </a:pPr>
            <a:endParaRPr lang="en-US" b="1" dirty="0"/>
          </a:p>
          <a:p>
            <a:pPr marL="285750" indent="-285750">
              <a:buSzPct val="100000"/>
            </a:pPr>
            <a:r>
              <a:rPr lang="en-US" b="1" dirty="0"/>
              <a:t>Loyalty Rewards Program</a:t>
            </a:r>
          </a:p>
          <a:p>
            <a:pPr marL="285750" indent="-285750">
              <a:buSzPct val="100000"/>
            </a:pPr>
            <a:endParaRPr lang="en-US" b="1" dirty="0"/>
          </a:p>
          <a:p>
            <a:pPr marL="285750" indent="-285750">
              <a:buSzPct val="100000"/>
            </a:pPr>
            <a:r>
              <a:rPr lang="en-US" b="1" dirty="0"/>
              <a:t>Education on Long-Term Benefits</a:t>
            </a:r>
          </a:p>
        </p:txBody>
      </p:sp>
      <p:grpSp>
        <p:nvGrpSpPr>
          <p:cNvPr id="464" name="Google Shape;464;p42"/>
          <p:cNvGrpSpPr/>
          <p:nvPr/>
        </p:nvGrpSpPr>
        <p:grpSpPr>
          <a:xfrm>
            <a:off x="8889300" y="-290062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red tag with white text&#10;&#10;Description automatically generated">
            <a:extLst>
              <a:ext uri="{FF2B5EF4-FFF2-40B4-BE49-F238E27FC236}">
                <a16:creationId xmlns:a16="http://schemas.microsoft.com/office/drawing/2014/main" id="{A9634967-6C70-8280-844D-02BCB5C72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602" y="562656"/>
            <a:ext cx="2215099" cy="1549366"/>
          </a:xfrm>
          <a:prstGeom prst="rect">
            <a:avLst/>
          </a:prstGeom>
        </p:spPr>
      </p:pic>
      <p:pic>
        <p:nvPicPr>
          <p:cNvPr id="5" name="Picture 4" descr="A red text with a hand cursor&#10;&#10;Description automatically generated">
            <a:extLst>
              <a:ext uri="{FF2B5EF4-FFF2-40B4-BE49-F238E27FC236}">
                <a16:creationId xmlns:a16="http://schemas.microsoft.com/office/drawing/2014/main" id="{22976EF9-44B9-5201-FBAB-EBAFD52F4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636" y="1537413"/>
            <a:ext cx="2135543" cy="1506002"/>
          </a:xfrm>
          <a:prstGeom prst="rect">
            <a:avLst/>
          </a:prstGeom>
        </p:spPr>
      </p:pic>
      <p:pic>
        <p:nvPicPr>
          <p:cNvPr id="7" name="Picture 6" descr="A colorful stars in a white envelope&#10;&#10;Description automatically generated">
            <a:extLst>
              <a:ext uri="{FF2B5EF4-FFF2-40B4-BE49-F238E27FC236}">
                <a16:creationId xmlns:a16="http://schemas.microsoft.com/office/drawing/2014/main" id="{329EFD0E-2801-BAB4-F06C-3559B8493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7585" y="2986898"/>
            <a:ext cx="1408369" cy="14347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8F7D28-E3CB-0BCB-514E-1146F5D9451F}"/>
              </a:ext>
            </a:extLst>
          </p:cNvPr>
          <p:cNvSpPr txBox="1"/>
          <p:nvPr/>
        </p:nvSpPr>
        <p:spPr>
          <a:xfrm>
            <a:off x="347539" y="3381313"/>
            <a:ext cx="6863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TARGET : Increase the number of people signing up for 1-year and 2-year contracts by </a:t>
            </a:r>
            <a:r>
              <a:rPr lang="en-US" sz="2800" b="1" dirty="0">
                <a:solidFill>
                  <a:srgbClr val="FF0000"/>
                </a:solidFill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55858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70"/>
          <p:cNvSpPr txBox="1">
            <a:spLocks noGrp="1"/>
          </p:cNvSpPr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081" name="Google Shape;1081;p70"/>
          <p:cNvSpPr/>
          <p:nvPr/>
        </p:nvSpPr>
        <p:spPr>
          <a:xfrm rot="10800000" flipH="1">
            <a:off x="7185836" y="18382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70"/>
          <p:cNvSpPr/>
          <p:nvPr/>
        </p:nvSpPr>
        <p:spPr>
          <a:xfrm rot="10800000" flipH="1">
            <a:off x="7137014" y="453898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70"/>
          <p:cNvSpPr/>
          <p:nvPr/>
        </p:nvSpPr>
        <p:spPr>
          <a:xfrm rot="10800000" flipH="1">
            <a:off x="6717609" y="406714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70"/>
          <p:cNvSpPr/>
          <p:nvPr/>
        </p:nvSpPr>
        <p:spPr>
          <a:xfrm rot="10800000" flipH="1">
            <a:off x="6249883" y="3014741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70"/>
          <p:cNvSpPr/>
          <p:nvPr/>
        </p:nvSpPr>
        <p:spPr>
          <a:xfrm rot="10800000" flipH="1">
            <a:off x="5843383" y="351108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70"/>
          <p:cNvSpPr/>
          <p:nvPr/>
        </p:nvSpPr>
        <p:spPr>
          <a:xfrm rot="10800000" flipH="1">
            <a:off x="7591814" y="339567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70"/>
          <p:cNvSpPr/>
          <p:nvPr/>
        </p:nvSpPr>
        <p:spPr>
          <a:xfrm rot="10800000" flipH="1">
            <a:off x="7185829" y="2310556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70"/>
          <p:cNvSpPr/>
          <p:nvPr/>
        </p:nvSpPr>
        <p:spPr>
          <a:xfrm rot="10800000" flipH="1">
            <a:off x="8073366" y="2981536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70"/>
          <p:cNvSpPr/>
          <p:nvPr/>
        </p:nvSpPr>
        <p:spPr>
          <a:xfrm>
            <a:off x="6147012" y="126063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70"/>
          <p:cNvSpPr/>
          <p:nvPr/>
        </p:nvSpPr>
        <p:spPr>
          <a:xfrm>
            <a:off x="6466130" y="28352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70"/>
          <p:cNvSpPr/>
          <p:nvPr/>
        </p:nvSpPr>
        <p:spPr>
          <a:xfrm>
            <a:off x="5843384" y="-4934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70"/>
          <p:cNvSpPr/>
          <p:nvPr/>
        </p:nvSpPr>
        <p:spPr>
          <a:xfrm>
            <a:off x="6794122" y="870123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70"/>
          <p:cNvSpPr/>
          <p:nvPr/>
        </p:nvSpPr>
        <p:spPr>
          <a:xfrm>
            <a:off x="5215805" y="-4891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70"/>
          <p:cNvSpPr/>
          <p:nvPr/>
        </p:nvSpPr>
        <p:spPr>
          <a:xfrm rot="10800000" flipH="1">
            <a:off x="8595683" y="194750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70"/>
          <p:cNvSpPr/>
          <p:nvPr/>
        </p:nvSpPr>
        <p:spPr>
          <a:xfrm rot="10800000" flipH="1">
            <a:off x="8149185" y="146432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70"/>
          <p:cNvSpPr/>
          <p:nvPr/>
        </p:nvSpPr>
        <p:spPr>
          <a:xfrm>
            <a:off x="7964287" y="423409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70"/>
          <p:cNvSpPr/>
          <p:nvPr/>
        </p:nvSpPr>
        <p:spPr>
          <a:xfrm>
            <a:off x="8372430" y="-4891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8" name="Google Shape;1098;p70"/>
          <p:cNvCxnSpPr/>
          <p:nvPr/>
        </p:nvCxnSpPr>
        <p:spPr>
          <a:xfrm>
            <a:off x="814225" y="6775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 txBox="1">
            <a:spLocks noGrp="1"/>
          </p:cNvSpPr>
          <p:nvPr>
            <p:ph type="title"/>
          </p:nvPr>
        </p:nvSpPr>
        <p:spPr>
          <a:xfrm>
            <a:off x="1910430" y="169608"/>
            <a:ext cx="6652358" cy="11992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Why Is Analyzing Customer Churn Important?</a:t>
            </a:r>
          </a:p>
        </p:txBody>
      </p:sp>
      <p:sp>
        <p:nvSpPr>
          <p:cNvPr id="405" name="Google Shape;405;p39"/>
          <p:cNvSpPr txBox="1">
            <a:spLocks noGrp="1"/>
          </p:cNvSpPr>
          <p:nvPr>
            <p:ph type="subTitle" idx="1"/>
          </p:nvPr>
        </p:nvSpPr>
        <p:spPr>
          <a:xfrm>
            <a:off x="1985980" y="1407753"/>
            <a:ext cx="5232967" cy="2951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• </a:t>
            </a:r>
            <a:r>
              <a:rPr lang="en-US" sz="1400" b="1" dirty="0"/>
              <a:t>Revenue and profit impact</a:t>
            </a:r>
          </a:p>
          <a:p>
            <a:pPr marL="0" lvl="0" indent="0"/>
            <a:r>
              <a:rPr lang="en-US" sz="1400" dirty="0"/>
              <a:t>- Customer churn directly affects a company's revenue. Losing customers means losing their associated revenue streams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• </a:t>
            </a:r>
            <a:r>
              <a:rPr lang="en-US" sz="1400" b="1" dirty="0"/>
              <a:t>Cost of  Acquisition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06" name="Google Shape;406;p39"/>
          <p:cNvGrpSpPr/>
          <p:nvPr/>
        </p:nvGrpSpPr>
        <p:grpSpPr>
          <a:xfrm>
            <a:off x="-2068060" y="-521421"/>
            <a:ext cx="4136119" cy="6091167"/>
            <a:chOff x="-541907" y="-622274"/>
            <a:chExt cx="4136119" cy="6091167"/>
          </a:xfrm>
        </p:grpSpPr>
        <p:sp>
          <p:nvSpPr>
            <p:cNvPr id="407" name="Google Shape;407;p39"/>
            <p:cNvSpPr/>
            <p:nvPr/>
          </p:nvSpPr>
          <p:spPr>
            <a:xfrm rot="10800000">
              <a:off x="84193" y="4041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 rot="10800000">
              <a:off x="993581" y="4569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 rot="10800000">
              <a:off x="2040588" y="96213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 rot="10800000">
              <a:off x="-541907" y="9621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 flipH="1">
              <a:off x="993584" y="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 flipH="1">
              <a:off x="713235" y="227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 flipH="1">
              <a:off x="421473" y="17788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 flipH="1">
              <a:off x="1611716" y="147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 flipH="1">
              <a:off x="2597873" y="-62227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 flipH="1">
              <a:off x="1260177" y="26512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 flipH="1">
              <a:off x="2180770" y="-1382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 rot="10800000">
              <a:off x="1759176" y="40451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 rot="10800000">
              <a:off x="2367643" y="26512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 rot="10800000">
              <a:off x="503546" y="35577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 rot="10800000">
              <a:off x="1759170" y="450077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 flipH="1">
              <a:off x="-125473" y="53949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 flipH="1">
              <a:off x="2755502" y="3194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comparison of a customer service">
            <a:extLst>
              <a:ext uri="{FF2B5EF4-FFF2-40B4-BE49-F238E27FC236}">
                <a16:creationId xmlns:a16="http://schemas.microsoft.com/office/drawing/2014/main" id="{61C16BC8-35C7-FABA-0BE1-2CFA104B5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830" y="2708144"/>
            <a:ext cx="3826821" cy="22289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 txBox="1">
            <a:spLocks noGrp="1"/>
          </p:cNvSpPr>
          <p:nvPr>
            <p:ph type="title"/>
          </p:nvPr>
        </p:nvSpPr>
        <p:spPr>
          <a:xfrm>
            <a:off x="1910430" y="169608"/>
            <a:ext cx="2602787" cy="8206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Objectives</a:t>
            </a:r>
          </a:p>
        </p:txBody>
      </p:sp>
      <p:sp>
        <p:nvSpPr>
          <p:cNvPr id="405" name="Google Shape;405;p39"/>
          <p:cNvSpPr txBox="1">
            <a:spLocks noGrp="1"/>
          </p:cNvSpPr>
          <p:nvPr>
            <p:ph type="subTitle" idx="1"/>
          </p:nvPr>
        </p:nvSpPr>
        <p:spPr>
          <a:xfrm>
            <a:off x="2009760" y="1041854"/>
            <a:ext cx="5575221" cy="3559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• </a:t>
            </a:r>
            <a:r>
              <a:rPr lang="en-US" b="1" dirty="0">
                <a:effectLst/>
                <a:latin typeface="Söhne"/>
              </a:rPr>
              <a:t>Identifying Churn Patterns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>
                <a:effectLst/>
                <a:latin typeface="Söhne"/>
              </a:rPr>
              <a:t>- Analyzing historical data to identify patterns and trends associated with customer churn.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• </a:t>
            </a:r>
            <a:r>
              <a:rPr lang="en-US" sz="1600" b="1" i="0" dirty="0">
                <a:effectLst/>
                <a:latin typeface="Söhne"/>
              </a:rPr>
              <a:t>Providing Actionable Recommendations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öhne"/>
              </a:rPr>
              <a:t>- Offer actionable recommendations for </a:t>
            </a:r>
            <a:r>
              <a:rPr lang="en-US" dirty="0">
                <a:solidFill>
                  <a:srgbClr val="FF0000"/>
                </a:solidFill>
                <a:latin typeface="Söhne"/>
              </a:rPr>
              <a:t>reducing churn </a:t>
            </a:r>
            <a:r>
              <a:rPr lang="en-US" dirty="0">
                <a:latin typeface="Söhne"/>
              </a:rPr>
              <a:t>based on the analysis</a:t>
            </a:r>
            <a:endParaRPr dirty="0"/>
          </a:p>
        </p:txBody>
      </p:sp>
      <p:grpSp>
        <p:nvGrpSpPr>
          <p:cNvPr id="406" name="Google Shape;406;p39"/>
          <p:cNvGrpSpPr/>
          <p:nvPr/>
        </p:nvGrpSpPr>
        <p:grpSpPr>
          <a:xfrm>
            <a:off x="-2068060" y="-521421"/>
            <a:ext cx="4136119" cy="6091167"/>
            <a:chOff x="-541907" y="-622274"/>
            <a:chExt cx="4136119" cy="6091167"/>
          </a:xfrm>
        </p:grpSpPr>
        <p:sp>
          <p:nvSpPr>
            <p:cNvPr id="407" name="Google Shape;407;p39"/>
            <p:cNvSpPr/>
            <p:nvPr/>
          </p:nvSpPr>
          <p:spPr>
            <a:xfrm rot="10800000">
              <a:off x="84193" y="4041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 rot="10800000">
              <a:off x="993581" y="4569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 rot="10800000">
              <a:off x="2040588" y="96213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 rot="10800000">
              <a:off x="-541907" y="9621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 flipH="1">
              <a:off x="993584" y="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 flipH="1">
              <a:off x="713235" y="227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 flipH="1">
              <a:off x="421473" y="17788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 flipH="1">
              <a:off x="1611716" y="147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 flipH="1">
              <a:off x="2597873" y="-62227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 flipH="1">
              <a:off x="1260177" y="26512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 flipH="1">
              <a:off x="2180770" y="-1382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 rot="10800000">
              <a:off x="1759176" y="40451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 rot="10800000">
              <a:off x="2367643" y="26512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 rot="10800000">
              <a:off x="503546" y="35577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 rot="10800000">
              <a:off x="1759170" y="450077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 flipH="1">
              <a:off x="-125473" y="53949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 flipH="1">
              <a:off x="2755502" y="3194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7657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>
            <a:spLocks noGrp="1"/>
          </p:cNvSpPr>
          <p:nvPr>
            <p:ph type="title"/>
          </p:nvPr>
        </p:nvSpPr>
        <p:spPr>
          <a:xfrm>
            <a:off x="444336" y="1923705"/>
            <a:ext cx="3273776" cy="567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88" name="Google Shape;388;p38"/>
          <p:cNvSpPr txBox="1">
            <a:spLocks noGrp="1"/>
          </p:cNvSpPr>
          <p:nvPr>
            <p:ph type="title" idx="7"/>
          </p:nvPr>
        </p:nvSpPr>
        <p:spPr>
          <a:xfrm>
            <a:off x="3919147" y="70998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89" name="Google Shape;389;p38"/>
          <p:cNvSpPr txBox="1">
            <a:spLocks noGrp="1"/>
          </p:cNvSpPr>
          <p:nvPr>
            <p:ph type="title" idx="8"/>
          </p:nvPr>
        </p:nvSpPr>
        <p:spPr>
          <a:xfrm>
            <a:off x="3990388" y="3564319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90" name="Google Shape;390;p38"/>
          <p:cNvSpPr txBox="1">
            <a:spLocks noGrp="1"/>
          </p:cNvSpPr>
          <p:nvPr>
            <p:ph type="title" idx="9"/>
          </p:nvPr>
        </p:nvSpPr>
        <p:spPr>
          <a:xfrm>
            <a:off x="3969772" y="162505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92" name="Google Shape;392;p38"/>
          <p:cNvSpPr txBox="1">
            <a:spLocks noGrp="1"/>
          </p:cNvSpPr>
          <p:nvPr>
            <p:ph type="title" idx="14"/>
          </p:nvPr>
        </p:nvSpPr>
        <p:spPr>
          <a:xfrm>
            <a:off x="3969772" y="2622549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94" name="Google Shape;394;p38"/>
          <p:cNvSpPr txBox="1">
            <a:spLocks noGrp="1"/>
          </p:cNvSpPr>
          <p:nvPr>
            <p:ph type="subTitle" idx="16"/>
          </p:nvPr>
        </p:nvSpPr>
        <p:spPr>
          <a:xfrm>
            <a:off x="4598450" y="71134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95" name="Google Shape;395;p38"/>
          <p:cNvSpPr txBox="1">
            <a:spLocks noGrp="1"/>
          </p:cNvSpPr>
          <p:nvPr>
            <p:ph type="subTitle" idx="17"/>
          </p:nvPr>
        </p:nvSpPr>
        <p:spPr>
          <a:xfrm>
            <a:off x="4653847" y="1373954"/>
            <a:ext cx="2305500" cy="9075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Overview</a:t>
            </a:r>
            <a:endParaRPr dirty="0"/>
          </a:p>
        </p:txBody>
      </p:sp>
      <p:sp>
        <p:nvSpPr>
          <p:cNvPr id="396" name="Google Shape;396;p38"/>
          <p:cNvSpPr txBox="1">
            <a:spLocks noGrp="1"/>
          </p:cNvSpPr>
          <p:nvPr>
            <p:ph type="subTitle" idx="18"/>
          </p:nvPr>
        </p:nvSpPr>
        <p:spPr>
          <a:xfrm>
            <a:off x="4704472" y="262254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Churn Analysis</a:t>
            </a:r>
            <a:endParaRPr dirty="0"/>
          </a:p>
        </p:txBody>
      </p:sp>
      <p:sp>
        <p:nvSpPr>
          <p:cNvPr id="397" name="Google Shape;397;p38"/>
          <p:cNvSpPr txBox="1">
            <a:spLocks noGrp="1"/>
          </p:cNvSpPr>
          <p:nvPr>
            <p:ph type="subTitle" idx="19"/>
          </p:nvPr>
        </p:nvSpPr>
        <p:spPr>
          <a:xfrm>
            <a:off x="4598450" y="3448356"/>
            <a:ext cx="2305500" cy="9075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</a:t>
            </a: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2ACBF37-C901-6AE5-5818-A53840218F91}"/>
              </a:ext>
            </a:extLst>
          </p:cNvPr>
          <p:cNvSpPr/>
          <p:nvPr/>
        </p:nvSpPr>
        <p:spPr>
          <a:xfrm>
            <a:off x="3990388" y="2448848"/>
            <a:ext cx="3103431" cy="74640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935732" y="1827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Company Overview</a:t>
            </a:r>
            <a:endParaRPr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051FBB5-43B5-F380-0820-CA5B24A33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4191114"/>
              </p:ext>
            </p:extLst>
          </p:nvPr>
        </p:nvGraphicFramePr>
        <p:xfrm>
          <a:off x="847167" y="941482"/>
          <a:ext cx="7557246" cy="618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4FA66D6B-2413-77B7-AFB2-686A86CE608A}"/>
              </a:ext>
            </a:extLst>
          </p:cNvPr>
          <p:cNvSpPr/>
          <p:nvPr/>
        </p:nvSpPr>
        <p:spPr>
          <a:xfrm>
            <a:off x="1142163" y="2124639"/>
            <a:ext cx="1198466" cy="3832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>
                    <a:lumMod val="10000"/>
                  </a:schemeClr>
                </a:solidFill>
              </a:rPr>
              <a:t>Internet Services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B8CD76A-E6D0-E91E-1BB5-430DAEEFC658}"/>
              </a:ext>
            </a:extLst>
          </p:cNvPr>
          <p:cNvSpPr/>
          <p:nvPr/>
        </p:nvSpPr>
        <p:spPr>
          <a:xfrm>
            <a:off x="356350" y="2844059"/>
            <a:ext cx="833716" cy="37650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DSL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AC55F99-2A1E-E9AC-9CEA-6AD20AFB7E44}"/>
              </a:ext>
            </a:extLst>
          </p:cNvPr>
          <p:cNvSpPr/>
          <p:nvPr/>
        </p:nvSpPr>
        <p:spPr>
          <a:xfrm>
            <a:off x="1324538" y="2844059"/>
            <a:ext cx="833716" cy="37650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Fiber optic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37C06E1-011F-F10F-48B8-6AE2C9D087D2}"/>
              </a:ext>
            </a:extLst>
          </p:cNvPr>
          <p:cNvSpPr/>
          <p:nvPr/>
        </p:nvSpPr>
        <p:spPr>
          <a:xfrm>
            <a:off x="2292726" y="2844059"/>
            <a:ext cx="833716" cy="37650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Streaming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E0AA054-FD61-6B0C-3D83-C004C4399FB1}"/>
              </a:ext>
            </a:extLst>
          </p:cNvPr>
          <p:cNvSpPr/>
          <p:nvPr/>
        </p:nvSpPr>
        <p:spPr>
          <a:xfrm>
            <a:off x="2796991" y="3462642"/>
            <a:ext cx="833716" cy="37650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Movie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3791B23-6F98-6476-A0DE-4868C5B684F3}"/>
              </a:ext>
            </a:extLst>
          </p:cNvPr>
          <p:cNvSpPr/>
          <p:nvPr/>
        </p:nvSpPr>
        <p:spPr>
          <a:xfrm>
            <a:off x="1815356" y="3462642"/>
            <a:ext cx="833716" cy="37650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TV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00C1F6-80FE-2FB6-71AF-2BF742EC5891}"/>
              </a:ext>
            </a:extLst>
          </p:cNvPr>
          <p:cNvSpPr/>
          <p:nvPr/>
        </p:nvSpPr>
        <p:spPr>
          <a:xfrm>
            <a:off x="3851743" y="2124639"/>
            <a:ext cx="1198466" cy="3832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>
                    <a:lumMod val="10000"/>
                  </a:schemeClr>
                </a:solidFill>
              </a:rPr>
              <a:t>Phone Services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8380164-4FDD-D61F-01AC-FBA287DBEB9D}"/>
              </a:ext>
            </a:extLst>
          </p:cNvPr>
          <p:cNvSpPr/>
          <p:nvPr/>
        </p:nvSpPr>
        <p:spPr>
          <a:xfrm>
            <a:off x="4081183" y="2844059"/>
            <a:ext cx="833716" cy="37650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Multiple Lines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0237F7-48FA-A586-15A8-79DBF6E3AB2D}"/>
              </a:ext>
            </a:extLst>
          </p:cNvPr>
          <p:cNvSpPr/>
          <p:nvPr/>
        </p:nvSpPr>
        <p:spPr>
          <a:xfrm>
            <a:off x="6608388" y="2124639"/>
            <a:ext cx="1198466" cy="3832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>
                    <a:lumMod val="10000"/>
                  </a:schemeClr>
                </a:solidFill>
              </a:rPr>
              <a:t>Additional Services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E595B37-20AA-37F6-D958-B4043E562B68}"/>
              </a:ext>
            </a:extLst>
          </p:cNvPr>
          <p:cNvSpPr/>
          <p:nvPr/>
        </p:nvSpPr>
        <p:spPr>
          <a:xfrm>
            <a:off x="5295900" y="2844059"/>
            <a:ext cx="833716" cy="37650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Online Backup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379B51B-8B7A-7909-215A-7443E8A83306}"/>
              </a:ext>
            </a:extLst>
          </p:cNvPr>
          <p:cNvSpPr/>
          <p:nvPr/>
        </p:nvSpPr>
        <p:spPr>
          <a:xfrm>
            <a:off x="6288741" y="2844059"/>
            <a:ext cx="833716" cy="37650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Online Security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25F7B5D-C993-655F-1A56-DE63BEEAD5B4}"/>
              </a:ext>
            </a:extLst>
          </p:cNvPr>
          <p:cNvSpPr/>
          <p:nvPr/>
        </p:nvSpPr>
        <p:spPr>
          <a:xfrm>
            <a:off x="7281582" y="2844059"/>
            <a:ext cx="833716" cy="37650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Device </a:t>
            </a:r>
          </a:p>
          <a:p>
            <a:pPr algn="ctr"/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Protection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BE9AA02-CD77-75AC-E95F-E1DBAD5D2E93}"/>
              </a:ext>
            </a:extLst>
          </p:cNvPr>
          <p:cNvSpPr/>
          <p:nvPr/>
        </p:nvSpPr>
        <p:spPr>
          <a:xfrm>
            <a:off x="8222874" y="2844059"/>
            <a:ext cx="833716" cy="37650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>
                    <a:lumMod val="10000"/>
                  </a:schemeClr>
                </a:solidFill>
              </a:rPr>
              <a:t>Tech Support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8CDA979-403F-5998-32D7-1D94CECBD14B}"/>
              </a:ext>
            </a:extLst>
          </p:cNvPr>
          <p:cNvCxnSpPr>
            <a:stCxn id="29" idx="2"/>
            <a:endCxn id="33" idx="0"/>
          </p:cNvCxnSpPr>
          <p:nvPr/>
        </p:nvCxnSpPr>
        <p:spPr>
          <a:xfrm>
            <a:off x="1741396" y="2507873"/>
            <a:ext cx="0" cy="3361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218E88C-EE89-FF09-4BBD-324FDBE5A121}"/>
              </a:ext>
            </a:extLst>
          </p:cNvPr>
          <p:cNvCxnSpPr>
            <a:cxnSpLocks/>
          </p:cNvCxnSpPr>
          <p:nvPr/>
        </p:nvCxnSpPr>
        <p:spPr>
          <a:xfrm>
            <a:off x="791138" y="2655794"/>
            <a:ext cx="0" cy="188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7EE65E-E009-4801-E58B-27BE3C5C7C1F}"/>
              </a:ext>
            </a:extLst>
          </p:cNvPr>
          <p:cNvCxnSpPr>
            <a:cxnSpLocks/>
          </p:cNvCxnSpPr>
          <p:nvPr/>
        </p:nvCxnSpPr>
        <p:spPr>
          <a:xfrm>
            <a:off x="2720790" y="2655794"/>
            <a:ext cx="0" cy="188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2C94657-361C-D5CE-CB3D-E262D5E5BDB4}"/>
              </a:ext>
            </a:extLst>
          </p:cNvPr>
          <p:cNvCxnSpPr>
            <a:cxnSpLocks/>
          </p:cNvCxnSpPr>
          <p:nvPr/>
        </p:nvCxnSpPr>
        <p:spPr>
          <a:xfrm>
            <a:off x="791138" y="2662517"/>
            <a:ext cx="192965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A2FB82A-C993-9C31-6E84-6DF482DE2D38}"/>
              </a:ext>
            </a:extLst>
          </p:cNvPr>
          <p:cNvCxnSpPr>
            <a:cxnSpLocks/>
          </p:cNvCxnSpPr>
          <p:nvPr/>
        </p:nvCxnSpPr>
        <p:spPr>
          <a:xfrm>
            <a:off x="2251545" y="3346076"/>
            <a:ext cx="94213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076A9C6-7209-5C31-E630-64AE7346BDF8}"/>
              </a:ext>
            </a:extLst>
          </p:cNvPr>
          <p:cNvCxnSpPr>
            <a:cxnSpLocks/>
          </p:cNvCxnSpPr>
          <p:nvPr/>
        </p:nvCxnSpPr>
        <p:spPr>
          <a:xfrm>
            <a:off x="2251545" y="3346076"/>
            <a:ext cx="0" cy="1165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4FAA323-7D19-269C-917E-971705BE0F37}"/>
              </a:ext>
            </a:extLst>
          </p:cNvPr>
          <p:cNvCxnSpPr>
            <a:cxnSpLocks/>
          </p:cNvCxnSpPr>
          <p:nvPr/>
        </p:nvCxnSpPr>
        <p:spPr>
          <a:xfrm>
            <a:off x="3190597" y="3346076"/>
            <a:ext cx="0" cy="1165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EF4D48-E47E-D3BB-3433-CD9B39B82115}"/>
              </a:ext>
            </a:extLst>
          </p:cNvPr>
          <p:cNvCxnSpPr>
            <a:cxnSpLocks/>
          </p:cNvCxnSpPr>
          <p:nvPr/>
        </p:nvCxnSpPr>
        <p:spPr>
          <a:xfrm>
            <a:off x="2723033" y="3216094"/>
            <a:ext cx="0" cy="1299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075E123C-C621-91CA-41EA-29ABCFEC298F}"/>
              </a:ext>
            </a:extLst>
          </p:cNvPr>
          <p:cNvCxnSpPr/>
          <p:nvPr/>
        </p:nvCxnSpPr>
        <p:spPr>
          <a:xfrm>
            <a:off x="4462184" y="2505632"/>
            <a:ext cx="0" cy="3361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EEAB4B6F-926B-8170-A84D-B779143FA39A}"/>
              </a:ext>
            </a:extLst>
          </p:cNvPr>
          <p:cNvCxnSpPr>
            <a:cxnSpLocks/>
          </p:cNvCxnSpPr>
          <p:nvPr/>
        </p:nvCxnSpPr>
        <p:spPr>
          <a:xfrm>
            <a:off x="7216587" y="2505632"/>
            <a:ext cx="0" cy="1680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78042404-F1F8-BCF4-F197-AF5B42FA765F}"/>
              </a:ext>
            </a:extLst>
          </p:cNvPr>
          <p:cNvCxnSpPr>
            <a:cxnSpLocks/>
          </p:cNvCxnSpPr>
          <p:nvPr/>
        </p:nvCxnSpPr>
        <p:spPr>
          <a:xfrm>
            <a:off x="5661212" y="2673725"/>
            <a:ext cx="2978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A0FD3500-8DC7-D3FB-0107-07874F975C02}"/>
              </a:ext>
            </a:extLst>
          </p:cNvPr>
          <p:cNvCxnSpPr>
            <a:cxnSpLocks/>
          </p:cNvCxnSpPr>
          <p:nvPr/>
        </p:nvCxnSpPr>
        <p:spPr>
          <a:xfrm>
            <a:off x="5661212" y="2660279"/>
            <a:ext cx="0" cy="188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865F78EC-77BC-1AE0-9D99-FFF336A55062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705599" y="2673725"/>
            <a:ext cx="0" cy="1703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AE570758-0965-E577-FF46-C65A7296AA3F}"/>
              </a:ext>
            </a:extLst>
          </p:cNvPr>
          <p:cNvCxnSpPr>
            <a:cxnSpLocks/>
          </p:cNvCxnSpPr>
          <p:nvPr/>
        </p:nvCxnSpPr>
        <p:spPr>
          <a:xfrm>
            <a:off x="7684992" y="2680452"/>
            <a:ext cx="0" cy="1703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45D66A65-02D2-B666-BDD3-4A65CCBD4ED5}"/>
              </a:ext>
            </a:extLst>
          </p:cNvPr>
          <p:cNvCxnSpPr>
            <a:cxnSpLocks/>
          </p:cNvCxnSpPr>
          <p:nvPr/>
        </p:nvCxnSpPr>
        <p:spPr>
          <a:xfrm>
            <a:off x="8639732" y="2678210"/>
            <a:ext cx="0" cy="1703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E6C8DAE5-AD33-F6E6-6C6D-0D587E5E8F62}"/>
              </a:ext>
            </a:extLst>
          </p:cNvPr>
          <p:cNvCxnSpPr>
            <a:cxnSpLocks/>
          </p:cNvCxnSpPr>
          <p:nvPr/>
        </p:nvCxnSpPr>
        <p:spPr>
          <a:xfrm>
            <a:off x="1755964" y="1840006"/>
            <a:ext cx="54606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EA9D8B1A-2A07-E846-7029-65B3947D2554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4444256" y="1559859"/>
            <a:ext cx="6720" cy="5647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27B1BB05-03C6-69D4-8523-4705B3D2A543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207621" y="1840006"/>
            <a:ext cx="8966" cy="2846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ECEECA5F-EB90-C534-16E4-B791A108FE0D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741396" y="1840006"/>
            <a:ext cx="0" cy="2846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3031438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Overview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08768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805104" y="1762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Overview</a:t>
            </a:r>
            <a:endParaRPr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E6AD46-1968-76F5-2564-AD3EB85A82B4}"/>
              </a:ext>
            </a:extLst>
          </p:cNvPr>
          <p:cNvSpPr/>
          <p:nvPr/>
        </p:nvSpPr>
        <p:spPr>
          <a:xfrm>
            <a:off x="805104" y="1463040"/>
            <a:ext cx="1598463" cy="8098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7043</a:t>
            </a:r>
          </a:p>
          <a:p>
            <a:pPr algn="ctr"/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Total Customers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49DD1D-59A4-7A5B-02B9-02E19196DFDF}"/>
              </a:ext>
            </a:extLst>
          </p:cNvPr>
          <p:cNvSpPr/>
          <p:nvPr/>
        </p:nvSpPr>
        <p:spPr>
          <a:xfrm>
            <a:off x="2688333" y="1463040"/>
            <a:ext cx="1598463" cy="8098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1869</a:t>
            </a:r>
          </a:p>
          <a:p>
            <a:pPr algn="ctr"/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Total Churned Customers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5642A8-5131-B6C2-C471-6FBCA49495C1}"/>
              </a:ext>
            </a:extLst>
          </p:cNvPr>
          <p:cNvSpPr/>
          <p:nvPr/>
        </p:nvSpPr>
        <p:spPr>
          <a:xfrm>
            <a:off x="4571562" y="1463040"/>
            <a:ext cx="1598463" cy="8098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26.54%</a:t>
            </a:r>
          </a:p>
          <a:p>
            <a:pPr algn="ctr"/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Churn Rate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3E1645-7E7E-17EB-022E-D1A5CCB54519}"/>
              </a:ext>
            </a:extLst>
          </p:cNvPr>
          <p:cNvSpPr/>
          <p:nvPr/>
        </p:nvSpPr>
        <p:spPr>
          <a:xfrm>
            <a:off x="6454791" y="1463040"/>
            <a:ext cx="1598463" cy="8098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16.06M</a:t>
            </a:r>
          </a:p>
          <a:p>
            <a:pPr algn="ctr"/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Total Revenue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AEBEBA-308F-736B-C3CC-2FE3DEA4E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903" y="2571750"/>
            <a:ext cx="3776008" cy="23422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CE06C2-BCB6-E50C-066D-541C47E28675}"/>
              </a:ext>
            </a:extLst>
          </p:cNvPr>
          <p:cNvSpPr txBox="1"/>
          <p:nvPr/>
        </p:nvSpPr>
        <p:spPr>
          <a:xfrm>
            <a:off x="4061632" y="3383152"/>
            <a:ext cx="13646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Target churn rate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15A56F-DBE0-3F5E-E678-A2463B25F226}"/>
              </a:ext>
            </a:extLst>
          </p:cNvPr>
          <p:cNvSpPr txBox="1"/>
          <p:nvPr/>
        </p:nvSpPr>
        <p:spPr>
          <a:xfrm>
            <a:off x="793538" y="2495838"/>
            <a:ext cx="30697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Söhne"/>
              </a:rPr>
              <a:t>The customer churn rate </a:t>
            </a:r>
            <a:r>
              <a:rPr lang="en-US" dirty="0">
                <a:solidFill>
                  <a:srgbClr val="C00000"/>
                </a:solidFill>
                <a:latin typeface="Söhne"/>
              </a:rPr>
              <a:t>exceeds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Söhne"/>
              </a:rPr>
              <a:t> the permissible threshold of </a:t>
            </a:r>
            <a:r>
              <a:rPr lang="en-US" sz="2000" dirty="0">
                <a:solidFill>
                  <a:srgbClr val="C00000"/>
                </a:solidFill>
                <a:latin typeface="Söhne"/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455049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4458</TotalTime>
  <Words>830</Words>
  <Application>Microsoft Office PowerPoint</Application>
  <PresentationFormat>On-screen Show (16:9)</PresentationFormat>
  <Paragraphs>142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Inter</vt:lpstr>
      <vt:lpstr>Arial</vt:lpstr>
      <vt:lpstr>inherit</vt:lpstr>
      <vt:lpstr>Nunito Light</vt:lpstr>
      <vt:lpstr>Söhne</vt:lpstr>
      <vt:lpstr>Wingdings</vt:lpstr>
      <vt:lpstr>DM Sans</vt:lpstr>
      <vt:lpstr>Outfit</vt:lpstr>
      <vt:lpstr>Data Collection and Analysis - Master of Science in Community Health and Prevention Research by Slidesgo</vt:lpstr>
      <vt:lpstr>TELCO CUSTOMER CHURN ANALYSIS</vt:lpstr>
      <vt:lpstr>About Dataset</vt:lpstr>
      <vt:lpstr>Why Is Analyzing Customer Churn Important?</vt:lpstr>
      <vt:lpstr>Objectives</vt:lpstr>
      <vt:lpstr>Table of contents</vt:lpstr>
      <vt:lpstr>Introduction</vt:lpstr>
      <vt:lpstr>Company Overview</vt:lpstr>
      <vt:lpstr>Customer Overview</vt:lpstr>
      <vt:lpstr>Customer Overview</vt:lpstr>
      <vt:lpstr>Churn Analysis </vt:lpstr>
      <vt:lpstr>Customer Demographic</vt:lpstr>
      <vt:lpstr>Customer Demographic</vt:lpstr>
      <vt:lpstr>Customer Services</vt:lpstr>
      <vt:lpstr>Customer Services</vt:lpstr>
      <vt:lpstr>Customer Services</vt:lpstr>
      <vt:lpstr>Customer Services</vt:lpstr>
      <vt:lpstr>Customer Services</vt:lpstr>
      <vt:lpstr>Account Information</vt:lpstr>
      <vt:lpstr>Account Information</vt:lpstr>
      <vt:lpstr>Top 6 potential churn factors </vt:lpstr>
      <vt:lpstr>Proposed  Solutions </vt:lpstr>
      <vt:lpstr>Senior citizen and             non-dependent customers</vt:lpstr>
      <vt:lpstr>Subcribed to Fiber optic Service</vt:lpstr>
      <vt:lpstr>Using Electronic checks and Paperless billing</vt:lpstr>
      <vt:lpstr>New customer with low tenure and opting for month-to-month contract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CHURN ANALYSIS</dc:title>
  <dc:creator>Techcare</dc:creator>
  <cp:lastModifiedBy>Trương Khánh Nhi Đoàn</cp:lastModifiedBy>
  <cp:revision>20</cp:revision>
  <dcterms:modified xsi:type="dcterms:W3CDTF">2024-07-31T09:01:22Z</dcterms:modified>
</cp:coreProperties>
</file>