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3" r:id="rId4"/>
    <p:sldId id="284" r:id="rId5"/>
    <p:sldId id="260" r:id="rId6"/>
    <p:sldId id="266" r:id="rId7"/>
    <p:sldId id="282" r:id="rId8"/>
    <p:sldId id="286" r:id="rId9"/>
    <p:sldId id="287" r:id="rId10"/>
    <p:sldId id="288" r:id="rId11"/>
    <p:sldId id="285" r:id="rId12"/>
  </p:sldIdLst>
  <p:sldSz cx="12192000" cy="6858000"/>
  <p:notesSz cx="6858000" cy="9144000"/>
  <p:embeddedFontLst>
    <p:embeddedFont>
      <p:font typeface="Rockwell" panose="02060603020205020403" pitchFamily="18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iMQy0B61euSvy1TGI04t3g93aj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941468-F69B-425F-B83A-D1833E0E8B54}">
  <a:tblStyle styleId="{32941468-F69B-425F-B83A-D1833E0E8B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0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1227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944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,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4830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317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755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498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4533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3580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962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1329557" y="637754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Rockwel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43" y="45104"/>
            <a:ext cx="12110367" cy="797878"/>
          </a:xfrm>
          <a:prstGeom prst="rect">
            <a:avLst/>
          </a:prstGeom>
          <a:noFill/>
          <a:ln w="38100" cap="sq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352"/>
              </a:srgbClr>
            </a:outerShdw>
          </a:effectLst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160" y="5862541"/>
            <a:ext cx="12195363" cy="100182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17" name="Google Shape;1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4055" y="149344"/>
            <a:ext cx="588268" cy="5882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13"/>
          <p:cNvGrpSpPr/>
          <p:nvPr/>
        </p:nvGrpSpPr>
        <p:grpSpPr>
          <a:xfrm>
            <a:off x="10695894" y="6596658"/>
            <a:ext cx="357425" cy="184511"/>
            <a:chOff x="4858544" y="3598069"/>
            <a:chExt cx="1614487" cy="833438"/>
          </a:xfrm>
        </p:grpSpPr>
        <p:sp>
          <p:nvSpPr>
            <p:cNvPr id="19" name="Google Shape;19;p13"/>
            <p:cNvSpPr/>
            <p:nvPr/>
          </p:nvSpPr>
          <p:spPr>
            <a:xfrm>
              <a:off x="4858544" y="3777457"/>
              <a:ext cx="1355725" cy="654050"/>
            </a:xfrm>
            <a:custGeom>
              <a:avLst/>
              <a:gdLst/>
              <a:ahLst/>
              <a:cxnLst/>
              <a:rect l="l" t="t" r="r" b="b"/>
              <a:pathLst>
                <a:path w="257" h="124" extrusionOk="0">
                  <a:moveTo>
                    <a:pt x="89" y="59"/>
                  </a:moveTo>
                  <a:cubicBezTo>
                    <a:pt x="98" y="44"/>
                    <a:pt x="101" y="45"/>
                    <a:pt x="101" y="45"/>
                  </a:cubicBezTo>
                  <a:cubicBezTo>
                    <a:pt x="145" y="34"/>
                    <a:pt x="214" y="2"/>
                    <a:pt x="214" y="2"/>
                  </a:cubicBezTo>
                  <a:cubicBezTo>
                    <a:pt x="221" y="0"/>
                    <a:pt x="236" y="8"/>
                    <a:pt x="247" y="29"/>
                  </a:cubicBezTo>
                  <a:cubicBezTo>
                    <a:pt x="257" y="50"/>
                    <a:pt x="247" y="60"/>
                    <a:pt x="247" y="60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5" y="121"/>
                    <a:pt x="139" y="119"/>
                    <a:pt x="139" y="119"/>
                  </a:cubicBezTo>
                  <a:cubicBezTo>
                    <a:pt x="108" y="105"/>
                    <a:pt x="49" y="118"/>
                    <a:pt x="45" y="110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41" y="71"/>
                    <a:pt x="145" y="71"/>
                    <a:pt x="149" y="69"/>
                  </a:cubicBezTo>
                  <a:cubicBezTo>
                    <a:pt x="155" y="67"/>
                    <a:pt x="158" y="61"/>
                    <a:pt x="156" y="57"/>
                  </a:cubicBezTo>
                  <a:cubicBezTo>
                    <a:pt x="154" y="53"/>
                    <a:pt x="148" y="52"/>
                    <a:pt x="142" y="55"/>
                  </a:cubicBezTo>
                  <a:cubicBezTo>
                    <a:pt x="138" y="56"/>
                    <a:pt x="135" y="60"/>
                    <a:pt x="135" y="64"/>
                  </a:cubicBezTo>
                  <a:cubicBezTo>
                    <a:pt x="0" y="124"/>
                    <a:pt x="41" y="122"/>
                    <a:pt x="89" y="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" name="Google Shape;20;p13"/>
            <p:cNvSpPr/>
            <p:nvPr/>
          </p:nvSpPr>
          <p:spPr>
            <a:xfrm>
              <a:off x="5977731" y="3598069"/>
              <a:ext cx="495300" cy="558800"/>
            </a:xfrm>
            <a:custGeom>
              <a:avLst/>
              <a:gdLst/>
              <a:ahLst/>
              <a:cxnLst/>
              <a:rect l="l" t="t" r="r" b="b"/>
              <a:pathLst>
                <a:path w="94" h="106" extrusionOk="0">
                  <a:moveTo>
                    <a:pt x="36" y="58"/>
                  </a:moveTo>
                  <a:cubicBezTo>
                    <a:pt x="19" y="26"/>
                    <a:pt x="2" y="34"/>
                    <a:pt x="2" y="34"/>
                  </a:cubicBezTo>
                  <a:cubicBezTo>
                    <a:pt x="0" y="19"/>
                    <a:pt x="14" y="15"/>
                    <a:pt x="14" y="15"/>
                  </a:cubicBezTo>
                  <a:cubicBezTo>
                    <a:pt x="14" y="15"/>
                    <a:pt x="15" y="9"/>
                    <a:pt x="21" y="8"/>
                  </a:cubicBezTo>
                  <a:cubicBezTo>
                    <a:pt x="26" y="8"/>
                    <a:pt x="40" y="4"/>
                    <a:pt x="54" y="0"/>
                  </a:cubicBezTo>
                  <a:cubicBezTo>
                    <a:pt x="70" y="12"/>
                    <a:pt x="81" y="27"/>
                    <a:pt x="88" y="45"/>
                  </a:cubicBezTo>
                  <a:cubicBezTo>
                    <a:pt x="92" y="57"/>
                    <a:pt x="94" y="71"/>
                    <a:pt x="92" y="84"/>
                  </a:cubicBezTo>
                  <a:cubicBezTo>
                    <a:pt x="84" y="90"/>
                    <a:pt x="71" y="99"/>
                    <a:pt x="69" y="101"/>
                  </a:cubicBezTo>
                  <a:cubicBezTo>
                    <a:pt x="66" y="103"/>
                    <a:pt x="60" y="104"/>
                    <a:pt x="57" y="103"/>
                  </a:cubicBezTo>
                  <a:cubicBezTo>
                    <a:pt x="54" y="101"/>
                    <a:pt x="51" y="102"/>
                    <a:pt x="51" y="102"/>
                  </a:cubicBezTo>
                  <a:cubicBezTo>
                    <a:pt x="42" y="106"/>
                    <a:pt x="32" y="98"/>
                    <a:pt x="32" y="98"/>
                  </a:cubicBezTo>
                  <a:cubicBezTo>
                    <a:pt x="32" y="98"/>
                    <a:pt x="53" y="91"/>
                    <a:pt x="36" y="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pic>
        <p:nvPicPr>
          <p:cNvPr id="21" name="Google Shape;21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88256" y="-164569"/>
            <a:ext cx="1876166" cy="131363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/>
        </p:nvSpPr>
        <p:spPr>
          <a:xfrm>
            <a:off x="1727132" y="177421"/>
            <a:ext cx="893484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ĐẠI HỌC CÔNG NGHIỆP HÀ NỘI</a:t>
            </a:r>
            <a:endParaRPr dirty="0"/>
          </a:p>
        </p:txBody>
      </p:sp>
      <p:sp>
        <p:nvSpPr>
          <p:cNvPr id="37" name="Google Shape;37;p27"/>
          <p:cNvSpPr txBox="1"/>
          <p:nvPr/>
        </p:nvSpPr>
        <p:spPr>
          <a:xfrm>
            <a:off x="1456912" y="1042642"/>
            <a:ext cx="89348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CÔNG NGHỆ THÔNG TIN</a:t>
            </a:r>
            <a:endParaRPr sz="1200" dirty="0"/>
          </a:p>
        </p:txBody>
      </p:sp>
      <p:sp>
        <p:nvSpPr>
          <p:cNvPr id="38" name="Google Shape;38;p27"/>
          <p:cNvSpPr txBox="1"/>
          <p:nvPr/>
        </p:nvSpPr>
        <p:spPr>
          <a:xfrm>
            <a:off x="576635" y="1692189"/>
            <a:ext cx="1069539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BẢO VỆ ĐỒ ÁN TỐT NGHIỆP</a:t>
            </a:r>
            <a:b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NGÀNH CÔNG NGHỆ THÔNG TIN</a:t>
            </a:r>
            <a:endParaRPr sz="1050" dirty="0"/>
          </a:p>
        </p:txBody>
      </p:sp>
      <p:sp>
        <p:nvSpPr>
          <p:cNvPr id="39" name="Google Shape;39;p27"/>
          <p:cNvSpPr txBox="1"/>
          <p:nvPr/>
        </p:nvSpPr>
        <p:spPr>
          <a:xfrm>
            <a:off x="6815598" y="4572966"/>
            <a:ext cx="4747138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CBHD</a:t>
            </a:r>
            <a:r>
              <a:rPr lang="en-US" sz="28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TS. </a:t>
            </a:r>
            <a:r>
              <a:rPr lang="en-US" sz="2800" i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2800" i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Bá </a:t>
            </a:r>
            <a:r>
              <a:rPr lang="en-US" sz="2800" i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Nghiễn</a:t>
            </a:r>
            <a:endParaRPr lang="en-US" sz="2800" b="0" i="1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i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Đoàn</a:t>
            </a:r>
            <a:r>
              <a:rPr lang="en-US" sz="2800" i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Văn </a:t>
            </a:r>
            <a:r>
              <a:rPr lang="en-US" sz="2800" i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Quân</a:t>
            </a:r>
            <a:endParaRPr lang="en-US" sz="2800" i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Mã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8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8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2020602342</a:t>
            </a:r>
            <a:endParaRPr sz="2800" b="0" i="1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8;p27"/>
          <p:cNvSpPr txBox="1"/>
          <p:nvPr/>
        </p:nvSpPr>
        <p:spPr>
          <a:xfrm>
            <a:off x="1712818" y="3058835"/>
            <a:ext cx="842303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200"/>
            </a:pPr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ỨNG DỤNG ĐA NỀN TẢNG QUẢN LÝ ĐIỂM CHO HỌC SINH TRUNG HỌC PHỔ THÔNG</a:t>
            </a:r>
            <a:endParaRPr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r>
              <a:rPr lang="en-US"/>
              <a:t>/17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471429" y="1173431"/>
            <a:ext cx="1070784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r>
              <a:rPr lang="en-US" dirty="0"/>
              <a:t>/16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EA965-EDD9-A4D4-6FC4-C7BD26B36B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07" y="1945321"/>
            <a:ext cx="6693408" cy="3559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279D50-B66B-5788-AC54-96CB45D42C6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9"/>
          <a:stretch/>
        </p:blipFill>
        <p:spPr bwMode="auto">
          <a:xfrm>
            <a:off x="8718804" y="1945321"/>
            <a:ext cx="1642327" cy="3559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664595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690" y="1630650"/>
            <a:ext cx="96654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marL="342900" lvl="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WebAssembly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MacOS,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IOS.</a:t>
            </a: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40634049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</a:t>
            </a:r>
            <a:endParaRPr dirty="0"/>
          </a:p>
        </p:txBody>
      </p:sp>
      <p:sp>
        <p:nvSpPr>
          <p:cNvPr id="4" name="Google Shape;45;p1"/>
          <p:cNvSpPr txBox="1"/>
          <p:nvPr/>
        </p:nvSpPr>
        <p:spPr>
          <a:xfrm>
            <a:off x="1145009" y="862819"/>
            <a:ext cx="9104812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</a:p>
          <a:p>
            <a:pPr lvl="1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Vấn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đề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mục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tiêu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ý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nghĩa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của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đồ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án</a:t>
            </a:r>
            <a:endParaRPr lang="en-US" sz="360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1"/>
            <a:endParaRPr lang="en-US" sz="360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r>
              <a:rPr lang="vi-V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vi-V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r>
              <a:rPr lang="en-US"/>
              <a:t>/17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Vấn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đề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mục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tiêu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ý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nghĩa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của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đồ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án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45;p1"/>
          <p:cNvSpPr txBox="1"/>
          <p:nvPr/>
        </p:nvSpPr>
        <p:spPr>
          <a:xfrm>
            <a:off x="2110039" y="2414527"/>
            <a:ext cx="7174751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45;p1"/>
          <p:cNvSpPr txBox="1"/>
          <p:nvPr/>
        </p:nvSpPr>
        <p:spPr>
          <a:xfrm>
            <a:off x="410535" y="1097951"/>
            <a:ext cx="113860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4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Vấn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đề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mục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tiêu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ý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nghĩa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của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đồ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án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45;p1"/>
          <p:cNvSpPr txBox="1"/>
          <p:nvPr/>
        </p:nvSpPr>
        <p:spPr>
          <a:xfrm>
            <a:off x="1626781" y="1918539"/>
            <a:ext cx="8527312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luỹ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Tx/>
              <a:buChar char="-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Tx/>
              <a:buChar char="-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Google Shape;45;p1"/>
          <p:cNvSpPr txBox="1"/>
          <p:nvPr/>
        </p:nvSpPr>
        <p:spPr>
          <a:xfrm>
            <a:off x="410535" y="1097951"/>
            <a:ext cx="113860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ý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96812222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45;p1"/>
          <p:cNvSpPr txBox="1"/>
          <p:nvPr/>
        </p:nvSpPr>
        <p:spPr>
          <a:xfrm>
            <a:off x="410535" y="1097951"/>
            <a:ext cx="113860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r>
              <a:rPr lang="en-US" dirty="0"/>
              <a:t>/16</a:t>
            </a:r>
          </a:p>
        </p:txBody>
      </p:sp>
      <p:sp>
        <p:nvSpPr>
          <p:cNvPr id="2" name="AutoShape 2" descr="C# - JetBrains Guide">
            <a:extLst>
              <a:ext uri="{FF2B5EF4-FFF2-40B4-BE49-F238E27FC236}">
                <a16:creationId xmlns:a16="http://schemas.microsoft.com/office/drawing/2014/main" id="{6F98C309-625C-CFA5-2399-30D25E6F9D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872613"/>
            <a:ext cx="2708787" cy="270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5FDF78D-26F2-E2ED-335C-5B94E57A1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2547" y="1551955"/>
            <a:ext cx="2026905" cy="2026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DC8A11-75F1-216B-C0DD-071B5F2FA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493" y="3429000"/>
            <a:ext cx="1949707" cy="1857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34931A-8267-4B62-2579-FB45CFCEB8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800" y="3429000"/>
            <a:ext cx="1949707" cy="181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039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45;p1"/>
          <p:cNvSpPr txBox="1"/>
          <p:nvPr/>
        </p:nvSpPr>
        <p:spPr>
          <a:xfrm>
            <a:off x="410535" y="1097951"/>
            <a:ext cx="113860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758" y="2429576"/>
            <a:ext cx="85024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2022.</a:t>
            </a:r>
          </a:p>
          <a:p>
            <a:pPr marL="342900" lvl="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Studio 2, Rational Rose: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cở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84871528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45;p1"/>
          <p:cNvSpPr txBox="1"/>
          <p:nvPr/>
        </p:nvSpPr>
        <p:spPr>
          <a:xfrm>
            <a:off x="463290" y="1818920"/>
            <a:ext cx="10647733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/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Các chức năng truy cập vào hệ thống: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nhập, đăng xuất tài khoản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endParaRPr lang="vi-VN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Các chức năng liên quan đến quy trình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Phân quyền giữa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endParaRPr lang="vi-VN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Các chức năng quản trị: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quản lí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endParaRPr lang="vi-V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Hỗ trợ đa ngôn ngữ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45;p1"/>
          <p:cNvSpPr txBox="1"/>
          <p:nvPr/>
        </p:nvSpPr>
        <p:spPr>
          <a:xfrm>
            <a:off x="410535" y="1097951"/>
            <a:ext cx="113860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vi-VN" sz="2400" b="1" i="1" dirty="0">
                <a:solidFill>
                  <a:schemeClr val="bg1"/>
                </a:solidFill>
                <a:effectLst/>
                <a:latin typeface="TimesNewRomanPSMT"/>
              </a:rPr>
              <a:t>3.1. </a:t>
            </a:r>
            <a:r>
              <a:rPr lang="en-US" sz="2400" b="1" i="1" dirty="0" err="1">
                <a:solidFill>
                  <a:schemeClr val="bg1"/>
                </a:solidFill>
                <a:latin typeface="TimesNewRomanPSMT"/>
              </a:rPr>
              <a:t>Ứng</a:t>
            </a:r>
            <a:r>
              <a:rPr lang="en-US" sz="2400" b="1" i="1" dirty="0">
                <a:solidFill>
                  <a:schemeClr val="bg1"/>
                </a:solidFill>
                <a:latin typeface="TimesNewRomanPSMT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NewRomanPSMT"/>
              </a:rPr>
              <a:t>dụng</a:t>
            </a:r>
            <a:r>
              <a:rPr lang="vi-VN" sz="2400" b="1" i="1" dirty="0">
                <a:solidFill>
                  <a:schemeClr val="bg1"/>
                </a:solidFill>
                <a:effectLst/>
                <a:latin typeface="TimesNewRomanPSMT"/>
              </a:rPr>
              <a:t> bao gồm những mục chính và chức năng chính </a:t>
            </a:r>
            <a:endParaRPr lang="vi-VN" sz="2400" b="1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7829968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471429" y="1173431"/>
            <a:ext cx="953781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r>
              <a:rPr lang="en-US" dirty="0"/>
              <a:t>/16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BD3E67-D9F8-26FF-12FB-D5A7D4D01D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7" y="2069499"/>
            <a:ext cx="6695538" cy="3560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5F221C-3E0C-7394-B7D3-B301B82001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6" b="2266"/>
          <a:stretch/>
        </p:blipFill>
        <p:spPr bwMode="auto">
          <a:xfrm>
            <a:off x="8714924" y="2069499"/>
            <a:ext cx="1686376" cy="35630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313378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471429" y="1173431"/>
            <a:ext cx="1070784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r>
              <a:rPr lang="en-US" dirty="0"/>
              <a:t>/16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E38F04-5F8F-4CC6-0A04-02307CAB9B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0" y="1974819"/>
            <a:ext cx="6693408" cy="35596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7B898D-D07F-66A1-D9AC-F133A9029E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2"/>
          <a:stretch/>
        </p:blipFill>
        <p:spPr bwMode="auto">
          <a:xfrm>
            <a:off x="8753670" y="1974819"/>
            <a:ext cx="1647630" cy="3559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4967743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amask">
  <a:themeElements>
    <a:clrScheme name="Custom 1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</TotalTime>
  <Words>661</Words>
  <Application>Microsoft Office PowerPoint</Application>
  <PresentationFormat>Widescreen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TimesNewRomanPSMT</vt:lpstr>
      <vt:lpstr>Times New Roman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The</dc:creator>
  <cp:lastModifiedBy>Quan Doan</cp:lastModifiedBy>
  <cp:revision>139</cp:revision>
  <dcterms:created xsi:type="dcterms:W3CDTF">2021-01-21T04:17:31Z</dcterms:created>
  <dcterms:modified xsi:type="dcterms:W3CDTF">2024-05-23T15:08:01Z</dcterms:modified>
</cp:coreProperties>
</file>