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87" r:id="rId2"/>
    <p:sldId id="286" r:id="rId3"/>
    <p:sldId id="288" r:id="rId4"/>
    <p:sldId id="289" r:id="rId5"/>
    <p:sldId id="290" r:id="rId6"/>
    <p:sldId id="299" r:id="rId7"/>
    <p:sldId id="291" r:id="rId8"/>
    <p:sldId id="292" r:id="rId9"/>
    <p:sldId id="300" r:id="rId10"/>
    <p:sldId id="293" r:id="rId11"/>
    <p:sldId id="294" r:id="rId12"/>
    <p:sldId id="296" r:id="rId13"/>
    <p:sldId id="29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6600"/>
    <a:srgbClr val="006600"/>
    <a:srgbClr val="660033"/>
    <a:srgbClr val="003300"/>
    <a:srgbClr val="CC0000"/>
    <a:srgbClr val="0000FF"/>
    <a:srgbClr val="99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>
      <p:cViewPr varScale="1">
        <p:scale>
          <a:sx n="83" d="100"/>
          <a:sy n="83" d="100"/>
        </p:scale>
        <p:origin x="-14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E01DB-7916-4BDE-AD8B-49987E57DC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38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B85B7-153A-4607-964F-D228CBE9D3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24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4A928-ECE4-47AE-BDC4-C08F337B19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47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FF206-9258-44E3-9A0B-BCF1DD6E7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B83D7-87A0-49EB-9988-588D35829E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5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FA4A-3DC0-4948-B470-3E29C8459F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90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15D7-AE53-4647-B53C-B4E391CD7D8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10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C1223-9927-4E5D-A7F0-F8422E6C58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9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5A2B3-C948-402F-818A-5E1329623F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62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51D4D-BA1B-4538-AA61-A5982E7FCB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4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80B84-DBC8-43F7-97D1-FA0197AFEF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33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EB51C-9782-46E4-B82F-65FB432A793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34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B93445-0553-44BF-A9C6-3067AFCC92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6" name="Rounded Rectangle 5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8800"/>
            <a:ext cx="7848600" cy="2438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  <a:latin typeface="Arial" charset="0"/>
              </a:rPr>
              <a:t>CHƯƠNG 3</a:t>
            </a:r>
            <a:r>
              <a:rPr lang="en-US" sz="3600" b="1" dirty="0" smtClean="0">
                <a:solidFill>
                  <a:schemeClr val="tx2"/>
                </a:solidFill>
                <a:latin typeface="Arial" charset="0"/>
              </a:rPr>
              <a:t/>
            </a:r>
            <a:br>
              <a:rPr lang="en-US" sz="3600" b="1" dirty="0" smtClean="0">
                <a:solidFill>
                  <a:schemeClr val="tx2"/>
                </a:solidFill>
                <a:latin typeface="Arial" charset="0"/>
              </a:rPr>
            </a:br>
            <a:r>
              <a:rPr lang="en-US" sz="4000" b="1" dirty="0" smtClean="0">
                <a:solidFill>
                  <a:schemeClr val="tx2"/>
                </a:solidFill>
                <a:latin typeface="Arial" charset="0"/>
              </a:rPr>
              <a:t>PHƯƠNG THỨC TOÁN TỬ</a:t>
            </a:r>
          </a:p>
        </p:txBody>
      </p:sp>
      <p:sp>
        <p:nvSpPr>
          <p:cNvPr id="2052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Lập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trình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hướng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đối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tượng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11" name="Rounded Rectangle 10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38200"/>
            <a:ext cx="8153400" cy="2667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Nhận xét: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Phương thức toán tử một ngôi không có đối vào. Thực chất phương thức toán tử đổi dấu trên đã bao gồm một đối mặc định, đó là con trỏ </a:t>
            </a:r>
            <a:r>
              <a:rPr lang="en-US" sz="2000" b="1" smtClean="0">
                <a:solidFill>
                  <a:srgbClr val="FF0000"/>
                </a:solidFill>
                <a:latin typeface="Arial" charset="0"/>
                <a:cs typeface="Arial" charset="0"/>
              </a:rPr>
              <a:t>this</a:t>
            </a: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.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Con trỏ </a:t>
            </a:r>
            <a:r>
              <a:rPr lang="en-US" sz="2000" b="1" smtClean="0">
                <a:solidFill>
                  <a:srgbClr val="FF0000"/>
                </a:solidFill>
                <a:latin typeface="Arial" charset="0"/>
                <a:cs typeface="Arial" charset="0"/>
              </a:rPr>
              <a:t>this</a:t>
            </a: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 luôn là đối mặc định của các phương thức toán tử. Như vậy, hai cách viết sau là tương đương.</a:t>
            </a:r>
          </a:p>
        </p:txBody>
      </p:sp>
      <p:graphicFrame>
        <p:nvGraphicFramePr>
          <p:cNvPr id="52267" name="Group 4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98368628"/>
              </p:ext>
            </p:extLst>
          </p:nvPr>
        </p:nvGraphicFramePr>
        <p:xfrm>
          <a:off x="1066800" y="3535363"/>
          <a:ext cx="7418388" cy="960438"/>
        </p:xfrm>
        <a:graphic>
          <a:graphicData uri="http://schemas.openxmlformats.org/drawingml/2006/table">
            <a:tbl>
              <a:tblPr/>
              <a:tblGrid>
                <a:gridCol w="3349656"/>
                <a:gridCol w="4068732"/>
              </a:tblGrid>
              <a:tr h="9604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tg.phanThuc = -phanThuc</a:t>
                      </a: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tg.phanAo = -phanAo</a:t>
                      </a: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tg.phanThuc = -</a:t>
                      </a: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this</a:t>
                      </a: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-&gt;phanThuc</a:t>
                      </a: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tg.phanAo = -</a:t>
                      </a: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this</a:t>
                      </a: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-&gt;phanAo</a:t>
                      </a: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71" name="Group 4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12140677"/>
              </p:ext>
            </p:extLst>
          </p:nvPr>
        </p:nvGraphicFramePr>
        <p:xfrm>
          <a:off x="1597025" y="5638800"/>
          <a:ext cx="5794375" cy="477838"/>
        </p:xfrm>
        <a:graphic>
          <a:graphicData uri="http://schemas.openxmlformats.org/drawingml/2006/table">
            <a:tbl>
              <a:tblPr/>
              <a:tblGrid>
                <a:gridCol w="3597198"/>
                <a:gridCol w="2197177"/>
              </a:tblGrid>
              <a:tr h="477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SoPhuc y = x.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operator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-();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SoPhuc y = -x;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09600" y="46482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273050" algn="just">
              <a:lnSpc>
                <a:spcPct val="130000"/>
              </a:lnSpc>
              <a:spcBef>
                <a:spcPts val="200"/>
              </a:spcBef>
              <a:spcAft>
                <a:spcPts val="600"/>
              </a:spcAft>
              <a:buClr>
                <a:srgbClr val="003300"/>
              </a:buClr>
              <a:buSzPct val="100000"/>
              <a:buFont typeface="Arial" charset="0"/>
              <a:buChar char="−"/>
            </a:pPr>
            <a:r>
              <a:rPr lang="en-US" sz="2000">
                <a:solidFill>
                  <a:srgbClr val="003300"/>
                </a:solidFill>
              </a:rPr>
              <a:t>Khi sử dụng PTTT một ngôi ta cũng có 2 cách như với hàm toán tử. Như vậy, hai cách viết sau là tương đương: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Cài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đặt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toán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tử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(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tt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</a:p>
        </p:txBody>
      </p:sp>
      <p:sp>
        <p:nvSpPr>
          <p:cNvPr id="1026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9" name="Rounded Rectangle 8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3048000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3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Cài đặt phương thức toán tử hai ngôi</a:t>
            </a:r>
          </a:p>
          <a:p>
            <a:pPr lvl="1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/>
            </a:pPr>
            <a:r>
              <a:rPr lang="en-US" sz="2100" b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Trong PT toán tử, con trỏ </a:t>
            </a:r>
            <a:r>
              <a:rPr lang="en-US" sz="21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n-US" sz="2100" b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luôn là một đối số mặc định.</a:t>
            </a:r>
          </a:p>
          <a:p>
            <a:pPr lvl="1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/>
            </a:pPr>
            <a:r>
              <a:rPr lang="en-US" sz="2100" b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Với phương thức toán tử hai ngôi, thay vì có hai đối vào, ta chỉ cần một đối, đối còn lại là con trỏ this.</a:t>
            </a: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3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Ví dụ: </a:t>
            </a:r>
            <a:endParaRPr lang="en-US" sz="2300" b="1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−"/>
              <a:defRPr/>
            </a:pPr>
            <a:r>
              <a:rPr lang="en-US" sz="21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Cài đặt lớp số phức ở trên với phương thức toán tử hai ngôi cộng hai số phức bất kỳ.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" y="3938588"/>
            <a:ext cx="8215313" cy="2462212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</a:t>
            </a:r>
            <a:r>
              <a:rPr lang="en-US" sz="2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+(SoPhuc y)</a:t>
            </a:r>
          </a:p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SoPhuc tg;</a:t>
            </a:r>
          </a:p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tg.phanThuc = </a:t>
            </a:r>
            <a:r>
              <a:rPr lang="en-US" sz="2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-&gt;phanThuc + y.phanThuc;</a:t>
            </a:r>
          </a:p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tg.phanAo   = </a:t>
            </a:r>
            <a:r>
              <a:rPr lang="en-US" sz="2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-&gt;phanAo + y.phanAo;</a:t>
            </a:r>
          </a:p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tg;</a:t>
            </a:r>
          </a:p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Cài đặt phương </a:t>
            </a: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 toán tử (tt)</a:t>
            </a:r>
          </a:p>
        </p:txBody>
      </p:sp>
      <p:sp>
        <p:nvSpPr>
          <p:cNvPr id="11271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82296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&lt;&lt;(</a:t>
            </a:r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&amp; out, SoPhuc S)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out&lt;&lt;</a:t>
            </a:r>
            <a:r>
              <a:rPr lang="en-US" sz="23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S.phanThuc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&lt;&lt;" + "&lt;&lt;</a:t>
            </a:r>
            <a:r>
              <a:rPr lang="en-US" sz="23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S.phanAo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&lt;&lt;"i"&lt;&lt;endl;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/>
            <a:endParaRPr lang="en-US" sz="23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&gt;&gt;(</a:t>
            </a:r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&amp; in, </a:t>
            </a:r>
            <a:r>
              <a:rPr lang="en-US" sz="230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SoPhuc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&amp;P)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cout&lt;&lt;"Nhap phan thuc: ";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in&gt;&gt;</a:t>
            </a:r>
            <a:r>
              <a:rPr lang="en-US" sz="23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P.phanThuc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cout&lt;&lt;"Nhap phan ao: ";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in&gt;&gt;</a:t>
            </a:r>
            <a:r>
              <a:rPr lang="en-US" sz="23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P.phanAo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in;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3.5. Cài đặt hàm toán tử nhập - xuất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294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411413"/>
            <a:ext cx="3581400" cy="1474787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bg1"/>
                </a:solidFill>
                <a:latin typeface="Arial" charset="0"/>
              </a:rPr>
              <a:t>BÀI TẬP</a:t>
            </a:r>
          </a:p>
        </p:txBody>
      </p:sp>
      <p:sp>
        <p:nvSpPr>
          <p:cNvPr id="13316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953000"/>
          </a:xfrm>
        </p:spPr>
        <p:txBody>
          <a:bodyPr/>
          <a:lstStyle/>
          <a:p>
            <a:pPr marL="273050" indent="-273050" eaLnBrk="1" hangingPunct="1">
              <a:spcBef>
                <a:spcPct val="30000"/>
              </a:spcBef>
            </a:pPr>
            <a:r>
              <a:rPr lang="en-US" sz="25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Toán tử một ngôi: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3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Là những toán tử thực hiện trên một toán hạng.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3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Gồm có: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21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Phép phủ định (!)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21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Phép tăng 1 đơn vị (++)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21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Giảm một đơn vị (--)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21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Phép đổi dấu (-) …</a:t>
            </a:r>
          </a:p>
          <a:p>
            <a:pPr marL="273050" indent="-273050" eaLnBrk="1" hangingPunct="1">
              <a:spcBef>
                <a:spcPct val="30000"/>
              </a:spcBef>
            </a:pPr>
            <a:r>
              <a:rPr lang="en-US" sz="25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Toán tử hai ngôi: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3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Là những toán tử thực hiện trên 2 toán hạng.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3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Gồm các toán tử: cộng (+), trừ (-), nhân (*), chia (/)….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3.1.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Phân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loại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toán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toán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tử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8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11" name="Rounded Rectangle 10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2286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1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Trong lập trình cấu trúc một hàm toán tử có đặc điểm sau: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Hàm toán tử được cài đặt tương tự hàm thông thường, chỉ khác ở tên hàm và cách sử dụng.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Tên hàm: được viết theo dạng:</a:t>
            </a:r>
            <a:r>
              <a:rPr lang="en-US" sz="2000" b="1" smtClean="0">
                <a:latin typeface="Arial" charset="0"/>
                <a:cs typeface="Arial" charset="0"/>
              </a:rPr>
              <a:t> </a:t>
            </a:r>
            <a:r>
              <a:rPr lang="en-US" sz="2000" b="1" smtClean="0">
                <a:solidFill>
                  <a:srgbClr val="CC0000"/>
                </a:solidFill>
                <a:latin typeface="Arial" charset="0"/>
                <a:cs typeface="Arial" charset="0"/>
              </a:rPr>
              <a:t>operator</a:t>
            </a:r>
            <a:r>
              <a:rPr lang="en-US" sz="2000" b="1" smtClean="0">
                <a:latin typeface="Arial" charset="0"/>
                <a:cs typeface="Arial" charset="0"/>
              </a:rPr>
              <a:t> </a:t>
            </a: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&lt;Ký hiệu toán tử&gt;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1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Cú pháp của hàm: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3171825"/>
            <a:ext cx="6853238" cy="1323975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0000FF"/>
                </a:solidFill>
              </a:rPr>
              <a:t>&lt;Kiểu trả về&gt; </a:t>
            </a:r>
            <a:r>
              <a:rPr lang="en-US" sz="2000">
                <a:solidFill>
                  <a:srgbClr val="CC0000"/>
                </a:solidFill>
              </a:rPr>
              <a:t>operator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&lt;Ký hiệu toán tử&gt;</a:t>
            </a:r>
            <a:r>
              <a:rPr lang="en-US" sz="2000"/>
              <a:t> </a:t>
            </a:r>
            <a:r>
              <a:rPr lang="en-US" sz="2000">
                <a:solidFill>
                  <a:srgbClr val="006600"/>
                </a:solidFill>
              </a:rPr>
              <a:t>(các đối số)</a:t>
            </a:r>
          </a:p>
          <a:p>
            <a:pPr marL="342900" indent="-342900"/>
            <a:r>
              <a:rPr lang="en-US" sz="2000">
                <a:solidFill>
                  <a:srgbClr val="000099"/>
                </a:solidFill>
              </a:rPr>
              <a:t>{</a:t>
            </a:r>
          </a:p>
          <a:p>
            <a:pPr lvl="1"/>
            <a:r>
              <a:rPr lang="en-US" sz="2000">
                <a:solidFill>
                  <a:srgbClr val="000099"/>
                </a:solidFill>
              </a:rPr>
              <a:t>	</a:t>
            </a:r>
            <a:r>
              <a:rPr lang="en-US" sz="2000" i="1">
                <a:solidFill>
                  <a:srgbClr val="003300"/>
                </a:solidFill>
              </a:rPr>
              <a:t>Thân hàm toán tử;</a:t>
            </a:r>
          </a:p>
          <a:p>
            <a:pPr marL="342900" indent="-342900"/>
            <a:r>
              <a:rPr lang="en-US" sz="200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7200" y="4572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Arial" charset="0"/>
              <a:buChar char="•"/>
            </a:pPr>
            <a:r>
              <a:rPr lang="en-US" sz="2200">
                <a:solidFill>
                  <a:srgbClr val="000099"/>
                </a:solidFill>
              </a:rPr>
              <a:t>Ví dụ: Hàm toán tử cộng hai số thực bất kỳ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219200" y="5094288"/>
            <a:ext cx="6853238" cy="1154112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3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3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+(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3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23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3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3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 + y;</a:t>
            </a:r>
          </a:p>
          <a:p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3.2. Cài đặt hàm toán tử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105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12" name="Rounded Rectangle 11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229600" cy="9144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21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Cách 1: gọi như hàm thông thường. VD: để cộng hai số thực a, b ta có thể viết: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09638" y="1654175"/>
            <a:ext cx="7391400" cy="769938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cout&lt;&lt;"Tong cua hai so a va b la: ";</a:t>
            </a:r>
          </a:p>
          <a:p>
            <a:r>
              <a:rPr lang="it-IT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cout&lt;&lt;operator+(a,b);</a:t>
            </a:r>
            <a:endParaRPr lang="en-US" sz="2200">
              <a:solidFill>
                <a:srgbClr val="00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7200" y="2667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Arial" charset="0"/>
              <a:buChar char="•"/>
            </a:pPr>
            <a:r>
              <a:rPr lang="it-IT" sz="2100">
                <a:solidFill>
                  <a:srgbClr val="000099"/>
                </a:solidFill>
              </a:rPr>
              <a:t>Cách 2: gọi như một toán tử: Ta có thể sử dụng hàm toán tử như một toán tử, tức là ta có thể viết: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909638" y="3684588"/>
            <a:ext cx="7391400" cy="430212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cout&lt;&lt;</a:t>
            </a:r>
            <a:r>
              <a:rPr lang="it-IT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Tong hai so S1 va S2 la</a:t>
            </a:r>
            <a:r>
              <a:rPr lang="it-IT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&lt;&lt;S1+S2;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57200" y="44196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Arial" charset="0"/>
              <a:buChar char="•"/>
            </a:pPr>
            <a:r>
              <a:rPr lang="en-US" sz="2100">
                <a:solidFill>
                  <a:srgbClr val="000099"/>
                </a:solidFill>
              </a:rPr>
              <a:t>Ví dụ: Một số phức có dạng: </a:t>
            </a:r>
            <a:r>
              <a:rPr lang="en-US" sz="2100">
                <a:solidFill>
                  <a:srgbClr val="003300"/>
                </a:solidFill>
              </a:rPr>
              <a:t>&lt;Phần thực&gt; + i * &lt;Phần ảo&gt;. </a:t>
            </a:r>
            <a:r>
              <a:rPr lang="en-US" sz="2100">
                <a:solidFill>
                  <a:srgbClr val="000099"/>
                </a:solidFill>
              </a:rPr>
              <a:t>Cho hai số phức </a:t>
            </a:r>
            <a:r>
              <a:rPr lang="en-US" sz="2100">
                <a:solidFill>
                  <a:srgbClr val="003300"/>
                </a:solidFill>
              </a:rPr>
              <a:t>X = a + i*b </a:t>
            </a:r>
            <a:r>
              <a:rPr lang="en-US" sz="2100">
                <a:solidFill>
                  <a:srgbClr val="000099"/>
                </a:solidFill>
              </a:rPr>
              <a:t>và </a:t>
            </a:r>
            <a:r>
              <a:rPr lang="en-US" sz="2100">
                <a:solidFill>
                  <a:srgbClr val="003300"/>
                </a:solidFill>
              </a:rPr>
              <a:t>Y = c + i * d.</a:t>
            </a:r>
            <a:r>
              <a:rPr lang="en-US" sz="2100">
                <a:solidFill>
                  <a:srgbClr val="000099"/>
                </a:solidFill>
              </a:rPr>
              <a:t> Khi đó </a:t>
            </a:r>
            <a:r>
              <a:rPr lang="en-US" sz="2100">
                <a:solidFill>
                  <a:srgbClr val="003300"/>
                </a:solidFill>
              </a:rPr>
              <a:t>X + Y </a:t>
            </a:r>
            <a:r>
              <a:rPr lang="en-US" sz="2100">
                <a:solidFill>
                  <a:srgbClr val="000099"/>
                </a:solidFill>
              </a:rPr>
              <a:t>sẽ cho số phức có dạng</a:t>
            </a:r>
            <a:r>
              <a:rPr lang="en-US" sz="2100">
                <a:solidFill>
                  <a:srgbClr val="003300"/>
                </a:solidFill>
              </a:rPr>
              <a:t>: X+Y = (a+c) + i * (b + d). </a:t>
            </a:r>
            <a:r>
              <a:rPr lang="en-US" sz="2100">
                <a:solidFill>
                  <a:srgbClr val="000099"/>
                </a:solidFill>
              </a:rPr>
              <a:t>Hãy định nghĩa hàm toán tử để thực hiện cộng hai số phức bất kỳ.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3.3. Sử dụng hàm toán tử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130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68288" y="1036637"/>
            <a:ext cx="8647112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{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phanThuc;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phanAo;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spcAft>
                <a:spcPts val="600"/>
              </a:spcAft>
            </a:pPr>
            <a:r>
              <a:rPr lang="en-US" sz="23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//Dinh nghia ham toan tu cong hai so phuc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+(SoPhuc x, SoPhuc y) {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SoPhuc tg;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tg.phanThuc = x.phanThuc + y.phanThuc;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tg.phanAo = x.phanAo + y.phanAo;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tg;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Sử dụng hàm toán tử (tt)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150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990600" y="960437"/>
            <a:ext cx="7699413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main() {</a:t>
            </a:r>
            <a:endParaRPr lang="fr-FR" sz="23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3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//Khai bao hai so phuc x va y va tong T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x, y, T;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x.phanThuc = 2; x.phanAo = 3;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y.phanThuc = 3; y.phanAo = 5;</a:t>
            </a:r>
          </a:p>
          <a:p>
            <a:pPr>
              <a:spcAft>
                <a:spcPts val="600"/>
              </a:spcAft>
            </a:pPr>
            <a:r>
              <a:rPr lang="en-US" sz="23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//Cong hai so phuc va in ket qua 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 = 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+(x, y); </a:t>
            </a:r>
          </a:p>
          <a:p>
            <a:pPr>
              <a:spcAft>
                <a:spcPts val="600"/>
              </a:spcAft>
            </a:pPr>
            <a:r>
              <a:rPr lang="en-US" sz="23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//Co the viet T = x + y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cout&lt;&lt;"Ket qua "&lt;&lt;T.phanThuc;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cout&lt;&lt;"+ i * "&lt;&lt;T.phanAo;</a:t>
            </a:r>
          </a:p>
          <a:p>
            <a:pPr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Sử dụng hàm toán tử (tt)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174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Cài đặt phương thức toán tử một ngôi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Phương thức toán tử cũng tương tự như hàm toán tử.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Ví dụ: Cài đặt lớp số phức bao gồm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Các thuộc tính: phần thực và phần ảo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Các phương thức: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PT khởi tạo có đối khởi gán giá trị cho phần thực và ảo 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Phương thức khởi tạo không đối.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Phương thức đổi dấu.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Phương thức hiển thị số phức.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Viết chương trình chính để tạo một số phức và in kết quả sau khi đã đổi dấu số phức ra màn hình.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3.4. Cài đặt phương thức toán tử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198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9" name="Rounded Rectangle 8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847725" y="762000"/>
            <a:ext cx="71532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4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lvl="2"/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phanThuc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phanAo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2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SoPhuc() {</a:t>
            </a:r>
          </a:p>
          <a:p>
            <a:pPr lvl="3"/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phanThuc = 0; phanAo = 0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2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SoPhuc(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a,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b)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4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phanThuc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= a; </a:t>
            </a:r>
          </a:p>
          <a:p>
            <a:pPr lvl="3"/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phanAo  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= b;</a:t>
            </a:r>
          </a:p>
          <a:p>
            <a:pPr lvl="2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xuat(){</a:t>
            </a:r>
          </a:p>
          <a:p>
            <a:pPr lvl="3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&lt;&lt;"So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phuc la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"&lt;&lt;phanThuc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cout&lt;&lt;" + i *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hanAo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}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Cài đặt phương thức toán tử (tt)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22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9" name="Rounded Rectangle 8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928254" y="838200"/>
            <a:ext cx="745374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//Phuong thuc toan tu doi dau</a:t>
            </a: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en-US" sz="24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tg;</a:t>
            </a:r>
          </a:p>
          <a:p>
            <a:pPr lvl="2"/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tg.phanThuc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-phanThuc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tg.phanAo  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-phanAo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tg;</a:t>
            </a: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en-US" sz="24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x(2, 3);</a:t>
            </a: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y = x.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-(); </a:t>
            </a:r>
          </a:p>
          <a:p>
            <a:pPr lvl="1"/>
            <a:r>
              <a:rPr lang="en-US" sz="2400" i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 the viet y = -x;</a:t>
            </a: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y.xuat();</a:t>
            </a: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getch();</a:t>
            </a:r>
          </a:p>
          <a:p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Cài đặt phương thức toán tử (tt)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22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  <p:extLst>
      <p:ext uri="{BB962C8B-B14F-4D97-AF65-F5344CB8AC3E}">
        <p14:creationId xmlns:p14="http://schemas.microsoft.com/office/powerpoint/2010/main" val="21806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</TotalTime>
  <Words>1026</Words>
  <Application>Microsoft Office PowerPoint</Application>
  <PresentationFormat>On-screen Show (4:3)</PresentationFormat>
  <Paragraphs>153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CHƯƠNG 3 PHƯƠNG THỨC TOÁN TỬ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LẬP TRÌNH HƯỚNG ĐỐI TƯỢNG</dc:title>
  <dc:creator>AnMinh</dc:creator>
  <cp:lastModifiedBy>admin</cp:lastModifiedBy>
  <cp:revision>266</cp:revision>
  <dcterms:created xsi:type="dcterms:W3CDTF">2008-10-29T04:46:09Z</dcterms:created>
  <dcterms:modified xsi:type="dcterms:W3CDTF">2019-08-28T14:57:18Z</dcterms:modified>
</cp:coreProperties>
</file>