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1682" y="289636"/>
            <a:ext cx="23241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6042" y="58039"/>
            <a:ext cx="7135495" cy="65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1001267"/>
            <a:ext cx="8382000" cy="55610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00" y="1806701"/>
            <a:ext cx="3321000" cy="2289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BOTÃO</a:t>
            </a:r>
            <a:r>
              <a:rPr lang="pt-BR" sz="1850" b="1" spc="-10" dirty="0">
                <a:latin typeface="Calibri"/>
                <a:cs typeface="Calibri"/>
              </a:rPr>
              <a:t> iniciar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CAIXA</a:t>
            </a:r>
            <a:r>
              <a:rPr lang="pt-BR" sz="1850" b="1" spc="-10" dirty="0">
                <a:latin typeface="Calibri"/>
                <a:cs typeface="Calibri"/>
              </a:rPr>
              <a:t> de pesquisa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35" dirty="0">
                <a:latin typeface="Calibri"/>
                <a:cs typeface="Calibri"/>
              </a:rPr>
              <a:t>VISÃO</a:t>
            </a:r>
            <a:r>
              <a:rPr sz="1850" b="1" spc="-60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DE</a:t>
            </a:r>
            <a:r>
              <a:rPr lang="pt-BR" sz="1850" b="1" spc="-25" dirty="0">
                <a:latin typeface="Calibri"/>
                <a:cs typeface="Calibri"/>
              </a:rPr>
              <a:t> tarefas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BARRA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DE</a:t>
            </a:r>
            <a:r>
              <a:rPr lang="pt-BR" sz="1850" b="1" spc="-25" dirty="0">
                <a:latin typeface="Calibri"/>
                <a:cs typeface="Calibri"/>
              </a:rPr>
              <a:t> ferramentas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dirty="0">
                <a:latin typeface="Calibri"/>
                <a:cs typeface="Calibri"/>
              </a:rPr>
              <a:t>ÁREA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DE</a:t>
            </a:r>
            <a:r>
              <a:rPr lang="pt-BR" sz="1850" b="1" spc="-25" dirty="0">
                <a:latin typeface="Calibri"/>
                <a:cs typeface="Calibri"/>
              </a:rPr>
              <a:t> notificações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MOSTRAR</a:t>
            </a:r>
            <a:r>
              <a:rPr lang="pt-BR" sz="1850" b="1" spc="-10" dirty="0">
                <a:latin typeface="Calibri"/>
                <a:cs typeface="Calibri"/>
              </a:rPr>
              <a:t> </a:t>
            </a:r>
            <a:r>
              <a:rPr lang="pt-BR" sz="1850" b="1" spc="-10" dirty="0" err="1">
                <a:latin typeface="Calibri"/>
                <a:cs typeface="Calibri"/>
              </a:rPr>
              <a:t>area</a:t>
            </a:r>
            <a:r>
              <a:rPr lang="pt-BR" sz="1850" b="1" spc="-10" dirty="0">
                <a:latin typeface="Calibri"/>
                <a:cs typeface="Calibri"/>
              </a:rPr>
              <a:t> de trabalho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20" dirty="0">
                <a:latin typeface="Calibri"/>
                <a:cs typeface="Calibri"/>
              </a:rPr>
              <a:t>ÁREA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DE</a:t>
            </a:r>
            <a:r>
              <a:rPr lang="pt-BR" sz="1850" b="1" spc="-25" dirty="0">
                <a:latin typeface="Calibri"/>
                <a:cs typeface="Calibri"/>
              </a:rPr>
              <a:t> trabalho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25" dirty="0">
                <a:latin typeface="Calibri"/>
                <a:cs typeface="Calibri"/>
              </a:rPr>
              <a:t>ÍCONES</a:t>
            </a:r>
            <a:r>
              <a:rPr sz="1850" b="1" spc="-55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DA</a:t>
            </a:r>
            <a:r>
              <a:rPr lang="pt-BR" sz="1850" b="1" spc="-35" dirty="0">
                <a:latin typeface="Calibri"/>
                <a:cs typeface="Calibri"/>
              </a:rPr>
              <a:t> </a:t>
            </a:r>
            <a:r>
              <a:rPr lang="pt-BR" sz="1850" b="1" spc="-35" dirty="0" err="1">
                <a:latin typeface="Calibri"/>
                <a:cs typeface="Calibri"/>
              </a:rPr>
              <a:t>area</a:t>
            </a:r>
            <a:r>
              <a:rPr lang="pt-BR" sz="1850" b="1" spc="-35" dirty="0">
                <a:latin typeface="Calibri"/>
                <a:cs typeface="Calibri"/>
              </a:rPr>
              <a:t> de trabalho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787146"/>
            <a:ext cx="11626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pc="-25" dirty="0"/>
              <a:t>3.</a:t>
            </a:r>
            <a:r>
              <a:rPr dirty="0"/>
              <a:t>	</a:t>
            </a:r>
            <a:r>
              <a:rPr spc="-10" dirty="0"/>
              <a:t>VISÃO</a:t>
            </a:r>
            <a:r>
              <a:rPr dirty="0"/>
              <a:t>	</a:t>
            </a:r>
            <a:r>
              <a:rPr spc="-25" dirty="0"/>
              <a:t>DE</a:t>
            </a:r>
            <a:r>
              <a:rPr dirty="0"/>
              <a:t>	</a:t>
            </a:r>
            <a:r>
              <a:rPr spc="-50" dirty="0"/>
              <a:t>TAREFAS:</a:t>
            </a:r>
            <a:r>
              <a:rPr lang="pt-BR" spc="-50" dirty="0"/>
              <a:t> </a:t>
            </a:r>
            <a:r>
              <a:rPr lang="pt-BR" b="0" dirty="0"/>
              <a:t>A barra de "visão de tarefas" do Windows serve para poder</a:t>
            </a:r>
            <a:r>
              <a:rPr lang="pt-BR" dirty="0"/>
              <a:t> visualizar tarefas em andamento</a:t>
            </a:r>
            <a:r>
              <a:rPr lang="pt-BR" b="0" dirty="0"/>
              <a:t>, criar novas áreas de trabalho e alternar as tarefas entre as áreas de trabalho criadas. Ou seja, letra D.</a:t>
            </a:r>
            <a:br>
              <a:rPr lang="pt-BR" b="0" dirty="0"/>
            </a:br>
            <a:br>
              <a:rPr lang="pt-BR" b="0" dirty="0"/>
            </a:b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744" y="2438400"/>
            <a:ext cx="8668512" cy="3945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634746"/>
            <a:ext cx="350139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/>
              <a:t>4.</a:t>
            </a:r>
            <a:r>
              <a:rPr spc="125" dirty="0"/>
              <a:t> </a:t>
            </a:r>
            <a:r>
              <a:rPr spc="-10" dirty="0"/>
              <a:t>BARRA</a:t>
            </a:r>
            <a:r>
              <a:rPr spc="-100" dirty="0"/>
              <a:t> </a:t>
            </a:r>
            <a:r>
              <a:rPr dirty="0"/>
              <a:t>DE</a:t>
            </a:r>
            <a:r>
              <a:rPr spc="120" dirty="0"/>
              <a:t> </a:t>
            </a:r>
            <a:r>
              <a:rPr spc="-110" dirty="0"/>
              <a:t>TAREFAS:</a:t>
            </a:r>
            <a:r>
              <a:rPr lang="pt-BR" spc="-110" dirty="0"/>
              <a:t> </a:t>
            </a:r>
            <a:r>
              <a:rPr lang="pt-BR" b="0" dirty="0"/>
              <a:t>Iniciar e monitorar aplicações</a:t>
            </a:r>
            <a:br>
              <a:rPr lang="pt-BR" b="0" dirty="0"/>
            </a:br>
            <a:br>
              <a:rPr lang="pt-BR" dirty="0"/>
            </a:br>
            <a:endParaRPr spc="-1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968" y="674370"/>
            <a:ext cx="1080963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/>
              <a:t>5.</a:t>
            </a:r>
            <a:r>
              <a:rPr spc="-75" dirty="0"/>
              <a:t> </a:t>
            </a:r>
            <a:r>
              <a:rPr dirty="0"/>
              <a:t>ÁREA</a:t>
            </a:r>
            <a:r>
              <a:rPr spc="-8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NOTIFICAÇÃO:</a:t>
            </a:r>
            <a:r>
              <a:rPr lang="pt-BR" spc="-10" dirty="0"/>
              <a:t> </a:t>
            </a:r>
            <a:r>
              <a:rPr lang="pt-BR" b="0" dirty="0"/>
              <a:t>A área de notificação é uma parte da barra de tarefas que fornece uma fonte temporária para</a:t>
            </a:r>
            <a:r>
              <a:rPr lang="pt-BR" dirty="0"/>
              <a:t> notificações e status</a:t>
            </a:r>
            <a:r>
              <a:rPr lang="pt-BR" b="0" dirty="0"/>
              <a:t>. Ele também pode ser usado para exibir ícones para recursos do sistema e do programa que não têm presença na área de trabalho, como nível de bateria, controle de volume e status da rede.</a:t>
            </a:r>
            <a:br>
              <a:rPr lang="pt-BR" b="0" dirty="0"/>
            </a:br>
            <a:br>
              <a:rPr lang="pt-BR" b="0" dirty="0"/>
            </a:b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2723" y="3416808"/>
            <a:ext cx="8459724" cy="833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373" y="869441"/>
            <a:ext cx="52393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85" dirty="0"/>
              <a:t> </a:t>
            </a:r>
            <a:r>
              <a:rPr dirty="0"/>
              <a:t>MOSTRAR</a:t>
            </a:r>
            <a:r>
              <a:rPr spc="-70" dirty="0"/>
              <a:t> </a:t>
            </a:r>
            <a:r>
              <a:rPr dirty="0"/>
              <a:t>ÁREA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spc="-10" dirty="0"/>
              <a:t>TRABALHO:</a:t>
            </a:r>
            <a:r>
              <a:rPr lang="pt-BR" spc="-10" dirty="0"/>
              <a:t> mostrar a </a:t>
            </a:r>
            <a:r>
              <a:rPr lang="pt-BR" spc="-10" dirty="0" err="1"/>
              <a:t>area</a:t>
            </a:r>
            <a:r>
              <a:rPr lang="pt-BR" spc="-10" dirty="0"/>
              <a:t> de trabalho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27075" y="4208526"/>
            <a:ext cx="1057432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7.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</a:t>
            </a:r>
            <a:r>
              <a:rPr sz="2400" b="1" u="heavy" spc="-2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dirty="0"/>
              <a:t>A área de trabalho do Windows é um elemento da interface do usuário que atua como</a:t>
            </a:r>
            <a:r>
              <a:rPr lang="pt-BR" sz="2400" b="1" dirty="0"/>
              <a:t> principal ponto de atividade</a:t>
            </a:r>
            <a:r>
              <a:rPr lang="pt-BR" sz="2400" dirty="0"/>
              <a:t>. É na área de trabalho que as janelas do aplicativo são exibidas, com todos os seus elementos correspondentes e dos quais podemos gerenciar e organizá-los, com operações como minimizar, maximizar ou redimensionar.</a:t>
            </a:r>
          </a:p>
          <a:p>
            <a:br>
              <a:rPr lang="pt-BR" sz="2400" dirty="0"/>
            </a:b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328" y="2547829"/>
            <a:ext cx="3133344" cy="7337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48" y="691641"/>
            <a:ext cx="11014152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/>
              <a:t>8.</a:t>
            </a:r>
            <a:r>
              <a:rPr spc="-50" dirty="0"/>
              <a:t> </a:t>
            </a:r>
            <a:r>
              <a:rPr dirty="0"/>
              <a:t>ÍCONES</a:t>
            </a:r>
            <a:r>
              <a:rPr spc="-75" dirty="0"/>
              <a:t> </a:t>
            </a:r>
            <a:r>
              <a:rPr dirty="0"/>
              <a:t>DA</a:t>
            </a:r>
            <a:r>
              <a:rPr spc="-45" dirty="0"/>
              <a:t> </a:t>
            </a:r>
            <a:r>
              <a:rPr dirty="0"/>
              <a:t>ÁREA</a:t>
            </a:r>
            <a:r>
              <a:rPr spc="-3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TRABALHO:</a:t>
            </a:r>
            <a:r>
              <a:rPr lang="pt-BR" spc="-10" dirty="0"/>
              <a:t> </a:t>
            </a:r>
            <a:r>
              <a:rPr lang="pt-BR" b="0" dirty="0"/>
              <a:t>A Área de trabalho contém ícones para</a:t>
            </a:r>
            <a:r>
              <a:rPr lang="pt-BR" dirty="0"/>
              <a:t> acesso rápido a arquivos, aplicativos e diferentes áreas do sistema</a:t>
            </a:r>
            <a:r>
              <a:rPr lang="pt-BR" b="0" dirty="0"/>
              <a:t>. Os ícones “Computador”, “Rede” e “Lixeira” são exibidos por padrão, mas você pode facilmente removê-los. Clique com o botão direito na Área de trabalho e em “Personalizar”.</a:t>
            </a:r>
            <a:br>
              <a:rPr lang="pt-BR" b="0" dirty="0"/>
            </a:br>
            <a:br>
              <a:rPr lang="pt-BR" b="0" dirty="0"/>
            </a:b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706" y="3124200"/>
            <a:ext cx="5317236" cy="28574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256" rIns="0" bIns="0" rtlCol="0">
            <a:spAutoFit/>
          </a:bodyPr>
          <a:lstStyle/>
          <a:p>
            <a:pPr marL="197294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ACESSORIOS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03" y="948054"/>
            <a:ext cx="688319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25" dirty="0">
                <a:latin typeface="Calibri"/>
                <a:cs typeface="Calibri"/>
              </a:rPr>
              <a:t>1.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Bloco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Notas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editor de texto simples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404" y="2795270"/>
            <a:ext cx="6986270" cy="30480"/>
          </a:xfrm>
          <a:custGeom>
            <a:avLst/>
            <a:gdLst/>
            <a:ahLst/>
            <a:cxnLst/>
            <a:rect l="l" t="t" r="r" b="b"/>
            <a:pathLst>
              <a:path w="6986270" h="30480">
                <a:moveTo>
                  <a:pt x="6985965" y="0"/>
                </a:moveTo>
                <a:lnTo>
                  <a:pt x="0" y="0"/>
                </a:lnTo>
                <a:lnTo>
                  <a:pt x="0" y="30479"/>
                </a:lnTo>
                <a:lnTo>
                  <a:pt x="6985965" y="30479"/>
                </a:lnTo>
                <a:lnTo>
                  <a:pt x="6985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4151" y="2463165"/>
            <a:ext cx="1079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libri"/>
                <a:cs typeface="Calibri"/>
              </a:rPr>
              <a:t>trabalho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2951" y="2463165"/>
            <a:ext cx="1081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Remota: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278" y="1721309"/>
            <a:ext cx="8788197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Bluetooth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Wizard:</a:t>
            </a:r>
            <a:r>
              <a:rPr lang="pt-BR"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se conectar a um aparelho sem fio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 startAt="2"/>
            </a:pPr>
            <a:endParaRPr sz="25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  <a:tab pos="1829435" algn="l"/>
                <a:tab pos="2743835" algn="l"/>
                <a:tab pos="3658235" algn="l"/>
              </a:tabLst>
            </a:pPr>
            <a:r>
              <a:rPr sz="2400" b="1" spc="-10" dirty="0">
                <a:latin typeface="Calibri"/>
                <a:cs typeface="Calibri"/>
              </a:rPr>
              <a:t>Conexão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de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0" dirty="0">
                <a:latin typeface="Calibri"/>
                <a:cs typeface="Calibri"/>
              </a:rPr>
              <a:t>Área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de</a:t>
            </a:r>
            <a:endParaRPr lang="pt-BR" sz="2400" b="1" spc="-25" dirty="0">
              <a:latin typeface="Calibri"/>
              <a:cs typeface="Calibri"/>
            </a:endParaRPr>
          </a:p>
          <a:p>
            <a:pPr marL="12066">
              <a:lnSpc>
                <a:spcPct val="100000"/>
              </a:lnSpc>
              <a:tabLst>
                <a:tab pos="469900" algn="l"/>
                <a:tab pos="470534" algn="l"/>
                <a:tab pos="1829435" algn="l"/>
                <a:tab pos="2743835" algn="l"/>
                <a:tab pos="3658235" algn="l"/>
              </a:tabLst>
            </a:pPr>
            <a:r>
              <a:rPr lang="pt-BR" sz="2400" dirty="0">
                <a:latin typeface="Calibri"/>
                <a:cs typeface="Calibri"/>
              </a:rPr>
              <a:t> acessar convenientemente seu computador a partir de outro dispositivo</a:t>
            </a:r>
            <a:endParaRPr sz="24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Diário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bloco de anotações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402" y="3938778"/>
            <a:ext cx="9016797" cy="2213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Ferramenta</a:t>
            </a:r>
            <a:r>
              <a:rPr sz="2400"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Captura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lang="pt-BR"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capturar a tela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5"/>
            </a:pPr>
            <a:endParaRPr sz="23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 startAt="5"/>
              <a:tabLst>
                <a:tab pos="469900" algn="l"/>
                <a:tab pos="470534" algn="l"/>
              </a:tabLst>
            </a:pP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Gravador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Passos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pt-BR" sz="2400" dirty="0"/>
              <a:t>permite gravar tudo o que se faz no computador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5"/>
            </a:pPr>
            <a:endParaRPr sz="23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Internet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Explorer: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navegador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93370"/>
            <a:ext cx="1231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u="none" spc="-25" dirty="0"/>
              <a:t>8.</a:t>
            </a:r>
            <a:r>
              <a:rPr u="none" dirty="0"/>
              <a:t>	</a:t>
            </a:r>
            <a:r>
              <a:rPr dirty="0"/>
              <a:t>Mapa</a:t>
            </a:r>
            <a:r>
              <a:rPr spc="-4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 err="1"/>
              <a:t>Caracteres</a:t>
            </a:r>
            <a:r>
              <a:rPr spc="-10" dirty="0"/>
              <a:t>:</a:t>
            </a:r>
            <a:r>
              <a:rPr lang="pt-BR" spc="-10" dirty="0"/>
              <a:t> </a:t>
            </a:r>
            <a:r>
              <a:rPr lang="pt-BR" dirty="0"/>
              <a:t>para visualizar os caracteres em qualquer fonte instalada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000" y="1024636"/>
            <a:ext cx="11017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25" dirty="0">
                <a:latin typeface="Arial"/>
                <a:cs typeface="Arial"/>
              </a:rPr>
              <a:t>9.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Mobility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Center: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b="1" dirty="0"/>
              <a:t>controle o brilho da tela, mude o plano de energia, alterne o estado de sincronização de arquivos off-line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7034" y="2438400"/>
            <a:ext cx="7837932" cy="36515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" y="734314"/>
            <a:ext cx="102046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0" dirty="0"/>
              <a:t>10.</a:t>
            </a:r>
            <a:r>
              <a:rPr u="none" spc="-400" dirty="0"/>
              <a:t> </a:t>
            </a:r>
            <a:r>
              <a:rPr dirty="0"/>
              <a:t>Notas</a:t>
            </a:r>
            <a:r>
              <a:rPr spc="-135" dirty="0"/>
              <a:t> </a:t>
            </a:r>
            <a:r>
              <a:rPr spc="-10" dirty="0" err="1"/>
              <a:t>Autoadesivas</a:t>
            </a:r>
            <a:r>
              <a:rPr spc="-10" dirty="0"/>
              <a:t>:</a:t>
            </a:r>
            <a:r>
              <a:rPr lang="pt-BR" spc="-10" dirty="0"/>
              <a:t> </a:t>
            </a:r>
            <a:r>
              <a:rPr lang="pt-BR" dirty="0"/>
              <a:t>acompanhar tarefas pendentes e lembretes</a:t>
            </a:r>
            <a:r>
              <a:rPr lang="pt-BR" b="0" dirty="0"/>
              <a:t>.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196" y="1489913"/>
            <a:ext cx="1188100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11.</a:t>
            </a:r>
            <a:r>
              <a:rPr sz="2400" b="1" spc="-385" dirty="0"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Entrada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Expressões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Matemáticas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dirty="0"/>
              <a:t>É um recurso que ajuda você a reconhecer, através de expressões matemáticas manuscritas, inserir em documentos ou apresentações que possuem expressões matemáticas digitadas, tornando o processo mais fácil e mais natural.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544" y="3163823"/>
            <a:ext cx="7136892" cy="31592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92" y="371297"/>
            <a:ext cx="11582908" cy="5491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12"/>
              <a:tabLst>
                <a:tab pos="46990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Paint: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criação de desenhos</a:t>
            </a:r>
            <a:endParaRPr sz="2400" dirty="0">
              <a:latin typeface="Arial"/>
              <a:cs typeface="Arial"/>
            </a:endParaRPr>
          </a:p>
          <a:p>
            <a:pPr marL="12700" marR="5080" indent="424180">
              <a:lnSpc>
                <a:spcPct val="150000"/>
              </a:lnSpc>
              <a:spcBef>
                <a:spcPts val="710"/>
              </a:spcBef>
              <a:buSzPct val="95833"/>
              <a:buAutoNum type="arabicPeriod" startAt="12"/>
              <a:tabLst>
                <a:tab pos="43688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Private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Editor: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b="1" dirty="0"/>
              <a:t> criar, editar e gerenciar fontes personalizadas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14.Visualizador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XPS:</a:t>
            </a:r>
            <a:r>
              <a:rPr lang="pt-BR"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b="1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 XPS </a:t>
            </a:r>
            <a:r>
              <a:rPr lang="pt-BR" b="1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Viewer</a:t>
            </a:r>
            <a:r>
              <a:rPr lang="pt-BR" b="1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é o aplicativo padrão da Microsoft para abrir e gerenciar arquivos XPS e oferece algumas funções básicas. Ele poderia executar algumas operações básicas, como ler arquivos XPS, zoom, impressão, pesquisa, etc.</a:t>
            </a:r>
            <a:endParaRPr dirty="0">
              <a:latin typeface="Arial"/>
              <a:cs typeface="Arial"/>
            </a:endParaRPr>
          </a:p>
          <a:p>
            <a:pPr marL="429895" indent="-417830">
              <a:lnSpc>
                <a:spcPct val="100000"/>
              </a:lnSpc>
              <a:spcBef>
                <a:spcPts val="2270"/>
              </a:spcBef>
              <a:buSzPct val="95833"/>
              <a:buAutoNum type="arabicPeriod" startAt="15"/>
              <a:tabLst>
                <a:tab pos="43053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Fax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Scan: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0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Um programa de digitalização e envio de fax no Windows 10 permite que você receba e envie fax na forma de texto escrito ou documentos gerados em vários aplicativos, ou imagens digitalizadas ou notas. Este programa é armazenado no menu Iniciar e denominado Windows Fax </a:t>
            </a:r>
            <a:r>
              <a:rPr lang="pt-BR" sz="2000" b="1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lang="pt-BR" sz="20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000" b="1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Scan</a:t>
            </a:r>
            <a:r>
              <a:rPr lang="pt-BR" sz="20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15"/>
            </a:pPr>
            <a:endParaRPr sz="2500" dirty="0">
              <a:latin typeface="Arial"/>
              <a:cs typeface="Arial"/>
            </a:endParaRPr>
          </a:p>
          <a:p>
            <a:pPr marL="429895" indent="-417830">
              <a:lnSpc>
                <a:spcPct val="100000"/>
              </a:lnSpc>
              <a:buSzPct val="95833"/>
              <a:buAutoNum type="arabicPeriod" startAt="15"/>
              <a:tabLst>
                <a:tab pos="430530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Pad:</a:t>
            </a:r>
            <a:r>
              <a:rPr lang="pt-BR"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b="1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 </a:t>
            </a:r>
            <a:r>
              <a:rPr lang="pt-BR" sz="2400" b="1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WordPad</a:t>
            </a:r>
            <a:r>
              <a:rPr lang="pt-BR" sz="2400" b="1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serve como um editor de textos com recursos mais simples que o Microsoft Word. Nele é possível alterar a fonte, tamanho e cor de textos, inserir imagens ou desenhos feitos no </a:t>
            </a:r>
            <a:r>
              <a:rPr lang="pt-BR" sz="2400" b="1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Paint</a:t>
            </a:r>
            <a:r>
              <a:rPr lang="pt-BR" sz="2400" b="1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059" rIns="0" bIns="0" rtlCol="0">
            <a:spAutoFit/>
          </a:bodyPr>
          <a:lstStyle/>
          <a:p>
            <a:pPr marL="100076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PAINEL</a:t>
            </a:r>
            <a:r>
              <a:rPr spc="-13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CONTROLE</a:t>
            </a:r>
            <a:r>
              <a:rPr spc="-85" dirty="0"/>
              <a:t> </a:t>
            </a:r>
            <a:r>
              <a:rPr dirty="0"/>
              <a:t>WINDOWS</a:t>
            </a:r>
            <a:r>
              <a:rPr spc="-114" dirty="0"/>
              <a:t> </a:t>
            </a: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908" y="903859"/>
            <a:ext cx="10540492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400" spc="-10" dirty="0" err="1">
                <a:latin typeface="Arial"/>
                <a:cs typeface="Arial"/>
              </a:rPr>
              <a:t>Permite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lang="pt-BR" sz="2400" spc="-10" dirty="0">
                <a:latin typeface="Arial"/>
                <a:cs typeface="Arial"/>
              </a:rPr>
              <a:t> </a:t>
            </a:r>
            <a:r>
              <a:rPr lang="pt-BR" sz="2400" dirty="0"/>
              <a:t>O Painel de Controle (português brasileiro) ou Painel de Controlo (português europeu) é um componente do Microsoft Windows que oferece a capacidade de</a:t>
            </a:r>
            <a:r>
              <a:rPr lang="pt-BR" sz="2400" b="1" dirty="0"/>
              <a:t> visualizar e alterar as configurações do sistema</a:t>
            </a:r>
            <a:r>
              <a:rPr lang="pt-BR" sz="2400" dirty="0"/>
              <a:t>. Atualmente, está sendo gradualmente substituído pelo app 'Configurações' e pode ser removido em futuras versões do sistema operacional.</a:t>
            </a:r>
          </a:p>
          <a:p>
            <a:br>
              <a:rPr lang="pt-BR" sz="2400" dirty="0"/>
            </a:b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9783" y="3428999"/>
            <a:ext cx="2122018" cy="31168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950" y="1075182"/>
            <a:ext cx="297751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5965" marR="5080" indent="-723900">
              <a:lnSpc>
                <a:spcPct val="100000"/>
              </a:lnSpc>
              <a:spcBef>
                <a:spcPts val="100"/>
              </a:spcBef>
            </a:pPr>
            <a:r>
              <a:rPr dirty="0"/>
              <a:t>1-</a:t>
            </a:r>
            <a:r>
              <a:rPr spc="-125" dirty="0"/>
              <a:t> </a:t>
            </a:r>
            <a:r>
              <a:rPr dirty="0"/>
              <a:t>BOTÃO</a:t>
            </a:r>
            <a:r>
              <a:rPr spc="-114" dirty="0"/>
              <a:t> </a:t>
            </a:r>
            <a:r>
              <a:rPr dirty="0"/>
              <a:t>OU</a:t>
            </a:r>
            <a:r>
              <a:rPr spc="-110" dirty="0"/>
              <a:t> </a:t>
            </a:r>
            <a:r>
              <a:rPr spc="-20" dirty="0"/>
              <a:t>MENU</a:t>
            </a:r>
            <a:r>
              <a:rPr u="none" spc="-20" dirty="0"/>
              <a:t> </a:t>
            </a:r>
            <a:r>
              <a:rPr spc="-10" dirty="0"/>
              <a:t>INICIAR:</a:t>
            </a:r>
            <a:r>
              <a:rPr lang="pt-BR" spc="-10" dirty="0"/>
              <a:t> apresenta todos os programas instalados do computador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975360"/>
            <a:ext cx="838200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03" y="805688"/>
            <a:ext cx="11836197" cy="5637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Backup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Restauração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(Windows</a:t>
            </a:r>
            <a:r>
              <a:rPr sz="2400"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7):</a:t>
            </a:r>
            <a:r>
              <a:rPr lang="pt-BR"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criar uma copia dos dados armazenados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2550" dirty="0">
              <a:latin typeface="Arial"/>
              <a:cs typeface="Arial"/>
            </a:endParaRPr>
          </a:p>
          <a:p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Centro</a:t>
            </a:r>
            <a:r>
              <a:rPr sz="2400" b="1" u="heavy" spc="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Mobilidade</a:t>
            </a:r>
            <a:r>
              <a:rPr sz="2400" b="1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dirty="0"/>
              <a:t>Ele permite acessar ou ajustar instantaneamente o brilho da tela, silenciar ou ajustar o volume, visualizar e alterar os planos de energia, visualizar a porcentagem restante da bateria, definir configurações de sincronização e conectar-se a um monitor externo.</a:t>
            </a:r>
            <a:br>
              <a:rPr lang="pt-BR" sz="2400" dirty="0"/>
            </a:b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Dispositivos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Impressoras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b="1" dirty="0"/>
              <a:t>configurar impressora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Flash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Player: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dirty="0"/>
              <a:t>O </a:t>
            </a:r>
            <a:r>
              <a:rPr lang="pt-BR" sz="2400" b="1" dirty="0"/>
              <a:t>Flash</a:t>
            </a:r>
            <a:r>
              <a:rPr lang="pt-BR" sz="2400" dirty="0"/>
              <a:t> é capaz de manipular vetores e gráficos para criar textos animados, desenhos, imagens e até streaming de áudio e vídeo pela internet.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Gerenciamento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Cores: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configurar as cores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Mouse: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configurar mouse 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0" y="837057"/>
            <a:ext cx="11962080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acessar o armazenamento dos seus arquivos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7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7"/>
            </a:pPr>
            <a:endParaRPr sz="25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7"/>
              <a:tabLst>
                <a:tab pos="469900" algn="l"/>
                <a:tab pos="470534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Recuperação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recuperar arquivos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7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 startAt="7"/>
            </a:pPr>
            <a:endParaRPr sz="24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7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Solução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Problemas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solucionar problemas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7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7"/>
            </a:pPr>
            <a:endParaRPr sz="23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Vídeo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configurar </a:t>
            </a:r>
            <a:r>
              <a:rPr lang="pt-BR" sz="2400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video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853"/>
                </a:moveTo>
                <a:lnTo>
                  <a:pt x="12192000" y="10185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32003"/>
            <a:ext cx="12192000" cy="120650"/>
            <a:chOff x="0" y="-32003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554" y="0"/>
                  </a:moveTo>
                  <a:lnTo>
                    <a:pt x="0" y="0"/>
                  </a:lnTo>
                  <a:lnTo>
                    <a:pt x="0" y="56133"/>
                  </a:lnTo>
                  <a:lnTo>
                    <a:pt x="12179554" y="56133"/>
                  </a:lnTo>
                  <a:lnTo>
                    <a:pt x="12179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9" y="664463"/>
            <a:ext cx="2983992" cy="50429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853"/>
                </a:moveTo>
                <a:lnTo>
                  <a:pt x="12192000" y="10185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32003"/>
            <a:ext cx="12192000" cy="120650"/>
            <a:chOff x="0" y="-32003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554" y="0"/>
                  </a:moveTo>
                  <a:lnTo>
                    <a:pt x="0" y="0"/>
                  </a:lnTo>
                  <a:lnTo>
                    <a:pt x="0" y="56133"/>
                  </a:lnTo>
                  <a:lnTo>
                    <a:pt x="12179554" y="56133"/>
                  </a:lnTo>
                  <a:lnTo>
                    <a:pt x="12179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000" y="827913"/>
            <a:ext cx="6568440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Tarefas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11"/>
            </a:pPr>
            <a:endParaRPr sz="26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11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Conexões</a:t>
            </a:r>
            <a:r>
              <a:rPr sz="24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Remoteapp</a:t>
            </a:r>
            <a:r>
              <a:rPr sz="24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Area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11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11"/>
            </a:pPr>
            <a:endParaRPr sz="25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11"/>
              <a:tabLst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Email: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 startAt="11"/>
            </a:pPr>
            <a:endParaRPr sz="26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Fontes: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 startAt="11"/>
            </a:pPr>
            <a:endParaRPr sz="26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11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Gráficos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Multimídia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Intel(R):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748029"/>
            <a:ext cx="3672840" cy="443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5840" algn="l"/>
                <a:tab pos="365950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Internet: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16"/>
            </a:pPr>
            <a:endParaRPr sz="265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 startAt="16"/>
              <a:tabLst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Personalização: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16"/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16"/>
            </a:pP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16"/>
              <a:tabLst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Região: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16"/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16"/>
            </a:pP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16"/>
              <a:tabLst>
                <a:tab pos="470534" algn="l"/>
              </a:tabLst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16"/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16"/>
            </a:pP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 startAt="16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Defender: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9788" y="301752"/>
            <a:ext cx="3235452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79" y="316483"/>
            <a:ext cx="5276850" cy="585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indent="-451484">
              <a:lnSpc>
                <a:spcPct val="100000"/>
              </a:lnSpc>
              <a:spcBef>
                <a:spcPts val="100"/>
              </a:spcBef>
              <a:buAutoNum type="arabicPeriod" startAt="21"/>
              <a:tabLst>
                <a:tab pos="46418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</a:t>
            </a:r>
            <a:r>
              <a:rPr sz="23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Facilidade</a:t>
            </a:r>
            <a:r>
              <a:rPr sz="23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Acesso:</a:t>
            </a: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705"/>
              </a:spcBef>
              <a:buAutoNum type="arabicPeriod" startAt="21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</a:t>
            </a:r>
            <a:r>
              <a:rPr sz="23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3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Tablet</a:t>
            </a:r>
            <a:r>
              <a:rPr sz="2300" b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PC: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21"/>
            </a:pP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21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Espaços</a:t>
            </a:r>
            <a:r>
              <a:rPr sz="23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Armazenamento: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21"/>
            </a:pP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21"/>
              <a:tabLst>
                <a:tab pos="470534" algn="l"/>
                <a:tab pos="2743835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</a:t>
            </a:r>
            <a:r>
              <a:rPr sz="23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Áudio</a:t>
            </a:r>
            <a:r>
              <a:rPr sz="23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Hd</a:t>
            </a:r>
            <a:r>
              <a:rPr sz="23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Realtek: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21"/>
            </a:pP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21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Grupo</a:t>
            </a:r>
            <a:r>
              <a:rPr sz="2300" b="1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Domestico: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21"/>
            </a:pP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21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3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Energia: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21"/>
            </a:pP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21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3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recursos: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21"/>
            </a:pP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21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Reprodução</a:t>
            </a:r>
            <a:r>
              <a:rPr sz="2300" b="1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Automática: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-35" dirty="0">
                <a:latin typeface="Arial"/>
                <a:cs typeface="Arial"/>
              </a:rPr>
              <a:t>26.</a:t>
            </a:r>
            <a:r>
              <a:rPr sz="2300" b="1" spc="-140" dirty="0"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Teclado: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167" y="620268"/>
            <a:ext cx="3427476" cy="56372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03" y="742950"/>
            <a:ext cx="5919470" cy="442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30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Rede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Compartilhamento: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30"/>
            </a:pPr>
            <a:endParaRPr sz="255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0"/>
              <a:tabLst>
                <a:tab pos="470534" algn="l"/>
                <a:tab pos="1669414" algn="l"/>
                <a:tab pos="2195195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Usuário: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Administrativas: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30"/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30"/>
            </a:pP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Credenciais: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30"/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30"/>
            </a:pP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Histórico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03" y="828802"/>
            <a:ext cx="10997997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Indexação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analisar ficheiros, mensagens de e-mail e outros conteúdos no seu PC e catalogar as respetivas informações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35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35"/>
            </a:pPr>
            <a:endParaRPr sz="25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5"/>
              <a:tabLst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Padrão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Os programas padrão são projetados principalmente para aplicativos que usam tipos de arquivo padrão, como arquivos.mp3 ou.jpg ou protocolos padrão, como HTTP ou </a:t>
            </a:r>
            <a:r>
              <a:rPr lang="pt-BR" sz="2400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mailto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 Os aplicativos que usam seus próprios protocolos proprietários e associações de arquivos normalmente não usam a funcionalidade Programas Padrão.</a:t>
            </a:r>
            <a:endParaRPr lang="pt-BR"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35"/>
            </a:pPr>
            <a:endParaRPr sz="25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5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Segurança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Manutenção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evitar malwares e tentativas diretas de </a:t>
            </a:r>
            <a:r>
              <a:rPr lang="pt-BR" sz="2400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hacking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criados para roubar informações pessoais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20" y="5781440"/>
            <a:ext cx="1099799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38.</a:t>
            </a:r>
            <a:r>
              <a:rPr sz="2400" b="1" spc="-290" dirty="0">
                <a:latin typeface="Arial"/>
                <a:cs typeface="Arial"/>
              </a:rPr>
              <a:t> 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Telefone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Modem: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fazer conexões via modem ou telefone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" y="2005573"/>
            <a:ext cx="6134100" cy="19685"/>
          </a:xfrm>
          <a:custGeom>
            <a:avLst/>
            <a:gdLst/>
            <a:ahLst/>
            <a:cxnLst/>
            <a:rect l="l" t="t" r="r" b="b"/>
            <a:pathLst>
              <a:path w="6134100" h="19685">
                <a:moveTo>
                  <a:pt x="6134100" y="0"/>
                </a:moveTo>
                <a:lnTo>
                  <a:pt x="0" y="0"/>
                </a:lnTo>
                <a:lnTo>
                  <a:pt x="0" y="19441"/>
                </a:lnTo>
                <a:lnTo>
                  <a:pt x="6134100" y="19441"/>
                </a:lnTo>
                <a:lnTo>
                  <a:pt x="613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1089405"/>
            <a:ext cx="27825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2400" b="1" spc="-25" dirty="0">
                <a:latin typeface="Arial"/>
                <a:cs typeface="Arial"/>
              </a:rPr>
              <a:t>1.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MAIS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USADOS: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1800" dirty="0"/>
              <a:t>apresenta os programas utilizados recentemente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0" y="2567762"/>
            <a:ext cx="54933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2876550" algn="l"/>
              </a:tabLst>
            </a:pPr>
            <a:r>
              <a:rPr sz="2400" b="1" spc="-25" dirty="0">
                <a:latin typeface="Arial"/>
                <a:cs typeface="Arial"/>
              </a:rPr>
              <a:t>2.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ADICIONADOS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RECENTEMENTE:</a:t>
            </a:r>
            <a:r>
              <a:rPr lang="pt-BR" sz="2400" b="1" spc="-10" dirty="0">
                <a:latin typeface="Arial"/>
                <a:cs typeface="Arial"/>
              </a:rPr>
              <a:t> </a:t>
            </a:r>
            <a:r>
              <a:rPr lang="pt-BR" sz="1800" dirty="0"/>
              <a:t>apresenta os programas adicionados recentemente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00" y="4046296"/>
            <a:ext cx="4464685" cy="159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0065" algn="l"/>
              </a:tabLst>
            </a:pPr>
            <a:r>
              <a:rPr sz="2400" b="1" spc="-25" dirty="0">
                <a:latin typeface="Arial"/>
                <a:cs typeface="Arial"/>
              </a:rPr>
              <a:t>3.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EXPLORADOR</a:t>
            </a:r>
            <a:r>
              <a:rPr sz="2400" b="1" u="heavy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1800" dirty="0"/>
              <a:t>permite o gerenciamento e a visualização de arquivos, a navegação em locais de rede e o compartilhamento de arquivos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571" y="498348"/>
            <a:ext cx="3444239" cy="546201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79" y="678941"/>
            <a:ext cx="4163695" cy="144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AutoNum type="arabicPeriod" startAt="39"/>
              <a:tabLst>
                <a:tab pos="470534" algn="l"/>
                <a:tab pos="1610995" algn="l"/>
                <a:tab pos="2089785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Sincronização: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 startAt="39"/>
            </a:pPr>
            <a:endParaRPr sz="245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 startAt="39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3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Hora:</a:t>
            </a:r>
            <a:endParaRPr sz="2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Firewall</a:t>
            </a:r>
            <a:r>
              <a:rPr sz="2300"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3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279" y="3146806"/>
            <a:ext cx="5422900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AutoNum type="arabicPeriod" startAt="42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</a:t>
            </a:r>
            <a:r>
              <a:rPr sz="23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Dispositivos: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42"/>
            </a:pPr>
            <a:endParaRPr sz="235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42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Idioma: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42"/>
            </a:pP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42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3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3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Explorador</a:t>
            </a:r>
            <a:r>
              <a:rPr sz="23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79" y="5951626"/>
            <a:ext cx="397954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Arial"/>
                <a:cs typeface="Arial"/>
              </a:rPr>
              <a:t>45.</a:t>
            </a:r>
            <a:r>
              <a:rPr sz="2300" b="1" spc="-215" dirty="0">
                <a:latin typeface="Arial"/>
                <a:cs typeface="Arial"/>
              </a:rPr>
              <a:t> 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Reconhecimento</a:t>
            </a:r>
            <a:r>
              <a:rPr sz="2300" b="1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Fala: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935482"/>
            <a:ext cx="174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5" dirty="0"/>
              <a:t>46.</a:t>
            </a:r>
            <a:r>
              <a:rPr u="none" spc="-385" dirty="0"/>
              <a:t> </a:t>
            </a:r>
            <a:r>
              <a:rPr spc="-10" dirty="0"/>
              <a:t>Sistema: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00" y="3131311"/>
            <a:ext cx="1965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47.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u="heavy" spc="-5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ouc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885444"/>
            <a:ext cx="67635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1360" y="144271"/>
            <a:ext cx="4348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EXPLORADOR</a:t>
            </a:r>
            <a:r>
              <a:rPr spc="-95" dirty="0"/>
              <a:t> </a:t>
            </a:r>
            <a:r>
              <a:rPr spc="-25" dirty="0"/>
              <a:t>DE</a:t>
            </a:r>
            <a:r>
              <a:rPr spc="-280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3677" y="674319"/>
            <a:ext cx="3861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Programa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função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495044"/>
            <a:ext cx="9169908" cy="51374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AMBIENTE</a:t>
            </a:r>
            <a:r>
              <a:rPr spc="-12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10" dirty="0"/>
              <a:t>PROGRAMA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00" y="790194"/>
            <a:ext cx="11703000" cy="5283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Título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mostrar titulo do arquivo acessado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55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Caixa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Controle: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Faixa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2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</a:t>
            </a:r>
            <a:r>
              <a:rPr sz="2400" b="1" u="heavy" spc="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Rápido: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3"/>
            </a:pP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Endereços: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3"/>
            </a:pP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endParaRPr sz="24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Lista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Conteúdo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das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Unidades: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3"/>
            </a:pPr>
            <a:endParaRPr sz="25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Status: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572" rIns="0" bIns="0" rtlCol="0">
            <a:spAutoFit/>
          </a:bodyPr>
          <a:lstStyle/>
          <a:p>
            <a:pPr marL="242506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FAIXA</a:t>
            </a:r>
            <a:r>
              <a:rPr spc="-13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OPÇÕES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9128" y="944117"/>
            <a:ext cx="144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9896" y="1737360"/>
            <a:ext cx="4902708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95" y="915924"/>
            <a:ext cx="11024616" cy="1969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286" rIns="0" bIns="0" rtlCol="0">
            <a:spAutoFit/>
          </a:bodyPr>
          <a:lstStyle/>
          <a:p>
            <a:pPr marL="33026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0709" y="3544570"/>
            <a:ext cx="242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COMPARTILHAR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351" y="4373879"/>
            <a:ext cx="9079992" cy="164134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915924"/>
            <a:ext cx="10559796" cy="21092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3849623"/>
            <a:ext cx="10559796" cy="1981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577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EXIBIR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6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BARRA</a:t>
            </a:r>
            <a:r>
              <a:rPr spc="-145" dirty="0"/>
              <a:t> </a:t>
            </a:r>
            <a:r>
              <a:rPr dirty="0"/>
              <a:t>DE</a:t>
            </a:r>
            <a:r>
              <a:rPr spc="-110" dirty="0"/>
              <a:t> </a:t>
            </a:r>
            <a:r>
              <a:rPr spc="-25" dirty="0"/>
              <a:t>FERRAMENTAS</a:t>
            </a:r>
            <a:r>
              <a:rPr spc="-40" dirty="0"/>
              <a:t> </a:t>
            </a:r>
            <a:r>
              <a:rPr dirty="0"/>
              <a:t>DE</a:t>
            </a:r>
            <a:r>
              <a:rPr spc="-170" dirty="0"/>
              <a:t> </a:t>
            </a:r>
            <a:r>
              <a:rPr dirty="0"/>
              <a:t>ACESSO</a:t>
            </a:r>
            <a:r>
              <a:rPr spc="-120" dirty="0"/>
              <a:t> </a:t>
            </a:r>
            <a:r>
              <a:rPr spc="-10" dirty="0"/>
              <a:t>RÁPIDO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96" y="1205483"/>
            <a:ext cx="4261104" cy="932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110" y="2646934"/>
            <a:ext cx="11130890" cy="308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Propriedades: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255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Nova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criar nova pasta</a:t>
            </a:r>
            <a:endParaRPr sz="24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Renomear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renomear arquivo</a:t>
            </a:r>
            <a:endParaRPr sz="24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Desfazer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desfazer ação</a:t>
            </a:r>
            <a:endParaRPr sz="24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Refazer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refazer ação</a:t>
            </a:r>
            <a:endParaRPr sz="24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Excluir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apagar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858" rIns="0" bIns="0" rtlCol="0">
            <a:spAutoFit/>
          </a:bodyPr>
          <a:lstStyle/>
          <a:p>
            <a:pPr marL="1953895">
              <a:lnSpc>
                <a:spcPct val="100000"/>
              </a:lnSpc>
              <a:spcBef>
                <a:spcPts val="100"/>
              </a:spcBef>
            </a:pPr>
            <a:r>
              <a:rPr dirty="0"/>
              <a:t>BARRA</a:t>
            </a:r>
            <a:r>
              <a:rPr spc="-12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ENDEREÇOS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75232"/>
            <a:ext cx="11175492" cy="12146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110" y="3317875"/>
            <a:ext cx="343469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25" dirty="0">
                <a:latin typeface="Arial"/>
                <a:cs typeface="Arial"/>
              </a:rPr>
              <a:t>1.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V</a:t>
            </a:r>
            <a:r>
              <a:rPr lang="pt-BR" sz="2400" spc="-50" dirty="0" err="1">
                <a:latin typeface="Arial"/>
                <a:cs typeface="Arial"/>
              </a:rPr>
              <a:t>oltar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2.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lang="pt-BR" sz="2400" spc="-50" dirty="0" err="1">
                <a:latin typeface="Arial"/>
                <a:cs typeface="Arial"/>
              </a:rPr>
              <a:t>vançar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3.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lang="pt-BR" sz="2400" spc="-50" dirty="0" err="1">
                <a:latin typeface="Arial"/>
                <a:cs typeface="Arial"/>
              </a:rPr>
              <a:t>rea</a:t>
            </a:r>
            <a:r>
              <a:rPr lang="pt-BR" sz="2400" spc="-50" dirty="0">
                <a:latin typeface="Arial"/>
                <a:cs typeface="Arial"/>
              </a:rPr>
              <a:t> de trabalho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4.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lang="pt-BR" sz="2400" spc="-50" dirty="0" err="1">
                <a:latin typeface="Arial"/>
                <a:cs typeface="Arial"/>
              </a:rPr>
              <a:t>arra</a:t>
            </a:r>
            <a:r>
              <a:rPr lang="pt-BR" sz="2400" spc="-50" dirty="0">
                <a:latin typeface="Arial"/>
                <a:cs typeface="Arial"/>
              </a:rPr>
              <a:t> de pesquisa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5.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lang="pt-BR" sz="2400" spc="-50" dirty="0" err="1">
                <a:latin typeface="Arial"/>
                <a:cs typeface="Arial"/>
              </a:rPr>
              <a:t>tualizar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6.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21155"/>
            <a:ext cx="397002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48080" algn="l"/>
              </a:tabLst>
            </a:pPr>
            <a:r>
              <a:rPr spc="-25" dirty="0"/>
              <a:t>1.4</a:t>
            </a:r>
            <a:r>
              <a:rPr dirty="0"/>
              <a:t>	</a:t>
            </a:r>
            <a:r>
              <a:rPr spc="-10" dirty="0"/>
              <a:t>CONFIGURAÇÕES:</a:t>
            </a:r>
            <a:r>
              <a:rPr lang="pt-BR" spc="-10" dirty="0"/>
              <a:t> </a:t>
            </a:r>
            <a:r>
              <a:rPr lang="pt-BR" dirty="0"/>
              <a:t>A pasta "Configurações" é um local no sistema operacional para acessar, personalizar e/ou configurar o sistema, dispositivos, rede e internet, personalização, contas de usuário, hora e idioma, facilidade de acesso, privacidade e verificar atualização e segurança do computador</a:t>
            </a:r>
            <a:br>
              <a:rPr lang="pt-BR" dirty="0"/>
            </a:b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076" y="871727"/>
            <a:ext cx="761085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59066"/>
              </p:ext>
            </p:extLst>
          </p:nvPr>
        </p:nvGraphicFramePr>
        <p:xfrm>
          <a:off x="171411" y="943228"/>
          <a:ext cx="11861165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17780" algn="ctr">
                        <a:lnSpc>
                          <a:spcPts val="2535"/>
                        </a:lnSpc>
                      </a:pPr>
                      <a:r>
                        <a:rPr sz="2300" b="1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535"/>
                        </a:lnSpc>
                      </a:pPr>
                      <a:r>
                        <a:rPr sz="2300" b="1" spc="-2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54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3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2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F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pesquisa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ts val="254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3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novo documento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54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3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W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fecha a página atual de qualquer programa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>
                        <a:lnSpc>
                          <a:spcPts val="254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23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300" dirty="0">
                          <a:latin typeface="Times New Roman"/>
                          <a:cs typeface="Times New Roman"/>
                        </a:rPr>
                        <a:t> abre a barra lateral de pesquisa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54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3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2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Abre uma janela no modo privado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ts val="254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Alt</a:t>
                      </a:r>
                      <a:r>
                        <a:rPr sz="2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50" dirty="0">
                          <a:latin typeface="Arial"/>
                          <a:cs typeface="Arial"/>
                        </a:rPr>
                        <a:t>P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lnSpc>
                          <a:spcPts val="254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Alt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Enter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ts val="254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Alt</a:t>
                      </a:r>
                      <a:r>
                        <a:rPr sz="2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Seta</a:t>
                      </a:r>
                      <a:r>
                        <a:rPr sz="2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3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direita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avançar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ts val="254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Alt</a:t>
                      </a:r>
                      <a:r>
                        <a:rPr sz="2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Seta</a:t>
                      </a:r>
                      <a:r>
                        <a:rPr sz="2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3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esquerda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voltar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ts val="2545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Alt</a:t>
                      </a:r>
                      <a:r>
                        <a:rPr sz="2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Seta</a:t>
                      </a:r>
                      <a:r>
                        <a:rPr sz="2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3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cima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2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tecla</a:t>
                      </a:r>
                      <a:r>
                        <a:rPr sz="2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Backspace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200" dirty="0">
                          <a:latin typeface="Times New Roman"/>
                          <a:cs typeface="Times New Roman"/>
                        </a:rPr>
                        <a:t> vai para a pasta pai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912" rIns="0" bIns="0" rtlCol="0">
            <a:spAutoFit/>
          </a:bodyPr>
          <a:lstStyle/>
          <a:p>
            <a:pPr marL="2028189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ATALHOS</a:t>
            </a:r>
            <a:r>
              <a:rPr spc="-8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TECLADO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6736"/>
              </p:ext>
            </p:extLst>
          </p:nvPr>
        </p:nvGraphicFramePr>
        <p:xfrm>
          <a:off x="314261" y="892175"/>
          <a:ext cx="11534775" cy="548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1430" algn="ctr">
                        <a:lnSpc>
                          <a:spcPts val="2645"/>
                        </a:lnSpc>
                      </a:pPr>
                      <a:r>
                        <a:rPr sz="2400" b="1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645"/>
                        </a:lnSpc>
                      </a:pPr>
                      <a:r>
                        <a:rPr sz="2400" b="1" spc="-2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Seta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direita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300" dirty="0">
                          <a:latin typeface="Times New Roman"/>
                          <a:cs typeface="Times New Roman"/>
                        </a:rPr>
                        <a:t> mover para a direita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Seta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para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esquerda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dirty="0">
                          <a:latin typeface="Times New Roman"/>
                          <a:cs typeface="Times New Roman"/>
                        </a:rPr>
                        <a:t> mover para a esquerda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300" dirty="0">
                          <a:latin typeface="Times New Roman"/>
                          <a:cs typeface="Times New Roman"/>
                        </a:rPr>
                        <a:t> copiar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V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300" dirty="0">
                          <a:latin typeface="Times New Roman"/>
                          <a:cs typeface="Times New Roman"/>
                        </a:rPr>
                        <a:t> colar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300" dirty="0">
                          <a:latin typeface="Times New Roman"/>
                          <a:cs typeface="Times New Roman"/>
                        </a:rPr>
                        <a:t> recortar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300" dirty="0">
                          <a:latin typeface="Times New Roman"/>
                          <a:cs typeface="Times New Roman"/>
                        </a:rPr>
                        <a:t> selecionar tudo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delete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dirty="0">
                          <a:latin typeface="Times New Roman"/>
                          <a:cs typeface="Times New Roman"/>
                        </a:rPr>
                        <a:t> excluir arquivo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>
                        <a:lnSpc>
                          <a:spcPts val="265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Alt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dirty="0">
                          <a:latin typeface="Times New Roman"/>
                          <a:cs typeface="Times New Roman"/>
                        </a:rPr>
                        <a:t> fechar programas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300" dirty="0">
                          <a:latin typeface="Times New Roman"/>
                          <a:cs typeface="Times New Roman"/>
                        </a:rPr>
                        <a:t> renomear arquivo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12" y="691641"/>
            <a:ext cx="40411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85" dirty="0"/>
              <a:t> </a:t>
            </a:r>
            <a:r>
              <a:rPr spc="-25" dirty="0"/>
              <a:t>TODOS</a:t>
            </a:r>
            <a:r>
              <a:rPr spc="-105" dirty="0"/>
              <a:t> </a:t>
            </a:r>
            <a:r>
              <a:rPr dirty="0"/>
              <a:t>OS</a:t>
            </a:r>
            <a:r>
              <a:rPr spc="-325" dirty="0"/>
              <a:t> </a:t>
            </a:r>
            <a:r>
              <a:rPr spc="-60" dirty="0"/>
              <a:t>APLICATIVOS:</a:t>
            </a:r>
            <a:r>
              <a:rPr lang="pt-BR" spc="-60" dirty="0"/>
              <a:t> </a:t>
            </a:r>
            <a:r>
              <a:rPr lang="pt-BR" dirty="0"/>
              <a:t>visualizar todos os programas em ordem alfabética</a:t>
            </a:r>
            <a:endParaRPr spc="-6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650748"/>
            <a:ext cx="3352800" cy="5635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560578"/>
            <a:ext cx="4216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Notas</a:t>
            </a:r>
            <a:r>
              <a:rPr spc="-130" dirty="0"/>
              <a:t> </a:t>
            </a:r>
            <a:r>
              <a:rPr spc="-10" dirty="0"/>
              <a:t>importantes</a:t>
            </a:r>
            <a:r>
              <a:rPr spc="-125" dirty="0"/>
              <a:t> </a:t>
            </a:r>
            <a:r>
              <a:rPr dirty="0"/>
              <a:t>do</a:t>
            </a:r>
            <a:r>
              <a:rPr spc="-140" dirty="0"/>
              <a:t> </a:t>
            </a:r>
            <a:r>
              <a:rPr spc="-10" dirty="0" err="1"/>
              <a:t>Iniciar</a:t>
            </a:r>
            <a:r>
              <a:rPr spc="-10" dirty="0"/>
              <a:t>:</a:t>
            </a:r>
            <a:r>
              <a:rPr lang="pt-BR" spc="-10" dirty="0"/>
              <a:t> </a:t>
            </a:r>
            <a:r>
              <a:rPr lang="pt-BR" dirty="0"/>
              <a:t>Apresenta os grupos executar, explorar, </a:t>
            </a:r>
            <a:r>
              <a:rPr lang="pt-BR" dirty="0" err="1"/>
              <a:t>etc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000" y="4981194"/>
            <a:ext cx="2558415" cy="159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89255">
              <a:spcBef>
                <a:spcPts val="100"/>
              </a:spcBef>
              <a:buSzPct val="91666"/>
              <a:buFont typeface="Wingdings"/>
              <a:buChar char=""/>
              <a:tabLst>
                <a:tab pos="401320" algn="l"/>
                <a:tab pos="401955" algn="l"/>
              </a:tabLst>
            </a:pPr>
            <a:r>
              <a:rPr sz="2400" spc="-10" dirty="0">
                <a:latin typeface="Arial"/>
                <a:cs typeface="Arial"/>
              </a:rPr>
              <a:t>“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Desligar/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Sair</a:t>
            </a:r>
            <a:r>
              <a:rPr sz="2400" spc="-10" dirty="0">
                <a:latin typeface="Arial"/>
                <a:cs typeface="Arial"/>
              </a:rPr>
              <a:t>”:</a:t>
            </a:r>
            <a:r>
              <a:rPr lang="pt-BR" sz="2400" spc="-10" dirty="0">
                <a:latin typeface="Arial"/>
                <a:cs typeface="Arial"/>
              </a:rPr>
              <a:t> </a:t>
            </a:r>
            <a:r>
              <a:rPr lang="pt-BR" sz="1800" dirty="0"/>
              <a:t>desligar a maquina ou sair do usuário </a:t>
            </a:r>
            <a:r>
              <a:rPr lang="pt-BR" sz="1800" dirty="0" err="1"/>
              <a:t>logado</a:t>
            </a:r>
            <a:endParaRPr lang="pt-BR" sz="1800" dirty="0"/>
          </a:p>
          <a:p>
            <a:pPr marL="401320" indent="-389255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"/>
              <a:tabLst>
                <a:tab pos="401320" algn="l"/>
                <a:tab pos="401955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0908" y="141729"/>
            <a:ext cx="4741164" cy="6611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23" y="854202"/>
            <a:ext cx="362077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105" dirty="0"/>
              <a:t> </a:t>
            </a:r>
            <a:r>
              <a:rPr dirty="0"/>
              <a:t>CAIXA</a:t>
            </a:r>
            <a:r>
              <a:rPr spc="15" dirty="0"/>
              <a:t> </a:t>
            </a:r>
            <a:r>
              <a:rPr dirty="0"/>
              <a:t>DE</a:t>
            </a:r>
            <a:r>
              <a:rPr spc="105" dirty="0"/>
              <a:t> </a:t>
            </a:r>
            <a:r>
              <a:rPr spc="-10" dirty="0"/>
              <a:t>PESQUISA:</a:t>
            </a:r>
            <a:r>
              <a:rPr lang="pt-BR" spc="-10" dirty="0"/>
              <a:t> </a:t>
            </a:r>
            <a:r>
              <a:rPr lang="pt-BR" b="0" dirty="0"/>
              <a:t>Campo de texto usado em motores de busca, programas informáticos, browsers, web sites, etc., onde se pode escrever uma palavra ou expressão com o objetivo de obter resultados constantes numa base de dados.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635" y="2570988"/>
            <a:ext cx="4078223" cy="3240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362839"/>
            <a:ext cx="5378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INICÍO: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b="1" dirty="0"/>
              <a:t>execução de tarefas diferentes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00" y="1827657"/>
            <a:ext cx="11779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"/>
              <a:tabLst>
                <a:tab pos="24511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pt-BR" sz="2400" dirty="0"/>
              <a:t> um local no sistema operacional para acessar, personalizar e/ou configurar o sistema, dispositivos, rede e internet, personalização, contas de usuário, hora e idioma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0" y="3268217"/>
            <a:ext cx="598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"/>
              <a:tabLst>
                <a:tab pos="24511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FEEDBACK: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avaliar desempenho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" y="1324813"/>
            <a:ext cx="10359746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pc="-70" dirty="0"/>
              <a:t>CORTANA</a:t>
            </a:r>
            <a:r>
              <a:rPr u="none" spc="-70" dirty="0"/>
              <a:t>:</a:t>
            </a:r>
            <a:r>
              <a:rPr lang="pt-BR" u="none" spc="-70" dirty="0"/>
              <a:t> </a:t>
            </a:r>
            <a:r>
              <a:rPr lang="pt-BR" b="0" dirty="0"/>
              <a:t>A Cortana é a assistente de produtividade pessoal da Microsoft que o ajudará a economizar tempo e se concentrar no que é mais importante. Para começar, selecione o ícone da Cortana na barra de tarefas. Se não souber o que dizer, tente perguntar "O que você pode fazer?".</a:t>
            </a:r>
            <a:br>
              <a:rPr lang="pt-BR" b="0" dirty="0"/>
            </a:br>
            <a:br>
              <a:rPr lang="pt-BR" b="0" dirty="0"/>
            </a:br>
            <a:endParaRPr u="none" spc="-7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905</Words>
  <Application>Microsoft Office PowerPoint</Application>
  <PresentationFormat>Widescreen</PresentationFormat>
  <Paragraphs>223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Office Theme</vt:lpstr>
      <vt:lpstr>Apresentação do PowerPoint</vt:lpstr>
      <vt:lpstr>1- BOTÃO OU MENU INICIAR: apresenta todos os programas instalados do computador</vt:lpstr>
      <vt:lpstr>Apresentação do PowerPoint</vt:lpstr>
      <vt:lpstr>1.4 CONFIGURAÇÕES: A pasta "Configurações" é um local no sistema operacional para acessar, personalizar e/ou configurar o sistema, dispositivos, rede e internet, personalização, contas de usuário, hora e idioma, facilidade de acesso, privacidade e verificar atualização e segurança do computador </vt:lpstr>
      <vt:lpstr>5. TODOS OS APLICATIVOS: visualizar todos os programas em ordem alfabética</vt:lpstr>
      <vt:lpstr>Notas importantes do Iniciar: Apresenta os grupos executar, explorar, etc</vt:lpstr>
      <vt:lpstr>2. CAIXA DE PESQUISA: Campo de texto usado em motores de busca, programas informáticos, browsers, web sites, etc., onde se pode escrever uma palavra ou expressão com o objetivo de obter resultados constantes numa base de dados.</vt:lpstr>
      <vt:lpstr>Apresentação do PowerPoint</vt:lpstr>
      <vt:lpstr>CORTANA: A Cortana é a assistente de produtividade pessoal da Microsoft que o ajudará a economizar tempo e se concentrar no que é mais importante. Para começar, selecione o ícone da Cortana na barra de tarefas. Se não souber o que dizer, tente perguntar "O que você pode fazer?".  </vt:lpstr>
      <vt:lpstr>3. VISÃO DE TAREFAS: A barra de "visão de tarefas" do Windows serve para poder visualizar tarefas em andamento, criar novas áreas de trabalho e alternar as tarefas entre as áreas de trabalho criadas. Ou seja, letra D.  </vt:lpstr>
      <vt:lpstr>4. BARRA DE TAREFAS: Iniciar e monitorar aplicações  </vt:lpstr>
      <vt:lpstr>5. ÁREA DE NOTIFICAÇÃO: A área de notificação é uma parte da barra de tarefas que fornece uma fonte temporária para notificações e status. Ele também pode ser usado para exibir ícones para recursos do sistema e do programa que não têm presença na área de trabalho, como nível de bateria, controle de volume e status da rede.  </vt:lpstr>
      <vt:lpstr>6. MOSTRAR ÁREA DE TRABALHO: mostrar a area de trabalho</vt:lpstr>
      <vt:lpstr>8. ÍCONES DA ÁREA DE TRABALHO: A Área de trabalho contém ícones para acesso rápido a arquivos, aplicativos e diferentes áreas do sistema. Os ícones “Computador”, “Rede” e “Lixeira” são exibidos por padrão, mas você pode facilmente removê-los. Clique com o botão direito na Área de trabalho e em “Personalizar”.  </vt:lpstr>
      <vt:lpstr>ACESSORIOS DO WINDOWS</vt:lpstr>
      <vt:lpstr>8. Mapa de Caracteres: para visualizar os caracteres em qualquer fonte instalada</vt:lpstr>
      <vt:lpstr>10. Notas Autoadesivas: acompanhar tarefas pendentes e lembretes.</vt:lpstr>
      <vt:lpstr>Apresentação do PowerPoint</vt:lpstr>
      <vt:lpstr>PAINEL DE CONTROLE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46. Sistema:</vt:lpstr>
      <vt:lpstr>EXPLORADOR DE ARQUIVOS</vt:lpstr>
      <vt:lpstr>AMBIENTE DO PROGRAMA</vt:lpstr>
      <vt:lpstr>FAIXA DE OPÇÕES</vt:lpstr>
      <vt:lpstr>INÍCIO</vt:lpstr>
      <vt:lpstr>EXIBIR</vt:lpstr>
      <vt:lpstr>BARRA DE FERRAMENTAS DE ACESSO RÁPIDO</vt:lpstr>
      <vt:lpstr>BARRA DE ENDEREÇOS</vt:lpstr>
      <vt:lpstr>ATALHOS DE TECLADO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 Terror</dc:creator>
  <cp:lastModifiedBy>MARIA EDUARDA LOPES RIBEIRO</cp:lastModifiedBy>
  <cp:revision>10</cp:revision>
  <dcterms:created xsi:type="dcterms:W3CDTF">2023-04-25T13:26:35Z</dcterms:created>
  <dcterms:modified xsi:type="dcterms:W3CDTF">2023-05-02T14:11:22Z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2023-04-25T00:00:00Z</vt:filetime>
  </property>
  <property fmtid="{D5CDD505-2E9C-101B-9397-08002B2CF9AE}" pid="5" name="Producer">
    <vt:lpwstr>Microsoft® PowerPoint® 2019</vt:lpwstr>
  </property>
</Properties>
</file>