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308" r:id="rId3"/>
    <p:sldId id="269" r:id="rId4"/>
    <p:sldId id="257" r:id="rId5"/>
    <p:sldId id="258" r:id="rId6"/>
    <p:sldId id="259" r:id="rId7"/>
    <p:sldId id="260" r:id="rId8"/>
    <p:sldId id="306" r:id="rId9"/>
    <p:sldId id="305" r:id="rId10"/>
    <p:sldId id="304" r:id="rId11"/>
    <p:sldId id="270" r:id="rId12"/>
    <p:sldId id="263" r:id="rId13"/>
    <p:sldId id="277" r:id="rId14"/>
    <p:sldId id="267" r:id="rId15"/>
    <p:sldId id="266" r:id="rId16"/>
    <p:sldId id="302" r:id="rId17"/>
    <p:sldId id="303" r:id="rId18"/>
    <p:sldId id="309" r:id="rId19"/>
    <p:sldId id="310" r:id="rId20"/>
    <p:sldId id="311" r:id="rId21"/>
    <p:sldId id="261" r:id="rId22"/>
    <p:sldId id="265" r:id="rId23"/>
    <p:sldId id="264" r:id="rId24"/>
    <p:sldId id="271" r:id="rId25"/>
    <p:sldId id="273" r:id="rId26"/>
    <p:sldId id="274" r:id="rId27"/>
    <p:sldId id="275" r:id="rId28"/>
    <p:sldId id="276" r:id="rId29"/>
    <p:sldId id="268" r:id="rId30"/>
    <p:sldId id="325" r:id="rId31"/>
    <p:sldId id="328" r:id="rId32"/>
    <p:sldId id="278" r:id="rId33"/>
    <p:sldId id="279" r:id="rId34"/>
    <p:sldId id="280" r:id="rId35"/>
    <p:sldId id="287" r:id="rId36"/>
    <p:sldId id="281" r:id="rId37"/>
    <p:sldId id="282" r:id="rId38"/>
    <p:sldId id="283" r:id="rId39"/>
    <p:sldId id="284" r:id="rId40"/>
    <p:sldId id="314" r:id="rId41"/>
    <p:sldId id="313" r:id="rId42"/>
    <p:sldId id="315" r:id="rId43"/>
    <p:sldId id="316" r:id="rId44"/>
    <p:sldId id="317" r:id="rId45"/>
    <p:sldId id="319" r:id="rId46"/>
    <p:sldId id="318" r:id="rId47"/>
    <p:sldId id="288" r:id="rId48"/>
    <p:sldId id="285" r:id="rId49"/>
    <p:sldId id="286" r:id="rId50"/>
    <p:sldId id="289" r:id="rId51"/>
    <p:sldId id="307" r:id="rId52"/>
    <p:sldId id="327" r:id="rId53"/>
    <p:sldId id="290" r:id="rId54"/>
    <p:sldId id="291" r:id="rId55"/>
    <p:sldId id="292" r:id="rId56"/>
    <p:sldId id="300" r:id="rId57"/>
    <p:sldId id="294" r:id="rId58"/>
    <p:sldId id="295" r:id="rId59"/>
    <p:sldId id="324" r:id="rId60"/>
    <p:sldId id="296" r:id="rId61"/>
    <p:sldId id="301" r:id="rId62"/>
    <p:sldId id="322" r:id="rId63"/>
    <p:sldId id="297" r:id="rId64"/>
    <p:sldId id="323" r:id="rId65"/>
    <p:sldId id="298" r:id="rId66"/>
    <p:sldId id="320" r:id="rId67"/>
    <p:sldId id="299" r:id="rId68"/>
    <p:sldId id="321" r:id="rId69"/>
    <p:sldId id="312" r:id="rId70"/>
    <p:sldId id="326" r:id="rId7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82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AE0A0-46B9-4D85-93CA-79833DA74FEC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C2E8F-BDEF-4AFB-911C-106682262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63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一个流程图包括以下几部分。</a:t>
            </a:r>
          </a:p>
          <a:p>
            <a:r>
              <a:rPr lang="en-US" altLang="zh-CN" dirty="0"/>
              <a:t>(1) </a:t>
            </a:r>
            <a:r>
              <a:rPr lang="zh-CN" altLang="en-US" dirty="0"/>
              <a:t>表示相应操作的框；</a:t>
            </a:r>
          </a:p>
          <a:p>
            <a:r>
              <a:rPr lang="en-US" altLang="zh-CN" dirty="0"/>
              <a:t>(2) </a:t>
            </a:r>
            <a:r>
              <a:rPr lang="zh-CN" altLang="en-US" dirty="0"/>
              <a:t>带箭头的流程线；</a:t>
            </a:r>
          </a:p>
          <a:p>
            <a:r>
              <a:rPr lang="en-US" altLang="zh-CN" dirty="0"/>
              <a:t>(3) </a:t>
            </a:r>
            <a:r>
              <a:rPr lang="zh-CN" altLang="en-US" dirty="0"/>
              <a:t>框内外必要的文字说明。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779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6E765-C1D1-49A8-A435-5EB0D081B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BAE818-2CE3-4C8A-BABB-F8CA8FB42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8D2AD2-A654-4B22-995A-BD8F0EFE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FF05-798A-4057-838B-8C0BCAE38BA4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1BB16-7401-4279-B598-774E0849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42AE80-D72C-418E-A9DB-5E9AC738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854-EC16-43BA-8077-157D4EF1A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02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8B12D-B1A6-424B-8F3A-CA23200E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5483F6-6967-4AB1-BADC-37E98EF72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1DAF8-B0DE-43B9-8B4C-FF6EB29C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FF05-798A-4057-838B-8C0BCAE38BA4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E2913-6581-4BEC-9B8D-BD23EEE4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FAE52-AC6B-44A8-BDE9-92D66FD0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854-EC16-43BA-8077-157D4EF1A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78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F07C4B-7F18-4C8B-9478-00891DC8B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9B2D2D-290D-475C-B998-600C2B09B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02E4B-85D5-4566-A675-C57EDE42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FF05-798A-4057-838B-8C0BCAE38BA4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E2F3C9-73E8-4777-8C70-7D3A0939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253EF-D42C-488E-907D-3984CEA3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854-EC16-43BA-8077-157D4EF1A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59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20BEC-AA4A-497C-92A0-B103BD8D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F3294-2AE6-4E06-93CA-B9F67D422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F5E2E-E05E-415A-B6DB-93765354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FF05-798A-4057-838B-8C0BCAE38BA4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CDDC3-4BB8-4EA1-B05E-0D74BD6E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3222DB-7A89-4DF2-B253-65B94378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854-EC16-43BA-8077-157D4EF1A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66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2D9E4-6AE9-486C-AD59-11F5FED2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3FD864-9772-4509-8D09-88234F53D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320E3F-537E-414E-9085-AAE6FDE5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FF05-798A-4057-838B-8C0BCAE38BA4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D3F383-025C-409B-9291-F2556D024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E97FB9-6F20-48E9-8BCB-24C46BB7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854-EC16-43BA-8077-157D4EF1A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67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DCC0C-CBF2-46D3-9B93-7FAD6DC9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A4874C-7CBE-46AC-949D-80EF38A07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82E477-6497-428A-9E71-D655A9217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79D1A2-DC5F-44F9-B59A-2274BA64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FF05-798A-4057-838B-8C0BCAE38BA4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8FC1F0-36A5-4936-969F-1B6F5604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38816B-640F-464D-8F23-4B78C975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854-EC16-43BA-8077-157D4EF1A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58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04DC9-99EB-4E36-948E-3D4132A2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E1B2DC-76EF-4617-815E-49C0CD2E0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6D2A73-4583-4C8D-A62A-DC327B575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148243-0DBC-404E-AA31-512D1837E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2DA4FD-DDBA-4232-AE9B-E5225C4E4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F73985-F205-495E-BD44-2FD1A464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FF05-798A-4057-838B-8C0BCAE38BA4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A66A40-0A71-43F2-BE1E-706C5B1A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CCD11A-4B65-444A-8E75-F4DB8F00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854-EC16-43BA-8077-157D4EF1A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4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92CDA-673D-452C-87C8-0619FC34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181C65-4DE6-4843-86C9-446B02F9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FF05-798A-4057-838B-8C0BCAE38BA4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69D4EC-E1D9-416C-8356-838FDC60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D554D1-12D0-4209-A2EA-50087FF1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854-EC16-43BA-8077-157D4EF1A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9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76E80A-96D6-45B9-B39D-56B187FA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FF05-798A-4057-838B-8C0BCAE38BA4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4CF50F-734D-44F7-9416-C3C1B969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AAC210-9603-4D10-B89F-4E8E9DE4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854-EC16-43BA-8077-157D4EF1A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2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4D0F1-080E-4494-8654-73C80922F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5436B-50CA-4986-9261-862B5694A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BAD6E2-9A47-4093-A9C0-BC599C767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311D03-1743-493B-8032-C16FC4CA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FF05-798A-4057-838B-8C0BCAE38BA4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F96AEC-3343-4199-AE38-826296CD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44C8C9-7B62-4444-8502-47DAB6D5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854-EC16-43BA-8077-157D4EF1A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49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F9CA3-F18A-47A4-9704-C0A6551F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0C925C-6176-4D23-9636-D3E215490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AA46C-FE71-4A72-9B38-3793B5375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4F9949-76E3-457B-9097-E5ECA4FD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FF05-798A-4057-838B-8C0BCAE38BA4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5F62B7-CD75-42C7-883E-2A14BCAC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039A2C-7970-4738-9DD7-82694F2EC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854-EC16-43BA-8077-157D4EF1A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66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E90B19-3531-4EEE-8884-4FD99ABCB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F0B1B9-353B-408C-A646-D3B7D2DC5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0D554E-E4C4-45F9-B9AE-46598D85F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8FF05-798A-4057-838B-8C0BCAE38BA4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AA3DFE-05D3-4447-A67C-B9BBACE99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B286A-B1AF-4F67-8BD7-D66CA4BC4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FF854-EC16-43BA-8077-157D4EF1A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36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7D0FC-2EDA-4B66-B8ED-F8FF68103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9315" y="2215057"/>
            <a:ext cx="8839200" cy="2427885"/>
          </a:xfrm>
        </p:spPr>
        <p:txBody>
          <a:bodyPr>
            <a:normAutofit/>
          </a:bodyPr>
          <a:lstStyle/>
          <a:p>
            <a:r>
              <a:rPr lang="en-US" altLang="zh-CN" sz="8800" b="1" dirty="0"/>
              <a:t>C</a:t>
            </a:r>
            <a:r>
              <a:rPr lang="zh-CN" altLang="en-US" sz="8800" b="1" dirty="0"/>
              <a:t>语言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EEB38A-4278-4C51-8F62-140BA5EB99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40" y="758079"/>
            <a:ext cx="3605992" cy="376855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5968777-CB26-4619-98C8-92FFEE94D99B}"/>
              </a:ext>
            </a:extLst>
          </p:cNvPr>
          <p:cNvSpPr txBox="1"/>
          <p:nvPr/>
        </p:nvSpPr>
        <p:spPr>
          <a:xfrm>
            <a:off x="3793788" y="4780746"/>
            <a:ext cx="51232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DobEtooS</a:t>
            </a:r>
            <a:r>
              <a:rPr lang="zh-CN" altLang="en-US" sz="2800" dirty="0"/>
              <a:t>，想要</a:t>
            </a:r>
            <a:r>
              <a:rPr lang="en-US" altLang="zh-CN" sz="2800" dirty="0"/>
              <a:t>AC</a:t>
            </a:r>
            <a:r>
              <a:rPr lang="zh-CN" altLang="en-US" sz="2800" dirty="0"/>
              <a:t>的蒟蒻</a:t>
            </a:r>
            <a:r>
              <a:rPr lang="en-US" altLang="zh-CN" sz="2800" dirty="0"/>
              <a:t>txt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78771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6D140-A2EE-475F-BC4A-287D7E51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程序框架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280C62-B177-44E1-BE36-3B2D4EC52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7955"/>
            <a:ext cx="5925766" cy="44707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E772EA6-A11A-4D6F-96EE-A947E4CEA563}"/>
              </a:ext>
            </a:extLst>
          </p:cNvPr>
          <p:cNvSpPr txBox="1"/>
          <p:nvPr/>
        </p:nvSpPr>
        <p:spPr>
          <a:xfrm>
            <a:off x="7126721" y="1166842"/>
            <a:ext cx="443903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c</a:t>
            </a:r>
            <a:r>
              <a:rPr lang="zh-CN" altLang="en-US" sz="3600" b="1" dirty="0"/>
              <a:t>语言里不要出现：</a:t>
            </a:r>
            <a:endParaRPr lang="en-US" altLang="zh-CN" sz="3600" b="1" dirty="0"/>
          </a:p>
          <a:p>
            <a:endParaRPr lang="en-US" altLang="zh-CN" sz="3600" dirty="0"/>
          </a:p>
          <a:p>
            <a:r>
              <a:rPr lang="en-US" altLang="zh-CN" sz="3600" dirty="0"/>
              <a:t>using namespace std;</a:t>
            </a:r>
          </a:p>
          <a:p>
            <a:endParaRPr lang="en-US" altLang="zh-CN" sz="3600" dirty="0"/>
          </a:p>
          <a:p>
            <a:r>
              <a:rPr lang="en-US" altLang="zh-CN" sz="3600" dirty="0"/>
              <a:t>#include&lt;iostream&gt;</a:t>
            </a:r>
          </a:p>
          <a:p>
            <a:endParaRPr lang="en-US" altLang="zh-CN" sz="3600" dirty="0"/>
          </a:p>
          <a:p>
            <a:r>
              <a:rPr lang="en-US" altLang="zh-CN" sz="3600" dirty="0" err="1"/>
              <a:t>cin</a:t>
            </a:r>
            <a:r>
              <a:rPr lang="zh-CN" altLang="en-US" sz="3600" dirty="0"/>
              <a:t>，</a:t>
            </a:r>
            <a:r>
              <a:rPr lang="en-US" altLang="zh-CN" sz="3600" dirty="0" err="1"/>
              <a:t>cout</a:t>
            </a:r>
            <a:endParaRPr lang="en-US" altLang="zh-CN" sz="3600" dirty="0"/>
          </a:p>
          <a:p>
            <a:endParaRPr lang="zh-CN" alt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2A3624-F207-4BDC-9AAE-443B2024D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055" y="4175304"/>
            <a:ext cx="929403" cy="231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3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6671C-F525-4CD5-BDD3-8F5B69F1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新建变量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E646F-A439-429F-B781-FC3DE295E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int </a:t>
            </a:r>
            <a:r>
              <a:rPr lang="zh-CN" altLang="en-US" dirty="0"/>
              <a:t>变量名</a:t>
            </a:r>
            <a:r>
              <a:rPr lang="en-US" altLang="zh-CN" dirty="0"/>
              <a:t>1;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 </a:t>
            </a:r>
            <a:r>
              <a:rPr lang="zh-CN" altLang="en-US" dirty="0"/>
              <a:t>变量名</a:t>
            </a:r>
            <a:r>
              <a:rPr lang="en-US" altLang="zh-CN" dirty="0"/>
              <a:t>1</a:t>
            </a:r>
            <a:r>
              <a:rPr lang="zh-CN" altLang="en-US" dirty="0"/>
              <a:t>，变量名</a:t>
            </a:r>
            <a:r>
              <a:rPr lang="en-US" altLang="zh-CN" dirty="0"/>
              <a:t>2</a:t>
            </a:r>
            <a:r>
              <a:rPr lang="zh-CN" altLang="en-US" dirty="0"/>
              <a:t>，变量名</a:t>
            </a:r>
            <a:r>
              <a:rPr lang="en-US" altLang="zh-CN" dirty="0"/>
              <a:t>3;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 </a:t>
            </a:r>
            <a:r>
              <a:rPr lang="zh-CN" altLang="en-US" dirty="0"/>
              <a:t>变量名</a:t>
            </a:r>
            <a:r>
              <a:rPr lang="en-US" altLang="zh-CN" dirty="0"/>
              <a:t>1=114</a:t>
            </a:r>
            <a:r>
              <a:rPr lang="zh-CN" altLang="en-US" dirty="0"/>
              <a:t>，变量名</a:t>
            </a:r>
            <a:r>
              <a:rPr lang="en-US" altLang="zh-CN" dirty="0"/>
              <a:t>2=514</a:t>
            </a:r>
            <a:r>
              <a:rPr lang="zh-CN" altLang="en-US" dirty="0"/>
              <a:t>，变量</a:t>
            </a:r>
            <a:r>
              <a:rPr lang="en-US" altLang="zh-CN" dirty="0"/>
              <a:t>3=191</a:t>
            </a:r>
            <a:r>
              <a:rPr lang="zh-CN" altLang="en-US" dirty="0"/>
              <a:t>，变量</a:t>
            </a:r>
            <a:r>
              <a:rPr lang="en-US" altLang="zh-CN" dirty="0"/>
              <a:t>4=9810;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 </a:t>
            </a:r>
            <a:r>
              <a:rPr lang="zh-CN" altLang="en-US" dirty="0"/>
              <a:t>变量</a:t>
            </a:r>
            <a:r>
              <a:rPr lang="en-US" altLang="zh-CN" dirty="0"/>
              <a:t>1</a:t>
            </a:r>
            <a:r>
              <a:rPr lang="zh-CN" altLang="en-US" dirty="0"/>
              <a:t>，变量</a:t>
            </a:r>
            <a:r>
              <a:rPr lang="en-US" altLang="zh-CN" dirty="0"/>
              <a:t>2</a:t>
            </a:r>
            <a:r>
              <a:rPr lang="zh-CN" altLang="en-US" dirty="0"/>
              <a:t>，变量</a:t>
            </a:r>
            <a:r>
              <a:rPr lang="en-US" altLang="zh-CN" dirty="0"/>
              <a:t>3=0</a:t>
            </a:r>
            <a:r>
              <a:rPr lang="zh-CN" altLang="en-US" dirty="0"/>
              <a:t>；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5833D8E-0542-4E96-9AD8-6BEBE8D00699}"/>
              </a:ext>
            </a:extLst>
          </p:cNvPr>
          <p:cNvSpPr/>
          <p:nvPr/>
        </p:nvSpPr>
        <p:spPr>
          <a:xfrm>
            <a:off x="838200" y="4702629"/>
            <a:ext cx="4793343" cy="827314"/>
          </a:xfrm>
          <a:prstGeom prst="rect">
            <a:avLst/>
          </a:prstGeom>
          <a:solidFill>
            <a:schemeClr val="accent4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165945-D583-4275-BFEC-A513A7D68F47}"/>
              </a:ext>
            </a:extLst>
          </p:cNvPr>
          <p:cNvSpPr txBox="1"/>
          <p:nvPr/>
        </p:nvSpPr>
        <p:spPr>
          <a:xfrm>
            <a:off x="5754914" y="4807177"/>
            <a:ext cx="5974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是给变量</a:t>
            </a:r>
            <a:r>
              <a:rPr lang="en-US" altLang="zh-CN" sz="3200" b="1" dirty="0"/>
              <a:t>123</a:t>
            </a:r>
            <a:r>
              <a:rPr lang="zh-CN" altLang="en-US" sz="3200" b="1" dirty="0"/>
              <a:t>全部赋值为</a:t>
            </a:r>
            <a:r>
              <a:rPr lang="en-US" altLang="zh-CN" sz="3200" b="1" dirty="0"/>
              <a:t>0</a:t>
            </a:r>
            <a:r>
              <a:rPr lang="zh-CN" altLang="en-US" sz="3200" b="1" dirty="0"/>
              <a:t>了么？</a:t>
            </a:r>
          </a:p>
        </p:txBody>
      </p:sp>
    </p:spTree>
    <p:extLst>
      <p:ext uri="{BB962C8B-B14F-4D97-AF65-F5344CB8AC3E}">
        <p14:creationId xmlns:p14="http://schemas.microsoft.com/office/powerpoint/2010/main" val="23234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2B5FE-598B-4961-B626-733E2F9C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2" y="-49088"/>
            <a:ext cx="10515600" cy="1325563"/>
          </a:xfrm>
        </p:spPr>
        <p:txBody>
          <a:bodyPr/>
          <a:lstStyle/>
          <a:p>
            <a:r>
              <a:rPr lang="zh-CN" altLang="en-US" dirty="0"/>
              <a:t>数据类型占用的字节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F60E1D3-185F-4999-B56F-DB81465BE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24526"/>
              </p:ext>
            </p:extLst>
          </p:nvPr>
        </p:nvGraphicFramePr>
        <p:xfrm>
          <a:off x="600369" y="1276475"/>
          <a:ext cx="1105988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369">
                  <a:extLst>
                    <a:ext uri="{9D8B030D-6E8A-4147-A177-3AD203B41FA5}">
                      <a16:colId xmlns:a16="http://schemas.microsoft.com/office/drawing/2014/main" val="2101016643"/>
                    </a:ext>
                  </a:extLst>
                </a:gridCol>
                <a:gridCol w="1354753">
                  <a:extLst>
                    <a:ext uri="{9D8B030D-6E8A-4147-A177-3AD203B41FA5}">
                      <a16:colId xmlns:a16="http://schemas.microsoft.com/office/drawing/2014/main" val="3265356628"/>
                    </a:ext>
                  </a:extLst>
                </a:gridCol>
                <a:gridCol w="3527695">
                  <a:extLst>
                    <a:ext uri="{9D8B030D-6E8A-4147-A177-3AD203B41FA5}">
                      <a16:colId xmlns:a16="http://schemas.microsoft.com/office/drawing/2014/main" val="1993583330"/>
                    </a:ext>
                  </a:extLst>
                </a:gridCol>
                <a:gridCol w="3813068">
                  <a:extLst>
                    <a:ext uri="{9D8B030D-6E8A-4147-A177-3AD203B41FA5}">
                      <a16:colId xmlns:a16="http://schemas.microsoft.com/office/drawing/2014/main" val="47948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二进制位数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6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char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1x8=8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-2^(8-1)~2^(8-1)-1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7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bool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1x8=8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-2^(8-1)~2^(8-1)-1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103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short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2x8=16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-2^(16-1)~2^(16-1)-1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58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int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4x8=32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-2^(32-1)~2^(32-1)-1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57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long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4x8=32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-2^(32-1)~2^(32-1)-1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5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long long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8x8=64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-2^(64-1)~2^(64-1)-1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2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4x8=32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-2^(32-1)~2^(32-1)-1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82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8x8=64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-2^(64-1)~2^(64-1)-1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793909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E14B7C0-07F4-4988-827D-B972C21A5477}"/>
              </a:ext>
            </a:extLst>
          </p:cNvPr>
          <p:cNvSpPr txBox="1"/>
          <p:nvPr/>
        </p:nvSpPr>
        <p:spPr>
          <a:xfrm>
            <a:off x="5377542" y="544285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字节</a:t>
            </a:r>
            <a:r>
              <a:rPr lang="en-US" altLang="zh-CN" dirty="0"/>
              <a:t>=8</a:t>
            </a:r>
            <a:r>
              <a:rPr lang="zh-CN" altLang="en-US" dirty="0"/>
              <a:t>比特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A1B91E4-2412-44D4-B1F6-B8C474F2A8C9}"/>
              </a:ext>
            </a:extLst>
          </p:cNvPr>
          <p:cNvCxnSpPr>
            <a:cxnSpLocks/>
          </p:cNvCxnSpPr>
          <p:nvPr/>
        </p:nvCxnSpPr>
        <p:spPr>
          <a:xfrm flipV="1">
            <a:off x="838199" y="6045200"/>
            <a:ext cx="10715172" cy="1"/>
          </a:xfrm>
          <a:prstGeom prst="straightConnector1">
            <a:avLst/>
          </a:prstGeom>
          <a:ln w="50800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C257CF98-413B-4AD4-ABC8-0EEAB72F378F}"/>
              </a:ext>
            </a:extLst>
          </p:cNvPr>
          <p:cNvSpPr/>
          <p:nvPr/>
        </p:nvSpPr>
        <p:spPr>
          <a:xfrm>
            <a:off x="5584371" y="5943600"/>
            <a:ext cx="195943" cy="21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FAF1E6E-4692-494F-AA7A-998F1872E5C4}"/>
              </a:ext>
            </a:extLst>
          </p:cNvPr>
          <p:cNvSpPr txBox="1"/>
          <p:nvPr/>
        </p:nvSpPr>
        <p:spPr>
          <a:xfrm>
            <a:off x="239266" y="6183158"/>
            <a:ext cx="1171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-3		-2		-1		0		+1		+2		+3</a:t>
            </a:r>
            <a:endParaRPr lang="zh-CN" altLang="en-US" sz="28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828DA1A-2562-44AD-B233-80759BD004CC}"/>
              </a:ext>
            </a:extLst>
          </p:cNvPr>
          <p:cNvSpPr txBox="1"/>
          <p:nvPr/>
        </p:nvSpPr>
        <p:spPr>
          <a:xfrm>
            <a:off x="535054" y="5482509"/>
            <a:ext cx="3062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signed(</a:t>
            </a:r>
            <a:r>
              <a:rPr lang="zh-CN" altLang="en-US" sz="2400" b="1" dirty="0"/>
              <a:t>带正负号的）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28D61E0-8872-4027-84D4-A643DDBB45FE}"/>
              </a:ext>
            </a:extLst>
          </p:cNvPr>
          <p:cNvSpPr/>
          <p:nvPr/>
        </p:nvSpPr>
        <p:spPr>
          <a:xfrm>
            <a:off x="7917542" y="2723884"/>
            <a:ext cx="3309257" cy="333829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D85A813-9B44-41D1-9D07-6BF355E33B3C}"/>
              </a:ext>
            </a:extLst>
          </p:cNvPr>
          <p:cNvSpPr/>
          <p:nvPr/>
        </p:nvSpPr>
        <p:spPr>
          <a:xfrm>
            <a:off x="7875877" y="3682609"/>
            <a:ext cx="3309257" cy="333829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9CD4D3E-990E-450E-A10E-3D3F09221E96}"/>
              </a:ext>
            </a:extLst>
          </p:cNvPr>
          <p:cNvSpPr/>
          <p:nvPr/>
        </p:nvSpPr>
        <p:spPr>
          <a:xfrm>
            <a:off x="7875877" y="4568763"/>
            <a:ext cx="3309257" cy="333829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903E1B0-538A-4027-9176-A347AA67D96C}"/>
              </a:ext>
            </a:extLst>
          </p:cNvPr>
          <p:cNvSpPr/>
          <p:nvPr/>
        </p:nvSpPr>
        <p:spPr>
          <a:xfrm>
            <a:off x="7917541" y="2235201"/>
            <a:ext cx="3309257" cy="381424"/>
          </a:xfrm>
          <a:prstGeom prst="rect">
            <a:avLst/>
          </a:prstGeom>
          <a:solidFill>
            <a:srgbClr val="E9E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33F1AB2-556C-4E3B-8F9E-510CF641BD60}"/>
              </a:ext>
            </a:extLst>
          </p:cNvPr>
          <p:cNvSpPr/>
          <p:nvPr/>
        </p:nvSpPr>
        <p:spPr>
          <a:xfrm>
            <a:off x="7875875" y="3177334"/>
            <a:ext cx="3309257" cy="381424"/>
          </a:xfrm>
          <a:prstGeom prst="rect">
            <a:avLst/>
          </a:prstGeom>
          <a:solidFill>
            <a:srgbClr val="E9E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6E319FF-3FF6-4121-A264-AB4962632B66}"/>
              </a:ext>
            </a:extLst>
          </p:cNvPr>
          <p:cNvSpPr/>
          <p:nvPr/>
        </p:nvSpPr>
        <p:spPr>
          <a:xfrm>
            <a:off x="7875876" y="4038144"/>
            <a:ext cx="3309257" cy="381424"/>
          </a:xfrm>
          <a:prstGeom prst="rect">
            <a:avLst/>
          </a:prstGeom>
          <a:solidFill>
            <a:srgbClr val="E9E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DA8989C-AB64-4522-AD16-F9A3B6E3FDD9}"/>
              </a:ext>
            </a:extLst>
          </p:cNvPr>
          <p:cNvSpPr/>
          <p:nvPr/>
        </p:nvSpPr>
        <p:spPr>
          <a:xfrm>
            <a:off x="7917540" y="4972789"/>
            <a:ext cx="3309257" cy="381424"/>
          </a:xfrm>
          <a:prstGeom prst="rect">
            <a:avLst/>
          </a:prstGeom>
          <a:solidFill>
            <a:srgbClr val="E9E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8FA5D3B-1154-45D0-BF2F-094E0D1323A8}"/>
              </a:ext>
            </a:extLst>
          </p:cNvPr>
          <p:cNvSpPr/>
          <p:nvPr/>
        </p:nvSpPr>
        <p:spPr>
          <a:xfrm>
            <a:off x="4441372" y="2723884"/>
            <a:ext cx="3309257" cy="333829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710DE0C-D997-4C5D-AEBA-B377463F980D}"/>
              </a:ext>
            </a:extLst>
          </p:cNvPr>
          <p:cNvSpPr/>
          <p:nvPr/>
        </p:nvSpPr>
        <p:spPr>
          <a:xfrm>
            <a:off x="4399707" y="3682609"/>
            <a:ext cx="3309257" cy="333829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332E353-7BC8-4B34-8D72-A140A0B9F066}"/>
              </a:ext>
            </a:extLst>
          </p:cNvPr>
          <p:cNvSpPr/>
          <p:nvPr/>
        </p:nvSpPr>
        <p:spPr>
          <a:xfrm>
            <a:off x="4399707" y="4568763"/>
            <a:ext cx="3309257" cy="333829"/>
          </a:xfrm>
          <a:prstGeom prst="rect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78E31DD-CDA1-4952-B992-199CF768B1EF}"/>
              </a:ext>
            </a:extLst>
          </p:cNvPr>
          <p:cNvSpPr/>
          <p:nvPr/>
        </p:nvSpPr>
        <p:spPr>
          <a:xfrm>
            <a:off x="4441371" y="2235201"/>
            <a:ext cx="3309257" cy="381424"/>
          </a:xfrm>
          <a:prstGeom prst="rect">
            <a:avLst/>
          </a:prstGeom>
          <a:solidFill>
            <a:srgbClr val="E9E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4273A52-DF0F-4AE1-BF79-BECAFE3815AB}"/>
              </a:ext>
            </a:extLst>
          </p:cNvPr>
          <p:cNvSpPr/>
          <p:nvPr/>
        </p:nvSpPr>
        <p:spPr>
          <a:xfrm>
            <a:off x="4399705" y="3177334"/>
            <a:ext cx="3309257" cy="381424"/>
          </a:xfrm>
          <a:prstGeom prst="rect">
            <a:avLst/>
          </a:prstGeom>
          <a:solidFill>
            <a:srgbClr val="E9E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AA86982-A5C3-46FB-BDF7-D35A332C1EA6}"/>
              </a:ext>
            </a:extLst>
          </p:cNvPr>
          <p:cNvSpPr/>
          <p:nvPr/>
        </p:nvSpPr>
        <p:spPr>
          <a:xfrm>
            <a:off x="4399706" y="4038144"/>
            <a:ext cx="3309257" cy="381424"/>
          </a:xfrm>
          <a:prstGeom prst="rect">
            <a:avLst/>
          </a:prstGeom>
          <a:solidFill>
            <a:srgbClr val="E9E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D94EE4A-1FE6-4D3C-BAE3-154CD336FE31}"/>
              </a:ext>
            </a:extLst>
          </p:cNvPr>
          <p:cNvSpPr/>
          <p:nvPr/>
        </p:nvSpPr>
        <p:spPr>
          <a:xfrm>
            <a:off x="4441370" y="4972789"/>
            <a:ext cx="3309257" cy="381424"/>
          </a:xfrm>
          <a:prstGeom prst="rect">
            <a:avLst/>
          </a:prstGeom>
          <a:solidFill>
            <a:srgbClr val="E9E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06F4CD3-9C0C-48DA-B1CC-4EE805DC1AFF}"/>
              </a:ext>
            </a:extLst>
          </p:cNvPr>
          <p:cNvSpPr txBox="1"/>
          <p:nvPr/>
        </p:nvSpPr>
        <p:spPr>
          <a:xfrm>
            <a:off x="8140621" y="5490319"/>
            <a:ext cx="3809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unsigned(</a:t>
            </a:r>
            <a:r>
              <a:rPr lang="zh-CN" altLang="en-US" sz="2400" b="1" dirty="0"/>
              <a:t>不带正负号的）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82B5287-2207-447A-B65D-0631869BF385}"/>
              </a:ext>
            </a:extLst>
          </p:cNvPr>
          <p:cNvSpPr txBox="1"/>
          <p:nvPr/>
        </p:nvSpPr>
        <p:spPr>
          <a:xfrm>
            <a:off x="322635" y="6193618"/>
            <a:ext cx="11463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0		1		2		3		4		5		6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3169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F8BC-86BC-42DE-A449-AD518E7C1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829" y="2520497"/>
            <a:ext cx="7950200" cy="1325563"/>
          </a:xfrm>
        </p:spPr>
        <p:txBody>
          <a:bodyPr>
            <a:normAutofit/>
          </a:bodyPr>
          <a:lstStyle/>
          <a:p>
            <a:r>
              <a:rPr lang="zh-CN" altLang="en-US" sz="8800" b="1" dirty="0"/>
              <a:t>变量咋命名？</a:t>
            </a:r>
          </a:p>
        </p:txBody>
      </p:sp>
    </p:spTree>
    <p:extLst>
      <p:ext uri="{BB962C8B-B14F-4D97-AF65-F5344CB8AC3E}">
        <p14:creationId xmlns:p14="http://schemas.microsoft.com/office/powerpoint/2010/main" val="2290263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7A784-40C8-46DF-87AB-5902F04C4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471" y="1990725"/>
            <a:ext cx="8567058" cy="2457904"/>
          </a:xfrm>
        </p:spPr>
        <p:txBody>
          <a:bodyPr>
            <a:noAutofit/>
          </a:bodyPr>
          <a:lstStyle/>
          <a:p>
            <a:r>
              <a:rPr lang="zh-CN" altLang="en-US" sz="8000" b="1" dirty="0"/>
              <a:t>你觉得这些变量看起来舒服，吗？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54EC26-EAB0-438C-A345-5A0684754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163" y="287666"/>
            <a:ext cx="5464636" cy="61203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144BC4-4F02-4C8B-985D-C0C10CDD1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49" y="-409021"/>
            <a:ext cx="5651502" cy="82081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E1244A9-EC01-4AF6-AF9A-68797862A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043" y="-1850873"/>
            <a:ext cx="5273232" cy="97225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A91E345-31EC-4E3D-8F6F-B6378ED29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6338" y="-1368137"/>
            <a:ext cx="5338547" cy="91756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6DDB79E-9863-4112-AEDF-5AA174DB47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060" y="770159"/>
            <a:ext cx="10825854" cy="509913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6239B43-4842-4E6F-9DB4-1BA4005DF9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085" y="599671"/>
            <a:ext cx="11189787" cy="56705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3C8E40E-1468-4E54-8EEC-627E6C7769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5857" y="1202511"/>
            <a:ext cx="12117228" cy="45741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16F43C1-555E-45EF-88AC-F89C9B1BF6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200" y="842396"/>
            <a:ext cx="11858171" cy="524544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5EB762D-CCB5-47AA-8467-13EFEC1197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55857" y="643675"/>
            <a:ext cx="12117228" cy="501181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6457E5F-1E0A-450A-A49F-CF77FAEA19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571" y="780689"/>
            <a:ext cx="12061372" cy="548948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0D99417-D233-44BA-9738-2C31E4CAD7F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2061" y="704509"/>
            <a:ext cx="11695596" cy="511401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9BFCF9D-F5FC-4015-A5CE-47C9EA1EE9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2512" y="545282"/>
            <a:ext cx="11604174" cy="582664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D2C5A95-C791-4F77-B8DC-228443549B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5745" y="596056"/>
            <a:ext cx="11355626" cy="606961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255AB850-B1A2-41CC-B378-9A1F3C818D4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2302" y="74174"/>
            <a:ext cx="11543584" cy="5872428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878C9BE1-E226-48AA-B542-263602E8F69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3935" y="289931"/>
            <a:ext cx="11005451" cy="586356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DA8AED77-758B-445D-8C42-C7BB8C25F54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0430" y="446893"/>
            <a:ext cx="11189773" cy="463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1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62B16-61AD-4318-858F-89D1823E9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56" y="93862"/>
            <a:ext cx="10515600" cy="1325563"/>
          </a:xfrm>
        </p:spPr>
        <p:txBody>
          <a:bodyPr/>
          <a:lstStyle/>
          <a:p>
            <a:r>
              <a:rPr lang="zh-CN" altLang="en-US" b="1" dirty="0"/>
              <a:t>变量的命名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5E3CA-BCE8-444E-AD0E-F43A4A59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11353800" cy="4652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600" b="1" dirty="0"/>
              <a:t>舒服的变量名称：</a:t>
            </a:r>
            <a:endParaRPr lang="en-US" altLang="zh-CN" sz="3600" b="1" dirty="0"/>
          </a:p>
          <a:p>
            <a:pPr marL="0" indent="0">
              <a:buNone/>
            </a:pPr>
            <a:r>
              <a:rPr lang="en-US" altLang="zh-CN" sz="3600" dirty="0"/>
              <a:t>a,</a:t>
            </a:r>
            <a:r>
              <a:rPr lang="zh-CN" altLang="en-US" sz="3600" dirty="0"/>
              <a:t> </a:t>
            </a:r>
            <a:r>
              <a:rPr lang="en-US" altLang="zh-CN" sz="3600" dirty="0"/>
              <a:t>A, b,</a:t>
            </a:r>
            <a:r>
              <a:rPr lang="zh-CN" altLang="en-US" sz="3600" dirty="0"/>
              <a:t> </a:t>
            </a:r>
            <a:r>
              <a:rPr lang="en-US" altLang="zh-CN" sz="3600" dirty="0"/>
              <a:t>B,</a:t>
            </a:r>
            <a:r>
              <a:rPr lang="zh-CN" altLang="en-US" sz="3600" dirty="0"/>
              <a:t> </a:t>
            </a:r>
            <a:r>
              <a:rPr lang="en-US" altLang="zh-CN" sz="3600" dirty="0"/>
              <a:t>height, length, </a:t>
            </a:r>
            <a:r>
              <a:rPr lang="en-US" altLang="zh-CN" sz="3600" dirty="0" err="1"/>
              <a:t>volumeOfBox</a:t>
            </a:r>
            <a:r>
              <a:rPr lang="en-US" altLang="zh-CN" sz="3600" dirty="0"/>
              <a:t>, </a:t>
            </a:r>
            <a:r>
              <a:rPr lang="en-US" altLang="zh-CN" sz="3600" dirty="0" err="1"/>
              <a:t>football_price</a:t>
            </a:r>
            <a:r>
              <a:rPr lang="en-US" altLang="zh-CN" sz="3600" dirty="0"/>
              <a:t>, </a:t>
            </a:r>
            <a:r>
              <a:rPr lang="en-US" altLang="zh-CN" sz="3600" dirty="0" err="1"/>
              <a:t>goods_toady</a:t>
            </a:r>
            <a:r>
              <a:rPr lang="en-US" altLang="zh-CN" dirty="0"/>
              <a:t>, </a:t>
            </a:r>
            <a:r>
              <a:rPr lang="en-US" altLang="zh-CN" sz="3200" dirty="0"/>
              <a:t>room1, _HELLO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3600" b="1" dirty="0"/>
              <a:t>不舒服的变量名称：</a:t>
            </a:r>
            <a:endParaRPr lang="en-US" altLang="zh-CN" sz="3600" b="1" dirty="0"/>
          </a:p>
          <a:p>
            <a:pPr marL="0" indent="0">
              <a:buNone/>
            </a:pPr>
            <a:r>
              <a:rPr lang="en-US" altLang="zh-CN" sz="3500" dirty="0"/>
              <a:t>114514Heng,</a:t>
            </a:r>
            <a:r>
              <a:rPr lang="zh-CN" altLang="en-US" sz="3500" dirty="0"/>
              <a:t> </a:t>
            </a:r>
            <a:r>
              <a:rPr lang="en-US" altLang="zh-CN" sz="3500" dirty="0"/>
              <a:t>1ab,</a:t>
            </a:r>
            <a:r>
              <a:rPr lang="zh-CN" altLang="en-US" sz="3500" dirty="0"/>
              <a:t> </a:t>
            </a:r>
            <a:r>
              <a:rPr lang="en-US" altLang="zh-CN" sz="3500" dirty="0"/>
              <a:t>int,</a:t>
            </a:r>
            <a:r>
              <a:rPr lang="zh-CN" altLang="en-US" sz="3500" dirty="0"/>
              <a:t> </a:t>
            </a:r>
            <a:r>
              <a:rPr lang="en-US" altLang="zh-CN" sz="3500" dirty="0"/>
              <a:t>long</a:t>
            </a:r>
            <a:r>
              <a:rPr lang="zh-CN" altLang="en-US" sz="3500" dirty="0"/>
              <a:t>，</a:t>
            </a:r>
            <a:r>
              <a:rPr lang="en-US" altLang="zh-CN" sz="3500" dirty="0"/>
              <a:t>main</a:t>
            </a:r>
            <a:r>
              <a:rPr lang="zh-CN" altLang="en-US" sz="3500" b="1" dirty="0"/>
              <a:t>，</a:t>
            </a:r>
            <a:r>
              <a:rPr lang="en-US" altLang="zh-CN" sz="3500" dirty="0"/>
              <a:t>student name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490317-53E5-4648-87AE-0909F3C634F3}"/>
              </a:ext>
            </a:extLst>
          </p:cNvPr>
          <p:cNvSpPr txBox="1"/>
          <p:nvPr/>
        </p:nvSpPr>
        <p:spPr>
          <a:xfrm>
            <a:off x="838200" y="3069770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highlight>
                  <a:srgbClr val="FFFF00"/>
                </a:highlight>
              </a:rPr>
              <a:t>为啥这样你会觉得舒服？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134980-53F2-4676-82C8-BE8E1D979D92}"/>
              </a:ext>
            </a:extLst>
          </p:cNvPr>
          <p:cNvSpPr txBox="1"/>
          <p:nvPr/>
        </p:nvSpPr>
        <p:spPr>
          <a:xfrm>
            <a:off x="838200" y="3665815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规律美：</a:t>
            </a:r>
            <a:r>
              <a:rPr lang="zh-CN" altLang="en-US" sz="3600" b="1" dirty="0"/>
              <a:t>字符，数字，下划线，紧凑结合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FD311C-1910-4245-9FD4-4CF6A9FF950A}"/>
              </a:ext>
            </a:extLst>
          </p:cNvPr>
          <p:cNvSpPr txBox="1"/>
          <p:nvPr/>
        </p:nvSpPr>
        <p:spPr>
          <a:xfrm>
            <a:off x="838200" y="4312146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highlight>
                  <a:srgbClr val="FFFF00"/>
                </a:highlight>
              </a:rPr>
              <a:t>下面也是这样构成的，为啥不舒服？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78AD993-512C-4116-A9A0-463A94737477}"/>
              </a:ext>
            </a:extLst>
          </p:cNvPr>
          <p:cNvSpPr/>
          <p:nvPr/>
        </p:nvSpPr>
        <p:spPr>
          <a:xfrm>
            <a:off x="916215" y="5334000"/>
            <a:ext cx="1295400" cy="747486"/>
          </a:xfrm>
          <a:prstGeom prst="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04C8945-6376-4014-AC24-9DF7900975DD}"/>
              </a:ext>
            </a:extLst>
          </p:cNvPr>
          <p:cNvSpPr/>
          <p:nvPr/>
        </p:nvSpPr>
        <p:spPr>
          <a:xfrm>
            <a:off x="3356429" y="5334000"/>
            <a:ext cx="235857" cy="747486"/>
          </a:xfrm>
          <a:prstGeom prst="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F745500-5BE8-4FAA-93DC-F3AA21C12B52}"/>
              </a:ext>
            </a:extLst>
          </p:cNvPr>
          <p:cNvSpPr/>
          <p:nvPr/>
        </p:nvSpPr>
        <p:spPr>
          <a:xfrm>
            <a:off x="4205515" y="5334000"/>
            <a:ext cx="489857" cy="747486"/>
          </a:xfrm>
          <a:prstGeom prst="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D91E981-7917-4D4B-AD39-26635E4AB0FF}"/>
              </a:ext>
            </a:extLst>
          </p:cNvPr>
          <p:cNvSpPr/>
          <p:nvPr/>
        </p:nvSpPr>
        <p:spPr>
          <a:xfrm>
            <a:off x="4807857" y="5334000"/>
            <a:ext cx="823686" cy="747486"/>
          </a:xfrm>
          <a:prstGeom prst="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430DA9D-5788-4058-B7FF-90FED2BBB8F4}"/>
              </a:ext>
            </a:extLst>
          </p:cNvPr>
          <p:cNvSpPr/>
          <p:nvPr/>
        </p:nvSpPr>
        <p:spPr>
          <a:xfrm>
            <a:off x="6027056" y="5334000"/>
            <a:ext cx="823686" cy="747486"/>
          </a:xfrm>
          <a:prstGeom prst="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B7C071C-00DF-4A91-BDF6-B83DEF4E0331}"/>
              </a:ext>
            </a:extLst>
          </p:cNvPr>
          <p:cNvSpPr/>
          <p:nvPr/>
        </p:nvSpPr>
        <p:spPr>
          <a:xfrm>
            <a:off x="8617857" y="5334000"/>
            <a:ext cx="170544" cy="747486"/>
          </a:xfrm>
          <a:prstGeom prst="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97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9A490-8801-419D-9ACF-1ECF3906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2E3A38-4BD0-4135-B4DD-DB10817B1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8360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arr</a:t>
            </a:r>
            <a:r>
              <a:rPr lang="en-US" altLang="zh-CN" dirty="0"/>
              <a:t>[10];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arr</a:t>
            </a:r>
            <a:r>
              <a:rPr lang="en-US" altLang="zh-CN" dirty="0"/>
              <a:t>[5]={1,2,3,4,5}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arr</a:t>
            </a:r>
            <a:r>
              <a:rPr lang="en-US" altLang="zh-CN" dirty="0"/>
              <a:t>[5]={0};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arr</a:t>
            </a:r>
            <a:r>
              <a:rPr lang="en-US" altLang="zh-CN" dirty="0"/>
              <a:t>[5]={1};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ED72E4-DBDC-48E0-B97A-4A4FDA69B86C}"/>
              </a:ext>
            </a:extLst>
          </p:cNvPr>
          <p:cNvSpPr/>
          <p:nvPr/>
        </p:nvSpPr>
        <p:spPr>
          <a:xfrm>
            <a:off x="719847" y="3728936"/>
            <a:ext cx="2697804" cy="1964987"/>
          </a:xfrm>
          <a:prstGeom prst="rect">
            <a:avLst/>
          </a:prstGeom>
          <a:solidFill>
            <a:schemeClr val="accent4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86DEB7-EF61-4D10-89AE-6E72FACAE83F}"/>
              </a:ext>
            </a:extLst>
          </p:cNvPr>
          <p:cNvSpPr txBox="1"/>
          <p:nvPr/>
        </p:nvSpPr>
        <p:spPr>
          <a:xfrm>
            <a:off x="3923488" y="4169922"/>
            <a:ext cx="3534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效果一样吗？</a:t>
            </a:r>
          </a:p>
        </p:txBody>
      </p:sp>
    </p:spTree>
    <p:extLst>
      <p:ext uri="{BB962C8B-B14F-4D97-AF65-F5344CB8AC3E}">
        <p14:creationId xmlns:p14="http://schemas.microsoft.com/office/powerpoint/2010/main" val="18286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2E3A38-4BD0-4135-B4DD-DB10817B1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447" y="81131"/>
            <a:ext cx="3383604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arr</a:t>
            </a:r>
            <a:r>
              <a:rPr lang="en-US" altLang="zh-CN" dirty="0"/>
              <a:t>[5]={0};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arr</a:t>
            </a:r>
            <a:r>
              <a:rPr lang="en-US" altLang="zh-CN" dirty="0"/>
              <a:t>[5]={1};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ED72E4-DBDC-48E0-B97A-4A4FDA69B86C}"/>
              </a:ext>
            </a:extLst>
          </p:cNvPr>
          <p:cNvSpPr/>
          <p:nvPr/>
        </p:nvSpPr>
        <p:spPr>
          <a:xfrm>
            <a:off x="2367064" y="399355"/>
            <a:ext cx="2697804" cy="1964987"/>
          </a:xfrm>
          <a:prstGeom prst="rect">
            <a:avLst/>
          </a:prstGeom>
          <a:solidFill>
            <a:schemeClr val="accent4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86DEB7-EF61-4D10-89AE-6E72FACAE83F}"/>
              </a:ext>
            </a:extLst>
          </p:cNvPr>
          <p:cNvSpPr txBox="1"/>
          <p:nvPr/>
        </p:nvSpPr>
        <p:spPr>
          <a:xfrm>
            <a:off x="752271" y="3075057"/>
            <a:ext cx="3534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效果一样吗？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AF0CAC8B-C215-454B-A2A4-7F1A09A9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探索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51B3E49-9C30-43D6-A235-116BFA4C6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434" y="254200"/>
            <a:ext cx="4533007" cy="62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9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6F7C7-F4B5-462E-A0A7-D8A43140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154668"/>
            <a:ext cx="10515600" cy="1325563"/>
          </a:xfrm>
        </p:spPr>
        <p:txBody>
          <a:bodyPr/>
          <a:lstStyle/>
          <a:p>
            <a:r>
              <a:rPr lang="zh-CN" altLang="en-US" dirty="0"/>
              <a:t>给数组批量输入数值：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8042AC-95E3-428B-A599-1CFBC91FD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17" y="1425094"/>
            <a:ext cx="5545397" cy="467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8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47903-5E00-4D86-A4FF-84F59DA8C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57" y="198211"/>
            <a:ext cx="10515600" cy="1325563"/>
          </a:xfrm>
        </p:spPr>
        <p:txBody>
          <a:bodyPr/>
          <a:lstStyle/>
          <a:p>
            <a:r>
              <a:rPr lang="zh-CN" altLang="en-US" dirty="0"/>
              <a:t>数组内的数值输出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66AD90-FF40-4236-B8F7-6265EA0CF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7" y="1523774"/>
            <a:ext cx="6842623" cy="472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8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DA2A3-207F-4C04-8FE7-181720456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07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试卷结构：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F4846B-8CAA-4CB4-9BA1-27993B87D51E}"/>
              </a:ext>
            </a:extLst>
          </p:cNvPr>
          <p:cNvSpPr/>
          <p:nvPr/>
        </p:nvSpPr>
        <p:spPr>
          <a:xfrm>
            <a:off x="437882" y="1017431"/>
            <a:ext cx="11256135" cy="55636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6F0604-8A2F-48B6-B255-63781C80A4F0}"/>
              </a:ext>
            </a:extLst>
          </p:cNvPr>
          <p:cNvSpPr/>
          <p:nvPr/>
        </p:nvSpPr>
        <p:spPr>
          <a:xfrm>
            <a:off x="629991" y="1983346"/>
            <a:ext cx="3594279" cy="2749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0E6A6F-2189-4BC9-8A6D-DA024F7AF48C}"/>
              </a:ext>
            </a:extLst>
          </p:cNvPr>
          <p:cNvSpPr/>
          <p:nvPr/>
        </p:nvSpPr>
        <p:spPr>
          <a:xfrm>
            <a:off x="629990" y="1212821"/>
            <a:ext cx="3594279" cy="590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3EB920-B485-4B59-98F5-C3A2CA4CF48E}"/>
              </a:ext>
            </a:extLst>
          </p:cNvPr>
          <p:cNvSpPr/>
          <p:nvPr/>
        </p:nvSpPr>
        <p:spPr>
          <a:xfrm>
            <a:off x="629990" y="4964805"/>
            <a:ext cx="3594279" cy="1487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833EF6-D225-4EA7-B45A-B4A27496F1A5}"/>
              </a:ext>
            </a:extLst>
          </p:cNvPr>
          <p:cNvSpPr/>
          <p:nvPr/>
        </p:nvSpPr>
        <p:spPr>
          <a:xfrm>
            <a:off x="4648198" y="1239590"/>
            <a:ext cx="3594279" cy="47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1812D5-FE7C-4FE2-9C8E-4A9F91A25A4B}"/>
              </a:ext>
            </a:extLst>
          </p:cNvPr>
          <p:cNvSpPr/>
          <p:nvPr/>
        </p:nvSpPr>
        <p:spPr>
          <a:xfrm>
            <a:off x="8764073" y="1239590"/>
            <a:ext cx="2652302" cy="259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4521F2-B5BF-40C7-A9F5-4EBAD5532D25}"/>
              </a:ext>
            </a:extLst>
          </p:cNvPr>
          <p:cNvSpPr txBox="1"/>
          <p:nvPr/>
        </p:nvSpPr>
        <p:spPr>
          <a:xfrm>
            <a:off x="1912467" y="127709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标题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BF4919F-1787-41B9-A5C7-C1F5EE1C4197}"/>
              </a:ext>
            </a:extLst>
          </p:cNvPr>
          <p:cNvSpPr txBox="1"/>
          <p:nvPr/>
        </p:nvSpPr>
        <p:spPr>
          <a:xfrm>
            <a:off x="1196658" y="299504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选择，填空，判断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B3EC8E8-E1E4-44A6-972B-81CD7669E1D2}"/>
              </a:ext>
            </a:extLst>
          </p:cNvPr>
          <p:cNvSpPr txBox="1"/>
          <p:nvPr/>
        </p:nvSpPr>
        <p:spPr>
          <a:xfrm>
            <a:off x="1717659" y="54925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简述原理</a:t>
            </a:r>
            <a:endParaRPr lang="en-US" altLang="zh-CN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EA44B7C-2AAE-4102-A4AD-4716E1AB1876}"/>
              </a:ext>
            </a:extLst>
          </p:cNvPr>
          <p:cNvSpPr txBox="1"/>
          <p:nvPr/>
        </p:nvSpPr>
        <p:spPr>
          <a:xfrm>
            <a:off x="5821167" y="299504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简答题</a:t>
            </a:r>
            <a:endParaRPr lang="en-US" altLang="zh-CN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E242CE4-B78E-45B2-86D6-2359076663F4}"/>
              </a:ext>
            </a:extLst>
          </p:cNvPr>
          <p:cNvSpPr txBox="1"/>
          <p:nvPr/>
        </p:nvSpPr>
        <p:spPr>
          <a:xfrm>
            <a:off x="9431538" y="211216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写代码题</a:t>
            </a:r>
            <a:endParaRPr lang="en-US" altLang="zh-CN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0D1317E-B741-4690-AFCA-21FC0EA604E3}"/>
              </a:ext>
            </a:extLst>
          </p:cNvPr>
          <p:cNvSpPr txBox="1"/>
          <p:nvPr/>
        </p:nvSpPr>
        <p:spPr>
          <a:xfrm>
            <a:off x="668809" y="4387230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*</a:t>
            </a:r>
            <a:r>
              <a:rPr lang="zh-CN" altLang="en-US" sz="1400" dirty="0"/>
              <a:t>可以被捞起来的地方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5412035-9E33-4FFB-9D17-D097FA4952F0}"/>
              </a:ext>
            </a:extLst>
          </p:cNvPr>
          <p:cNvSpPr txBox="1"/>
          <p:nvPr/>
        </p:nvSpPr>
        <p:spPr>
          <a:xfrm>
            <a:off x="668809" y="611342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*</a:t>
            </a:r>
            <a:r>
              <a:rPr lang="zh-CN" altLang="en-US" sz="1400" dirty="0"/>
              <a:t>可以被捞起来的地方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7EA88EF-EF19-4722-800D-86DE6BCC9130}"/>
              </a:ext>
            </a:extLst>
          </p:cNvPr>
          <p:cNvSpPr txBox="1"/>
          <p:nvPr/>
        </p:nvSpPr>
        <p:spPr>
          <a:xfrm>
            <a:off x="8853333" y="3486981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*</a:t>
            </a:r>
            <a:r>
              <a:rPr lang="zh-CN" altLang="en-US" sz="1400" dirty="0"/>
              <a:t>可以被捞起来的地方</a:t>
            </a:r>
          </a:p>
        </p:txBody>
      </p:sp>
    </p:spTree>
    <p:extLst>
      <p:ext uri="{BB962C8B-B14F-4D97-AF65-F5344CB8AC3E}">
        <p14:creationId xmlns:p14="http://schemas.microsoft.com/office/powerpoint/2010/main" val="4110637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96F80-0E5F-4E62-8017-46549935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57" y="154668"/>
            <a:ext cx="10515600" cy="1325563"/>
          </a:xfrm>
        </p:spPr>
        <p:txBody>
          <a:bodyPr/>
          <a:lstStyle/>
          <a:p>
            <a:r>
              <a:rPr lang="zh-CN" altLang="en-US" dirty="0"/>
              <a:t>数组数值输入后输出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BB802E-9FE8-42F1-A2B1-43836D77C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53" y="1480231"/>
            <a:ext cx="5002933" cy="503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0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C4743-AFE3-49B8-8FB5-83C1B3FCD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714" y="101600"/>
            <a:ext cx="10515600" cy="1325563"/>
          </a:xfrm>
        </p:spPr>
        <p:txBody>
          <a:bodyPr/>
          <a:lstStyle/>
          <a:p>
            <a:r>
              <a:rPr lang="zh-CN" altLang="en-US" b="1" dirty="0"/>
              <a:t>输入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F4A56-9FE3-49D9-9E52-366D96AC6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9343" cy="3435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err="1"/>
              <a:t>printf</a:t>
            </a:r>
            <a:r>
              <a:rPr lang="en-US" altLang="zh-CN" sz="4000" dirty="0"/>
              <a:t>(“</a:t>
            </a:r>
            <a:r>
              <a:rPr lang="zh-CN" altLang="en-US" sz="4000" dirty="0"/>
              <a:t>你想说的话</a:t>
            </a:r>
            <a:r>
              <a:rPr lang="en-US" altLang="zh-CN" sz="4000" dirty="0"/>
              <a:t>”);</a:t>
            </a:r>
          </a:p>
          <a:p>
            <a:pPr marL="0" indent="0">
              <a:buNone/>
            </a:pP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 err="1"/>
              <a:t>printf</a:t>
            </a:r>
            <a:r>
              <a:rPr lang="en-US" altLang="zh-CN" sz="4000" dirty="0"/>
              <a:t>(“</a:t>
            </a:r>
            <a:r>
              <a:rPr lang="zh-CN" altLang="en-US" sz="4000" dirty="0"/>
              <a:t>你想说一个数</a:t>
            </a:r>
            <a:r>
              <a:rPr lang="en-US" altLang="zh-CN" sz="4000" dirty="0"/>
              <a:t>:%d”</a:t>
            </a:r>
            <a:r>
              <a:rPr lang="en-US" altLang="zh-CN" sz="4000" b="1" dirty="0"/>
              <a:t>, </a:t>
            </a:r>
            <a:r>
              <a:rPr lang="zh-CN" altLang="en-US" sz="4000" dirty="0"/>
              <a:t>变量</a:t>
            </a:r>
            <a:r>
              <a:rPr lang="en-US" altLang="zh-CN" sz="4000" dirty="0"/>
              <a:t>);</a:t>
            </a:r>
          </a:p>
          <a:p>
            <a:pPr marL="0" indent="0">
              <a:buNone/>
            </a:pP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 err="1"/>
              <a:t>printf</a:t>
            </a:r>
            <a:r>
              <a:rPr lang="en-US" altLang="zh-CN" sz="4000" dirty="0"/>
              <a:t>(“</a:t>
            </a:r>
            <a:r>
              <a:rPr lang="zh-CN" altLang="en-US" sz="4000" dirty="0"/>
              <a:t>你想说两个数</a:t>
            </a:r>
            <a:r>
              <a:rPr lang="en-US" altLang="zh-CN" sz="4000" dirty="0"/>
              <a:t>:%</a:t>
            </a:r>
            <a:r>
              <a:rPr lang="en-US" altLang="zh-CN" sz="4000" dirty="0" err="1"/>
              <a:t>d%d</a:t>
            </a:r>
            <a:r>
              <a:rPr lang="en-US" altLang="zh-CN" sz="4000" dirty="0"/>
              <a:t>”</a:t>
            </a:r>
            <a:r>
              <a:rPr lang="en-US" altLang="zh-CN" sz="4000" b="1" dirty="0"/>
              <a:t>, </a:t>
            </a:r>
            <a:r>
              <a:rPr lang="zh-CN" altLang="en-US" sz="4000" dirty="0"/>
              <a:t>变量</a:t>
            </a:r>
            <a:r>
              <a:rPr lang="en-US" altLang="zh-CN" sz="4000" dirty="0"/>
              <a:t>1</a:t>
            </a:r>
            <a:r>
              <a:rPr lang="en-US" altLang="zh-CN" sz="4000" b="1" dirty="0"/>
              <a:t>,</a:t>
            </a:r>
            <a:r>
              <a:rPr lang="zh-CN" altLang="en-US" sz="4000" dirty="0"/>
              <a:t> 变量</a:t>
            </a:r>
            <a:r>
              <a:rPr lang="en-US" altLang="zh-CN" sz="4000" dirty="0"/>
              <a:t>2);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F4F6A9-152C-4DB6-9604-5BD7BDEDD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774" y="3192229"/>
            <a:ext cx="542483" cy="5974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5EBE9A1-FB72-45B1-8FFD-DAC691793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541" y="6559263"/>
            <a:ext cx="96189" cy="12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16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C4743-AFE3-49B8-8FB5-83C1B3FCD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714" y="101600"/>
            <a:ext cx="10515600" cy="1325563"/>
          </a:xfrm>
        </p:spPr>
        <p:txBody>
          <a:bodyPr/>
          <a:lstStyle/>
          <a:p>
            <a:r>
              <a:rPr lang="zh-CN" altLang="en-US" dirty="0"/>
              <a:t>输入输出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F4A56-9FE3-49D9-9E52-366D96AC6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9343" cy="3435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err="1"/>
              <a:t>printf</a:t>
            </a:r>
            <a:r>
              <a:rPr lang="en-US" altLang="zh-CN" sz="4000" dirty="0"/>
              <a:t>(“</a:t>
            </a:r>
            <a:r>
              <a:rPr lang="zh-CN" altLang="en-US" sz="4000" dirty="0"/>
              <a:t>你想说的话</a:t>
            </a:r>
            <a:r>
              <a:rPr lang="en-US" altLang="zh-CN" sz="4000" dirty="0"/>
              <a:t>”);</a:t>
            </a:r>
          </a:p>
          <a:p>
            <a:pPr marL="0" indent="0">
              <a:buNone/>
            </a:pP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 err="1"/>
              <a:t>printf</a:t>
            </a:r>
            <a:r>
              <a:rPr lang="en-US" altLang="zh-CN" sz="4000" dirty="0"/>
              <a:t>(“</a:t>
            </a:r>
            <a:r>
              <a:rPr lang="zh-CN" altLang="en-US" sz="4000" dirty="0"/>
              <a:t>你想说一个数</a:t>
            </a:r>
            <a:r>
              <a:rPr lang="en-US" altLang="zh-CN" sz="4000" dirty="0"/>
              <a:t>:%d”</a:t>
            </a:r>
            <a:r>
              <a:rPr lang="en-US" altLang="zh-CN" sz="4000" b="1" dirty="0"/>
              <a:t>, </a:t>
            </a:r>
            <a:r>
              <a:rPr lang="zh-CN" altLang="en-US" sz="4000" dirty="0"/>
              <a:t>变量</a:t>
            </a:r>
            <a:r>
              <a:rPr lang="en-US" altLang="zh-CN" sz="4000" dirty="0"/>
              <a:t>);</a:t>
            </a:r>
          </a:p>
          <a:p>
            <a:pPr marL="0" indent="0">
              <a:buNone/>
            </a:pP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 err="1"/>
              <a:t>printf</a:t>
            </a:r>
            <a:r>
              <a:rPr lang="en-US" altLang="zh-CN" sz="4000" dirty="0"/>
              <a:t>(“</a:t>
            </a:r>
            <a:r>
              <a:rPr lang="zh-CN" altLang="en-US" sz="4000" dirty="0"/>
              <a:t>你想说两个数</a:t>
            </a:r>
            <a:r>
              <a:rPr lang="en-US" altLang="zh-CN" sz="4000" dirty="0"/>
              <a:t>:%</a:t>
            </a:r>
            <a:r>
              <a:rPr lang="en-US" altLang="zh-CN" sz="4000" dirty="0" err="1"/>
              <a:t>d%d</a:t>
            </a:r>
            <a:r>
              <a:rPr lang="en-US" altLang="zh-CN" sz="4000" dirty="0"/>
              <a:t>”</a:t>
            </a:r>
            <a:r>
              <a:rPr lang="en-US" altLang="zh-CN" sz="4000" b="1" dirty="0"/>
              <a:t>, </a:t>
            </a:r>
            <a:r>
              <a:rPr lang="zh-CN" altLang="en-US" sz="4000" dirty="0"/>
              <a:t>变量</a:t>
            </a:r>
            <a:r>
              <a:rPr lang="en-US" altLang="zh-CN" sz="4000" dirty="0"/>
              <a:t>1</a:t>
            </a:r>
            <a:r>
              <a:rPr lang="en-US" altLang="zh-CN" sz="4000" b="1" dirty="0"/>
              <a:t>,</a:t>
            </a:r>
            <a:r>
              <a:rPr lang="zh-CN" altLang="en-US" sz="4000" dirty="0"/>
              <a:t> 变量</a:t>
            </a:r>
            <a:r>
              <a:rPr lang="en-US" altLang="zh-CN" sz="4000" dirty="0"/>
              <a:t>2);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F4F6A9-152C-4DB6-9604-5BD7BDEDD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16" y="282058"/>
            <a:ext cx="5522684" cy="60819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76B745-8B23-45BC-8BF1-50FE34E3A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105" y="127421"/>
            <a:ext cx="5089103" cy="644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61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D64B7-ACB0-450C-ADEB-351BB6E0E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57" y="-128361"/>
            <a:ext cx="10515600" cy="1325563"/>
          </a:xfrm>
        </p:spPr>
        <p:txBody>
          <a:bodyPr/>
          <a:lstStyle/>
          <a:p>
            <a:r>
              <a:rPr lang="en-US" altLang="zh-CN" b="1" dirty="0" err="1"/>
              <a:t>printf</a:t>
            </a:r>
            <a:r>
              <a:rPr lang="zh-CN" altLang="en-US" b="1" dirty="0"/>
              <a:t>占位符：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1030A00-DD18-4F2D-BF87-44B90A139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817100"/>
              </p:ext>
            </p:extLst>
          </p:nvPr>
        </p:nvGraphicFramePr>
        <p:xfrm>
          <a:off x="1168398" y="835297"/>
          <a:ext cx="1003663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258">
                  <a:extLst>
                    <a:ext uri="{9D8B030D-6E8A-4147-A177-3AD203B41FA5}">
                      <a16:colId xmlns:a16="http://schemas.microsoft.com/office/drawing/2014/main" val="1759285507"/>
                    </a:ext>
                  </a:extLst>
                </a:gridCol>
                <a:gridCol w="8263372">
                  <a:extLst>
                    <a:ext uri="{9D8B030D-6E8A-4147-A177-3AD203B41FA5}">
                      <a16:colId xmlns:a16="http://schemas.microsoft.com/office/drawing/2014/main" val="1017006724"/>
                    </a:ext>
                  </a:extLst>
                </a:gridCol>
              </a:tblGrid>
              <a:tr h="448068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占位符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251934"/>
                  </a:ext>
                </a:extLst>
              </a:tr>
              <a:tr h="448068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%d</a:t>
                      </a:r>
                      <a:r>
                        <a:rPr lang="zh-CN" altLang="en-US" sz="2800" dirty="0"/>
                        <a:t>，</a:t>
                      </a:r>
                      <a:r>
                        <a:rPr lang="en-US" altLang="zh-CN" sz="2800" dirty="0"/>
                        <a:t>%</a:t>
                      </a:r>
                      <a:r>
                        <a:rPr lang="en-US" altLang="zh-CN" sz="2800" dirty="0" err="1"/>
                        <a:t>i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十进制数（</a:t>
                      </a:r>
                      <a:r>
                        <a:rPr lang="en-US" altLang="zh-CN" sz="2800" dirty="0"/>
                        <a:t>decimal</a:t>
                      </a:r>
                      <a:r>
                        <a:rPr lang="zh-CN" altLang="en-US" sz="28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489278"/>
                  </a:ext>
                </a:extLst>
              </a:tr>
              <a:tr h="448068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%u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无符号十进制数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72524"/>
                  </a:ext>
                </a:extLst>
              </a:tr>
              <a:tr h="448068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%o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无符号八进制数（</a:t>
                      </a:r>
                      <a:r>
                        <a:rPr lang="en-US" altLang="zh-CN" sz="2800" dirty="0"/>
                        <a:t>octal</a:t>
                      </a:r>
                      <a:r>
                        <a:rPr lang="zh-CN" altLang="en-US" sz="28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802377"/>
                  </a:ext>
                </a:extLst>
              </a:tr>
              <a:tr h="448068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%x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无符号十六进制数（内存不能为</a:t>
                      </a:r>
                      <a:r>
                        <a:rPr lang="en-US" altLang="zh-CN" sz="2800" dirty="0"/>
                        <a:t>0x….)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329798"/>
                  </a:ext>
                </a:extLst>
              </a:tr>
              <a:tr h="448068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%f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浮点数（</a:t>
                      </a:r>
                      <a:r>
                        <a:rPr lang="en-US" altLang="zh-CN" sz="2800" dirty="0"/>
                        <a:t>float)10</a:t>
                      </a:r>
                      <a:r>
                        <a:rPr lang="zh-CN" altLang="en-US" sz="2800" dirty="0"/>
                        <a:t>进制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072089"/>
                  </a:ext>
                </a:extLst>
              </a:tr>
              <a:tr h="448068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%e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浮点数（</a:t>
                      </a:r>
                      <a:r>
                        <a:rPr lang="en-US" altLang="zh-CN" sz="2800" dirty="0"/>
                        <a:t>float)e</a:t>
                      </a:r>
                      <a:r>
                        <a:rPr lang="zh-CN" altLang="en-US" sz="2800" dirty="0"/>
                        <a:t>计数法</a:t>
                      </a:r>
                      <a:endParaRPr lang="en-US" altLang="zh-C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566689"/>
                  </a:ext>
                </a:extLst>
              </a:tr>
              <a:tr h="448068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%p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浮点数（</a:t>
                      </a:r>
                      <a:r>
                        <a:rPr lang="en-US" altLang="zh-CN" sz="2800" dirty="0"/>
                        <a:t>float)16</a:t>
                      </a:r>
                      <a:r>
                        <a:rPr lang="zh-CN" altLang="en-US" sz="2800" dirty="0"/>
                        <a:t>进制，</a:t>
                      </a:r>
                      <a:r>
                        <a:rPr lang="en-US" altLang="zh-CN" sz="2800" dirty="0"/>
                        <a:t>p</a:t>
                      </a:r>
                      <a:r>
                        <a:rPr lang="zh-CN" altLang="en-US" sz="2800" dirty="0"/>
                        <a:t>计数法</a:t>
                      </a:r>
                      <a:endParaRPr lang="en-US" altLang="zh-C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424645"/>
                  </a:ext>
                </a:extLst>
              </a:tr>
              <a:tr h="448068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%c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字符（</a:t>
                      </a:r>
                      <a:r>
                        <a:rPr lang="en-US" altLang="zh-CN" sz="2800" dirty="0"/>
                        <a:t>char</a:t>
                      </a:r>
                      <a:r>
                        <a:rPr lang="zh-CN" altLang="en-US" sz="28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77518"/>
                  </a:ext>
                </a:extLst>
              </a:tr>
              <a:tr h="448068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%p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指针（</a:t>
                      </a:r>
                      <a:r>
                        <a:rPr lang="en-US" altLang="zh-CN" sz="2800" dirty="0"/>
                        <a:t>point</a:t>
                      </a:r>
                      <a:r>
                        <a:rPr lang="zh-CN" altLang="en-US" sz="28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848341"/>
                  </a:ext>
                </a:extLst>
              </a:tr>
              <a:tr h="448068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%s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字符串（</a:t>
                      </a:r>
                      <a:r>
                        <a:rPr lang="en-US" altLang="zh-CN" sz="2800" dirty="0"/>
                        <a:t>string</a:t>
                      </a:r>
                      <a:r>
                        <a:rPr lang="zh-CN" altLang="en-US" sz="28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922613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B8E49E52-217B-480A-BC8A-7057DBE3B367}"/>
              </a:ext>
            </a:extLst>
          </p:cNvPr>
          <p:cNvSpPr/>
          <p:nvPr/>
        </p:nvSpPr>
        <p:spPr>
          <a:xfrm>
            <a:off x="1219198" y="1393372"/>
            <a:ext cx="5268688" cy="399143"/>
          </a:xfrm>
          <a:prstGeom prst="rect">
            <a:avLst/>
          </a:prstGeom>
          <a:solidFill>
            <a:schemeClr val="accent2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A718BEA-BE01-471E-9D4E-E2E152AEEB6D}"/>
              </a:ext>
            </a:extLst>
          </p:cNvPr>
          <p:cNvSpPr/>
          <p:nvPr/>
        </p:nvSpPr>
        <p:spPr>
          <a:xfrm>
            <a:off x="1168399" y="3466986"/>
            <a:ext cx="5319488" cy="399143"/>
          </a:xfrm>
          <a:prstGeom prst="rect">
            <a:avLst/>
          </a:prstGeom>
          <a:solidFill>
            <a:schemeClr val="accent2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EE8755-7C2A-4DFB-A55F-B01B67913258}"/>
              </a:ext>
            </a:extLst>
          </p:cNvPr>
          <p:cNvSpPr/>
          <p:nvPr/>
        </p:nvSpPr>
        <p:spPr>
          <a:xfrm>
            <a:off x="1168398" y="5065485"/>
            <a:ext cx="5319488" cy="399143"/>
          </a:xfrm>
          <a:prstGeom prst="rect">
            <a:avLst/>
          </a:prstGeom>
          <a:solidFill>
            <a:schemeClr val="accent2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5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F508B-D92A-4224-A084-4E685563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737"/>
            <a:ext cx="10515600" cy="1325563"/>
          </a:xfrm>
        </p:spPr>
        <p:txBody>
          <a:bodyPr/>
          <a:lstStyle/>
          <a:p>
            <a:r>
              <a:rPr lang="zh-CN" altLang="en-US" b="1" dirty="0"/>
              <a:t>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E3DAC-83E4-455F-B1DE-2DFF289F4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4909457" cy="230368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scanf</a:t>
            </a:r>
            <a:r>
              <a:rPr lang="en-US" altLang="zh-CN" dirty="0"/>
              <a:t>(“%d”,&amp;</a:t>
            </a:r>
            <a:r>
              <a:rPr lang="zh-CN" altLang="en-US" dirty="0"/>
              <a:t>变量</a:t>
            </a:r>
            <a:r>
              <a:rPr lang="en-US" altLang="zh-CN" dirty="0"/>
              <a:t>1);</a:t>
            </a:r>
          </a:p>
          <a:p>
            <a:pPr marL="0" indent="0">
              <a:buNone/>
            </a:pPr>
            <a:r>
              <a:rPr lang="en-US" altLang="zh-CN" dirty="0" err="1"/>
              <a:t>scanf</a:t>
            </a:r>
            <a:r>
              <a:rPr lang="en-US" altLang="zh-CN" dirty="0"/>
              <a:t>(“%d %d”,&amp;</a:t>
            </a:r>
            <a:r>
              <a:rPr lang="zh-CN" altLang="en-US" dirty="0"/>
              <a:t>变量</a:t>
            </a:r>
            <a:r>
              <a:rPr lang="en-US" altLang="zh-CN" dirty="0"/>
              <a:t>1,&amp;</a:t>
            </a:r>
            <a:r>
              <a:rPr lang="zh-CN" altLang="en-US" dirty="0"/>
              <a:t>变量</a:t>
            </a:r>
            <a:r>
              <a:rPr lang="en-US" altLang="zh-CN" dirty="0"/>
              <a:t>2)</a:t>
            </a:r>
          </a:p>
          <a:p>
            <a:pPr marL="0" indent="0">
              <a:buNone/>
            </a:pPr>
            <a:r>
              <a:rPr lang="en-US" altLang="zh-CN" dirty="0" err="1"/>
              <a:t>scanf</a:t>
            </a:r>
            <a:r>
              <a:rPr lang="en-US" altLang="zh-CN" dirty="0"/>
              <a:t>(“x=%d”,&amp;</a:t>
            </a:r>
            <a:r>
              <a:rPr lang="zh-CN" altLang="en-US" dirty="0"/>
              <a:t>变量</a:t>
            </a:r>
            <a:r>
              <a:rPr lang="en-US" altLang="zh-CN" dirty="0"/>
              <a:t>1);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852F3A-70AA-4C92-98E6-B15E6D79F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85" y="1470025"/>
            <a:ext cx="362860" cy="4157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D36A3E-D2C6-4B10-8DE9-A7DD7AAC0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828" y="6354027"/>
            <a:ext cx="283951" cy="35980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9326F51-564A-410A-821C-FBFE59D26622}"/>
              </a:ext>
            </a:extLst>
          </p:cNvPr>
          <p:cNvSpPr txBox="1"/>
          <p:nvPr/>
        </p:nvSpPr>
        <p:spPr>
          <a:xfrm>
            <a:off x="838200" y="3297508"/>
            <a:ext cx="3581430" cy="34163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python</a:t>
            </a:r>
            <a:r>
              <a:rPr lang="zh-CN" altLang="en-US" sz="2400" dirty="0"/>
              <a:t>里面会这样显示：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x=</a:t>
            </a:r>
          </a:p>
          <a:p>
            <a:endParaRPr lang="en-US" altLang="zh-CN" sz="2400" dirty="0"/>
          </a:p>
          <a:p>
            <a:r>
              <a:rPr lang="zh-CN" altLang="en-US" sz="2400" dirty="0"/>
              <a:t>你在输入上数就行</a:t>
            </a:r>
            <a:endParaRPr lang="en-US" altLang="zh-CN" sz="2400" dirty="0"/>
          </a:p>
          <a:p>
            <a:r>
              <a:rPr lang="en-US" altLang="zh-CN" sz="2400" dirty="0"/>
              <a:t>-----------------</a:t>
            </a:r>
          </a:p>
          <a:p>
            <a:r>
              <a:rPr lang="zh-CN" altLang="en-US" sz="2400" dirty="0"/>
              <a:t>但是在</a:t>
            </a:r>
            <a:r>
              <a:rPr lang="en-US" altLang="zh-CN" sz="2400" dirty="0"/>
              <a:t>c</a:t>
            </a:r>
            <a:r>
              <a:rPr lang="zh-CN" altLang="en-US" sz="2400" dirty="0"/>
              <a:t>里，会显示：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你需要怎么输入？</a:t>
            </a:r>
          </a:p>
        </p:txBody>
      </p:sp>
    </p:spTree>
    <p:extLst>
      <p:ext uri="{BB962C8B-B14F-4D97-AF65-F5344CB8AC3E}">
        <p14:creationId xmlns:p14="http://schemas.microsoft.com/office/powerpoint/2010/main" val="753118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F508B-D92A-4224-A084-4E685563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737"/>
            <a:ext cx="10515600" cy="1325563"/>
          </a:xfrm>
        </p:spPr>
        <p:txBody>
          <a:bodyPr/>
          <a:lstStyle/>
          <a:p>
            <a:r>
              <a:rPr lang="zh-CN" altLang="en-US" dirty="0"/>
              <a:t>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E3DAC-83E4-455F-B1DE-2DFF289F4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4909457" cy="230368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scanf</a:t>
            </a:r>
            <a:r>
              <a:rPr lang="en-US" altLang="zh-CN" dirty="0"/>
              <a:t>(“%d”,&amp;</a:t>
            </a:r>
            <a:r>
              <a:rPr lang="zh-CN" altLang="en-US" dirty="0"/>
              <a:t>变量</a:t>
            </a:r>
            <a:r>
              <a:rPr lang="en-US" altLang="zh-CN" dirty="0"/>
              <a:t>1);</a:t>
            </a:r>
          </a:p>
          <a:p>
            <a:pPr marL="0" indent="0">
              <a:buNone/>
            </a:pPr>
            <a:r>
              <a:rPr lang="en-US" altLang="zh-CN" dirty="0" err="1"/>
              <a:t>scanf</a:t>
            </a:r>
            <a:r>
              <a:rPr lang="en-US" altLang="zh-CN" dirty="0"/>
              <a:t>(“%d %d”,&amp;</a:t>
            </a:r>
            <a:r>
              <a:rPr lang="zh-CN" altLang="en-US" dirty="0"/>
              <a:t>变量</a:t>
            </a:r>
            <a:r>
              <a:rPr lang="en-US" altLang="zh-CN" dirty="0"/>
              <a:t>1,&amp;</a:t>
            </a:r>
            <a:r>
              <a:rPr lang="zh-CN" altLang="en-US" dirty="0"/>
              <a:t>变量</a:t>
            </a:r>
            <a:r>
              <a:rPr lang="en-US" altLang="zh-CN" dirty="0"/>
              <a:t>2)</a:t>
            </a:r>
          </a:p>
          <a:p>
            <a:pPr marL="0" indent="0">
              <a:buNone/>
            </a:pPr>
            <a:r>
              <a:rPr lang="en-US" altLang="zh-CN" dirty="0" err="1"/>
              <a:t>scanf</a:t>
            </a:r>
            <a:r>
              <a:rPr lang="en-US" altLang="zh-CN" dirty="0"/>
              <a:t>(“x=%d”,&amp;</a:t>
            </a:r>
            <a:r>
              <a:rPr lang="zh-CN" altLang="en-US" dirty="0"/>
              <a:t>变量</a:t>
            </a:r>
            <a:r>
              <a:rPr lang="en-US" altLang="zh-CN" dirty="0"/>
              <a:t>1);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D36A3E-D2C6-4B10-8DE9-A7DD7AAC0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373" y="45780"/>
            <a:ext cx="5262350" cy="666804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9326F51-564A-410A-821C-FBFE59D26622}"/>
              </a:ext>
            </a:extLst>
          </p:cNvPr>
          <p:cNvSpPr txBox="1"/>
          <p:nvPr/>
        </p:nvSpPr>
        <p:spPr>
          <a:xfrm>
            <a:off x="838200" y="3297508"/>
            <a:ext cx="3581430" cy="34163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python</a:t>
            </a:r>
            <a:r>
              <a:rPr lang="zh-CN" altLang="en-US" sz="2400" dirty="0"/>
              <a:t>里面会这样显示：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x=</a:t>
            </a:r>
          </a:p>
          <a:p>
            <a:endParaRPr lang="en-US" altLang="zh-CN" sz="2400" dirty="0"/>
          </a:p>
          <a:p>
            <a:r>
              <a:rPr lang="zh-CN" altLang="en-US" sz="2400" dirty="0"/>
              <a:t>你在输入上数就行</a:t>
            </a:r>
            <a:endParaRPr lang="en-US" altLang="zh-CN" sz="2400" dirty="0"/>
          </a:p>
          <a:p>
            <a:r>
              <a:rPr lang="en-US" altLang="zh-CN" sz="2400" dirty="0"/>
              <a:t>-----------------</a:t>
            </a:r>
          </a:p>
          <a:p>
            <a:r>
              <a:rPr lang="zh-CN" altLang="en-US" sz="2400" dirty="0"/>
              <a:t>但是在</a:t>
            </a:r>
            <a:r>
              <a:rPr lang="en-US" altLang="zh-CN" sz="2400" dirty="0"/>
              <a:t>c</a:t>
            </a:r>
            <a:r>
              <a:rPr lang="zh-CN" altLang="en-US" sz="2400" dirty="0"/>
              <a:t>里，会显示：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你需要怎么输入？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852F3A-70AA-4C92-98E6-B15E6D79F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42" y="106737"/>
            <a:ext cx="5651486" cy="647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85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AE534-877E-40BA-911B-8066BBBFB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理解：</a:t>
            </a:r>
            <a:br>
              <a:rPr lang="en-US" altLang="zh-CN" dirty="0"/>
            </a:br>
            <a:r>
              <a:rPr lang="en-US" altLang="zh-CN" dirty="0"/>
              <a:t>&amp;</a:t>
            </a:r>
            <a:r>
              <a:rPr lang="zh-CN" altLang="en-US" dirty="0"/>
              <a:t>为取内存地址用的（内存！</a:t>
            </a:r>
            <a:r>
              <a:rPr lang="en-US" altLang="zh-CN" dirty="0"/>
              <a:t>=</a:t>
            </a:r>
            <a:r>
              <a:rPr lang="zh-CN" altLang="en-US" dirty="0"/>
              <a:t>储存！！！）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ECC4A1-E929-4304-BCA1-EA2643504AA3}"/>
              </a:ext>
            </a:extLst>
          </p:cNvPr>
          <p:cNvSpPr txBox="1"/>
          <p:nvPr/>
        </p:nvSpPr>
        <p:spPr>
          <a:xfrm>
            <a:off x="130628" y="2786742"/>
            <a:ext cx="1257267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 b="1" dirty="0"/>
              <a:t>修改器，原理？</a:t>
            </a:r>
          </a:p>
        </p:txBody>
      </p:sp>
    </p:spTree>
    <p:extLst>
      <p:ext uri="{BB962C8B-B14F-4D97-AF65-F5344CB8AC3E}">
        <p14:creationId xmlns:p14="http://schemas.microsoft.com/office/powerpoint/2010/main" val="300000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9AE141E-F3AD-4F88-917C-281A17733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62" y="206744"/>
            <a:ext cx="4060478" cy="64445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04D390-5C60-434F-BCC3-FFD909808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419" y="361869"/>
            <a:ext cx="7228303" cy="613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31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D138A73-7D7F-4214-9A0F-449DC967F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51" y="97884"/>
            <a:ext cx="7021469" cy="66622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40A61D-0A09-4681-8AF1-1556D4360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65" y="-1"/>
            <a:ext cx="7088506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CA2A9E2-E3E9-4D0E-9896-7D512193770C}"/>
              </a:ext>
            </a:extLst>
          </p:cNvPr>
          <p:cNvSpPr txBox="1"/>
          <p:nvPr/>
        </p:nvSpPr>
        <p:spPr>
          <a:xfrm>
            <a:off x="7453085" y="892628"/>
            <a:ext cx="480291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int AK47_bullet_lim;</a:t>
            </a:r>
          </a:p>
          <a:p>
            <a:r>
              <a:rPr lang="en-US" altLang="zh-CN" sz="3200" dirty="0"/>
              <a:t>int AK47_bullet_now;</a:t>
            </a:r>
          </a:p>
          <a:p>
            <a:r>
              <a:rPr lang="en-US" altLang="zh-CN" sz="3200" dirty="0"/>
              <a:t>bool </a:t>
            </a:r>
            <a:r>
              <a:rPr lang="en-US" altLang="zh-CN" sz="3200" dirty="0" err="1"/>
              <a:t>mouse_clicked</a:t>
            </a:r>
            <a:r>
              <a:rPr lang="en-US" altLang="zh-CN" sz="3200" dirty="0"/>
              <a:t>=false;</a:t>
            </a:r>
          </a:p>
          <a:p>
            <a:endParaRPr lang="en-US" altLang="zh-CN" sz="3200" dirty="0"/>
          </a:p>
          <a:p>
            <a:r>
              <a:rPr lang="en-US" altLang="zh-CN" sz="3200" dirty="0"/>
              <a:t>if(</a:t>
            </a:r>
            <a:r>
              <a:rPr lang="en-US" altLang="zh-CN" sz="3200" dirty="0" err="1"/>
              <a:t>mouse_clicked</a:t>
            </a:r>
            <a:r>
              <a:rPr lang="en-US" altLang="zh-CN" sz="3200" dirty="0"/>
              <a:t>==true)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fire==false;</a:t>
            </a:r>
          </a:p>
          <a:p>
            <a:r>
              <a:rPr lang="en-US" altLang="zh-CN" sz="3200" dirty="0"/>
              <a:t>AK47_bullet_now--;</a:t>
            </a:r>
          </a:p>
          <a:p>
            <a:r>
              <a:rPr lang="en-US" altLang="zh-CN" sz="3200" dirty="0"/>
              <a:t>}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6129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079AE-E3BB-491F-A9A7-B79415047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2157640"/>
            <a:ext cx="8550844" cy="2433815"/>
          </a:xfrm>
        </p:spPr>
        <p:txBody>
          <a:bodyPr>
            <a:normAutofit fontScale="90000"/>
          </a:bodyPr>
          <a:lstStyle/>
          <a:p>
            <a:r>
              <a:rPr lang="zh-CN" altLang="en-US" sz="16600" b="1" dirty="0"/>
              <a:t>基本语句</a:t>
            </a:r>
          </a:p>
        </p:txBody>
      </p:sp>
    </p:spTree>
    <p:extLst>
      <p:ext uri="{BB962C8B-B14F-4D97-AF65-F5344CB8AC3E}">
        <p14:creationId xmlns:p14="http://schemas.microsoft.com/office/powerpoint/2010/main" val="1975455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12BB0-72DE-4479-9183-6399649F6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528" y="1881869"/>
            <a:ext cx="5023758" cy="2653846"/>
          </a:xfrm>
        </p:spPr>
        <p:txBody>
          <a:bodyPr>
            <a:normAutofit/>
          </a:bodyPr>
          <a:lstStyle/>
          <a:p>
            <a:r>
              <a:rPr lang="zh-CN" altLang="en-US" sz="8800" b="1" dirty="0"/>
              <a:t>基础知识</a:t>
            </a:r>
          </a:p>
        </p:txBody>
      </p:sp>
    </p:spTree>
    <p:extLst>
      <p:ext uri="{BB962C8B-B14F-4D97-AF65-F5344CB8AC3E}">
        <p14:creationId xmlns:p14="http://schemas.microsoft.com/office/powerpoint/2010/main" val="1256204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F977B-E123-46C4-99EA-82F05B77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/>
              <a:t>有哪三种基本循环结构？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6C9A0B-69BC-480A-BBD4-7B182AC21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/>
              <a:t>while</a:t>
            </a:r>
            <a:r>
              <a:rPr lang="zh-CN" altLang="en-US" sz="4000" dirty="0"/>
              <a:t>循环</a:t>
            </a:r>
            <a:endParaRPr lang="en-US" altLang="zh-CN" sz="4000" dirty="0"/>
          </a:p>
          <a:p>
            <a:pPr marL="0" indent="0">
              <a:buNone/>
            </a:pP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/>
              <a:t>do-while</a:t>
            </a:r>
            <a:r>
              <a:rPr lang="zh-CN" altLang="en-US" sz="4000" dirty="0"/>
              <a:t>循环</a:t>
            </a:r>
            <a:endParaRPr lang="en-US" altLang="zh-CN" sz="4000" dirty="0"/>
          </a:p>
          <a:p>
            <a:pPr marL="0" indent="0">
              <a:buNone/>
            </a:pP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/>
              <a:t>for</a:t>
            </a:r>
            <a:r>
              <a:rPr lang="zh-CN" altLang="en-US" sz="4000" dirty="0"/>
              <a:t>循环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1901770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A8003-DE93-4FA3-B7D2-FFE2B085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/>
              <a:t>有哪几种分支结构？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60E9C-A709-4D17-A25C-72CA3E75F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/>
              <a:t>if-else</a:t>
            </a:r>
            <a:r>
              <a:rPr lang="zh-CN" altLang="en-US" sz="4000" dirty="0"/>
              <a:t>结构</a:t>
            </a:r>
            <a:endParaRPr lang="en-US" altLang="zh-CN" sz="4000" dirty="0"/>
          </a:p>
          <a:p>
            <a:pPr marL="0" indent="0">
              <a:buNone/>
            </a:pP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/>
              <a:t>switch-case</a:t>
            </a:r>
            <a:r>
              <a:rPr lang="zh-CN" altLang="en-US" sz="4000" dirty="0"/>
              <a:t>结构</a:t>
            </a:r>
            <a:endParaRPr lang="en-US" altLang="zh-CN" sz="4000" dirty="0"/>
          </a:p>
          <a:p>
            <a:pPr marL="0" indent="0">
              <a:buNone/>
            </a:pP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1494913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260B5-95C2-4077-A576-C291E3D0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57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if-else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62F8F-51D6-4D65-81F9-FBFE30FAD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if(</a:t>
            </a:r>
            <a:r>
              <a:rPr lang="zh-CN" altLang="en-US" sz="32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条件</a:t>
            </a: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A)</a:t>
            </a:r>
          </a:p>
          <a:p>
            <a:pPr marL="0" indent="0">
              <a:buNone/>
            </a:pP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zh-CN" altLang="en-US" sz="32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满足条件</a:t>
            </a: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32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时运行的代码</a:t>
            </a:r>
          </a:p>
          <a:p>
            <a:pPr marL="0" indent="0">
              <a:buNone/>
            </a:pP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else </a:t>
            </a:r>
          </a:p>
          <a:p>
            <a:pPr marL="0" indent="0">
              <a:buNone/>
            </a:pP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zh-CN" altLang="en-US" sz="32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不满足</a:t>
            </a: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32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时运行的代码</a:t>
            </a:r>
          </a:p>
          <a:p>
            <a:pPr marL="0" indent="0">
              <a:buNone/>
            </a:pP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8786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260B5-95C2-4077-A576-C291E3D0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57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if-else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62F8F-51D6-4D65-81F9-FBFE30FAD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if(</a:t>
            </a:r>
            <a:r>
              <a:rPr lang="zh-CN" altLang="en-US" sz="32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条件</a:t>
            </a: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A)</a:t>
            </a:r>
          </a:p>
          <a:p>
            <a:pPr marL="0" indent="0">
              <a:buNone/>
            </a:pP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zh-CN" altLang="en-US" sz="32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满足条件</a:t>
            </a: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32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时运行的代码</a:t>
            </a:r>
          </a:p>
          <a:p>
            <a:pPr marL="0" indent="0">
              <a:buNone/>
            </a:pP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else  if(</a:t>
            </a:r>
            <a:r>
              <a:rPr lang="zh-CN" altLang="en-US" sz="32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条件</a:t>
            </a: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B)</a:t>
            </a:r>
          </a:p>
          <a:p>
            <a:pPr marL="0" indent="0">
              <a:buNone/>
            </a:pP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zh-CN" altLang="en-US" sz="32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不满足</a:t>
            </a: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32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但满足</a:t>
            </a: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en-US" sz="32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时运行的代码</a:t>
            </a:r>
          </a:p>
          <a:p>
            <a:pPr marL="0" indent="0">
              <a:buNone/>
            </a:pP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5926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260B5-95C2-4077-A576-C291E3D0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57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if-else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62F8F-51D6-4D65-81F9-FBFE30FAD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464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if(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条件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A)</a:t>
            </a:r>
          </a:p>
          <a:p>
            <a:pPr marL="0" indent="0">
              <a:buNone/>
            </a:pP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满足条件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时运行的代码</a:t>
            </a:r>
          </a:p>
          <a:p>
            <a:pPr marL="0" indent="0">
              <a:buNone/>
            </a:pP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else  if(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条件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B)</a:t>
            </a:r>
          </a:p>
          <a:p>
            <a:pPr marL="0" indent="0">
              <a:buNone/>
            </a:pP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不满足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但满足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时运行的代码</a:t>
            </a:r>
          </a:p>
          <a:p>
            <a:pPr marL="0" indent="0">
              <a:buNone/>
            </a:pP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else</a:t>
            </a:r>
          </a:p>
          <a:p>
            <a:pPr marL="0" indent="0">
              <a:buNone/>
            </a:pP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条件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AB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都不满足的时候运行的代码</a:t>
            </a:r>
          </a:p>
          <a:p>
            <a:pPr marL="0" indent="0">
              <a:buNone/>
            </a:pP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320148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0ECB5-62E5-47E2-8434-61B23864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14" y="-273505"/>
            <a:ext cx="10515600" cy="1325563"/>
          </a:xfrm>
        </p:spPr>
        <p:txBody>
          <a:bodyPr/>
          <a:lstStyle/>
          <a:p>
            <a:r>
              <a:rPr lang="en-US" altLang="zh-CN" b="1" dirty="0"/>
              <a:t>switch-case-break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E3F399-8392-4E86-8C5A-8DAFCA346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5371"/>
            <a:ext cx="10515600" cy="59726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switch(</a:t>
            </a:r>
            <a:r>
              <a:rPr lang="zh-CN" altLang="en-US" sz="2400" dirty="0"/>
              <a:t>变量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{</a:t>
            </a:r>
          </a:p>
          <a:p>
            <a:pPr marL="0" indent="0">
              <a:buNone/>
            </a:pPr>
            <a:r>
              <a:rPr lang="en-US" altLang="zh-CN" sz="2400" dirty="0"/>
              <a:t>	case </a:t>
            </a:r>
            <a:r>
              <a:rPr lang="zh-CN" altLang="en-US" sz="2400" dirty="0"/>
              <a:t>数值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执行语句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break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case </a:t>
            </a:r>
            <a:r>
              <a:rPr lang="zh-CN" altLang="en-US" sz="2400" dirty="0"/>
              <a:t>数值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执行语句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break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default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执行语句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break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25806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C65F1-2D31-4838-8511-7AAF034C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while</a:t>
            </a:r>
            <a:r>
              <a:rPr lang="zh-CN" altLang="en-US" b="1" dirty="0"/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5D61F-208D-4B5A-8D3D-BF719FD61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while(</a:t>
            </a:r>
            <a:r>
              <a:rPr lang="zh-CN" altLang="en-US" sz="36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条件</a:t>
            </a:r>
            <a:r>
              <a:rPr lang="en-US" altLang="zh-CN" sz="36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36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zh-CN" altLang="en-US" sz="36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循环体</a:t>
            </a:r>
            <a:r>
              <a:rPr lang="en-US" altLang="zh-CN" sz="36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sz="36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满足条件时会一直循环运行的代码</a:t>
            </a:r>
            <a:r>
              <a:rPr lang="en-US" altLang="zh-CN" sz="36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36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958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CAF8D-2575-43DE-BEB8-352A35625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do while</a:t>
            </a:r>
            <a:r>
              <a:rPr lang="zh-CN" altLang="en-US" b="1" dirty="0"/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29D63-DB9F-4625-9E25-AE2F07652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do</a:t>
            </a:r>
          </a:p>
          <a:p>
            <a:pPr marL="0" indent="0">
              <a:buNone/>
            </a:pPr>
            <a:r>
              <a:rPr lang="en-US" altLang="zh-CN" sz="40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zh-CN" altLang="en-US" sz="40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满足条件时会一直循环运行的代码</a:t>
            </a:r>
            <a:endParaRPr lang="en-US" altLang="zh-CN" sz="4000" b="0" i="0" u="none" strike="noStrike" baseline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40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40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while(</a:t>
            </a:r>
            <a:r>
              <a:rPr lang="zh-CN" altLang="en-US" sz="40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条件</a:t>
            </a:r>
            <a:r>
              <a:rPr lang="en-US" altLang="zh-CN" sz="40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59313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30D81-688E-4C9B-AA3F-57787D1D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while</a:t>
            </a:r>
            <a:r>
              <a:rPr lang="zh-CN" altLang="en-US" sz="4400" b="1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4400" b="1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do-while</a:t>
            </a:r>
            <a:r>
              <a:rPr lang="zh-CN" altLang="en-US" sz="4400" b="1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循环的区别</a:t>
            </a:r>
            <a:r>
              <a:rPr lang="zh-CN" altLang="en-US" sz="4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FC7026-2217-41C7-A4CE-78083B1AB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while</a:t>
            </a:r>
            <a:r>
              <a:rPr lang="zh-CN" altLang="en-US" sz="32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循环是先判断条件，然后再进入循环</a:t>
            </a:r>
            <a:endParaRPr lang="en-US" altLang="zh-CN" sz="3200" b="0" i="0" u="none" strike="noStrike" baseline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zh-CN" altLang="en-US" sz="3200" b="0" i="0" u="none" strike="noStrike" baseline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do-while</a:t>
            </a:r>
            <a:r>
              <a:rPr lang="zh-CN" altLang="en-US" sz="32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循环是先</a:t>
            </a: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do</a:t>
            </a:r>
            <a:r>
              <a:rPr lang="zh-CN" altLang="en-US" sz="32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，再判断，判断为真，就再</a:t>
            </a: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do</a:t>
            </a:r>
            <a:endParaRPr lang="zh-CN" altLang="en-US" sz="3200" b="0" i="0" u="none" strike="noStrike" baseline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2C64CF-68B4-40D1-9BCB-252FB7927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698" y="3657202"/>
            <a:ext cx="3305627" cy="30942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5AAAC5-0E82-4538-A0E2-9B13B3B8F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727" y="3657202"/>
            <a:ext cx="3404497" cy="285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6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8E66A-716E-46EB-AD3D-D50CDEB79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40"/>
            <a:ext cx="10515600" cy="1325563"/>
          </a:xfrm>
        </p:spPr>
        <p:txBody>
          <a:bodyPr/>
          <a:lstStyle/>
          <a:p>
            <a:r>
              <a:rPr lang="en-US" altLang="zh-CN" b="1" dirty="0"/>
              <a:t>break</a:t>
            </a:r>
            <a:r>
              <a:rPr lang="zh-CN" altLang="en-US" b="1" dirty="0"/>
              <a:t>和</a:t>
            </a:r>
            <a:r>
              <a:rPr lang="en-US" altLang="zh-CN" b="1" dirty="0"/>
              <a:t>continue</a:t>
            </a:r>
            <a:r>
              <a:rPr lang="zh-CN" altLang="en-US" b="1" dirty="0"/>
              <a:t>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23D26-F592-4AF3-B643-1245DE197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46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continue</a:t>
            </a:r>
            <a:r>
              <a:rPr lang="zh-CN" altLang="en-US" sz="2400" b="1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是跳过</a:t>
            </a:r>
            <a:r>
              <a:rPr lang="zh-CN" altLang="en-US" sz="2400" b="1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本次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循环，例如在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for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循环中跳过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==2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时的这次循环，直接从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==1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跳到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==3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2400" b="0" i="0" u="none" strike="noStrike" baseline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zh-CN" altLang="en-US" sz="2400" b="0" i="0" u="none" strike="noStrike" baseline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break</a:t>
            </a:r>
            <a:r>
              <a:rPr lang="zh-CN" altLang="en-US" sz="2400" b="1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是跳出循环</a:t>
            </a:r>
            <a:endParaRPr lang="en-US" altLang="zh-CN" sz="2400" b="0" i="0" u="none" strike="noStrike" baseline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CB4814-50E0-4680-94C6-24F7C2C84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313" y="438396"/>
            <a:ext cx="5192228" cy="598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3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C5E6C-5259-4A1A-93BE-D77B3E80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看一些名词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731EA4-E3B3-40B1-B60C-9829EAD50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88" y="2018259"/>
            <a:ext cx="3189514" cy="4351338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源程序：</a:t>
            </a:r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sz="3200" b="1" dirty="0"/>
              <a:t>目标程序：</a:t>
            </a:r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sz="3200" b="1" dirty="0"/>
              <a:t>可执行程序：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601871-1E6E-478F-AF00-19DEACDA4445}"/>
              </a:ext>
            </a:extLst>
          </p:cNvPr>
          <p:cNvSpPr txBox="1"/>
          <p:nvPr/>
        </p:nvSpPr>
        <p:spPr>
          <a:xfrm>
            <a:off x="3156855" y="1925378"/>
            <a:ext cx="3559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你写出来的那堆东西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333407-3E13-461A-A695-5F57454D06CB}"/>
              </a:ext>
            </a:extLst>
          </p:cNvPr>
          <p:cNvSpPr txBox="1"/>
          <p:nvPr/>
        </p:nvSpPr>
        <p:spPr>
          <a:xfrm>
            <a:off x="3156855" y="3655834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电脑目前认识，但是是一堆跑不起来的尸块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CCBE36-85DF-4028-AC29-DCC7CDBF722C}"/>
              </a:ext>
            </a:extLst>
          </p:cNvPr>
          <p:cNvSpPr txBox="1"/>
          <p:nvPr/>
        </p:nvSpPr>
        <p:spPr>
          <a:xfrm>
            <a:off x="3228343" y="5413913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电脑认识，被拼成的完整的奶龙，且跑得起来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81975A-4E22-476D-9C78-DD50B100204F}"/>
              </a:ext>
            </a:extLst>
          </p:cNvPr>
          <p:cNvSpPr txBox="1"/>
          <p:nvPr/>
        </p:nvSpPr>
        <p:spPr>
          <a:xfrm>
            <a:off x="3156855" y="2448598"/>
            <a:ext cx="828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指未编译的按照一定的程序设计语言规范书写的文本文件，是一系列人类可读的计算机语言指令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83C01C-B6E1-492A-989B-FE18DA2C3DCE}"/>
              </a:ext>
            </a:extLst>
          </p:cNvPr>
          <p:cNvSpPr txBox="1"/>
          <p:nvPr/>
        </p:nvSpPr>
        <p:spPr>
          <a:xfrm>
            <a:off x="3228343" y="4331365"/>
            <a:ext cx="8632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为源程序经编译可直接被计算机运行的机器码集合，在计算机文件上以</a:t>
            </a:r>
            <a:r>
              <a:rPr lang="en-US" altLang="zh-CN" dirty="0"/>
              <a:t>.obj</a:t>
            </a:r>
            <a:r>
              <a:rPr lang="zh-CN" altLang="en-US" dirty="0"/>
              <a:t>作扩展名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3AF2E3-B249-4F76-839D-F3F14ED9EAB2}"/>
              </a:ext>
            </a:extLst>
          </p:cNvPr>
          <p:cNvSpPr txBox="1"/>
          <p:nvPr/>
        </p:nvSpPr>
        <p:spPr>
          <a:xfrm>
            <a:off x="3228343" y="5937133"/>
            <a:ext cx="7872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将所有编译后得到的目标模块连接装配起来，在与函数库相连接成为一个整体，生成一个可供计算机执行的目标程序，成为可执行程序</a:t>
            </a:r>
          </a:p>
        </p:txBody>
      </p:sp>
    </p:spTree>
    <p:extLst>
      <p:ext uri="{BB962C8B-B14F-4D97-AF65-F5344CB8AC3E}">
        <p14:creationId xmlns:p14="http://schemas.microsoft.com/office/powerpoint/2010/main" val="235317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76B4A-1F46-4373-B504-ABDC25E31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29F2A-D609-416F-AFD5-98489C6D5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放在</a:t>
            </a:r>
            <a:r>
              <a:rPr lang="en-US" altLang="zh-CN" dirty="0"/>
              <a:t>main</a:t>
            </a:r>
            <a:r>
              <a:rPr lang="zh-CN" altLang="en-US" dirty="0"/>
              <a:t>函数上方，与</a:t>
            </a:r>
            <a:r>
              <a:rPr lang="en-US" altLang="zh-CN" dirty="0"/>
              <a:t>include</a:t>
            </a:r>
            <a:r>
              <a:rPr lang="zh-CN" altLang="en-US" dirty="0"/>
              <a:t>下方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格式：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AA4671-632E-42D8-92DE-70A066B7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74315"/>
            <a:ext cx="4931535" cy="22189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329236-FACB-497A-9D50-F2E4C6AA0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516" y="3074315"/>
            <a:ext cx="5274605" cy="221890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C6CCB0D-C6AF-402A-B1F0-4A8F37BE8CC9}"/>
              </a:ext>
            </a:extLst>
          </p:cNvPr>
          <p:cNvSpPr txBox="1"/>
          <p:nvPr/>
        </p:nvSpPr>
        <p:spPr>
          <a:xfrm>
            <a:off x="777440" y="5621628"/>
            <a:ext cx="5527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highlight>
                  <a:srgbClr val="FFFF00"/>
                </a:highlight>
              </a:rPr>
              <a:t> </a:t>
            </a:r>
            <a:r>
              <a:rPr lang="zh-CN" altLang="en-US" sz="2800" dirty="0">
                <a:highlight>
                  <a:srgbClr val="FFFF00"/>
                </a:highlight>
              </a:rPr>
              <a:t>为啥一个加了</a:t>
            </a:r>
            <a:r>
              <a:rPr lang="en-US" altLang="zh-CN" sz="2800" dirty="0">
                <a:highlight>
                  <a:srgbClr val="FFFF00"/>
                </a:highlight>
              </a:rPr>
              <a:t>return</a:t>
            </a:r>
            <a:r>
              <a:rPr lang="zh-CN" altLang="en-US" sz="2800" dirty="0">
                <a:highlight>
                  <a:srgbClr val="FFFF00"/>
                </a:highlight>
              </a:rPr>
              <a:t>，一个没有？</a:t>
            </a:r>
          </a:p>
        </p:txBody>
      </p:sp>
    </p:spTree>
    <p:extLst>
      <p:ext uri="{BB962C8B-B14F-4D97-AF65-F5344CB8AC3E}">
        <p14:creationId xmlns:p14="http://schemas.microsoft.com/office/powerpoint/2010/main" val="24663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3B50E-B9C9-4AC8-A6CE-07CA0643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638" y="1678770"/>
            <a:ext cx="10546724" cy="3015579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b="1" dirty="0"/>
              <a:t>大概率考不到的东西</a:t>
            </a:r>
          </a:p>
        </p:txBody>
      </p:sp>
    </p:spTree>
    <p:extLst>
      <p:ext uri="{BB962C8B-B14F-4D97-AF65-F5344CB8AC3E}">
        <p14:creationId xmlns:p14="http://schemas.microsoft.com/office/powerpoint/2010/main" val="641365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25875-18F9-40BE-AF0B-DBF38AC8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EBF6CE-8553-4DAB-89FD-0063CF1C7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上一级没考，先不管了</a:t>
            </a:r>
          </a:p>
        </p:txBody>
      </p:sp>
    </p:spTree>
    <p:extLst>
      <p:ext uri="{BB962C8B-B14F-4D97-AF65-F5344CB8AC3E}">
        <p14:creationId xmlns:p14="http://schemas.microsoft.com/office/powerpoint/2010/main" val="40288706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FAE9A-9D17-42BE-8B1D-4E56854E0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660974-3B95-46D0-BA94-2B023F8E8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136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初始化指针变量：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FD82B0-7474-4D9B-BDF4-F444CB34B5A7}"/>
              </a:ext>
            </a:extLst>
          </p:cNvPr>
          <p:cNvSpPr txBox="1"/>
          <p:nvPr/>
        </p:nvSpPr>
        <p:spPr>
          <a:xfrm>
            <a:off x="1287886" y="2363272"/>
            <a:ext cx="26466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int *a;</a:t>
            </a:r>
          </a:p>
          <a:p>
            <a:endParaRPr lang="en-US" altLang="zh-CN" sz="2800" dirty="0"/>
          </a:p>
          <a:p>
            <a:r>
              <a:rPr lang="en-US" altLang="zh-CN" sz="2800" dirty="0"/>
              <a:t>int *b,*c;</a:t>
            </a:r>
          </a:p>
          <a:p>
            <a:endParaRPr lang="en-US" altLang="zh-CN" sz="2800" dirty="0"/>
          </a:p>
          <a:p>
            <a:r>
              <a:rPr lang="en-US" altLang="zh-CN" sz="2800" dirty="0"/>
              <a:t>int *a=&amp;m;</a:t>
            </a:r>
            <a:endParaRPr lang="zh-CN" altLang="en-US" sz="28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8615FDC-37FB-4585-A5AB-8ADCE5CB259C}"/>
              </a:ext>
            </a:extLst>
          </p:cNvPr>
          <p:cNvSpPr txBox="1">
            <a:spLocks/>
          </p:cNvSpPr>
          <p:nvPr/>
        </p:nvSpPr>
        <p:spPr>
          <a:xfrm>
            <a:off x="838200" y="4755568"/>
            <a:ext cx="10515600" cy="621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2.</a:t>
            </a:r>
            <a:r>
              <a:rPr lang="zh-CN" altLang="en-US" dirty="0"/>
              <a:t>扫盲：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7FA19A9-4DA1-4A36-93C8-4A3AC2B02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551" y="5340229"/>
            <a:ext cx="1002708" cy="115264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B77F963-E707-440A-B044-CB7686A5B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183" y="5340229"/>
            <a:ext cx="1284548" cy="130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393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ACE937B-1E99-4549-AD09-9BDD4B755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23" y="202172"/>
            <a:ext cx="1002708" cy="115264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7B2BB94-20EE-4935-B76E-A75E5EC585B2}"/>
              </a:ext>
            </a:extLst>
          </p:cNvPr>
          <p:cNvSpPr txBox="1"/>
          <p:nvPr/>
        </p:nvSpPr>
        <p:spPr>
          <a:xfrm>
            <a:off x="1690914" y="422802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/>
              <a:t>取地址运算符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EF1F9142-E8A7-474D-9653-75BAD36EC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60301"/>
              </p:ext>
            </p:extLst>
          </p:nvPr>
        </p:nvGraphicFramePr>
        <p:xfrm>
          <a:off x="4434114" y="1712939"/>
          <a:ext cx="707571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086">
                  <a:extLst>
                    <a:ext uri="{9D8B030D-6E8A-4147-A177-3AD203B41FA5}">
                      <a16:colId xmlns:a16="http://schemas.microsoft.com/office/drawing/2014/main" val="3649070305"/>
                    </a:ext>
                  </a:extLst>
                </a:gridCol>
                <a:gridCol w="2852058">
                  <a:extLst>
                    <a:ext uri="{9D8B030D-6E8A-4147-A177-3AD203B41FA5}">
                      <a16:colId xmlns:a16="http://schemas.microsoft.com/office/drawing/2014/main" val="4228837614"/>
                    </a:ext>
                  </a:extLst>
                </a:gridCol>
                <a:gridCol w="2358572">
                  <a:extLst>
                    <a:ext uri="{9D8B030D-6E8A-4147-A177-3AD203B41FA5}">
                      <a16:colId xmlns:a16="http://schemas.microsoft.com/office/drawing/2014/main" val="2537923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变量名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内存地址（取件码）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内容物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052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m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0x114514f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13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93400"/>
                  </a:ext>
                </a:extLst>
              </a:tr>
            </a:tbl>
          </a:graphicData>
        </a:graphic>
      </p:graphicFrame>
      <p:sp>
        <p:nvSpPr>
          <p:cNvPr id="29" name="立方体 28">
            <a:extLst>
              <a:ext uri="{FF2B5EF4-FFF2-40B4-BE49-F238E27FC236}">
                <a16:creationId xmlns:a16="http://schemas.microsoft.com/office/drawing/2014/main" id="{557528CE-B8D0-41F1-8E92-96CB512C9E5E}"/>
              </a:ext>
            </a:extLst>
          </p:cNvPr>
          <p:cNvSpPr/>
          <p:nvPr/>
        </p:nvSpPr>
        <p:spPr>
          <a:xfrm>
            <a:off x="835596" y="1539743"/>
            <a:ext cx="2525486" cy="2420254"/>
          </a:xfrm>
          <a:prstGeom prst="cube">
            <a:avLst>
              <a:gd name="adj" fmla="val 25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B42963F-2A13-4894-9A18-1ABAB28F6EE0}"/>
              </a:ext>
            </a:extLst>
          </p:cNvPr>
          <p:cNvSpPr txBox="1"/>
          <p:nvPr/>
        </p:nvSpPr>
        <p:spPr>
          <a:xfrm>
            <a:off x="924347" y="2380538"/>
            <a:ext cx="17251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地址</a:t>
            </a:r>
            <a:r>
              <a:rPr lang="en-US" altLang="zh-CN" dirty="0"/>
              <a:t>:0x114514f</a:t>
            </a:r>
            <a:endParaRPr lang="zh-CN" altLang="en-US" dirty="0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F96A4BFF-F0DB-4E59-9A5F-A1064BABEF0F}"/>
              </a:ext>
            </a:extLst>
          </p:cNvPr>
          <p:cNvSpPr/>
          <p:nvPr/>
        </p:nvSpPr>
        <p:spPr>
          <a:xfrm>
            <a:off x="1553032" y="3035814"/>
            <a:ext cx="467781" cy="746703"/>
          </a:xfrm>
          <a:custGeom>
            <a:avLst/>
            <a:gdLst>
              <a:gd name="connsiteX0" fmla="*/ 304801 w 609600"/>
              <a:gd name="connsiteY0" fmla="*/ 0 h 1023258"/>
              <a:gd name="connsiteX1" fmla="*/ 454183 w 609600"/>
              <a:gd name="connsiteY1" fmla="*/ 149382 h 1023258"/>
              <a:gd name="connsiteX2" fmla="*/ 454183 w 609600"/>
              <a:gd name="connsiteY2" fmla="*/ 447522 h 1023258"/>
              <a:gd name="connsiteX3" fmla="*/ 475217 w 609600"/>
              <a:gd name="connsiteY3" fmla="*/ 459075 h 1023258"/>
              <a:gd name="connsiteX4" fmla="*/ 609600 w 609600"/>
              <a:gd name="connsiteY4" fmla="*/ 714829 h 1023258"/>
              <a:gd name="connsiteX5" fmla="*/ 304800 w 609600"/>
              <a:gd name="connsiteY5" fmla="*/ 1023258 h 1023258"/>
              <a:gd name="connsiteX6" fmla="*/ 0 w 609600"/>
              <a:gd name="connsiteY6" fmla="*/ 714829 h 1023258"/>
              <a:gd name="connsiteX7" fmla="*/ 134383 w 609600"/>
              <a:gd name="connsiteY7" fmla="*/ 459075 h 1023258"/>
              <a:gd name="connsiteX8" fmla="*/ 155419 w 609600"/>
              <a:gd name="connsiteY8" fmla="*/ 447521 h 1023258"/>
              <a:gd name="connsiteX9" fmla="*/ 155419 w 609600"/>
              <a:gd name="connsiteY9" fmla="*/ 149382 h 1023258"/>
              <a:gd name="connsiteX10" fmla="*/ 304801 w 609600"/>
              <a:gd name="connsiteY10" fmla="*/ 0 h 102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9600" h="1023258">
                <a:moveTo>
                  <a:pt x="304801" y="0"/>
                </a:moveTo>
                <a:cubicBezTo>
                  <a:pt x="387302" y="0"/>
                  <a:pt x="454183" y="66881"/>
                  <a:pt x="454183" y="149382"/>
                </a:cubicBezTo>
                <a:lnTo>
                  <a:pt x="454183" y="447522"/>
                </a:lnTo>
                <a:lnTo>
                  <a:pt x="475217" y="459075"/>
                </a:lnTo>
                <a:cubicBezTo>
                  <a:pt x="556294" y="514502"/>
                  <a:pt x="609600" y="608366"/>
                  <a:pt x="609600" y="714829"/>
                </a:cubicBezTo>
                <a:cubicBezTo>
                  <a:pt x="609600" y="885170"/>
                  <a:pt x="473136" y="1023258"/>
                  <a:pt x="304800" y="1023258"/>
                </a:cubicBezTo>
                <a:cubicBezTo>
                  <a:pt x="136464" y="1023258"/>
                  <a:pt x="0" y="885170"/>
                  <a:pt x="0" y="714829"/>
                </a:cubicBezTo>
                <a:cubicBezTo>
                  <a:pt x="0" y="608366"/>
                  <a:pt x="53306" y="514502"/>
                  <a:pt x="134383" y="459075"/>
                </a:cubicBezTo>
                <a:lnTo>
                  <a:pt x="155419" y="447521"/>
                </a:lnTo>
                <a:lnTo>
                  <a:pt x="155419" y="149382"/>
                </a:lnTo>
                <a:cubicBezTo>
                  <a:pt x="155419" y="66881"/>
                  <a:pt x="222300" y="0"/>
                  <a:pt x="30480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81E60DC-9ED3-49A0-8440-D54D5F084FDE}"/>
              </a:ext>
            </a:extLst>
          </p:cNvPr>
          <p:cNvSpPr txBox="1"/>
          <p:nvPr/>
        </p:nvSpPr>
        <p:spPr>
          <a:xfrm>
            <a:off x="635117" y="4088295"/>
            <a:ext cx="235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订单商品名称</a:t>
            </a:r>
            <a:r>
              <a:rPr lang="en-US" altLang="zh-CN" sz="2400" dirty="0"/>
              <a:t>:m</a:t>
            </a:r>
            <a:endParaRPr lang="zh-CN" altLang="en-US" sz="2400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5BDC84C-573F-46ED-8AE9-33E1D09584B5}"/>
              </a:ext>
            </a:extLst>
          </p:cNvPr>
          <p:cNvGrpSpPr/>
          <p:nvPr/>
        </p:nvGrpSpPr>
        <p:grpSpPr>
          <a:xfrm>
            <a:off x="4274457" y="2960914"/>
            <a:ext cx="1937657" cy="3338286"/>
            <a:chOff x="4274457" y="2960914"/>
            <a:chExt cx="1937657" cy="3338286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B9FC80A1-895E-4A00-9A32-7E09CCF72CA8}"/>
                </a:ext>
              </a:extLst>
            </p:cNvPr>
            <p:cNvSpPr/>
            <p:nvPr/>
          </p:nvSpPr>
          <p:spPr>
            <a:xfrm>
              <a:off x="4274457" y="2960914"/>
              <a:ext cx="1937657" cy="333828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F690FCD-5B6B-43F2-B359-4E79CA96589E}"/>
                </a:ext>
              </a:extLst>
            </p:cNvPr>
            <p:cNvSpPr/>
            <p:nvPr/>
          </p:nvSpPr>
          <p:spPr>
            <a:xfrm>
              <a:off x="4506686" y="3243943"/>
              <a:ext cx="1473200" cy="25037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110512B-9662-4FBC-A86A-5E920F01780F}"/>
                </a:ext>
              </a:extLst>
            </p:cNvPr>
            <p:cNvSpPr/>
            <p:nvPr/>
          </p:nvSpPr>
          <p:spPr>
            <a:xfrm>
              <a:off x="5116286" y="5885543"/>
              <a:ext cx="275771" cy="32657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6" name="图片 35">
            <a:extLst>
              <a:ext uri="{FF2B5EF4-FFF2-40B4-BE49-F238E27FC236}">
                <a16:creationId xmlns:a16="http://schemas.microsoft.com/office/drawing/2014/main" id="{2CEE4179-327F-4AB4-AF71-65D189C2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191" y="3303018"/>
            <a:ext cx="433980" cy="498874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1CBB88DC-868E-45E4-A7D2-4C00F5E52FB9}"/>
              </a:ext>
            </a:extLst>
          </p:cNvPr>
          <p:cNvSpPr txBox="1"/>
          <p:nvPr/>
        </p:nvSpPr>
        <p:spPr>
          <a:xfrm>
            <a:off x="5000171" y="34325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查询</a:t>
            </a:r>
          </a:p>
        </p:txBody>
      </p:sp>
    </p:spTree>
    <p:extLst>
      <p:ext uri="{BB962C8B-B14F-4D97-AF65-F5344CB8AC3E}">
        <p14:creationId xmlns:p14="http://schemas.microsoft.com/office/powerpoint/2010/main" val="210157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>
            <a:extLst>
              <a:ext uri="{FF2B5EF4-FFF2-40B4-BE49-F238E27FC236}">
                <a16:creationId xmlns:a16="http://schemas.microsoft.com/office/drawing/2014/main" id="{23744B38-0256-44F2-A1C8-52A22283223B}"/>
              </a:ext>
            </a:extLst>
          </p:cNvPr>
          <p:cNvSpPr/>
          <p:nvPr/>
        </p:nvSpPr>
        <p:spPr>
          <a:xfrm>
            <a:off x="682172" y="2708211"/>
            <a:ext cx="2054380" cy="2006600"/>
          </a:xfrm>
          <a:prstGeom prst="cube">
            <a:avLst>
              <a:gd name="adj" fmla="val 25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CBE9D3-0B48-4D2A-BB80-C42D80730A73}"/>
              </a:ext>
            </a:extLst>
          </p:cNvPr>
          <p:cNvSpPr txBox="1"/>
          <p:nvPr/>
        </p:nvSpPr>
        <p:spPr>
          <a:xfrm>
            <a:off x="894205" y="3526845"/>
            <a:ext cx="12057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0x114514f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7E302A-E045-489D-BBF0-47836B2FC353}"/>
              </a:ext>
            </a:extLst>
          </p:cNvPr>
          <p:cNvSpPr txBox="1"/>
          <p:nvPr/>
        </p:nvSpPr>
        <p:spPr>
          <a:xfrm>
            <a:off x="1267705" y="2384141"/>
            <a:ext cx="8322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13</a:t>
            </a:r>
            <a:endParaRPr lang="zh-CN" altLang="en-US" sz="4800" dirty="0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E1733E9D-0DCC-417C-BDB7-28E26A116022}"/>
              </a:ext>
            </a:extLst>
          </p:cNvPr>
          <p:cNvSpPr/>
          <p:nvPr/>
        </p:nvSpPr>
        <p:spPr>
          <a:xfrm>
            <a:off x="2249714" y="2416629"/>
            <a:ext cx="1219200" cy="798285"/>
          </a:xfrm>
          <a:custGeom>
            <a:avLst/>
            <a:gdLst>
              <a:gd name="connsiteX0" fmla="*/ 0 w 1219200"/>
              <a:gd name="connsiteY0" fmla="*/ 798285 h 798285"/>
              <a:gd name="connsiteX1" fmla="*/ 689429 w 1219200"/>
              <a:gd name="connsiteY1" fmla="*/ 580571 h 798285"/>
              <a:gd name="connsiteX2" fmla="*/ 1219200 w 1219200"/>
              <a:gd name="connsiteY2" fmla="*/ 0 h 798285"/>
              <a:gd name="connsiteX3" fmla="*/ 493486 w 1219200"/>
              <a:gd name="connsiteY3" fmla="*/ 297542 h 798285"/>
              <a:gd name="connsiteX4" fmla="*/ 0 w 1219200"/>
              <a:gd name="connsiteY4" fmla="*/ 798285 h 798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798285">
                <a:moveTo>
                  <a:pt x="0" y="798285"/>
                </a:moveTo>
                <a:lnTo>
                  <a:pt x="689429" y="580571"/>
                </a:lnTo>
                <a:lnTo>
                  <a:pt x="1219200" y="0"/>
                </a:lnTo>
                <a:lnTo>
                  <a:pt x="493486" y="297542"/>
                </a:lnTo>
                <a:lnTo>
                  <a:pt x="0" y="7982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3ABF4ED4-D75F-4D27-A955-A71E711CB783}"/>
              </a:ext>
            </a:extLst>
          </p:cNvPr>
          <p:cNvSpPr/>
          <p:nvPr/>
        </p:nvSpPr>
        <p:spPr>
          <a:xfrm>
            <a:off x="246743" y="2438400"/>
            <a:ext cx="957943" cy="776514"/>
          </a:xfrm>
          <a:custGeom>
            <a:avLst/>
            <a:gdLst>
              <a:gd name="connsiteX0" fmla="*/ 413657 w 957943"/>
              <a:gd name="connsiteY0" fmla="*/ 776514 h 776514"/>
              <a:gd name="connsiteX1" fmla="*/ 0 w 957943"/>
              <a:gd name="connsiteY1" fmla="*/ 573314 h 776514"/>
              <a:gd name="connsiteX2" fmla="*/ 602343 w 957943"/>
              <a:gd name="connsiteY2" fmla="*/ 0 h 776514"/>
              <a:gd name="connsiteX3" fmla="*/ 957943 w 957943"/>
              <a:gd name="connsiteY3" fmla="*/ 246743 h 776514"/>
              <a:gd name="connsiteX4" fmla="*/ 413657 w 957943"/>
              <a:gd name="connsiteY4" fmla="*/ 776514 h 7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943" h="776514">
                <a:moveTo>
                  <a:pt x="413657" y="776514"/>
                </a:moveTo>
                <a:lnTo>
                  <a:pt x="0" y="573314"/>
                </a:lnTo>
                <a:lnTo>
                  <a:pt x="602343" y="0"/>
                </a:lnTo>
                <a:lnTo>
                  <a:pt x="957943" y="246743"/>
                </a:lnTo>
                <a:lnTo>
                  <a:pt x="413657" y="77651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B370E401-7CD7-4049-A96B-09DCA7B13FF7}"/>
              </a:ext>
            </a:extLst>
          </p:cNvPr>
          <p:cNvSpPr/>
          <p:nvPr/>
        </p:nvSpPr>
        <p:spPr>
          <a:xfrm>
            <a:off x="4753429" y="2416629"/>
            <a:ext cx="2054380" cy="2006600"/>
          </a:xfrm>
          <a:prstGeom prst="cube">
            <a:avLst>
              <a:gd name="adj" fmla="val 25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9777B8-B33E-4123-A9D5-708051C057E4}"/>
              </a:ext>
            </a:extLst>
          </p:cNvPr>
          <p:cNvSpPr txBox="1"/>
          <p:nvPr/>
        </p:nvSpPr>
        <p:spPr>
          <a:xfrm>
            <a:off x="4958205" y="3050597"/>
            <a:ext cx="12057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0x114514f</a:t>
            </a:r>
            <a:endParaRPr lang="zh-CN" altLang="en-US" dirty="0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8ADF89A1-33A7-4839-A016-8FFE1DBFB3FD}"/>
              </a:ext>
            </a:extLst>
          </p:cNvPr>
          <p:cNvSpPr/>
          <p:nvPr/>
        </p:nvSpPr>
        <p:spPr>
          <a:xfrm>
            <a:off x="5265362" y="3546287"/>
            <a:ext cx="467781" cy="746703"/>
          </a:xfrm>
          <a:custGeom>
            <a:avLst/>
            <a:gdLst>
              <a:gd name="connsiteX0" fmla="*/ 304801 w 609600"/>
              <a:gd name="connsiteY0" fmla="*/ 0 h 1023258"/>
              <a:gd name="connsiteX1" fmla="*/ 454183 w 609600"/>
              <a:gd name="connsiteY1" fmla="*/ 149382 h 1023258"/>
              <a:gd name="connsiteX2" fmla="*/ 454183 w 609600"/>
              <a:gd name="connsiteY2" fmla="*/ 447522 h 1023258"/>
              <a:gd name="connsiteX3" fmla="*/ 475217 w 609600"/>
              <a:gd name="connsiteY3" fmla="*/ 459075 h 1023258"/>
              <a:gd name="connsiteX4" fmla="*/ 609600 w 609600"/>
              <a:gd name="connsiteY4" fmla="*/ 714829 h 1023258"/>
              <a:gd name="connsiteX5" fmla="*/ 304800 w 609600"/>
              <a:gd name="connsiteY5" fmla="*/ 1023258 h 1023258"/>
              <a:gd name="connsiteX6" fmla="*/ 0 w 609600"/>
              <a:gd name="connsiteY6" fmla="*/ 714829 h 1023258"/>
              <a:gd name="connsiteX7" fmla="*/ 134383 w 609600"/>
              <a:gd name="connsiteY7" fmla="*/ 459075 h 1023258"/>
              <a:gd name="connsiteX8" fmla="*/ 155419 w 609600"/>
              <a:gd name="connsiteY8" fmla="*/ 447521 h 1023258"/>
              <a:gd name="connsiteX9" fmla="*/ 155419 w 609600"/>
              <a:gd name="connsiteY9" fmla="*/ 149382 h 1023258"/>
              <a:gd name="connsiteX10" fmla="*/ 304801 w 609600"/>
              <a:gd name="connsiteY10" fmla="*/ 0 h 102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9600" h="1023258">
                <a:moveTo>
                  <a:pt x="304801" y="0"/>
                </a:moveTo>
                <a:cubicBezTo>
                  <a:pt x="387302" y="0"/>
                  <a:pt x="454183" y="66881"/>
                  <a:pt x="454183" y="149382"/>
                </a:cubicBezTo>
                <a:lnTo>
                  <a:pt x="454183" y="447522"/>
                </a:lnTo>
                <a:lnTo>
                  <a:pt x="475217" y="459075"/>
                </a:lnTo>
                <a:cubicBezTo>
                  <a:pt x="556294" y="514502"/>
                  <a:pt x="609600" y="608366"/>
                  <a:pt x="609600" y="714829"/>
                </a:cubicBezTo>
                <a:cubicBezTo>
                  <a:pt x="609600" y="885170"/>
                  <a:pt x="473136" y="1023258"/>
                  <a:pt x="304800" y="1023258"/>
                </a:cubicBezTo>
                <a:cubicBezTo>
                  <a:pt x="136464" y="1023258"/>
                  <a:pt x="0" y="885170"/>
                  <a:pt x="0" y="714829"/>
                </a:cubicBezTo>
                <a:cubicBezTo>
                  <a:pt x="0" y="608366"/>
                  <a:pt x="53306" y="514502"/>
                  <a:pt x="134383" y="459075"/>
                </a:cubicBezTo>
                <a:lnTo>
                  <a:pt x="155419" y="447521"/>
                </a:lnTo>
                <a:lnTo>
                  <a:pt x="155419" y="149382"/>
                </a:lnTo>
                <a:cubicBezTo>
                  <a:pt x="155419" y="66881"/>
                  <a:pt x="222300" y="0"/>
                  <a:pt x="30480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C557616-2DED-441A-B997-90044C6213D9}"/>
              </a:ext>
            </a:extLst>
          </p:cNvPr>
          <p:cNvSpPr/>
          <p:nvPr/>
        </p:nvSpPr>
        <p:spPr>
          <a:xfrm>
            <a:off x="8574316" y="2438400"/>
            <a:ext cx="210457" cy="104485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B6827F0-A24A-40F0-98E4-C64883BA0C01}"/>
              </a:ext>
            </a:extLst>
          </p:cNvPr>
          <p:cNvSpPr/>
          <p:nvPr/>
        </p:nvSpPr>
        <p:spPr>
          <a:xfrm>
            <a:off x="8639629" y="2492659"/>
            <a:ext cx="333829" cy="21045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A3A3976-620D-4AA2-9434-AE9D7987BF41}"/>
              </a:ext>
            </a:extLst>
          </p:cNvPr>
          <p:cNvSpPr/>
          <p:nvPr/>
        </p:nvSpPr>
        <p:spPr>
          <a:xfrm>
            <a:off x="8639630" y="2775687"/>
            <a:ext cx="333829" cy="21045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DE23F3D-7606-449E-8A49-399578255FFA}"/>
              </a:ext>
            </a:extLst>
          </p:cNvPr>
          <p:cNvSpPr/>
          <p:nvPr/>
        </p:nvSpPr>
        <p:spPr>
          <a:xfrm>
            <a:off x="8240488" y="3218373"/>
            <a:ext cx="965200" cy="7320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F104B1B-48D4-4AF8-A844-A8EC6BF9427A}"/>
              </a:ext>
            </a:extLst>
          </p:cNvPr>
          <p:cNvSpPr/>
          <p:nvPr/>
        </p:nvSpPr>
        <p:spPr>
          <a:xfrm>
            <a:off x="8443688" y="3628725"/>
            <a:ext cx="558800" cy="1655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5CFF334-8EB3-4BC0-85B7-7D87478B25CB}"/>
              </a:ext>
            </a:extLst>
          </p:cNvPr>
          <p:cNvSpPr txBox="1"/>
          <p:nvPr/>
        </p:nvSpPr>
        <p:spPr>
          <a:xfrm>
            <a:off x="5646057" y="732971"/>
            <a:ext cx="437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*</a:t>
            </a:r>
            <a:endParaRPr lang="zh-CN" altLang="en-US" sz="48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D9AC585-432E-453D-AA89-C04D96976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316" y="3308169"/>
            <a:ext cx="272150" cy="28847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1A92582-DB3C-4188-A863-0F230578E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488" y="4736456"/>
            <a:ext cx="963251" cy="151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963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7B2BB94-20EE-4935-B76E-A75E5EC585B2}"/>
              </a:ext>
            </a:extLst>
          </p:cNvPr>
          <p:cNvSpPr txBox="1"/>
          <p:nvPr/>
        </p:nvSpPr>
        <p:spPr>
          <a:xfrm>
            <a:off x="1690914" y="422802"/>
            <a:ext cx="4669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/>
              <a:t>访问地址内内容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BDFF4C-AE76-4263-826E-9252C69F8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40" y="238458"/>
            <a:ext cx="1284548" cy="1306320"/>
          </a:xfrm>
          <a:prstGeom prst="rect">
            <a:avLst/>
          </a:prstGeom>
        </p:spPr>
      </p:pic>
      <p:sp>
        <p:nvSpPr>
          <p:cNvPr id="7" name="立方体 6">
            <a:extLst>
              <a:ext uri="{FF2B5EF4-FFF2-40B4-BE49-F238E27FC236}">
                <a16:creationId xmlns:a16="http://schemas.microsoft.com/office/drawing/2014/main" id="{3EDBCF79-4187-4CD8-ACBC-12101CC5D214}"/>
              </a:ext>
            </a:extLst>
          </p:cNvPr>
          <p:cNvSpPr/>
          <p:nvPr/>
        </p:nvSpPr>
        <p:spPr>
          <a:xfrm>
            <a:off x="3990209" y="2163925"/>
            <a:ext cx="2054380" cy="2006600"/>
          </a:xfrm>
          <a:prstGeom prst="cube">
            <a:avLst>
              <a:gd name="adj" fmla="val 25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8E5F9B-D4F4-4DA1-ADDA-3AD14635E3A3}"/>
              </a:ext>
            </a:extLst>
          </p:cNvPr>
          <p:cNvSpPr txBox="1"/>
          <p:nvPr/>
        </p:nvSpPr>
        <p:spPr>
          <a:xfrm>
            <a:off x="4180471" y="2827763"/>
            <a:ext cx="12057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0x114514f</a:t>
            </a:r>
            <a:endParaRPr lang="zh-CN" altLang="en-US" dirty="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10B8F784-294A-47D8-A321-1D10945D3417}"/>
              </a:ext>
            </a:extLst>
          </p:cNvPr>
          <p:cNvSpPr/>
          <p:nvPr/>
        </p:nvSpPr>
        <p:spPr>
          <a:xfrm>
            <a:off x="4557488" y="3349304"/>
            <a:ext cx="454487" cy="721632"/>
          </a:xfrm>
          <a:custGeom>
            <a:avLst/>
            <a:gdLst>
              <a:gd name="connsiteX0" fmla="*/ 304801 w 609600"/>
              <a:gd name="connsiteY0" fmla="*/ 0 h 1023258"/>
              <a:gd name="connsiteX1" fmla="*/ 454183 w 609600"/>
              <a:gd name="connsiteY1" fmla="*/ 149382 h 1023258"/>
              <a:gd name="connsiteX2" fmla="*/ 454183 w 609600"/>
              <a:gd name="connsiteY2" fmla="*/ 447522 h 1023258"/>
              <a:gd name="connsiteX3" fmla="*/ 475217 w 609600"/>
              <a:gd name="connsiteY3" fmla="*/ 459075 h 1023258"/>
              <a:gd name="connsiteX4" fmla="*/ 609600 w 609600"/>
              <a:gd name="connsiteY4" fmla="*/ 714829 h 1023258"/>
              <a:gd name="connsiteX5" fmla="*/ 304800 w 609600"/>
              <a:gd name="connsiteY5" fmla="*/ 1023258 h 1023258"/>
              <a:gd name="connsiteX6" fmla="*/ 0 w 609600"/>
              <a:gd name="connsiteY6" fmla="*/ 714829 h 1023258"/>
              <a:gd name="connsiteX7" fmla="*/ 134383 w 609600"/>
              <a:gd name="connsiteY7" fmla="*/ 459075 h 1023258"/>
              <a:gd name="connsiteX8" fmla="*/ 155419 w 609600"/>
              <a:gd name="connsiteY8" fmla="*/ 447521 h 1023258"/>
              <a:gd name="connsiteX9" fmla="*/ 155419 w 609600"/>
              <a:gd name="connsiteY9" fmla="*/ 149382 h 1023258"/>
              <a:gd name="connsiteX10" fmla="*/ 304801 w 609600"/>
              <a:gd name="connsiteY10" fmla="*/ 0 h 102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9600" h="1023258">
                <a:moveTo>
                  <a:pt x="304801" y="0"/>
                </a:moveTo>
                <a:cubicBezTo>
                  <a:pt x="387302" y="0"/>
                  <a:pt x="454183" y="66881"/>
                  <a:pt x="454183" y="149382"/>
                </a:cubicBezTo>
                <a:lnTo>
                  <a:pt x="454183" y="447522"/>
                </a:lnTo>
                <a:lnTo>
                  <a:pt x="475217" y="459075"/>
                </a:lnTo>
                <a:cubicBezTo>
                  <a:pt x="556294" y="514502"/>
                  <a:pt x="609600" y="608366"/>
                  <a:pt x="609600" y="714829"/>
                </a:cubicBezTo>
                <a:cubicBezTo>
                  <a:pt x="609600" y="885170"/>
                  <a:pt x="473136" y="1023258"/>
                  <a:pt x="304800" y="1023258"/>
                </a:cubicBezTo>
                <a:cubicBezTo>
                  <a:pt x="136464" y="1023258"/>
                  <a:pt x="0" y="885170"/>
                  <a:pt x="0" y="714829"/>
                </a:cubicBezTo>
                <a:cubicBezTo>
                  <a:pt x="0" y="608366"/>
                  <a:pt x="53306" y="514502"/>
                  <a:pt x="134383" y="459075"/>
                </a:cubicBezTo>
                <a:lnTo>
                  <a:pt x="155419" y="447521"/>
                </a:lnTo>
                <a:lnTo>
                  <a:pt x="155419" y="149382"/>
                </a:lnTo>
                <a:cubicBezTo>
                  <a:pt x="155419" y="66881"/>
                  <a:pt x="222300" y="0"/>
                  <a:pt x="30480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F4DAA84-FD8D-4652-9ED2-EB84B5CF0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19661">
            <a:off x="3701608" y="4461106"/>
            <a:ext cx="963251" cy="1511939"/>
          </a:xfrm>
          <a:prstGeom prst="rect">
            <a:avLst/>
          </a:prstGeom>
        </p:spPr>
      </p:pic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18BBC3D8-A44E-4AF8-B7DB-0DB8698DED88}"/>
              </a:ext>
            </a:extLst>
          </p:cNvPr>
          <p:cNvSpPr/>
          <p:nvPr/>
        </p:nvSpPr>
        <p:spPr>
          <a:xfrm>
            <a:off x="5557751" y="1877269"/>
            <a:ext cx="1219200" cy="798285"/>
          </a:xfrm>
          <a:custGeom>
            <a:avLst/>
            <a:gdLst>
              <a:gd name="connsiteX0" fmla="*/ 0 w 1219200"/>
              <a:gd name="connsiteY0" fmla="*/ 798285 h 798285"/>
              <a:gd name="connsiteX1" fmla="*/ 689429 w 1219200"/>
              <a:gd name="connsiteY1" fmla="*/ 580571 h 798285"/>
              <a:gd name="connsiteX2" fmla="*/ 1219200 w 1219200"/>
              <a:gd name="connsiteY2" fmla="*/ 0 h 798285"/>
              <a:gd name="connsiteX3" fmla="*/ 493486 w 1219200"/>
              <a:gd name="connsiteY3" fmla="*/ 297542 h 798285"/>
              <a:gd name="connsiteX4" fmla="*/ 0 w 1219200"/>
              <a:gd name="connsiteY4" fmla="*/ 798285 h 798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798285">
                <a:moveTo>
                  <a:pt x="0" y="798285"/>
                </a:moveTo>
                <a:lnTo>
                  <a:pt x="689429" y="580571"/>
                </a:lnTo>
                <a:lnTo>
                  <a:pt x="1219200" y="0"/>
                </a:lnTo>
                <a:lnTo>
                  <a:pt x="493486" y="297542"/>
                </a:lnTo>
                <a:lnTo>
                  <a:pt x="0" y="7982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E2BAF863-36DB-44B7-B6C4-208F13CF9F7E}"/>
              </a:ext>
            </a:extLst>
          </p:cNvPr>
          <p:cNvSpPr/>
          <p:nvPr/>
        </p:nvSpPr>
        <p:spPr>
          <a:xfrm>
            <a:off x="3554780" y="1899040"/>
            <a:ext cx="957943" cy="776514"/>
          </a:xfrm>
          <a:custGeom>
            <a:avLst/>
            <a:gdLst>
              <a:gd name="connsiteX0" fmla="*/ 413657 w 957943"/>
              <a:gd name="connsiteY0" fmla="*/ 776514 h 776514"/>
              <a:gd name="connsiteX1" fmla="*/ 0 w 957943"/>
              <a:gd name="connsiteY1" fmla="*/ 573314 h 776514"/>
              <a:gd name="connsiteX2" fmla="*/ 602343 w 957943"/>
              <a:gd name="connsiteY2" fmla="*/ 0 h 776514"/>
              <a:gd name="connsiteX3" fmla="*/ 957943 w 957943"/>
              <a:gd name="connsiteY3" fmla="*/ 246743 h 776514"/>
              <a:gd name="connsiteX4" fmla="*/ 413657 w 957943"/>
              <a:gd name="connsiteY4" fmla="*/ 776514 h 7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943" h="776514">
                <a:moveTo>
                  <a:pt x="413657" y="776514"/>
                </a:moveTo>
                <a:lnTo>
                  <a:pt x="0" y="573314"/>
                </a:lnTo>
                <a:lnTo>
                  <a:pt x="602343" y="0"/>
                </a:lnTo>
                <a:lnTo>
                  <a:pt x="957943" y="246743"/>
                </a:lnTo>
                <a:lnTo>
                  <a:pt x="413657" y="77651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02A0D64-C368-4A58-9502-99FB36AD0E2E}"/>
              </a:ext>
            </a:extLst>
          </p:cNvPr>
          <p:cNvSpPr txBox="1"/>
          <p:nvPr/>
        </p:nvSpPr>
        <p:spPr>
          <a:xfrm>
            <a:off x="4619097" y="1832627"/>
            <a:ext cx="8322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13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8963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85185E-6 L 0.02239 -0.130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" y="-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2DB0B-C924-4AE1-9DF2-EC23B341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5114" y="1635125"/>
            <a:ext cx="8037286" cy="3063875"/>
          </a:xfrm>
        </p:spPr>
        <p:txBody>
          <a:bodyPr>
            <a:normAutofit/>
          </a:bodyPr>
          <a:lstStyle/>
          <a:p>
            <a:r>
              <a:rPr lang="zh-CN" altLang="en-US" sz="8000" b="1" dirty="0"/>
              <a:t>其他零碎的东西</a:t>
            </a:r>
          </a:p>
        </p:txBody>
      </p:sp>
    </p:spTree>
    <p:extLst>
      <p:ext uri="{BB962C8B-B14F-4D97-AF65-F5344CB8AC3E}">
        <p14:creationId xmlns:p14="http://schemas.microsoft.com/office/powerpoint/2010/main" val="356078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578AC-445A-4BB2-BBC8-0ED5F43C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&amp;&amp;   ||    !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F1EBE-53F4-469A-89E1-1FFB0262D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14"/>
            <a:ext cx="10515600" cy="48332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a&amp;&amp;b </a:t>
            </a:r>
          </a:p>
          <a:p>
            <a:pPr marL="0" indent="0">
              <a:buNone/>
            </a:pP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如果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都为真，则结果为真，否则为假</a:t>
            </a:r>
            <a:endParaRPr lang="en-US" altLang="zh-CN" sz="2400" b="0" i="0" u="none" strike="noStrike" baseline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zh-CN" altLang="en-US" sz="2400" b="0" i="0" u="none" strike="noStrike" baseline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 || b</a:t>
            </a:r>
          </a:p>
          <a:p>
            <a:pPr marL="0" indent="0">
              <a:buNone/>
            </a:pP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只要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中有一个为真，结果就为真；当二者都为假时结果才为假</a:t>
            </a:r>
            <a:endParaRPr lang="en-US" altLang="zh-CN" sz="2400" b="0" i="0" u="none" strike="noStrike" baseline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zh-CN" altLang="en-US" sz="2400" b="0" i="0" u="none" strike="noStrike" baseline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!a</a:t>
            </a:r>
          </a:p>
          <a:p>
            <a:pPr marL="0" indent="0">
              <a:buNone/>
            </a:pP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如果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为假，则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!a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为真；如果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为真，则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!a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为假</a:t>
            </a:r>
          </a:p>
          <a:p>
            <a:pPr marL="0" indent="0">
              <a:buNone/>
            </a:pPr>
            <a:endParaRPr lang="en-US" altLang="zh-CN" sz="2400" b="0" i="0" u="none" strike="noStrike" baseline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b="1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优先次序</a:t>
            </a:r>
          </a:p>
          <a:p>
            <a:pPr marL="0" indent="0">
              <a:buNone/>
            </a:pP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!(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非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 -&gt;&amp;&amp;(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与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 -&gt; || (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或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485903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D12B8-A49A-4166-8E9F-C171DD19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/>
              <a:t>三目运算符：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4D1360-7359-4454-B693-D5AFACA9D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55" y="1820757"/>
            <a:ext cx="9630086" cy="461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3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EA087-9278-4F49-910D-22F3BC5A2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327"/>
            <a:ext cx="2166257" cy="5881862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程序编辑</a:t>
            </a:r>
            <a:r>
              <a:rPr lang="en-US" altLang="zh-CN" sz="3200" b="1" dirty="0"/>
              <a:t>:</a:t>
            </a:r>
          </a:p>
          <a:p>
            <a:endParaRPr lang="en-US" altLang="zh-CN" sz="3200" b="1" dirty="0"/>
          </a:p>
          <a:p>
            <a:pPr marL="0" indent="0">
              <a:buNone/>
            </a:pPr>
            <a:endParaRPr lang="en-US" altLang="zh-CN" sz="3200" b="1" dirty="0"/>
          </a:p>
          <a:p>
            <a:r>
              <a:rPr lang="zh-CN" altLang="en-US" sz="3200" b="1" dirty="0"/>
              <a:t>程序编译</a:t>
            </a:r>
            <a:endParaRPr lang="en-US" altLang="zh-CN" sz="3200" b="1" dirty="0"/>
          </a:p>
          <a:p>
            <a:pPr marL="0" indent="0">
              <a:buNone/>
            </a:pPr>
            <a:r>
              <a:rPr lang="en-US" altLang="zh-CN" sz="3200" b="1" dirty="0"/>
              <a:t>Compile</a:t>
            </a:r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pPr marL="0" indent="0">
              <a:buNone/>
            </a:pPr>
            <a:endParaRPr lang="en-US" altLang="zh-CN" sz="3200" b="1" dirty="0"/>
          </a:p>
          <a:p>
            <a:pPr marL="0" indent="0">
              <a:buNone/>
            </a:pPr>
            <a:r>
              <a:rPr lang="zh-CN" altLang="en-US" sz="3200" b="1" dirty="0"/>
              <a:t>程序连接：</a:t>
            </a:r>
            <a:endParaRPr lang="en-US" altLang="zh-CN" sz="32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499115-D859-4BA7-A0B8-F1DA1C0E6CB1}"/>
              </a:ext>
            </a:extLst>
          </p:cNvPr>
          <p:cNvSpPr txBox="1"/>
          <p:nvPr/>
        </p:nvSpPr>
        <p:spPr>
          <a:xfrm>
            <a:off x="3101336" y="56389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敲代码，改代码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A2CA26-E68D-4850-956C-7C6E05A10821}"/>
              </a:ext>
            </a:extLst>
          </p:cNvPr>
          <p:cNvSpPr txBox="1"/>
          <p:nvPr/>
        </p:nvSpPr>
        <p:spPr>
          <a:xfrm>
            <a:off x="3101336" y="2212192"/>
            <a:ext cx="7890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电脑看不懂写的英语和汉语，得变成</a:t>
            </a:r>
            <a:r>
              <a:rPr lang="en-US" altLang="zh-CN" sz="2800" dirty="0"/>
              <a:t>0101</a:t>
            </a:r>
            <a:r>
              <a:rPr lang="zh-CN" altLang="en-US" sz="2800" dirty="0"/>
              <a:t>才行。变成</a:t>
            </a:r>
            <a:r>
              <a:rPr lang="en-US" altLang="zh-CN" sz="2800" dirty="0"/>
              <a:t>0101</a:t>
            </a:r>
            <a:r>
              <a:rPr lang="zh-CN" altLang="en-US" sz="2800" dirty="0"/>
              <a:t>的过程就是编译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CF9A0F-0D1F-4B4A-A37A-6876F230144F}"/>
              </a:ext>
            </a:extLst>
          </p:cNvPr>
          <p:cNvSpPr txBox="1"/>
          <p:nvPr/>
        </p:nvSpPr>
        <p:spPr>
          <a:xfrm>
            <a:off x="3101336" y="12394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上机输入或者编辑源程序。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0C3CD1-CC6C-42F1-9C81-F14C5396D6B5}"/>
              </a:ext>
            </a:extLst>
          </p:cNvPr>
          <p:cNvSpPr txBox="1"/>
          <p:nvPr/>
        </p:nvSpPr>
        <p:spPr>
          <a:xfrm>
            <a:off x="2803419" y="3115209"/>
            <a:ext cx="83704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    先用</a:t>
            </a:r>
            <a:r>
              <a:rPr lang="en-US" altLang="zh-CN" dirty="0"/>
              <a:t>C</a:t>
            </a:r>
            <a:r>
              <a:rPr lang="zh-CN" altLang="en-US" dirty="0"/>
              <a:t>提供的“预处理器”，对程序中的预处理指令进行编译预处理</a:t>
            </a:r>
          </a:p>
          <a:p>
            <a:r>
              <a:rPr lang="zh-CN" altLang="en-US" dirty="0"/>
              <a:t>    对源程序进行语法检查， 判断是否有语法错误，直到没有语法错误未知</a:t>
            </a:r>
          </a:p>
          <a:p>
            <a:r>
              <a:rPr lang="zh-CN" altLang="en-US" dirty="0"/>
              <a:t>    编译程序自动把源程序转换为二进制形式的目标程序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32320D-E678-4E43-BF1E-854FAF242012}"/>
              </a:ext>
            </a:extLst>
          </p:cNvPr>
          <p:cNvSpPr txBox="1"/>
          <p:nvPr/>
        </p:nvSpPr>
        <p:spPr>
          <a:xfrm>
            <a:off x="3101336" y="5095328"/>
            <a:ext cx="634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尸块拼成奶龙的过程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E98CC2-A963-4E42-991D-749894E8BE64}"/>
              </a:ext>
            </a:extLst>
          </p:cNvPr>
          <p:cNvSpPr txBox="1"/>
          <p:nvPr/>
        </p:nvSpPr>
        <p:spPr>
          <a:xfrm>
            <a:off x="3101336" y="582196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将所有编译后得到的目标模块连接装配起来，在与函数库相连接成为一个整体的过程称之为程序连接</a:t>
            </a:r>
          </a:p>
        </p:txBody>
      </p:sp>
    </p:spTree>
    <p:extLst>
      <p:ext uri="{BB962C8B-B14F-4D97-AF65-F5344CB8AC3E}">
        <p14:creationId xmlns:p14="http://schemas.microsoft.com/office/powerpoint/2010/main" val="294804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10" grpId="0"/>
      <p:bldP spid="1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7BBBB82-F6E2-4512-9C60-DD5BA3C4C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30" y="315134"/>
            <a:ext cx="6430805" cy="61777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8961E0B-772F-40B4-B0F0-B6BF0AF1A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859" y="315134"/>
            <a:ext cx="2242115" cy="25295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0CBE12-7D92-44B3-9E64-8D77185DC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859" y="4099267"/>
            <a:ext cx="2242114" cy="239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496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A9EB2-5E27-4ED2-8016-D2A7578C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ASCII</a:t>
            </a:r>
            <a:r>
              <a:rPr lang="zh-CN" altLang="en-US" dirty="0"/>
              <a:t>编码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950160-AFB0-4E20-80F1-38E098556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7726" y="1690687"/>
            <a:ext cx="10532018" cy="421280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B247A84-89A6-44B4-9327-4EDA3ED431A8}"/>
              </a:ext>
            </a:extLst>
          </p:cNvPr>
          <p:cNvSpPr/>
          <p:nvPr/>
        </p:nvSpPr>
        <p:spPr>
          <a:xfrm>
            <a:off x="6138779" y="2513263"/>
            <a:ext cx="2283326" cy="278063"/>
          </a:xfrm>
          <a:prstGeom prst="rect">
            <a:avLst/>
          </a:prstGeom>
          <a:solidFill>
            <a:srgbClr val="FFC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FD4648-9446-40A1-9D10-CBF3A5B6EBC2}"/>
              </a:ext>
            </a:extLst>
          </p:cNvPr>
          <p:cNvSpPr/>
          <p:nvPr/>
        </p:nvSpPr>
        <p:spPr>
          <a:xfrm>
            <a:off x="8664261" y="2513262"/>
            <a:ext cx="2283326" cy="278063"/>
          </a:xfrm>
          <a:prstGeom prst="rect">
            <a:avLst/>
          </a:prstGeom>
          <a:solidFill>
            <a:srgbClr val="FFC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9FA47F-9309-424B-8364-98C3EC24BF7D}"/>
              </a:ext>
            </a:extLst>
          </p:cNvPr>
          <p:cNvSpPr/>
          <p:nvPr/>
        </p:nvSpPr>
        <p:spPr>
          <a:xfrm>
            <a:off x="3359285" y="1690687"/>
            <a:ext cx="77821" cy="421280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B8AC82-8A16-439F-B813-7AB0EB8E8DDA}"/>
              </a:ext>
            </a:extLst>
          </p:cNvPr>
          <p:cNvSpPr/>
          <p:nvPr/>
        </p:nvSpPr>
        <p:spPr>
          <a:xfrm>
            <a:off x="5898270" y="1690687"/>
            <a:ext cx="77821" cy="421280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796BDF-58C8-49BD-BCCD-E46E75BA0DE4}"/>
              </a:ext>
            </a:extLst>
          </p:cNvPr>
          <p:cNvSpPr/>
          <p:nvPr/>
        </p:nvSpPr>
        <p:spPr>
          <a:xfrm>
            <a:off x="8466186" y="1690687"/>
            <a:ext cx="77821" cy="421280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83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CC262-53CC-4E39-8DDE-B57B372F6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061" y="1736703"/>
            <a:ext cx="10515600" cy="2716892"/>
          </a:xfrm>
        </p:spPr>
        <p:txBody>
          <a:bodyPr>
            <a:normAutofit/>
          </a:bodyPr>
          <a:lstStyle/>
          <a:p>
            <a:pPr algn="ctr"/>
            <a:r>
              <a:rPr lang="zh-CN" altLang="en-US" sz="16600" b="1" dirty="0">
                <a:solidFill>
                  <a:srgbClr val="FF0000"/>
                </a:solidFill>
              </a:rPr>
              <a:t>重点部分！</a:t>
            </a:r>
          </a:p>
        </p:txBody>
      </p:sp>
    </p:spTree>
    <p:extLst>
      <p:ext uri="{BB962C8B-B14F-4D97-AF65-F5344CB8AC3E}">
        <p14:creationId xmlns:p14="http://schemas.microsoft.com/office/powerpoint/2010/main" val="28499680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66034-BB40-44BB-9923-4FE56CF9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23" y="2074592"/>
            <a:ext cx="6253264" cy="2708815"/>
          </a:xfrm>
        </p:spPr>
        <p:txBody>
          <a:bodyPr>
            <a:normAutofit/>
          </a:bodyPr>
          <a:lstStyle/>
          <a:p>
            <a:r>
              <a:rPr lang="zh-CN" altLang="en-US" sz="11500" b="1" dirty="0"/>
              <a:t>三角形</a:t>
            </a:r>
          </a:p>
        </p:txBody>
      </p:sp>
    </p:spTree>
    <p:extLst>
      <p:ext uri="{BB962C8B-B14F-4D97-AF65-F5344CB8AC3E}">
        <p14:creationId xmlns:p14="http://schemas.microsoft.com/office/powerpoint/2010/main" val="5115627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输出</a:t>
            </a:r>
            <a:r>
              <a:rPr lang="en-US" altLang="zh-CN" dirty="0"/>
              <a:t>*</a:t>
            </a:r>
            <a:r>
              <a:rPr lang="zh-CN" altLang="en-US" dirty="0"/>
              <a:t>构成的三角形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634475" y="1027906"/>
            <a:ext cx="5101517" cy="5501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int n;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scanf("%d",&amp;n);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for(int i=1;i&lt;=n;i++){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	for(int j=1;j&lt;=i;j++){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		printf("*");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	printf("\n");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}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4" y="1690688"/>
            <a:ext cx="5324514" cy="229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624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5894"/>
            <a:ext cx="10515600" cy="1325563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倒三角形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01788" y="1126721"/>
            <a:ext cx="5527169" cy="544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z="2800" dirty="0">
                <a:latin typeface="Consolas" panose="020B0609020204030204" pitchFamily="49" charset="0"/>
              </a:rPr>
              <a:t>#include&lt;stdio.h&gt;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z="2800" dirty="0">
                <a:latin typeface="Consolas" panose="020B0609020204030204" pitchFamily="49" charset="0"/>
              </a:rPr>
              <a:t>int main(){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z="2800" dirty="0">
                <a:latin typeface="Consolas" panose="020B0609020204030204" pitchFamily="49" charset="0"/>
              </a:rPr>
              <a:t>	int n;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z="2800" dirty="0">
                <a:latin typeface="Consolas" panose="020B0609020204030204" pitchFamily="49" charset="0"/>
              </a:rPr>
              <a:t>	scanf("%d",&amp;n);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z="2800" dirty="0">
                <a:latin typeface="Consolas" panose="020B0609020204030204" pitchFamily="49" charset="0"/>
              </a:rPr>
              <a:t>	for(int i=n;i&gt;=1;i--){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z="2800" dirty="0">
                <a:latin typeface="Consolas" panose="020B0609020204030204" pitchFamily="49" charset="0"/>
              </a:rPr>
              <a:t>		for(int j=1;j&lt;=i;j++){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z="2800" dirty="0">
                <a:latin typeface="Consolas" panose="020B0609020204030204" pitchFamily="49" charset="0"/>
              </a:rPr>
              <a:t>			printf("*");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z="2800" dirty="0">
                <a:latin typeface="Consolas" panose="020B0609020204030204" pitchFamily="49" charset="0"/>
              </a:rPr>
              <a:t>		}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z="2800" dirty="0">
                <a:latin typeface="Consolas" panose="020B0609020204030204" pitchFamily="49" charset="0"/>
              </a:rPr>
              <a:t>		printf("\n");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z="2800" dirty="0"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z="2800" dirty="0">
                <a:latin typeface="Consolas" panose="020B0609020204030204" pitchFamily="49" charset="0"/>
              </a:rPr>
              <a:t>	return 0;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z="2800" dirty="0">
                <a:latin typeface="Consolas" panose="020B0609020204030204" pitchFamily="49" charset="0"/>
              </a:rPr>
              <a:t>}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50" y="2027117"/>
            <a:ext cx="5429290" cy="241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432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66034-BB40-44BB-9923-4FE56CF9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289" y="2074592"/>
            <a:ext cx="6253264" cy="2708815"/>
          </a:xfrm>
        </p:spPr>
        <p:txBody>
          <a:bodyPr>
            <a:normAutofit/>
          </a:bodyPr>
          <a:lstStyle/>
          <a:p>
            <a:r>
              <a:rPr lang="zh-CN" altLang="en-US" sz="11500" b="1" dirty="0"/>
              <a:t>数据处理</a:t>
            </a:r>
          </a:p>
        </p:txBody>
      </p:sp>
    </p:spTree>
    <p:extLst>
      <p:ext uri="{BB962C8B-B14F-4D97-AF65-F5344CB8AC3E}">
        <p14:creationId xmlns:p14="http://schemas.microsoft.com/office/powerpoint/2010/main" val="28262034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计算数组的平均值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69595" y="0"/>
            <a:ext cx="4414746" cy="61128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int a[101];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int n;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scanf("%d",&amp;n);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double sum=0;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for(int i=0;i&lt;n;i++){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	scanf("%d",&amp;a[i]);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	sum+=a[i];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double ans=sum/n;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printf("%lf",ans);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}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41543" y="1764602"/>
            <a:ext cx="5119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如何保留三位</a:t>
            </a:r>
            <a:r>
              <a:rPr lang="en-US" altLang="zh-CN" sz="2400" dirty="0"/>
              <a:t>(</a:t>
            </a:r>
            <a:r>
              <a:rPr lang="zh-CN" altLang="en-US" sz="2400" dirty="0"/>
              <a:t>几位</a:t>
            </a:r>
            <a:r>
              <a:rPr lang="en-US" altLang="zh-CN" sz="2400" dirty="0"/>
              <a:t>)</a:t>
            </a:r>
            <a:r>
              <a:rPr lang="zh-CN" altLang="en-US" sz="2400" dirty="0"/>
              <a:t>小数</a:t>
            </a:r>
            <a:endParaRPr lang="en-US" altLang="zh-CN" sz="2400" dirty="0"/>
          </a:p>
          <a:p>
            <a:r>
              <a:rPr lang="en-US" altLang="zh-CN" sz="2400" dirty="0"/>
              <a:t>printf("%.3lf",ans);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23" y="3528004"/>
            <a:ext cx="6465684" cy="219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611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倒序输出数组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4600" y="579244"/>
            <a:ext cx="5341280" cy="61593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int a[101];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int n;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scanf("%d",&amp;n);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for(int i=0;i&lt;n;i++){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	scanf("%d",&amp;a[i]);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for(int i=n-1;i&gt;=0;i--){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	printf("%d ",a[i]);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}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65" y="1502243"/>
            <a:ext cx="5962128" cy="206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262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A1CE0-75B1-4739-A0E5-850288FA8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57" y="140154"/>
            <a:ext cx="10515600" cy="1325563"/>
          </a:xfrm>
        </p:spPr>
        <p:txBody>
          <a:bodyPr/>
          <a:lstStyle/>
          <a:p>
            <a:r>
              <a:rPr lang="zh-CN" altLang="en-US" dirty="0"/>
              <a:t>倒序输出字符串（递归）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76ED75-1D66-4154-A4AD-E749A49CA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780"/>
          <a:stretch/>
        </p:blipFill>
        <p:spPr>
          <a:xfrm>
            <a:off x="565094" y="1348835"/>
            <a:ext cx="6202262" cy="45512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424817D-4644-4A5F-BC40-3BCD084BA0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30" r="13327"/>
          <a:stretch/>
        </p:blipFill>
        <p:spPr>
          <a:xfrm>
            <a:off x="6893393" y="1348835"/>
            <a:ext cx="4720033" cy="45588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47A5491-D058-4A27-AD54-3E3E78A2AA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556" b="54895"/>
          <a:stretch/>
        </p:blipFill>
        <p:spPr>
          <a:xfrm>
            <a:off x="6893393" y="297838"/>
            <a:ext cx="2071844" cy="8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35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AAE925-8FAD-4668-A163-FDD2E21B1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1" y="620392"/>
            <a:ext cx="2648857" cy="573064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600" b="1" dirty="0"/>
              <a:t>函数</a:t>
            </a:r>
            <a:endParaRPr lang="en-US" altLang="zh-CN" sz="3600" b="1" dirty="0"/>
          </a:p>
          <a:p>
            <a:endParaRPr lang="en-US" altLang="zh-CN" sz="3600" b="1" dirty="0"/>
          </a:p>
          <a:p>
            <a:endParaRPr lang="en-US" altLang="zh-CN" sz="3600" b="1" dirty="0"/>
          </a:p>
          <a:p>
            <a:r>
              <a:rPr lang="zh-CN" altLang="en-US" sz="3600" b="1" dirty="0"/>
              <a:t>主函数</a:t>
            </a:r>
            <a:endParaRPr lang="en-US" altLang="zh-CN" sz="3600" b="1" dirty="0"/>
          </a:p>
          <a:p>
            <a:endParaRPr lang="en-US" altLang="zh-CN" sz="3600" b="1" dirty="0"/>
          </a:p>
          <a:p>
            <a:pPr marL="0" indent="0">
              <a:buNone/>
            </a:pPr>
            <a:endParaRPr lang="en-US" altLang="zh-CN" sz="3600" b="1" dirty="0"/>
          </a:p>
          <a:p>
            <a:r>
              <a:rPr lang="zh-CN" altLang="en-US" sz="3600" b="1" dirty="0"/>
              <a:t>被调用函数</a:t>
            </a:r>
            <a:endParaRPr lang="en-US" altLang="zh-CN" sz="3600" b="1" dirty="0"/>
          </a:p>
          <a:p>
            <a:endParaRPr lang="en-US" altLang="zh-CN" sz="3600" b="1" dirty="0"/>
          </a:p>
          <a:p>
            <a:endParaRPr lang="en-US" altLang="zh-CN" sz="3600" b="1" dirty="0"/>
          </a:p>
          <a:p>
            <a:r>
              <a:rPr lang="zh-CN" altLang="en-US" sz="3600" b="1" dirty="0"/>
              <a:t>库函数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66ABA4-302C-4DE9-8099-1C99637A1391}"/>
              </a:ext>
            </a:extLst>
          </p:cNvPr>
          <p:cNvSpPr txBox="1"/>
          <p:nvPr/>
        </p:nvSpPr>
        <p:spPr>
          <a:xfrm>
            <a:off x="3178626" y="617654"/>
            <a:ext cx="3730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和数学里</a:t>
            </a:r>
            <a:r>
              <a:rPr lang="en-US" altLang="zh-CN" sz="2800" dirty="0"/>
              <a:t>f()</a:t>
            </a:r>
            <a:r>
              <a:rPr lang="zh-CN" altLang="en-US" sz="2800" dirty="0"/>
              <a:t>长得差不多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6BA5FF-6435-4074-B6C5-AF18FF2163F0}"/>
              </a:ext>
            </a:extLst>
          </p:cNvPr>
          <p:cNvSpPr txBox="1"/>
          <p:nvPr/>
        </p:nvSpPr>
        <p:spPr>
          <a:xfrm>
            <a:off x="3146395" y="2108056"/>
            <a:ext cx="5230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每次写程序必写的那个</a:t>
            </a:r>
            <a:r>
              <a:rPr lang="en-US" altLang="zh-CN" sz="2800" dirty="0"/>
              <a:t>int main()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CBCA53-7E2E-4DD5-B9B6-6BCEB800EC5B}"/>
              </a:ext>
            </a:extLst>
          </p:cNvPr>
          <p:cNvSpPr txBox="1"/>
          <p:nvPr/>
        </p:nvSpPr>
        <p:spPr>
          <a:xfrm>
            <a:off x="3178626" y="3705269"/>
            <a:ext cx="5208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你在</a:t>
            </a:r>
            <a:r>
              <a:rPr lang="en-US" altLang="zh-CN" sz="2800" dirty="0"/>
              <a:t>main</a:t>
            </a:r>
            <a:r>
              <a:rPr lang="zh-CN" altLang="en-US" sz="2800" dirty="0"/>
              <a:t>里调用的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()</a:t>
            </a:r>
            <a:r>
              <a:rPr lang="zh-CN" altLang="en-US" sz="2800" dirty="0"/>
              <a:t>之类的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741876-6155-425E-ABB4-E1CA8E6D6ACC}"/>
              </a:ext>
            </a:extLst>
          </p:cNvPr>
          <p:cNvSpPr txBox="1"/>
          <p:nvPr/>
        </p:nvSpPr>
        <p:spPr>
          <a:xfrm>
            <a:off x="3222169" y="5311974"/>
            <a:ext cx="583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从</a:t>
            </a:r>
            <a:r>
              <a:rPr lang="en-US" altLang="zh-CN" sz="2800" dirty="0" err="1"/>
              <a:t>stdio.h</a:t>
            </a:r>
            <a:r>
              <a:rPr lang="zh-CN" altLang="en-US" sz="2800" dirty="0"/>
              <a:t>里面调出来用的像是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()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F716C7-DB40-48AF-B19A-BFC76648DF12}"/>
              </a:ext>
            </a:extLst>
          </p:cNvPr>
          <p:cNvSpPr txBox="1"/>
          <p:nvPr/>
        </p:nvSpPr>
        <p:spPr>
          <a:xfrm>
            <a:off x="3178626" y="1205562"/>
            <a:ext cx="8786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将一段经常需要使用的代码封装起来，在需要使用时可以直接调用，来完成一定功能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ACFDF1-EFFF-495C-AC36-08014F8FA984}"/>
              </a:ext>
            </a:extLst>
          </p:cNvPr>
          <p:cNvSpPr txBox="1"/>
          <p:nvPr/>
        </p:nvSpPr>
        <p:spPr>
          <a:xfrm>
            <a:off x="3146395" y="2822446"/>
            <a:ext cx="8425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又称</a:t>
            </a:r>
            <a:r>
              <a:rPr lang="en-US" altLang="zh-CN" dirty="0"/>
              <a:t>main</a:t>
            </a:r>
            <a:r>
              <a:rPr lang="zh-CN" altLang="en-US" dirty="0"/>
              <a:t>函数，是程序执行的起点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CB8BA93-31DC-4DFB-A250-E639705599F7}"/>
              </a:ext>
            </a:extLst>
          </p:cNvPr>
          <p:cNvSpPr txBox="1"/>
          <p:nvPr/>
        </p:nvSpPr>
        <p:spPr>
          <a:xfrm>
            <a:off x="3222170" y="4299779"/>
            <a:ext cx="8262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由一个函数调用另一个函数，则称第二个函数为被调用函数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229B47F-9304-43B2-95F7-0053130CAB59}"/>
              </a:ext>
            </a:extLst>
          </p:cNvPr>
          <p:cNvSpPr txBox="1"/>
          <p:nvPr/>
        </p:nvSpPr>
        <p:spPr>
          <a:xfrm>
            <a:off x="3109917" y="5906484"/>
            <a:ext cx="83745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一般是指编译器提供的可在</a:t>
            </a:r>
            <a:r>
              <a:rPr lang="en-US" altLang="zh-CN" dirty="0"/>
              <a:t>c</a:t>
            </a:r>
            <a:r>
              <a:rPr lang="zh-CN" altLang="en-US" dirty="0"/>
              <a:t>源程序中调用的函数。可分为两类，一类是</a:t>
            </a:r>
            <a:r>
              <a:rPr lang="en-US" altLang="zh-CN" dirty="0"/>
              <a:t>c</a:t>
            </a:r>
            <a:r>
              <a:rPr lang="zh-CN" altLang="en-US" dirty="0"/>
              <a:t>语言标准规定的库函数，一类是编译器特定的库函数</a:t>
            </a:r>
          </a:p>
        </p:txBody>
      </p:sp>
    </p:spTree>
    <p:extLst>
      <p:ext uri="{BB962C8B-B14F-4D97-AF65-F5344CB8AC3E}">
        <p14:creationId xmlns:p14="http://schemas.microsoft.com/office/powerpoint/2010/main" val="99325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1" grpId="0"/>
      <p:bldP spid="13" grpId="0"/>
      <p:bldP spid="1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 倒序输出数字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80865" y="497707"/>
            <a:ext cx="5149081" cy="58099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int a;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scanf("%d",&amp;a);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int n;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while(a&gt;0){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	n=a%10;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	a=a/10;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	printf("%d",n);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}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22" y="1500823"/>
            <a:ext cx="6026978" cy="179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781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66034-BB40-44BB-9923-4FE56CF9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310" y="2074592"/>
            <a:ext cx="6253264" cy="2708815"/>
          </a:xfrm>
        </p:spPr>
        <p:txBody>
          <a:bodyPr>
            <a:normAutofit/>
          </a:bodyPr>
          <a:lstStyle/>
          <a:p>
            <a:r>
              <a:rPr lang="zh-CN" altLang="en-US" sz="11500" b="1" dirty="0"/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34123132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9CFFD-23B3-4A67-861B-903B378B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DE424-1425-4A88-BABB-130C59DCC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B4A601-AF61-4DA4-AF36-B6B471434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8" y="466013"/>
            <a:ext cx="9331089" cy="565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763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数组排序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· </a:t>
            </a:r>
            <a:r>
              <a:rPr lang="zh-CN" altLang="en-US" dirty="0"/>
              <a:t>朴素排序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外层</a:t>
            </a:r>
            <a:r>
              <a:rPr lang="en-US" altLang="zh-CN" dirty="0"/>
              <a:t>i</a:t>
            </a:r>
            <a:r>
              <a:rPr lang="zh-CN" altLang="en-US" dirty="0"/>
              <a:t>  </a:t>
            </a:r>
            <a:r>
              <a:rPr lang="en-US" altLang="zh-CN" dirty="0"/>
              <a:t>0~(n-1)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内层</a:t>
            </a:r>
            <a:r>
              <a:rPr lang="en-US" altLang="zh-CN" dirty="0"/>
              <a:t>j</a:t>
            </a:r>
            <a:r>
              <a:rPr lang="zh-CN" altLang="en-US" dirty="0"/>
              <a:t>  </a:t>
            </a:r>
            <a:r>
              <a:rPr lang="en-US" altLang="zh-CN" dirty="0"/>
              <a:t>0~(n-1)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· </a:t>
            </a:r>
            <a:r>
              <a:rPr lang="zh-CN" altLang="en-US" dirty="0"/>
              <a:t>冒泡排序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外层</a:t>
            </a:r>
            <a:r>
              <a:rPr lang="en-US" altLang="zh-CN" dirty="0"/>
              <a:t>i</a:t>
            </a:r>
            <a:r>
              <a:rPr lang="zh-CN" altLang="en-US" dirty="0"/>
              <a:t>  </a:t>
            </a:r>
            <a:r>
              <a:rPr lang="en-US" altLang="zh-CN" dirty="0"/>
              <a:t>0~(n-1)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内层</a:t>
            </a:r>
            <a:r>
              <a:rPr lang="en-US" altLang="zh-CN" dirty="0"/>
              <a:t>j</a:t>
            </a:r>
            <a:r>
              <a:rPr lang="zh-CN" altLang="en-US" dirty="0"/>
              <a:t>   </a:t>
            </a:r>
            <a:r>
              <a:rPr lang="en-US" altLang="zh-CN" dirty="0"/>
              <a:t>(i+1)~(n-1)</a:t>
            </a:r>
          </a:p>
        </p:txBody>
      </p:sp>
    </p:spTree>
    <p:extLst>
      <p:ext uri="{BB962C8B-B14F-4D97-AF65-F5344CB8AC3E}">
        <p14:creationId xmlns:p14="http://schemas.microsoft.com/office/powerpoint/2010/main" val="4241724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0257D-5443-485B-8658-E7ACC93F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77DE6-A40E-4086-B72D-90DDF5CC2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普通排序：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zh-CN" altLang="en-US" dirty="0">
                <a:latin typeface="Consolas" panose="020B0609020204030204" pitchFamily="49" charset="0"/>
              </a:rPr>
              <a:t>外层：</a:t>
            </a:r>
            <a:r>
              <a:rPr lang="en-US" altLang="zh-CN" dirty="0">
                <a:latin typeface="Consolas" panose="020B0609020204030204" pitchFamily="49" charset="0"/>
              </a:rPr>
              <a:t>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=0;i&lt;</a:t>
            </a:r>
            <a:r>
              <a:rPr lang="en-US" altLang="zh-CN" dirty="0" err="1">
                <a:latin typeface="Consolas" panose="020B0609020204030204" pitchFamily="49" charset="0"/>
              </a:rPr>
              <a:t>n;i</a:t>
            </a:r>
            <a:r>
              <a:rPr lang="en-US" altLang="zh-CN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zh-CN" altLang="en-US" dirty="0">
                <a:latin typeface="Consolas" panose="020B0609020204030204" pitchFamily="49" charset="0"/>
              </a:rPr>
              <a:t>内层：</a:t>
            </a:r>
            <a:r>
              <a:rPr lang="en-US" altLang="zh-CN" dirty="0">
                <a:latin typeface="Consolas" panose="020B0609020204030204" pitchFamily="49" charset="0"/>
              </a:rPr>
              <a:t>int j=i+1;j&lt;</a:t>
            </a:r>
            <a:r>
              <a:rPr lang="en-US" altLang="zh-CN" dirty="0" err="1">
                <a:latin typeface="Consolas" panose="020B0609020204030204" pitchFamily="49" charset="0"/>
              </a:rPr>
              <a:t>n;j</a:t>
            </a:r>
            <a:r>
              <a:rPr lang="en-US" altLang="zh-CN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zh-CN" altLang="en-US" dirty="0">
                <a:latin typeface="Consolas" panose="020B0609020204030204" pitchFamily="49" charset="0"/>
              </a:rPr>
              <a:t>判断：</a:t>
            </a:r>
            <a:r>
              <a:rPr lang="en-US" altLang="zh-CN" dirty="0">
                <a:latin typeface="Consolas" panose="020B0609020204030204" pitchFamily="49" charset="0"/>
              </a:rPr>
              <a:t>a[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]&gt;a[j];</a:t>
            </a: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冒泡排序：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zh-CN" altLang="en-US" dirty="0">
                <a:latin typeface="Consolas" panose="020B0609020204030204" pitchFamily="49" charset="0"/>
              </a:rPr>
              <a:t>外层：</a:t>
            </a:r>
            <a:r>
              <a:rPr lang="en-US" altLang="zh-CN" dirty="0">
                <a:latin typeface="Consolas" panose="020B0609020204030204" pitchFamily="49" charset="0"/>
              </a:rPr>
              <a:t>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=0;i&lt;</a:t>
            </a:r>
            <a:r>
              <a:rPr lang="en-US" altLang="zh-CN" dirty="0" err="1">
                <a:latin typeface="Consolas" panose="020B0609020204030204" pitchFamily="49" charset="0"/>
              </a:rPr>
              <a:t>n;i</a:t>
            </a:r>
            <a:r>
              <a:rPr lang="en-US" altLang="zh-CN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zh-CN" altLang="en-US" dirty="0">
                <a:latin typeface="Consolas" panose="020B0609020204030204" pitchFamily="49" charset="0"/>
              </a:rPr>
              <a:t>内层：</a:t>
            </a:r>
            <a:r>
              <a:rPr lang="en-US" altLang="zh-CN" dirty="0">
                <a:latin typeface="Consolas" panose="020B0609020204030204" pitchFamily="49" charset="0"/>
              </a:rPr>
              <a:t>int j=0;j&lt;</a:t>
            </a:r>
            <a:r>
              <a:rPr lang="en-US" altLang="zh-CN" dirty="0" err="1">
                <a:latin typeface="Consolas" panose="020B0609020204030204" pitchFamily="49" charset="0"/>
              </a:rPr>
              <a:t>n-i;j</a:t>
            </a:r>
            <a:r>
              <a:rPr lang="en-US" altLang="zh-CN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 </a:t>
            </a:r>
            <a:r>
              <a:rPr lang="zh-CN" altLang="en-US" dirty="0">
                <a:latin typeface="Consolas" panose="020B0609020204030204" pitchFamily="49" charset="0"/>
              </a:rPr>
              <a:t>判断：</a:t>
            </a:r>
            <a:r>
              <a:rPr lang="en-US" altLang="zh-CN" dirty="0">
                <a:latin typeface="Consolas" panose="020B0609020204030204" pitchFamily="49" charset="0"/>
              </a:rPr>
              <a:t>a[j]&gt;a[j+1];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C6F373-C6F7-473F-8671-1DC035666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99" y="681037"/>
            <a:ext cx="4082143" cy="27669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EDEE80-B32D-4FC8-8262-C2E722B24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3947886"/>
            <a:ext cx="4082142" cy="271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221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1188" y="104836"/>
            <a:ext cx="5137433" cy="6753164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int main(){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int a[101];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int 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scanf("%d",&amp;n);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for(int i=0;i&lt;n;i++){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	scanf("%d",&amp;a[i]);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int tmp;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for(int i=0;i&lt;n;i++){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	for(int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j=0</a:t>
            </a:r>
            <a:r>
              <a:rPr lang="en-US" altLang="zh-CN" dirty="0">
                <a:latin typeface="Consolas" panose="020B0609020204030204" pitchFamily="49" charset="0"/>
              </a:rPr>
              <a:t>;j&lt;n;j++){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		if(a[j]&gt;a[i]){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			tmp=a[j];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			a[j]=a[i];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			a[i]=tmp;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		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	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for(int i=0;i&lt;n;i++){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	printf("%d ",a[i]);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return 0;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7913" y="838687"/>
            <a:ext cx="3865161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>
                <a:latin typeface="+mj-lt"/>
                <a:ea typeface="+mj-ea"/>
                <a:cs typeface="+mj-cs"/>
              </a:rPr>
              <a:t>4.2 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朴素的排序</a:t>
            </a:r>
          </a:p>
        </p:txBody>
      </p:sp>
    </p:spTree>
    <p:extLst>
      <p:ext uri="{BB962C8B-B14F-4D97-AF65-F5344CB8AC3E}">
        <p14:creationId xmlns:p14="http://schemas.microsoft.com/office/powerpoint/2010/main" val="32746551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1B80B-D33E-40BE-B31B-0FE2F075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800E7-6296-435F-8F78-EB23C3E01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79AAE5-6D1B-44E0-8E78-0D2A0F44A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040271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151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3251" y="242816"/>
            <a:ext cx="3425117" cy="1325563"/>
          </a:xfrm>
        </p:spPr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冒泡排序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8811" y="72803"/>
            <a:ext cx="7460806" cy="674442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int main(){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int a[101];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int 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scanf("%d",&amp;n);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for(int i=0;i&lt;n;i++){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	scanf("%d",&amp;a[i]);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int tmp;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for(int i=0;i&lt;n;i++){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	for(int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j=i+1</a:t>
            </a:r>
            <a:r>
              <a:rPr lang="en-US" altLang="zh-CN" dirty="0">
                <a:latin typeface="Consolas" panose="020B0609020204030204" pitchFamily="49" charset="0"/>
              </a:rPr>
              <a:t>;j&lt;n;j++){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		if(a[j]&gt;a[i]){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			tmp=a[j];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			a[j]=a[i];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			a[i]=tmp;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		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	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for(int i=0;i&lt;n;i++){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	printf("%d ",a[i]);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return 0;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2433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BB167-7A6E-494B-B419-56F4A6646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3E5B5-516B-48D1-AD19-FCA8C9E4D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5EBBA9-03EB-4FA6-9CB4-CEBD6D5E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560723" cy="63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17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A28CF-66D0-4AFF-8E98-33B0D79E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/>
              <a:t>最后：如何抓分，让老师能捞上你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63D5B4-3445-4A0C-BB8F-B50326E7A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别掉分号，别掉分号，别掉分号</a:t>
            </a:r>
            <a:endParaRPr lang="en-US" altLang="zh-CN" sz="4400" dirty="0"/>
          </a:p>
          <a:p>
            <a:endParaRPr lang="en-US" altLang="zh-CN" sz="4400" dirty="0"/>
          </a:p>
          <a:p>
            <a:r>
              <a:rPr lang="zh-CN" altLang="en-US" sz="4400" dirty="0"/>
              <a:t>格式清晰，缩进得当</a:t>
            </a:r>
            <a:endParaRPr lang="en-US" altLang="zh-CN" sz="4400" dirty="0"/>
          </a:p>
          <a:p>
            <a:endParaRPr lang="en-US" altLang="zh-CN" sz="4400" dirty="0"/>
          </a:p>
          <a:p>
            <a:r>
              <a:rPr lang="zh-CN" altLang="en-US" sz="4400" dirty="0"/>
              <a:t>别乱批乱画</a:t>
            </a:r>
          </a:p>
        </p:txBody>
      </p:sp>
    </p:spTree>
    <p:extLst>
      <p:ext uri="{BB962C8B-B14F-4D97-AF65-F5344CB8AC3E}">
        <p14:creationId xmlns:p14="http://schemas.microsoft.com/office/powerpoint/2010/main" val="4605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617D26-3963-48A5-8BB3-21B3B24CE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2" y="704397"/>
            <a:ext cx="2046514" cy="4351338"/>
          </a:xfrm>
        </p:spPr>
        <p:txBody>
          <a:bodyPr/>
          <a:lstStyle/>
          <a:p>
            <a:r>
              <a:rPr lang="zh-CN" altLang="en-US" b="1" dirty="0"/>
              <a:t>程序调试</a:t>
            </a:r>
            <a:r>
              <a:rPr lang="en-US" altLang="zh-CN" b="1" dirty="0"/>
              <a:t>(DEBUG)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程序测试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E2BF5A-AC7F-432A-B261-D11C17E6D821}"/>
              </a:ext>
            </a:extLst>
          </p:cNvPr>
          <p:cNvSpPr txBox="1"/>
          <p:nvPr/>
        </p:nvSpPr>
        <p:spPr>
          <a:xfrm>
            <a:off x="2633781" y="704397"/>
            <a:ext cx="5238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每次</a:t>
            </a:r>
            <a:r>
              <a:rPr lang="en-US" altLang="zh-CN" sz="3200" dirty="0"/>
              <a:t>dev C++</a:t>
            </a:r>
            <a:r>
              <a:rPr lang="zh-CN" altLang="en-US" sz="3200" dirty="0"/>
              <a:t>里面</a:t>
            </a:r>
            <a:r>
              <a:rPr lang="en-US" altLang="zh-CN" sz="3200" dirty="0"/>
              <a:t>F10</a:t>
            </a:r>
            <a:r>
              <a:rPr lang="zh-CN" altLang="en-US" sz="3200" dirty="0"/>
              <a:t>的过程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36EC92-2566-4800-B097-5D8F58780718}"/>
              </a:ext>
            </a:extLst>
          </p:cNvPr>
          <p:cNvSpPr txBox="1"/>
          <p:nvPr/>
        </p:nvSpPr>
        <p:spPr>
          <a:xfrm>
            <a:off x="2624004" y="368994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测试程序，很好理解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2D2610-2F47-4004-9799-E727699C8572}"/>
              </a:ext>
            </a:extLst>
          </p:cNvPr>
          <p:cNvSpPr txBox="1"/>
          <p:nvPr/>
        </p:nvSpPr>
        <p:spPr>
          <a:xfrm>
            <a:off x="2633781" y="1674650"/>
            <a:ext cx="8640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是将编制的程序投入实际运行前，用手工或编译程序等方法进行测试，修正语法错误和逻辑错误的过程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F72126-4FF8-47C0-9B12-D42372B24BBC}"/>
              </a:ext>
            </a:extLst>
          </p:cNvPr>
          <p:cNvSpPr txBox="1"/>
          <p:nvPr/>
        </p:nvSpPr>
        <p:spPr>
          <a:xfrm>
            <a:off x="2449286" y="4594708"/>
            <a:ext cx="8419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是指对一个完成了全部或部分功能、模块的计算机程序在正式使用前的检测，以确保该程序能按预定的方式正确地运行</a:t>
            </a:r>
          </a:p>
        </p:txBody>
      </p:sp>
    </p:spTree>
    <p:extLst>
      <p:ext uri="{BB962C8B-B14F-4D97-AF65-F5344CB8AC3E}">
        <p14:creationId xmlns:p14="http://schemas.microsoft.com/office/powerpoint/2010/main" val="174735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18CCF-A4F0-4E78-B6C4-5F3EBD73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326" y="1295948"/>
            <a:ext cx="10515600" cy="3782589"/>
          </a:xfrm>
        </p:spPr>
        <p:txBody>
          <a:bodyPr>
            <a:normAutofit/>
          </a:bodyPr>
          <a:lstStyle/>
          <a:p>
            <a:r>
              <a:rPr lang="en-US" altLang="zh-CN" sz="8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8000" b="1" dirty="0">
                <a:latin typeface="Consolas" panose="020B0609020204030204" pitchFamily="49" charset="0"/>
              </a:rPr>
              <a:t>&lt;&lt;</a:t>
            </a:r>
            <a:br>
              <a:rPr lang="en-US" altLang="zh-CN" sz="8000" b="1" dirty="0">
                <a:latin typeface="Consolas" panose="020B0609020204030204" pitchFamily="49" charset="0"/>
              </a:rPr>
            </a:br>
            <a:r>
              <a:rPr lang="en-US" altLang="zh-CN" sz="8000" b="1" dirty="0">
                <a:latin typeface="Consolas" panose="020B0609020204030204" pitchFamily="49" charset="0"/>
              </a:rPr>
              <a:t>“Happy Weekend”</a:t>
            </a:r>
            <a:br>
              <a:rPr lang="en-US" altLang="zh-CN" sz="8000" b="1" dirty="0">
                <a:latin typeface="Consolas" panose="020B0609020204030204" pitchFamily="49" charset="0"/>
              </a:rPr>
            </a:br>
            <a:r>
              <a:rPr lang="en-US" altLang="zh-CN" sz="8000" b="1" dirty="0">
                <a:latin typeface="Consolas" panose="020B0609020204030204" pitchFamily="49" charset="0"/>
              </a:rPr>
              <a:t>&lt;&lt;</a:t>
            </a:r>
            <a:r>
              <a:rPr lang="en-US" altLang="zh-CN" sz="8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8000" b="1" dirty="0">
                <a:latin typeface="Consolas" panose="020B0609020204030204" pitchFamily="49" charset="0"/>
              </a:rPr>
              <a:t>;</a:t>
            </a:r>
            <a:endParaRPr lang="zh-CN" altLang="en-US" sz="8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78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2280" y="114805"/>
            <a:ext cx="10515600" cy="1325563"/>
          </a:xfrm>
        </p:spPr>
        <p:txBody>
          <a:bodyPr/>
          <a:lstStyle/>
          <a:p>
            <a:r>
              <a:rPr lang="zh-CN" altLang="en-US" b="1" dirty="0"/>
              <a:t>流程图</a:t>
            </a:r>
          </a:p>
        </p:txBody>
      </p:sp>
      <p:sp>
        <p:nvSpPr>
          <p:cNvPr id="5" name="流程图: 可选过程 4"/>
          <p:cNvSpPr/>
          <p:nvPr/>
        </p:nvSpPr>
        <p:spPr>
          <a:xfrm>
            <a:off x="2185398" y="1488510"/>
            <a:ext cx="1144361" cy="849929"/>
          </a:xfrm>
          <a:prstGeom prst="flowChartAlternateProcess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71558" y="1645932"/>
            <a:ext cx="1513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起止框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1678" y="3379162"/>
            <a:ext cx="1823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输入输出框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79130" y="5035385"/>
            <a:ext cx="1513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判断框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885179" y="616712"/>
            <a:ext cx="1513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处理框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885179" y="2338439"/>
            <a:ext cx="1513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流程线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885179" y="4114389"/>
            <a:ext cx="1513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连接点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788660" y="5659506"/>
            <a:ext cx="1513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注释框</a:t>
            </a:r>
          </a:p>
        </p:txBody>
      </p:sp>
      <p:sp>
        <p:nvSpPr>
          <p:cNvPr id="25" name="流程图: 数据 24"/>
          <p:cNvSpPr/>
          <p:nvPr/>
        </p:nvSpPr>
        <p:spPr>
          <a:xfrm>
            <a:off x="2185398" y="3221739"/>
            <a:ext cx="1144361" cy="849929"/>
          </a:xfrm>
          <a:prstGeom prst="flowChartInputOutput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6" name="流程图: 决策 25"/>
          <p:cNvSpPr/>
          <p:nvPr/>
        </p:nvSpPr>
        <p:spPr>
          <a:xfrm>
            <a:off x="2185398" y="4948545"/>
            <a:ext cx="1144361" cy="849929"/>
          </a:xfrm>
          <a:prstGeom prst="flowChartDecision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7" name="流程图: 过程 26"/>
          <p:cNvSpPr/>
          <p:nvPr/>
        </p:nvSpPr>
        <p:spPr>
          <a:xfrm>
            <a:off x="7399019" y="579932"/>
            <a:ext cx="1317191" cy="772952"/>
          </a:xfrm>
          <a:prstGeom prst="flowChartProcess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cxnSp>
        <p:nvCxnSpPr>
          <p:cNvPr id="29" name="直接箭头连接符 28"/>
          <p:cNvCxnSpPr>
            <a:cxnSpLocks/>
          </p:cNvCxnSpPr>
          <p:nvPr/>
        </p:nvCxnSpPr>
        <p:spPr>
          <a:xfrm>
            <a:off x="7399020" y="2273607"/>
            <a:ext cx="0" cy="1001034"/>
          </a:xfrm>
          <a:prstGeom prst="straightConnector1">
            <a:avLst/>
          </a:prstGeom>
          <a:noFill/>
          <a:ln w="38100">
            <a:solidFill>
              <a:srgbClr val="C00000"/>
            </a:solidFill>
            <a:tailEnd type="triangle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0" name="直接箭头连接符 29"/>
          <p:cNvCxnSpPr>
            <a:cxnSpLocks/>
          </p:cNvCxnSpPr>
          <p:nvPr/>
        </p:nvCxnSpPr>
        <p:spPr>
          <a:xfrm>
            <a:off x="7701100" y="2579431"/>
            <a:ext cx="957232" cy="0"/>
          </a:xfrm>
          <a:prstGeom prst="straightConnector1">
            <a:avLst/>
          </a:prstGeom>
          <a:noFill/>
          <a:ln w="38100">
            <a:solidFill>
              <a:srgbClr val="C00000"/>
            </a:solidFill>
            <a:tailEnd type="triangle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2" name="流程图: 接点 31"/>
          <p:cNvSpPr/>
          <p:nvPr/>
        </p:nvSpPr>
        <p:spPr>
          <a:xfrm>
            <a:off x="7538561" y="4090884"/>
            <a:ext cx="681791" cy="618157"/>
          </a:xfrm>
          <a:prstGeom prst="flowChartConnector">
            <a:avLst/>
          </a:prstGeom>
          <a:solidFill>
            <a:srgbClr val="C00000"/>
          </a:solidFill>
          <a:ln w="38100">
            <a:solidFill>
              <a:srgbClr val="C00000"/>
            </a:solidFill>
            <a:tailEnd type="triangle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>
            <a:cxnSpLocks/>
          </p:cNvCxnSpPr>
          <p:nvPr/>
        </p:nvCxnSpPr>
        <p:spPr>
          <a:xfrm>
            <a:off x="7302500" y="6010454"/>
            <a:ext cx="729212" cy="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任意多边形 34"/>
          <p:cNvSpPr/>
          <p:nvPr/>
        </p:nvSpPr>
        <p:spPr>
          <a:xfrm rot="210309">
            <a:off x="7892370" y="5431645"/>
            <a:ext cx="836416" cy="1137526"/>
          </a:xfrm>
          <a:custGeom>
            <a:avLst/>
            <a:gdLst>
              <a:gd name="connsiteX0" fmla="*/ 419100 w 457200"/>
              <a:gd name="connsiteY0" fmla="*/ 0 h 685800"/>
              <a:gd name="connsiteX1" fmla="*/ 0 w 457200"/>
              <a:gd name="connsiteY1" fmla="*/ 12700 h 685800"/>
              <a:gd name="connsiteX2" fmla="*/ 25400 w 457200"/>
              <a:gd name="connsiteY2" fmla="*/ 685800 h 685800"/>
              <a:gd name="connsiteX3" fmla="*/ 457200 w 457200"/>
              <a:gd name="connsiteY3" fmla="*/ 6604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685800">
                <a:moveTo>
                  <a:pt x="419100" y="0"/>
                </a:moveTo>
                <a:lnTo>
                  <a:pt x="0" y="12700"/>
                </a:lnTo>
                <a:lnTo>
                  <a:pt x="25400" y="685800"/>
                </a:lnTo>
                <a:lnTo>
                  <a:pt x="457200" y="660400"/>
                </a:lnTo>
              </a:path>
            </a:pathLst>
          </a:cu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56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B959C-C2A3-46DD-94E5-FC5F713E2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3629" y="1928035"/>
            <a:ext cx="5426414" cy="2546688"/>
          </a:xfrm>
        </p:spPr>
        <p:txBody>
          <a:bodyPr>
            <a:normAutofit/>
          </a:bodyPr>
          <a:lstStyle/>
          <a:p>
            <a:pPr algn="ctr"/>
            <a:r>
              <a:rPr lang="zh-CN" altLang="en-US" sz="11500" dirty="0"/>
              <a:t>写程序</a:t>
            </a:r>
          </a:p>
        </p:txBody>
      </p:sp>
    </p:spTree>
    <p:extLst>
      <p:ext uri="{BB962C8B-B14F-4D97-AF65-F5344CB8AC3E}">
        <p14:creationId xmlns:p14="http://schemas.microsoft.com/office/powerpoint/2010/main" val="1731840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3737</TotalTime>
  <Words>2767</Words>
  <Application>Microsoft Office PowerPoint</Application>
  <PresentationFormat>宽屏</PresentationFormat>
  <Paragraphs>522</Paragraphs>
  <Slides>70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6" baseType="lpstr">
      <vt:lpstr>等线</vt:lpstr>
      <vt:lpstr>等线 Light</vt:lpstr>
      <vt:lpstr>Arial</vt:lpstr>
      <vt:lpstr>Cascadia Code</vt:lpstr>
      <vt:lpstr>Consolas</vt:lpstr>
      <vt:lpstr>Office 主题​​</vt:lpstr>
      <vt:lpstr>C语言</vt:lpstr>
      <vt:lpstr>试卷结构：</vt:lpstr>
      <vt:lpstr>基础知识</vt:lpstr>
      <vt:lpstr>看一些名词</vt:lpstr>
      <vt:lpstr>PowerPoint 演示文稿</vt:lpstr>
      <vt:lpstr>PowerPoint 演示文稿</vt:lpstr>
      <vt:lpstr>PowerPoint 演示文稿</vt:lpstr>
      <vt:lpstr>流程图</vt:lpstr>
      <vt:lpstr>写程序</vt:lpstr>
      <vt:lpstr>程序框架</vt:lpstr>
      <vt:lpstr>新建变量</vt:lpstr>
      <vt:lpstr>数据类型占用的字节</vt:lpstr>
      <vt:lpstr>变量咋命名？</vt:lpstr>
      <vt:lpstr>你觉得这些变量看起来舒服，吗？</vt:lpstr>
      <vt:lpstr>变量的命名</vt:lpstr>
      <vt:lpstr>数组</vt:lpstr>
      <vt:lpstr>探索</vt:lpstr>
      <vt:lpstr>给数组批量输入数值：</vt:lpstr>
      <vt:lpstr>数组内的数值输出</vt:lpstr>
      <vt:lpstr>数组数值输入后输出</vt:lpstr>
      <vt:lpstr>输入</vt:lpstr>
      <vt:lpstr>输入输出</vt:lpstr>
      <vt:lpstr>printf占位符：</vt:lpstr>
      <vt:lpstr>输出</vt:lpstr>
      <vt:lpstr>输出</vt:lpstr>
      <vt:lpstr>理解： &amp;为取内存地址用的（内存！=储存！！！）</vt:lpstr>
      <vt:lpstr>PowerPoint 演示文稿</vt:lpstr>
      <vt:lpstr>PowerPoint 演示文稿</vt:lpstr>
      <vt:lpstr>基本语句</vt:lpstr>
      <vt:lpstr>有哪三种基本循环结构？</vt:lpstr>
      <vt:lpstr>有哪几种分支结构？</vt:lpstr>
      <vt:lpstr>if-else</vt:lpstr>
      <vt:lpstr>if-else</vt:lpstr>
      <vt:lpstr>if-else</vt:lpstr>
      <vt:lpstr>switch-case-break</vt:lpstr>
      <vt:lpstr>while循环</vt:lpstr>
      <vt:lpstr>do while循环</vt:lpstr>
      <vt:lpstr>while和do-while循环的区别：</vt:lpstr>
      <vt:lpstr>break和continue的区别</vt:lpstr>
      <vt:lpstr>函数</vt:lpstr>
      <vt:lpstr>大概率考不到的东西</vt:lpstr>
      <vt:lpstr>结构体</vt:lpstr>
      <vt:lpstr>指针</vt:lpstr>
      <vt:lpstr>PowerPoint 演示文稿</vt:lpstr>
      <vt:lpstr>PowerPoint 演示文稿</vt:lpstr>
      <vt:lpstr>PowerPoint 演示文稿</vt:lpstr>
      <vt:lpstr>其他零碎的东西</vt:lpstr>
      <vt:lpstr>&amp;&amp;   ||    !</vt:lpstr>
      <vt:lpstr>三目运算符：</vt:lpstr>
      <vt:lpstr>PowerPoint 演示文稿</vt:lpstr>
      <vt:lpstr>ASCII编码</vt:lpstr>
      <vt:lpstr>重点部分！</vt:lpstr>
      <vt:lpstr>三角形</vt:lpstr>
      <vt:lpstr>1.1 输出*构成的三角形</vt:lpstr>
      <vt:lpstr>1.2 倒三角形</vt:lpstr>
      <vt:lpstr>数据处理</vt:lpstr>
      <vt:lpstr>2.2 计算数组的平均值</vt:lpstr>
      <vt:lpstr>3.1 倒序输出数组</vt:lpstr>
      <vt:lpstr>倒序输出字符串（递归）</vt:lpstr>
      <vt:lpstr>3.2 倒序输出数字</vt:lpstr>
      <vt:lpstr>排序</vt:lpstr>
      <vt:lpstr>PowerPoint 演示文稿</vt:lpstr>
      <vt:lpstr>4.1 数组排序</vt:lpstr>
      <vt:lpstr>数组排序</vt:lpstr>
      <vt:lpstr>PowerPoint 演示文稿</vt:lpstr>
      <vt:lpstr>PowerPoint 演示文稿</vt:lpstr>
      <vt:lpstr>4.3 冒泡排序</vt:lpstr>
      <vt:lpstr>PowerPoint 演示文稿</vt:lpstr>
      <vt:lpstr>最后：如何抓分，让老师能捞上你</vt:lpstr>
      <vt:lpstr>cout&lt;&lt; “Happy Weekend” &lt;&lt;endl;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0 dobetoos</dc:creator>
  <cp:lastModifiedBy>0 dobetoos</cp:lastModifiedBy>
  <cp:revision>72</cp:revision>
  <dcterms:created xsi:type="dcterms:W3CDTF">2024-11-03T11:35:09Z</dcterms:created>
  <dcterms:modified xsi:type="dcterms:W3CDTF">2024-11-07T11:13:36Z</dcterms:modified>
</cp:coreProperties>
</file>