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80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00B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00B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25942"/>
            <a:ext cx="2947670" cy="19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hyperlink" Target="http://scratch.mit.edu/go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hyperlink" Target="http://scratch.mit.edu/go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hyperlink" Target="http://scratch.mit.edu/studios/1424746" TargetMode="External"/><Relationship Id="rId7" Type="http://schemas.openxmlformats.org/officeDocument/2006/relationships/hyperlink" Target="http://scratch.mit.edu/fashion" TargetMode="External"/><Relationship Id="rId8" Type="http://schemas.openxmlformats.org/officeDocument/2006/relationships/hyperlink" Target="http://scratch.mit.edu/fashion/cards" TargetMode="External"/><Relationship Id="rId9" Type="http://schemas.openxmlformats.org/officeDocument/2006/relationships/hyperlink" Target="http://scratch.mit.edu/" TargetMode="External"/><Relationship Id="rId10" Type="http://schemas.openxmlformats.org/officeDocument/2006/relationships/hyperlink" Target="http://scratch.mit.edu/educators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hyperlink" Target="http://scratch.mit.edu/go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hyperlink" Target="http://scratch.mit.edu/fashion" TargetMode="External"/><Relationship Id="rId9" Type="http://schemas.openxmlformats.org/officeDocument/2006/relationships/hyperlink" Target="http://scratch.mit.edu/fashion/cards" TargetMode="External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hyperlink" Target="http://scratch.mit.edu/go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hyperlink" Target="http://vimeo.com/llk/share" TargetMode="External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196105"/>
            <a:ext cx="19678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FASHION </a:t>
            </a:r>
            <a:r>
              <a:rPr sz="800" b="1" spc="25" dirty="0">
                <a:solidFill>
                  <a:srgbClr val="FFFFFF"/>
                </a:solidFill>
                <a:latin typeface="Helvetica Neue"/>
                <a:cs typeface="Helvetica Neue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sz="800" b="1" spc="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800" b="1" spc="30" dirty="0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196105"/>
            <a:ext cx="19678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FASHION </a:t>
            </a:r>
            <a:r>
              <a:rPr sz="800" b="1" spc="25" dirty="0">
                <a:solidFill>
                  <a:srgbClr val="FFFFFF"/>
                </a:solidFill>
                <a:latin typeface="Helvetica Neue"/>
                <a:cs typeface="Helvetica Neue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sz="800" b="1" spc="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800" b="1" spc="30" dirty="0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5504" y="107847"/>
            <a:ext cx="393132" cy="3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303" y="107847"/>
            <a:ext cx="393132" cy="3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17118" y="2463065"/>
            <a:ext cx="222377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00AEEF"/>
                </a:solidFill>
                <a:latin typeface="Helvetica Neue"/>
                <a:cs typeface="Helvetica Neue"/>
              </a:rPr>
              <a:t>First, gather as a </a:t>
            </a:r>
            <a:r>
              <a:rPr sz="1500" spc="-10" dirty="0">
                <a:solidFill>
                  <a:srgbClr val="00AEEF"/>
                </a:solidFill>
                <a:latin typeface="Helvetica Neue"/>
                <a:cs typeface="Helvetica Neue"/>
              </a:rPr>
              <a:t>group</a:t>
            </a:r>
            <a:r>
              <a:rPr sz="1500" spc="-80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00AEEF"/>
                </a:solidFill>
                <a:latin typeface="Helvetica Neue"/>
                <a:cs typeface="Helvetica Neue"/>
              </a:rPr>
              <a:t>to  </a:t>
            </a:r>
            <a:r>
              <a:rPr sz="1500" spc="-5" dirty="0">
                <a:solidFill>
                  <a:srgbClr val="00AEEF"/>
                </a:solidFill>
                <a:latin typeface="Helvetica Neue"/>
                <a:cs typeface="Helvetica Neue"/>
              </a:rPr>
              <a:t>introduce </a:t>
            </a:r>
            <a:r>
              <a:rPr sz="1500" dirty="0">
                <a:solidFill>
                  <a:srgbClr val="00AEEF"/>
                </a:solidFill>
                <a:latin typeface="Helvetica Neue"/>
                <a:cs typeface="Helvetica Neue"/>
              </a:rPr>
              <a:t>the theme and  spark</a:t>
            </a:r>
            <a:r>
              <a:rPr sz="1500" spc="-100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00AEEF"/>
                </a:solidFill>
                <a:latin typeface="Helvetica Neue"/>
                <a:cs typeface="Helvetica Neue"/>
              </a:rPr>
              <a:t>ideas.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51560" y="40568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78394" y="43704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8778" y="4478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8471" y="44280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4893" y="41425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18603" y="41435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9315" y="42447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4536" y="42618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0264" y="42477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93920" y="6208254"/>
            <a:ext cx="89852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ts val="1590"/>
              </a:lnSpc>
              <a:spcBef>
                <a:spcPts val="100"/>
              </a:spcBef>
            </a:pPr>
            <a:r>
              <a:rPr sz="1400" b="1" spc="60" dirty="0">
                <a:solidFill>
                  <a:srgbClr val="642B73"/>
                </a:solidFill>
                <a:latin typeface="Helvetica Neue"/>
                <a:cs typeface="Helvetica Neue"/>
              </a:rPr>
              <a:t>SHARE</a:t>
            </a:r>
            <a:endParaRPr sz="1400">
              <a:latin typeface="Helvetica Neue"/>
              <a:cs typeface="Helvetica Neue"/>
            </a:endParaRPr>
          </a:p>
          <a:p>
            <a:pPr algn="ctr">
              <a:lnSpc>
                <a:spcPts val="1590"/>
              </a:lnSpc>
            </a:pPr>
            <a:r>
              <a:rPr sz="1400" i="1" dirty="0">
                <a:solidFill>
                  <a:srgbClr val="642B73"/>
                </a:solidFill>
                <a:latin typeface="Helvetica Neue"/>
                <a:cs typeface="Helvetica Neue"/>
              </a:rPr>
              <a:t>10</a:t>
            </a:r>
            <a:r>
              <a:rPr sz="1400" i="1" spc="-100" dirty="0">
                <a:solidFill>
                  <a:srgbClr val="642B73"/>
                </a:solidFill>
                <a:latin typeface="Helvetica Neue"/>
                <a:cs typeface="Helvetica Neue"/>
              </a:rPr>
              <a:t> </a:t>
            </a:r>
            <a:r>
              <a:rPr sz="1400" i="1" dirty="0">
                <a:solidFill>
                  <a:srgbClr val="642B73"/>
                </a:solidFill>
                <a:latin typeface="Helvetica Neue"/>
                <a:cs typeface="Helvetica Neue"/>
              </a:rPr>
              <a:t>minutes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7118" y="4018845"/>
            <a:ext cx="219900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EA6955"/>
                </a:solidFill>
                <a:latin typeface="Helvetica Neue"/>
                <a:cs typeface="Helvetica Neue"/>
              </a:rPr>
              <a:t>Next, help participants</a:t>
            </a:r>
            <a:r>
              <a:rPr sz="1500" spc="-100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EA6955"/>
                </a:solidFill>
                <a:latin typeface="Helvetica Neue"/>
                <a:cs typeface="Helvetica Neue"/>
              </a:rPr>
              <a:t>as  they </a:t>
            </a:r>
            <a:r>
              <a:rPr sz="1500" spc="-5" dirty="0">
                <a:solidFill>
                  <a:srgbClr val="EA6955"/>
                </a:solidFill>
                <a:latin typeface="Helvetica Neue"/>
                <a:cs typeface="Helvetica Neue"/>
              </a:rPr>
              <a:t>create </a:t>
            </a:r>
            <a:r>
              <a:rPr sz="1500" dirty="0">
                <a:solidFill>
                  <a:srgbClr val="EA6955"/>
                </a:solidFill>
                <a:latin typeface="Helvetica Neue"/>
                <a:cs typeface="Helvetica Neue"/>
              </a:rPr>
              <a:t>their fashion  games, working at their  own</a:t>
            </a:r>
            <a:r>
              <a:rPr sz="1500" spc="-100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EA6955"/>
                </a:solidFill>
                <a:latin typeface="Helvetica Neue"/>
                <a:cs typeface="Helvetica Neue"/>
              </a:rPr>
              <a:t>pace.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25754" y="5748137"/>
            <a:ext cx="219583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642B73"/>
                </a:solidFill>
                <a:latin typeface="Helvetica Neue"/>
                <a:cs typeface="Helvetica Neue"/>
              </a:rPr>
              <a:t>At the end of the</a:t>
            </a:r>
            <a:r>
              <a:rPr sz="1500" spc="-100" dirty="0">
                <a:solidFill>
                  <a:srgbClr val="642B73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642B73"/>
                </a:solidFill>
                <a:latin typeface="Helvetica Neue"/>
                <a:cs typeface="Helvetica Neue"/>
              </a:rPr>
              <a:t>session,  gather together to </a:t>
            </a:r>
            <a:r>
              <a:rPr sz="1500" spc="-10" dirty="0">
                <a:solidFill>
                  <a:srgbClr val="642B73"/>
                </a:solidFill>
                <a:latin typeface="Helvetica Neue"/>
                <a:cs typeface="Helvetica Neue"/>
              </a:rPr>
              <a:t>share  </a:t>
            </a:r>
            <a:r>
              <a:rPr sz="1500" dirty="0">
                <a:solidFill>
                  <a:srgbClr val="642B73"/>
                </a:solidFill>
                <a:latin typeface="Helvetica Neue"/>
                <a:cs typeface="Helvetica Neue"/>
              </a:rPr>
              <a:t>and</a:t>
            </a:r>
            <a:r>
              <a:rPr sz="1500" spc="-90" dirty="0">
                <a:solidFill>
                  <a:srgbClr val="642B73"/>
                </a:solidFill>
                <a:latin typeface="Helvetica Neue"/>
                <a:cs typeface="Helvetica Neue"/>
              </a:rPr>
              <a:t> </a:t>
            </a:r>
            <a:r>
              <a:rPr sz="1500" spc="-5" dirty="0">
                <a:solidFill>
                  <a:srgbClr val="642B73"/>
                </a:solidFill>
                <a:latin typeface="Helvetica Neue"/>
                <a:cs typeface="Helvetica Neue"/>
              </a:rPr>
              <a:t>reflect.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4118" y="3005453"/>
            <a:ext cx="89852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ts val="159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EEF"/>
                </a:solidFill>
                <a:latin typeface="Helvetica Neue"/>
                <a:cs typeface="Helvetica Neue"/>
              </a:rPr>
              <a:t>IMAGINE</a:t>
            </a:r>
            <a:endParaRPr sz="1400">
              <a:latin typeface="Helvetica Neue"/>
              <a:cs typeface="Helvetica Neue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00AEEF"/>
                </a:solidFill>
                <a:latin typeface="Helvetica Neue"/>
                <a:cs typeface="Helvetica Neue"/>
              </a:rPr>
              <a:t>10</a:t>
            </a:r>
            <a:r>
              <a:rPr sz="1400" i="1" spc="-100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400" i="1" dirty="0">
                <a:solidFill>
                  <a:srgbClr val="00AEEF"/>
                </a:solidFill>
                <a:latin typeface="Helvetica Neue"/>
                <a:cs typeface="Helvetica Neue"/>
              </a:rPr>
              <a:t>minutes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3920" y="4633761"/>
            <a:ext cx="89852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ts val="1590"/>
              </a:lnSpc>
              <a:spcBef>
                <a:spcPts val="100"/>
              </a:spcBef>
            </a:pPr>
            <a:r>
              <a:rPr sz="1400" b="1" spc="35" dirty="0">
                <a:solidFill>
                  <a:srgbClr val="EA6955"/>
                </a:solidFill>
                <a:latin typeface="Helvetica Neue"/>
                <a:cs typeface="Helvetica Neue"/>
              </a:rPr>
              <a:t>CREATE</a:t>
            </a:r>
            <a:endParaRPr sz="1400">
              <a:latin typeface="Helvetica Neue"/>
              <a:cs typeface="Helvetica Neue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EA6955"/>
                </a:solidFill>
                <a:latin typeface="Helvetica Neue"/>
                <a:cs typeface="Helvetica Neue"/>
              </a:rPr>
              <a:t>40</a:t>
            </a:r>
            <a:r>
              <a:rPr sz="1400" i="1" spc="-100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400" i="1" dirty="0">
                <a:solidFill>
                  <a:srgbClr val="EA6955"/>
                </a:solidFill>
                <a:latin typeface="Helvetica Neue"/>
                <a:cs typeface="Helvetica Neue"/>
              </a:rPr>
              <a:t>minutes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6493" y="279956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6204" y="28787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95200" y="834664"/>
            <a:ext cx="278828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4C4D4F"/>
                </a:solidFill>
                <a:latin typeface="Helvetica Neue"/>
                <a:cs typeface="Helvetica Neue"/>
              </a:rPr>
              <a:t>Workshop</a:t>
            </a:r>
            <a:r>
              <a:rPr sz="1800" b="1" spc="7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Helvetica Neue"/>
                <a:cs typeface="Helvetica Neue"/>
              </a:rPr>
              <a:t>Overview</a:t>
            </a:r>
            <a:endParaRPr sz="1800">
              <a:latin typeface="Helvetica Neue"/>
              <a:cs typeface="Helvetica Neue"/>
            </a:endParaRPr>
          </a:p>
          <a:p>
            <a:pPr marL="12700" marR="5080">
              <a:lnSpc>
                <a:spcPct val="105600"/>
              </a:lnSpc>
              <a:spcBef>
                <a:spcPts val="1470"/>
              </a:spcBef>
            </a:pPr>
            <a:r>
              <a:rPr sz="1500" spc="-25" dirty="0">
                <a:solidFill>
                  <a:srgbClr val="4C4D4F"/>
                </a:solidFill>
                <a:latin typeface="Helvetica Neue"/>
                <a:cs typeface="Helvetica Neue"/>
              </a:rPr>
              <a:t>Here’s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a suggested agenda for</a:t>
            </a:r>
            <a:r>
              <a:rPr sz="1500" spc="-7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a  one-hour</a:t>
            </a:r>
            <a:r>
              <a:rPr sz="15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workshop: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100" y="748250"/>
            <a:ext cx="3803650" cy="22510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spc="15" dirty="0">
                <a:solidFill>
                  <a:srgbClr val="4C4D4F"/>
                </a:solidFill>
                <a:latin typeface="Helvetica Neue"/>
                <a:cs typeface="Helvetica Neue"/>
              </a:rPr>
              <a:t>EDUCATOR</a:t>
            </a:r>
            <a:r>
              <a:rPr sz="2000" b="1" spc="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2000" b="1" spc="50" dirty="0">
                <a:solidFill>
                  <a:srgbClr val="4C4D4F"/>
                </a:solidFill>
                <a:latin typeface="Helvetica Neue"/>
                <a:cs typeface="Helvetica Neue"/>
              </a:rPr>
              <a:t>GUIDE</a:t>
            </a:r>
            <a:endParaRPr sz="2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35" dirty="0">
                <a:solidFill>
                  <a:srgbClr val="10877A"/>
                </a:solidFill>
                <a:latin typeface="Burbank Big Regular"/>
                <a:cs typeface="Burbank Big Regular"/>
              </a:rPr>
              <a:t>Fashion</a:t>
            </a:r>
            <a:r>
              <a:rPr sz="2700" b="1" spc="90" dirty="0">
                <a:solidFill>
                  <a:srgbClr val="10877A"/>
                </a:solidFill>
                <a:latin typeface="Burbank Big Regular"/>
                <a:cs typeface="Burbank Big Regular"/>
              </a:rPr>
              <a:t> </a:t>
            </a:r>
            <a:r>
              <a:rPr sz="2700" b="1" spc="50" dirty="0">
                <a:solidFill>
                  <a:srgbClr val="10877A"/>
                </a:solidFill>
                <a:latin typeface="Burbank Big Regular"/>
                <a:cs typeface="Burbank Big Regular"/>
              </a:rPr>
              <a:t>Game</a:t>
            </a:r>
            <a:endParaRPr sz="2700">
              <a:latin typeface="Burbank Big Regular"/>
              <a:cs typeface="Burbank Big Regular"/>
            </a:endParaRPr>
          </a:p>
          <a:p>
            <a:pPr marL="12700" marR="532765">
              <a:lnSpc>
                <a:spcPct val="105600"/>
              </a:lnSpc>
              <a:spcBef>
                <a:spcPts val="2750"/>
              </a:spcBef>
            </a:pP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With this guide, you can plan and</a:t>
            </a:r>
            <a:r>
              <a:rPr sz="15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lead  a one-hour workshop using</a:t>
            </a:r>
            <a:r>
              <a:rPr sz="15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Scratch.</a:t>
            </a:r>
            <a:endParaRPr sz="1500">
              <a:latin typeface="Helvetica Neue"/>
              <a:cs typeface="Helvetica Neue"/>
            </a:endParaRPr>
          </a:p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Participants will gain experience with</a:t>
            </a:r>
            <a:r>
              <a:rPr sz="15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coding  as they design a fashion</a:t>
            </a:r>
            <a:r>
              <a:rPr sz="15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game.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5800" y="3460470"/>
            <a:ext cx="1851685" cy="1392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9080" y="3460470"/>
            <a:ext cx="1851685" cy="1392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800" y="4907165"/>
            <a:ext cx="1851685" cy="1392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9080" y="4907165"/>
            <a:ext cx="1851685" cy="1392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68035" y="7421472"/>
            <a:ext cx="103505" cy="1924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Helvetica Neue"/>
                <a:cs typeface="Helvetica Neue"/>
              </a:rPr>
              <a:t>1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09935" y="7421472"/>
            <a:ext cx="103505" cy="1924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Helvetica Neue"/>
                <a:cs typeface="Helvetica Neue"/>
              </a:rPr>
              <a:t>2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  <a:hlinkClick r:id="rId9"/>
              </a:rPr>
              <a:t>scratch.mit.edu/go</a:t>
            </a:r>
            <a:endParaRPr sz="1100"/>
          </a:p>
        </p:txBody>
      </p:sp>
      <p:sp>
        <p:nvSpPr>
          <p:cNvPr id="41" name="object 41"/>
          <p:cNvSpPr txBox="1"/>
          <p:nvPr/>
        </p:nvSpPr>
        <p:spPr>
          <a:xfrm>
            <a:off x="5712967" y="7425942"/>
            <a:ext cx="294767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5" dirty="0">
                <a:solidFill>
                  <a:srgbClr val="939598"/>
                </a:solidFill>
                <a:latin typeface="Helvetica Neue"/>
                <a:cs typeface="Helvetica Neue"/>
              </a:rPr>
              <a:t>SCRATCH EDUCATOR </a:t>
            </a:r>
            <a:r>
              <a:rPr sz="800" b="1" spc="25" dirty="0">
                <a:solidFill>
                  <a:srgbClr val="939598"/>
                </a:solidFill>
                <a:latin typeface="Helvetica Neue"/>
                <a:cs typeface="Helvetica Neue"/>
              </a:rPr>
              <a:t>GUIDE </a:t>
            </a:r>
            <a:r>
              <a:rPr sz="800" b="1" spc="114" dirty="0">
                <a:solidFill>
                  <a:srgbClr val="939598"/>
                </a:solidFill>
                <a:latin typeface="Helvetica Neue"/>
                <a:cs typeface="Helvetica Neue"/>
              </a:rPr>
              <a:t>• </a:t>
            </a:r>
            <a:r>
              <a:rPr sz="1100" b="1" dirty="0">
                <a:solidFill>
                  <a:srgbClr val="F8991C"/>
                </a:solidFill>
                <a:latin typeface="Helvetica Neue"/>
                <a:cs typeface="Helvetica Neue"/>
                <a:hlinkClick r:id="rId9"/>
              </a:rPr>
              <a:t>scratch.mit.edu/go</a:t>
            </a:r>
            <a:endParaRPr sz="11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196105"/>
            <a:ext cx="19678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FASHION </a:t>
            </a:r>
            <a:r>
              <a:rPr sz="800" b="1" spc="25" dirty="0">
                <a:solidFill>
                  <a:srgbClr val="FFFFFF"/>
                </a:solidFill>
                <a:latin typeface="Helvetica Neue"/>
                <a:cs typeface="Helvetica Neue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sz="800" b="1" spc="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800" b="1" spc="30" dirty="0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196105"/>
            <a:ext cx="19678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FASHION </a:t>
            </a:r>
            <a:r>
              <a:rPr sz="800" b="1" spc="25" dirty="0">
                <a:solidFill>
                  <a:srgbClr val="FFFFFF"/>
                </a:solidFill>
                <a:latin typeface="Helvetica Neue"/>
                <a:cs typeface="Helvetica Neue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sz="800" b="1" spc="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800" b="1" spc="30" dirty="0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5504" y="107847"/>
            <a:ext cx="393132" cy="3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303" y="107847"/>
            <a:ext cx="393132" cy="3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1949884"/>
            <a:ext cx="4111625" cy="1346200"/>
          </a:xfrm>
          <a:custGeom>
            <a:avLst/>
            <a:gdLst/>
            <a:ahLst/>
            <a:cxnLst/>
            <a:rect l="l" t="t" r="r" b="b"/>
            <a:pathLst>
              <a:path w="4111625" h="134620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45730"/>
                </a:lnTo>
                <a:lnTo>
                  <a:pt x="3996944" y="1345730"/>
                </a:lnTo>
                <a:lnTo>
                  <a:pt x="4063023" y="1343944"/>
                </a:lnTo>
                <a:lnTo>
                  <a:pt x="4096956" y="1331442"/>
                </a:lnTo>
                <a:lnTo>
                  <a:pt x="4109458" y="1297509"/>
                </a:lnTo>
                <a:lnTo>
                  <a:pt x="4111244" y="1231430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4998" y="2007059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555" y="3436620"/>
            <a:ext cx="4111625" cy="3634104"/>
          </a:xfrm>
          <a:custGeom>
            <a:avLst/>
            <a:gdLst/>
            <a:ahLst/>
            <a:cxnLst/>
            <a:rect l="l" t="t" r="r" b="b"/>
            <a:pathLst>
              <a:path w="4111625" h="3634104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633838"/>
                </a:lnTo>
                <a:lnTo>
                  <a:pt x="3996944" y="3633838"/>
                </a:lnTo>
                <a:lnTo>
                  <a:pt x="4063023" y="3632052"/>
                </a:lnTo>
                <a:lnTo>
                  <a:pt x="4096956" y="3619550"/>
                </a:lnTo>
                <a:lnTo>
                  <a:pt x="4109458" y="3585617"/>
                </a:lnTo>
                <a:lnTo>
                  <a:pt x="4111244" y="3519538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2594" y="713927"/>
            <a:ext cx="13925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55" dirty="0">
                <a:solidFill>
                  <a:srgbClr val="00AEEF"/>
                </a:solidFill>
                <a:latin typeface="Helvetica Neue"/>
                <a:cs typeface="Helvetica Neue"/>
              </a:rPr>
              <a:t>Imagine</a:t>
            </a:r>
            <a:endParaRPr sz="2700">
              <a:latin typeface="Helvetica Neue"/>
              <a:cs typeface="Helvetica Neu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4" y="1296097"/>
            <a:ext cx="408368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Begin by gathering the participants to</a:t>
            </a:r>
            <a:r>
              <a:rPr sz="1500" spc="-8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Helvetica Neue"/>
                <a:cs typeface="Helvetica Neue"/>
              </a:rPr>
              <a:t>introduce 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the theme and spark ideas for</a:t>
            </a:r>
            <a:r>
              <a:rPr sz="1500" spc="-8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projects.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3" y="965944"/>
            <a:ext cx="44195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30" dirty="0">
                <a:solidFill>
                  <a:srgbClr val="00AEEF"/>
                </a:solidFill>
                <a:latin typeface="Helvetica Neue"/>
                <a:cs typeface="Helvetica Neue"/>
              </a:rPr>
              <a:t>IMAGINE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52" y="69201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7370" y="88835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0857" y="92447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4998" y="34988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3963" y="3559442"/>
            <a:ext cx="1789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AEEF"/>
                </a:solidFill>
                <a:latin typeface="Helvetica Neue"/>
                <a:cs typeface="Helvetica Neue"/>
              </a:rPr>
              <a:t>Provide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Ideas and</a:t>
            </a:r>
            <a:r>
              <a:rPr sz="1000" b="1" spc="-80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Inspiration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373" y="2053207"/>
            <a:ext cx="1810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Helvetica Neue"/>
                <a:cs typeface="Helvetica Neue"/>
              </a:rPr>
              <a:t>Warm-up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Activity: Draw a</a:t>
            </a:r>
            <a:r>
              <a:rPr sz="1000" b="1" spc="-60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Hat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8661" y="2427359"/>
            <a:ext cx="3653154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Give the participants a minute or two to sketch an imaginary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hat  with paper and pen. It could be a fashion statement, silly party  hat, or a useful invention. When would you wear it? Have the  participants show their hats to their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neighbors.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315" y="3941381"/>
            <a:ext cx="368363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Show some example Fashion Game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projects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to spark ideas.</a:t>
            </a:r>
            <a:r>
              <a:rPr sz="1000" spc="-7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spc="-40" dirty="0">
                <a:solidFill>
                  <a:srgbClr val="4C4D4F"/>
                </a:solidFill>
                <a:latin typeface="Helvetica Neue"/>
                <a:cs typeface="Helvetica Neue"/>
              </a:rPr>
              <a:t>You 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can find some in the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Fashion Studio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on the Scratch</a:t>
            </a:r>
            <a:r>
              <a:rPr sz="1000" spc="-11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website.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770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9355" y="4520247"/>
            <a:ext cx="3646246" cy="1801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9363" y="4520245"/>
            <a:ext cx="3675379" cy="1849120"/>
          </a:xfrm>
          <a:custGeom>
            <a:avLst/>
            <a:gdLst/>
            <a:ahLst/>
            <a:cxnLst/>
            <a:rect l="l" t="t" r="r" b="b"/>
            <a:pathLst>
              <a:path w="3675379" h="18491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39252"/>
                </a:lnTo>
                <a:lnTo>
                  <a:pt x="3274" y="1760398"/>
                </a:lnTo>
                <a:lnTo>
                  <a:pt x="26193" y="1822608"/>
                </a:lnTo>
                <a:lnTo>
                  <a:pt x="88403" y="1845528"/>
                </a:lnTo>
                <a:lnTo>
                  <a:pt x="209550" y="1848802"/>
                </a:lnTo>
                <a:lnTo>
                  <a:pt x="3465677" y="1848802"/>
                </a:lnTo>
                <a:lnTo>
                  <a:pt x="3586823" y="1845528"/>
                </a:lnTo>
                <a:lnTo>
                  <a:pt x="3649033" y="1822608"/>
                </a:lnTo>
                <a:lnTo>
                  <a:pt x="3671953" y="1760398"/>
                </a:lnTo>
                <a:lnTo>
                  <a:pt x="3675227" y="1639252"/>
                </a:lnTo>
                <a:lnTo>
                  <a:pt x="3675227" y="209550"/>
                </a:lnTo>
                <a:lnTo>
                  <a:pt x="3671953" y="88403"/>
                </a:lnTo>
                <a:lnTo>
                  <a:pt x="3649033" y="26193"/>
                </a:lnTo>
                <a:lnTo>
                  <a:pt x="3586823" y="3274"/>
                </a:lnTo>
                <a:lnTo>
                  <a:pt x="3465677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69300" y="6901115"/>
            <a:ext cx="1875789" cy="0"/>
          </a:xfrm>
          <a:custGeom>
            <a:avLst/>
            <a:gdLst/>
            <a:ahLst/>
            <a:cxnLst/>
            <a:rect l="l" t="t" r="r" b="b"/>
            <a:pathLst>
              <a:path w="1875790">
                <a:moveTo>
                  <a:pt x="0" y="0"/>
                </a:moveTo>
                <a:lnTo>
                  <a:pt x="1875637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7913" y="69011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70640" y="69011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93963" y="6667470"/>
            <a:ext cx="31026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View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the studio at:</a:t>
            </a:r>
            <a:r>
              <a:rPr sz="1000" spc="18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Helvetica Neue"/>
                <a:cs typeface="Helvetica Neue"/>
                <a:hlinkClick r:id="rId6"/>
              </a:rPr>
              <a:t>scratch.mit.edu/</a:t>
            </a:r>
            <a:r>
              <a:rPr sz="1000" b="1" spc="-5" dirty="0">
                <a:solidFill>
                  <a:srgbClr val="00AEEF"/>
                </a:solidFill>
                <a:latin typeface="Helvetica Neue"/>
                <a:cs typeface="Helvetica Neue"/>
              </a:rPr>
              <a:t>studios/1424746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905" y="838111"/>
            <a:ext cx="400304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4C4D4F"/>
                </a:solidFill>
                <a:latin typeface="Helvetica Neue"/>
                <a:cs typeface="Helvetica Neue"/>
              </a:rPr>
              <a:t>Get Ready for the</a:t>
            </a:r>
            <a:r>
              <a:rPr sz="1800" b="1" spc="3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Helvetica Neue"/>
                <a:cs typeface="Helvetica Neue"/>
              </a:rPr>
              <a:t>Workshop</a:t>
            </a:r>
            <a:endParaRPr sz="1800">
              <a:latin typeface="Helvetica Neue"/>
              <a:cs typeface="Helvetica Neue"/>
            </a:endParaRPr>
          </a:p>
          <a:p>
            <a:pPr marL="17145">
              <a:lnSpc>
                <a:spcPct val="100000"/>
              </a:lnSpc>
              <a:spcBef>
                <a:spcPts val="1565"/>
              </a:spcBef>
            </a:pP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Use this checklist to </a:t>
            </a:r>
            <a:r>
              <a:rPr sz="1500" spc="-10" dirty="0">
                <a:solidFill>
                  <a:srgbClr val="4C4D4F"/>
                </a:solidFill>
                <a:latin typeface="Helvetica Neue"/>
                <a:cs typeface="Helvetica Neue"/>
              </a:rPr>
              <a:t>prepare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for the</a:t>
            </a:r>
            <a:r>
              <a:rPr sz="1500" spc="-8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workshop.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8500" y="1694017"/>
            <a:ext cx="2620010" cy="11512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1052830" algn="ctr">
              <a:lnSpc>
                <a:spcPct val="100000"/>
              </a:lnSpc>
              <a:spcBef>
                <a:spcPts val="730"/>
              </a:spcBef>
            </a:pPr>
            <a:r>
              <a:rPr sz="1000" b="1" spc="-5" dirty="0">
                <a:solidFill>
                  <a:srgbClr val="10877A"/>
                </a:solidFill>
                <a:latin typeface="Helvetica Neue"/>
                <a:cs typeface="Helvetica Neue"/>
              </a:rPr>
              <a:t>Preview </a:t>
            </a: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the</a:t>
            </a:r>
            <a:r>
              <a:rPr sz="1000" b="1" spc="-55" dirty="0">
                <a:solidFill>
                  <a:srgbClr val="10877A"/>
                </a:solidFill>
                <a:latin typeface="Helvetica Neue"/>
                <a:cs typeface="Helvetica Neue"/>
              </a:rPr>
              <a:t> </a:t>
            </a:r>
            <a:r>
              <a:rPr sz="1000" b="1" spc="-15" dirty="0">
                <a:solidFill>
                  <a:srgbClr val="10877A"/>
                </a:solidFill>
                <a:latin typeface="Helvetica Neue"/>
                <a:cs typeface="Helvetica Neue"/>
              </a:rPr>
              <a:t>Tutorial</a:t>
            </a:r>
            <a:endParaRPr sz="1000">
              <a:latin typeface="Helvetica Neue"/>
              <a:cs typeface="Helvetica Neue"/>
            </a:endParaRPr>
          </a:p>
          <a:p>
            <a:pPr marL="12700" marR="5080" algn="just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The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Fashion Game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tutorial shows</a:t>
            </a:r>
            <a:r>
              <a:rPr sz="1000" spc="-10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participants  how to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create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their own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projects. Preview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the  tutorial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before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your workshop and try the first  few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steps:</a:t>
            </a:r>
            <a:endParaRPr sz="1000">
              <a:latin typeface="Helvetica Neue"/>
              <a:cs typeface="Helvetica Neue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b="1" u="sng" spc="-5" dirty="0">
                <a:solidFill>
                  <a:srgbClr val="10877A"/>
                </a:solidFill>
                <a:latin typeface="Helvetica Neue"/>
                <a:cs typeface="Helvetica Neue"/>
                <a:hlinkClick r:id="rId7"/>
              </a:rPr>
              <a:t>scratch.mit.edu/f</a:t>
            </a:r>
            <a:r>
              <a:rPr sz="1000" b="1" u="sng" spc="-5" dirty="0">
                <a:solidFill>
                  <a:srgbClr val="10877A"/>
                </a:solidFill>
                <a:latin typeface="Helvetica Neue"/>
                <a:cs typeface="Helvetica Neue"/>
              </a:rPr>
              <a:t>ashion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2122" y="3246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8500" y="3116417"/>
            <a:ext cx="2262505" cy="9861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730"/>
              </a:spcBef>
            </a:pP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Print the Activity</a:t>
            </a:r>
            <a:r>
              <a:rPr sz="1000" b="1" spc="-95" dirty="0">
                <a:solidFill>
                  <a:srgbClr val="10877A"/>
                </a:solidFill>
                <a:latin typeface="Helvetica Neue"/>
                <a:cs typeface="Helvetica Neue"/>
              </a:rPr>
              <a:t> </a:t>
            </a:r>
            <a:r>
              <a:rPr sz="1000" b="1" spc="-5" dirty="0">
                <a:solidFill>
                  <a:srgbClr val="10877A"/>
                </a:solidFill>
                <a:latin typeface="Helvetica Neue"/>
                <a:cs typeface="Helvetica Neue"/>
              </a:rPr>
              <a:t>Cards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Print a few sets of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Fashion Game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cards 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to have available for participants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during  the workshop.  </a:t>
            </a:r>
            <a:r>
              <a:rPr sz="1000" b="1" u="sng" spc="-5" dirty="0">
                <a:solidFill>
                  <a:srgbClr val="10877A"/>
                </a:solidFill>
                <a:latin typeface="Helvetica Neue"/>
                <a:cs typeface="Helvetica Neue"/>
                <a:hlinkClick r:id="rId8"/>
              </a:rPr>
              <a:t>scratch.mit.edu/fashion/cards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4466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2122" y="56853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98500" y="4336251"/>
            <a:ext cx="3542665" cy="18738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725"/>
              </a:spcBef>
            </a:pP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Make </a:t>
            </a:r>
            <a:r>
              <a:rPr sz="1000" b="1" spc="-5" dirty="0">
                <a:solidFill>
                  <a:srgbClr val="10877A"/>
                </a:solidFill>
                <a:latin typeface="Helvetica Neue"/>
                <a:cs typeface="Helvetica Neue"/>
              </a:rPr>
              <a:t>sure </a:t>
            </a: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participants have Scratch</a:t>
            </a:r>
            <a:r>
              <a:rPr sz="1000" b="1" spc="-95" dirty="0">
                <a:solidFill>
                  <a:srgbClr val="10877A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accounts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Participants can sign up for their own Scratch accounts at  </a:t>
            </a:r>
            <a:r>
              <a:rPr sz="1000" b="1" u="sng" spc="-5" dirty="0">
                <a:solidFill>
                  <a:srgbClr val="10877A"/>
                </a:solidFill>
                <a:latin typeface="Helvetica Neue"/>
                <a:cs typeface="Helvetica Neue"/>
                <a:hlinkClick r:id="rId9"/>
              </a:rPr>
              <a:t>scratch.mit.edu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,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or you can set up student accounts if you  have a </a:t>
            </a:r>
            <a:r>
              <a:rPr sz="1000" spc="-20" dirty="0">
                <a:solidFill>
                  <a:srgbClr val="4C4D4F"/>
                </a:solidFill>
                <a:latin typeface="Helvetica Neue"/>
                <a:cs typeface="Helvetica Neue"/>
              </a:rPr>
              <a:t>Teacher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Account. </a:t>
            </a:r>
            <a:r>
              <a:rPr sz="1000" spc="-60" dirty="0">
                <a:solidFill>
                  <a:srgbClr val="4C4D4F"/>
                </a:solidFill>
                <a:latin typeface="Helvetica Neue"/>
                <a:cs typeface="Helvetica Neue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request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 </a:t>
            </a:r>
            <a:r>
              <a:rPr sz="1000" spc="-20" dirty="0">
                <a:solidFill>
                  <a:srgbClr val="4C4D4F"/>
                </a:solidFill>
                <a:latin typeface="Helvetica Neue"/>
                <a:cs typeface="Helvetica Neue"/>
              </a:rPr>
              <a:t>Teacher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Account, go to:  </a:t>
            </a:r>
            <a:r>
              <a:rPr sz="1000" b="1" u="sng" dirty="0">
                <a:solidFill>
                  <a:srgbClr val="10877A"/>
                </a:solidFill>
                <a:latin typeface="Helvetica Neue"/>
                <a:cs typeface="Helvetica Neue"/>
                <a:hlinkClick r:id="rId10"/>
              </a:rPr>
              <a:t>scratch.mit.edu/educators</a:t>
            </a:r>
            <a:endParaRPr sz="10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Set up computers or</a:t>
            </a:r>
            <a:r>
              <a:rPr sz="1000" b="1" spc="-100" dirty="0">
                <a:solidFill>
                  <a:srgbClr val="10877A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laptops</a:t>
            </a:r>
            <a:endParaRPr sz="1000">
              <a:latin typeface="Helvetica Neue"/>
              <a:cs typeface="Helvetica Neue"/>
            </a:endParaRPr>
          </a:p>
          <a:p>
            <a:pPr marL="12700" marR="1058545">
              <a:lnSpc>
                <a:spcPct val="108300"/>
              </a:lnSpc>
              <a:spcBef>
                <a:spcPts val="525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Arrange computers so that participants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can  work individually or in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pairs.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8500" y="6431751"/>
            <a:ext cx="3201670" cy="6546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725"/>
              </a:spcBef>
            </a:pP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Set up a computer with </a:t>
            </a:r>
            <a:r>
              <a:rPr sz="1000" b="1" spc="-5" dirty="0">
                <a:solidFill>
                  <a:srgbClr val="10877A"/>
                </a:solidFill>
                <a:latin typeface="Helvetica Neue"/>
                <a:cs typeface="Helvetica Neue"/>
              </a:rPr>
              <a:t>projector </a:t>
            </a: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or </a:t>
            </a:r>
            <a:r>
              <a:rPr sz="1000" b="1" spc="-10" dirty="0">
                <a:solidFill>
                  <a:srgbClr val="10877A"/>
                </a:solidFill>
                <a:latin typeface="Helvetica Neue"/>
                <a:cs typeface="Helvetica Neue"/>
              </a:rPr>
              <a:t>large</a:t>
            </a:r>
            <a:r>
              <a:rPr sz="1000" b="1" spc="-50" dirty="0">
                <a:solidFill>
                  <a:srgbClr val="10877A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10877A"/>
                </a:solidFill>
                <a:latin typeface="Helvetica Neue"/>
                <a:cs typeface="Helvetica Neue"/>
              </a:rPr>
              <a:t>monitor</a:t>
            </a:r>
            <a:endParaRPr sz="1000">
              <a:latin typeface="Helvetica Neue"/>
              <a:cs typeface="Helvetica Neue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sz="1000" spc="-40" dirty="0">
                <a:solidFill>
                  <a:srgbClr val="4C4D4F"/>
                </a:solidFill>
                <a:latin typeface="Helvetica Neue"/>
                <a:cs typeface="Helvetica Neue"/>
              </a:rPr>
              <a:t>You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can use a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projector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to show examples</a:t>
            </a:r>
            <a:r>
              <a:rPr sz="1000" spc="-2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and  demonstrate how to get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started.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93483" y="1773062"/>
            <a:ext cx="791972" cy="11274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93483" y="1773062"/>
            <a:ext cx="792480" cy="1127760"/>
          </a:xfrm>
          <a:custGeom>
            <a:avLst/>
            <a:gdLst/>
            <a:ahLst/>
            <a:cxnLst/>
            <a:rect l="l" t="t" r="r" b="b"/>
            <a:pathLst>
              <a:path w="7924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734352" y="1127467"/>
                </a:lnTo>
                <a:lnTo>
                  <a:pt x="767663" y="1126567"/>
                </a:lnTo>
                <a:lnTo>
                  <a:pt x="784769" y="1120265"/>
                </a:lnTo>
                <a:lnTo>
                  <a:pt x="791071" y="1103159"/>
                </a:lnTo>
                <a:lnTo>
                  <a:pt x="791972" y="1069848"/>
                </a:lnTo>
                <a:lnTo>
                  <a:pt x="791972" y="57632"/>
                </a:lnTo>
                <a:lnTo>
                  <a:pt x="791071" y="24313"/>
                </a:lnTo>
                <a:lnTo>
                  <a:pt x="784769" y="7204"/>
                </a:lnTo>
                <a:lnTo>
                  <a:pt x="767663" y="900"/>
                </a:lnTo>
                <a:lnTo>
                  <a:pt x="734352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1087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68035" y="7421472"/>
            <a:ext cx="103505" cy="1924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Helvetica Neue"/>
                <a:cs typeface="Helvetica Neue"/>
              </a:rPr>
              <a:t>3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709935" y="7421472"/>
            <a:ext cx="103505" cy="1924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Helvetica Neue"/>
                <a:cs typeface="Helvetica Neue"/>
              </a:rPr>
              <a:t>4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  <a:hlinkClick r:id="rId13"/>
              </a:rPr>
              <a:t>scratch.mit.edu/go</a:t>
            </a:r>
            <a:endParaRPr sz="1100"/>
          </a:p>
        </p:txBody>
      </p:sp>
      <p:sp>
        <p:nvSpPr>
          <p:cNvPr id="54" name="object 54"/>
          <p:cNvSpPr txBox="1"/>
          <p:nvPr/>
        </p:nvSpPr>
        <p:spPr>
          <a:xfrm>
            <a:off x="5712967" y="7425942"/>
            <a:ext cx="294767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5" dirty="0">
                <a:solidFill>
                  <a:srgbClr val="939598"/>
                </a:solidFill>
                <a:latin typeface="Helvetica Neue"/>
                <a:cs typeface="Helvetica Neue"/>
              </a:rPr>
              <a:t>SCRATCH EDUCATOR </a:t>
            </a:r>
            <a:r>
              <a:rPr sz="800" b="1" spc="25" dirty="0">
                <a:solidFill>
                  <a:srgbClr val="939598"/>
                </a:solidFill>
                <a:latin typeface="Helvetica Neue"/>
                <a:cs typeface="Helvetica Neue"/>
              </a:rPr>
              <a:t>GUIDE </a:t>
            </a:r>
            <a:r>
              <a:rPr sz="800" b="1" spc="114" dirty="0">
                <a:solidFill>
                  <a:srgbClr val="939598"/>
                </a:solidFill>
                <a:latin typeface="Helvetica Neue"/>
                <a:cs typeface="Helvetica Neue"/>
              </a:rPr>
              <a:t>• </a:t>
            </a:r>
            <a:r>
              <a:rPr sz="1100" b="1" dirty="0">
                <a:solidFill>
                  <a:srgbClr val="F8991C"/>
                </a:solidFill>
                <a:latin typeface="Helvetica Neue"/>
                <a:cs typeface="Helvetica Neue"/>
                <a:hlinkClick r:id="rId13"/>
              </a:rPr>
              <a:t>scratch.mit.edu/go</a:t>
            </a:r>
            <a:endParaRPr sz="11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196105"/>
            <a:ext cx="19678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FASHION </a:t>
            </a:r>
            <a:r>
              <a:rPr sz="800" b="1" spc="25" dirty="0">
                <a:solidFill>
                  <a:srgbClr val="FFFFFF"/>
                </a:solidFill>
                <a:latin typeface="Helvetica Neue"/>
                <a:cs typeface="Helvetica Neue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sz="800" b="1" spc="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800" b="1" spc="30" dirty="0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196105"/>
            <a:ext cx="19678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FASHION </a:t>
            </a:r>
            <a:r>
              <a:rPr sz="800" b="1" spc="25" dirty="0">
                <a:solidFill>
                  <a:srgbClr val="FFFFFF"/>
                </a:solidFill>
                <a:latin typeface="Helvetica Neue"/>
                <a:cs typeface="Helvetica Neue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sz="800" b="1" spc="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800" b="1" spc="30" dirty="0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5504" y="107847"/>
            <a:ext cx="393132" cy="3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303" y="107847"/>
            <a:ext cx="393132" cy="3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6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67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62" y="19812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556000"/>
            <a:ext cx="4111625" cy="1206500"/>
          </a:xfrm>
          <a:custGeom>
            <a:avLst/>
            <a:gdLst/>
            <a:ahLst/>
            <a:cxnLst/>
            <a:rect l="l" t="t" r="r" b="b"/>
            <a:pathLst>
              <a:path w="4111625" h="12065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06500"/>
                </a:lnTo>
                <a:lnTo>
                  <a:pt x="3997109" y="1206500"/>
                </a:lnTo>
                <a:lnTo>
                  <a:pt x="4063188" y="1204714"/>
                </a:lnTo>
                <a:lnTo>
                  <a:pt x="4097121" y="1192212"/>
                </a:lnTo>
                <a:lnTo>
                  <a:pt x="4109623" y="1158279"/>
                </a:lnTo>
                <a:lnTo>
                  <a:pt x="4111409" y="10922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290" y="35934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277" y="1975280"/>
            <a:ext cx="4112895" cy="1530350"/>
          </a:xfrm>
          <a:custGeom>
            <a:avLst/>
            <a:gdLst/>
            <a:ahLst/>
            <a:cxnLst/>
            <a:rect l="l" t="t" r="r" b="b"/>
            <a:pathLst>
              <a:path w="4112895" h="1530350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29918"/>
                </a:lnTo>
                <a:lnTo>
                  <a:pt x="3998023" y="1529918"/>
                </a:lnTo>
                <a:lnTo>
                  <a:pt x="4064103" y="1528132"/>
                </a:lnTo>
                <a:lnTo>
                  <a:pt x="4098036" y="1515630"/>
                </a:lnTo>
                <a:lnTo>
                  <a:pt x="4110537" y="1481697"/>
                </a:lnTo>
                <a:lnTo>
                  <a:pt x="4112323" y="1415618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00" y="830535"/>
            <a:ext cx="3244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rgbClr val="00AEEF"/>
                </a:solidFill>
                <a:latin typeface="Helvetica Neue"/>
                <a:cs typeface="Helvetica Neue"/>
              </a:rPr>
              <a:t>Demonstrate </a:t>
            </a:r>
            <a:r>
              <a:rPr sz="1800" b="1" spc="25" dirty="0">
                <a:solidFill>
                  <a:srgbClr val="00AEEF"/>
                </a:solidFill>
                <a:latin typeface="Helvetica Neue"/>
                <a:cs typeface="Helvetica Neue"/>
              </a:rPr>
              <a:t>the First</a:t>
            </a:r>
            <a:r>
              <a:rPr sz="1800" b="1" spc="235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800" b="1" spc="35" dirty="0">
                <a:solidFill>
                  <a:srgbClr val="00AEEF"/>
                </a:solidFill>
                <a:latin typeface="Helvetica Neue"/>
                <a:cs typeface="Helvetica Neue"/>
              </a:rPr>
              <a:t>Steps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949" y="3640882"/>
            <a:ext cx="1647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0" dirty="0">
                <a:solidFill>
                  <a:srgbClr val="00AEEF"/>
                </a:solidFill>
                <a:latin typeface="Helvetica Neue"/>
                <a:cs typeface="Helvetica Neue"/>
              </a:rPr>
              <a:t>Tell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Dani to say</a:t>
            </a:r>
            <a:r>
              <a:rPr sz="1000" b="1" spc="-65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something: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84" y="2048195"/>
            <a:ext cx="2236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In Scratch, click</a:t>
            </a:r>
            <a:r>
              <a:rPr sz="1000" b="1" spc="-85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Helvetica Neue"/>
                <a:cs typeface="Helvetica Neue"/>
              </a:rPr>
              <a:t>Create.</a:t>
            </a:r>
            <a:endParaRPr sz="1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Choose Dani </a:t>
            </a:r>
            <a:r>
              <a:rPr sz="1000" b="1" spc="-5" dirty="0">
                <a:solidFill>
                  <a:srgbClr val="00AEEF"/>
                </a:solidFill>
                <a:latin typeface="Helvetica Neue"/>
                <a:cs typeface="Helvetica Neue"/>
              </a:rPr>
              <a:t>from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the Sprite</a:t>
            </a:r>
            <a:r>
              <a:rPr sz="1000" b="1" spc="-95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Library: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9252" y="716848"/>
            <a:ext cx="11696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50" dirty="0">
                <a:solidFill>
                  <a:srgbClr val="EA6955"/>
                </a:solidFill>
                <a:latin typeface="Helvetica Neue"/>
                <a:cs typeface="Helvetica Neue"/>
              </a:rPr>
              <a:t>Create</a:t>
            </a:r>
            <a:endParaRPr sz="2700">
              <a:latin typeface="Helvetica Neue"/>
              <a:cs typeface="Helvetica Neu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9252" y="1299018"/>
            <a:ext cx="379412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Support participants as they design</a:t>
            </a:r>
            <a:r>
              <a:rPr sz="1500" spc="-9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projects 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with a set of clothes to </a:t>
            </a:r>
            <a:r>
              <a:rPr sz="1500" spc="-10" dirty="0">
                <a:solidFill>
                  <a:srgbClr val="4C4D4F"/>
                </a:solidFill>
                <a:latin typeface="Helvetica Neue"/>
                <a:cs typeface="Helvetica Neue"/>
              </a:rPr>
              <a:t>dress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up a</a:t>
            </a:r>
            <a:r>
              <a:rPr sz="1500" spc="-6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spc="-15" dirty="0">
                <a:solidFill>
                  <a:srgbClr val="4C4D4F"/>
                </a:solidFill>
                <a:latin typeface="Helvetica Neue"/>
                <a:cs typeface="Helvetica Neue"/>
              </a:rPr>
              <a:t>character.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58430" y="713094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92337" y="7526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47647" y="733291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1876" y="753169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77590" y="799943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47642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90190" y="801320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446979" y="958832"/>
            <a:ext cx="40449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30" dirty="0">
                <a:solidFill>
                  <a:srgbClr val="EA6955"/>
                </a:solidFill>
                <a:latin typeface="Helvetica Neue"/>
                <a:cs typeface="Helvetica Neue"/>
              </a:rPr>
              <a:t>CRE</a:t>
            </a:r>
            <a:r>
              <a:rPr sz="700" b="1" spc="-30" dirty="0">
                <a:solidFill>
                  <a:srgbClr val="EA6955"/>
                </a:solidFill>
                <a:latin typeface="Helvetica Neue"/>
                <a:cs typeface="Helvetica Neue"/>
              </a:rPr>
              <a:t>A</a:t>
            </a:r>
            <a:r>
              <a:rPr sz="700" b="1" spc="30" dirty="0">
                <a:solidFill>
                  <a:srgbClr val="EA6955"/>
                </a:solidFill>
                <a:latin typeface="Helvetica Neue"/>
                <a:cs typeface="Helvetica Neue"/>
              </a:rPr>
              <a:t>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0963" y="3465239"/>
            <a:ext cx="1813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Helvetica Neue"/>
                <a:cs typeface="Helvetica Neue"/>
              </a:rPr>
              <a:t>Provide</a:t>
            </a:r>
            <a:r>
              <a:rPr sz="1000" b="1" spc="-60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Helvetica Neue"/>
                <a:cs typeface="Helvetica Neue"/>
              </a:rPr>
              <a:t>Resources</a:t>
            </a:r>
            <a:endParaRPr sz="1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Offer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options for getting</a:t>
            </a:r>
            <a:r>
              <a:rPr sz="1000" spc="-9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started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75953" y="6223091"/>
            <a:ext cx="16084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Helvetica Neue"/>
                <a:cs typeface="Helvetica Neue"/>
              </a:rPr>
              <a:t>Suggest Ideas for</a:t>
            </a:r>
            <a:r>
              <a:rPr sz="1000" b="1" spc="-100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EA6955"/>
                </a:solidFill>
                <a:latin typeface="Helvetica Neue"/>
                <a:cs typeface="Helvetica Neue"/>
              </a:rPr>
              <a:t>Starting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371328" y="964115"/>
            <a:ext cx="44195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30" dirty="0">
                <a:solidFill>
                  <a:srgbClr val="00AEEF"/>
                </a:solidFill>
                <a:latin typeface="Helvetica Neue"/>
                <a:cs typeface="Helvetica Neue"/>
              </a:rPr>
              <a:t>IMAGINE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28639" y="690187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60855" y="886524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4343" y="922643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8985" y="2842946"/>
            <a:ext cx="1497666" cy="249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78985" y="2842947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3090" y="3006328"/>
            <a:ext cx="200024" cy="200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75026" y="2487345"/>
            <a:ext cx="1409061" cy="974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75026" y="2487347"/>
            <a:ext cx="1435100" cy="974725"/>
          </a:xfrm>
          <a:custGeom>
            <a:avLst/>
            <a:gdLst/>
            <a:ahLst/>
            <a:cxnLst/>
            <a:rect l="l" t="t" r="r" b="b"/>
            <a:pathLst>
              <a:path w="1435100" h="97472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917562"/>
                </a:lnTo>
                <a:lnTo>
                  <a:pt x="892" y="950602"/>
                </a:lnTo>
                <a:lnTo>
                  <a:pt x="7143" y="967568"/>
                </a:lnTo>
                <a:lnTo>
                  <a:pt x="24110" y="973819"/>
                </a:lnTo>
                <a:lnTo>
                  <a:pt x="57150" y="974712"/>
                </a:lnTo>
                <a:lnTo>
                  <a:pt x="1377403" y="974712"/>
                </a:lnTo>
                <a:lnTo>
                  <a:pt x="1410443" y="973819"/>
                </a:lnTo>
                <a:lnTo>
                  <a:pt x="1427410" y="967568"/>
                </a:lnTo>
                <a:lnTo>
                  <a:pt x="1433660" y="950602"/>
                </a:lnTo>
                <a:lnTo>
                  <a:pt x="1434553" y="917562"/>
                </a:lnTo>
                <a:lnTo>
                  <a:pt x="1434553" y="57150"/>
                </a:lnTo>
                <a:lnTo>
                  <a:pt x="1433660" y="24110"/>
                </a:lnTo>
                <a:lnTo>
                  <a:pt x="1427410" y="7143"/>
                </a:lnTo>
                <a:lnTo>
                  <a:pt x="1410443" y="892"/>
                </a:lnTo>
                <a:lnTo>
                  <a:pt x="137740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78551" y="2524001"/>
            <a:ext cx="1490345" cy="686435"/>
          </a:xfrm>
          <a:custGeom>
            <a:avLst/>
            <a:gdLst/>
            <a:ahLst/>
            <a:cxnLst/>
            <a:rect l="l" t="t" r="r" b="b"/>
            <a:pathLst>
              <a:path w="1490345" h="686435">
                <a:moveTo>
                  <a:pt x="1334554" y="522109"/>
                </a:moveTo>
                <a:lnTo>
                  <a:pt x="1229055" y="522109"/>
                </a:lnTo>
                <a:lnTo>
                  <a:pt x="1236593" y="541165"/>
                </a:lnTo>
                <a:lnTo>
                  <a:pt x="1243682" y="584226"/>
                </a:lnTo>
                <a:lnTo>
                  <a:pt x="1240688" y="637197"/>
                </a:lnTo>
                <a:lnTo>
                  <a:pt x="1217980" y="685977"/>
                </a:lnTo>
                <a:lnTo>
                  <a:pt x="1296276" y="651234"/>
                </a:lnTo>
                <a:lnTo>
                  <a:pt x="1334517" y="622584"/>
                </a:lnTo>
                <a:lnTo>
                  <a:pt x="1343634" y="584663"/>
                </a:lnTo>
                <a:lnTo>
                  <a:pt x="1334554" y="522109"/>
                </a:lnTo>
                <a:close/>
              </a:path>
              <a:path w="1490345" h="686435">
                <a:moveTo>
                  <a:pt x="1422704" y="0"/>
                </a:moveTo>
                <a:lnTo>
                  <a:pt x="67246" y="0"/>
                </a:lnTo>
                <a:lnTo>
                  <a:pt x="28369" y="1707"/>
                </a:lnTo>
                <a:lnTo>
                  <a:pt x="8405" y="13658"/>
                </a:lnTo>
                <a:lnTo>
                  <a:pt x="1050" y="46098"/>
                </a:lnTo>
                <a:lnTo>
                  <a:pt x="0" y="109270"/>
                </a:lnTo>
                <a:lnTo>
                  <a:pt x="0" y="412826"/>
                </a:lnTo>
                <a:lnTo>
                  <a:pt x="1050" y="476005"/>
                </a:lnTo>
                <a:lnTo>
                  <a:pt x="8405" y="508449"/>
                </a:lnTo>
                <a:lnTo>
                  <a:pt x="28369" y="520402"/>
                </a:lnTo>
                <a:lnTo>
                  <a:pt x="67246" y="522109"/>
                </a:lnTo>
                <a:lnTo>
                  <a:pt x="1422704" y="522109"/>
                </a:lnTo>
                <a:lnTo>
                  <a:pt x="1461589" y="520402"/>
                </a:lnTo>
                <a:lnTo>
                  <a:pt x="1481556" y="508449"/>
                </a:lnTo>
                <a:lnTo>
                  <a:pt x="1488913" y="476005"/>
                </a:lnTo>
                <a:lnTo>
                  <a:pt x="1489964" y="412826"/>
                </a:lnTo>
                <a:lnTo>
                  <a:pt x="1489964" y="109270"/>
                </a:lnTo>
                <a:lnTo>
                  <a:pt x="1488913" y="46098"/>
                </a:lnTo>
                <a:lnTo>
                  <a:pt x="1481556" y="13658"/>
                </a:lnTo>
                <a:lnTo>
                  <a:pt x="1461589" y="1707"/>
                </a:lnTo>
                <a:lnTo>
                  <a:pt x="1422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68515" y="2663634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35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34144" y="2535421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40" h="48894">
                <a:moveTo>
                  <a:pt x="27444" y="48336"/>
                </a:moveTo>
                <a:lnTo>
                  <a:pt x="23093" y="34815"/>
                </a:lnTo>
                <a:lnTo>
                  <a:pt x="17222" y="21758"/>
                </a:lnTo>
                <a:lnTo>
                  <a:pt x="9601" y="9906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78074" y="2523998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>
                <a:moveTo>
                  <a:pt x="12779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81297" y="2546788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602" y="0"/>
                </a:moveTo>
                <a:lnTo>
                  <a:pt x="14898" y="9249"/>
                </a:lnTo>
                <a:lnTo>
                  <a:pt x="8867" y="20716"/>
                </a:lnTo>
                <a:lnTo>
                  <a:pt x="3804" y="34636"/>
                </a:lnTo>
                <a:lnTo>
                  <a:pt x="0" y="5124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78547" y="2675634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35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5473" y="2986346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39" h="48894">
                <a:moveTo>
                  <a:pt x="0" y="0"/>
                </a:moveTo>
                <a:lnTo>
                  <a:pt x="4350" y="13521"/>
                </a:lnTo>
                <a:lnTo>
                  <a:pt x="10221" y="26577"/>
                </a:lnTo>
                <a:lnTo>
                  <a:pt x="17843" y="38429"/>
                </a:lnTo>
                <a:lnTo>
                  <a:pt x="27444" y="48336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55923" y="3046106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>
                <a:moveTo>
                  <a:pt x="0" y="0"/>
                </a:moveTo>
                <a:lnTo>
                  <a:pt x="101941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11540" y="3083867"/>
            <a:ext cx="11430" cy="102235"/>
          </a:xfrm>
          <a:custGeom>
            <a:avLst/>
            <a:gdLst/>
            <a:ahLst/>
            <a:cxnLst/>
            <a:rect l="l" t="t" r="r" b="b"/>
            <a:pathLst>
              <a:path w="11429" h="102235">
                <a:moveTo>
                  <a:pt x="7683" y="0"/>
                </a:moveTo>
                <a:lnTo>
                  <a:pt x="10624" y="23411"/>
                </a:lnTo>
                <a:lnTo>
                  <a:pt x="11114" y="49339"/>
                </a:lnTo>
                <a:lnTo>
                  <a:pt x="7967" y="76048"/>
                </a:lnTo>
                <a:lnTo>
                  <a:pt x="0" y="101803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40765" y="3082070"/>
            <a:ext cx="73660" cy="102870"/>
          </a:xfrm>
          <a:custGeom>
            <a:avLst/>
            <a:gdLst/>
            <a:ahLst/>
            <a:cxnLst/>
            <a:rect l="l" t="t" r="r" b="b"/>
            <a:pathLst>
              <a:path w="73659" h="102869">
                <a:moveTo>
                  <a:pt x="0" y="102628"/>
                </a:moveTo>
                <a:lnTo>
                  <a:pt x="23331" y="84190"/>
                </a:lnTo>
                <a:lnTo>
                  <a:pt x="45491" y="60882"/>
                </a:lnTo>
                <a:lnTo>
                  <a:pt x="63193" y="32789"/>
                </a:lnTo>
                <a:lnTo>
                  <a:pt x="73152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44162" y="2972071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51244"/>
                </a:moveTo>
                <a:lnTo>
                  <a:pt x="6704" y="41996"/>
                </a:lnTo>
                <a:lnTo>
                  <a:pt x="12734" y="30532"/>
                </a:lnTo>
                <a:lnTo>
                  <a:pt x="17798" y="16613"/>
                </a:lnTo>
                <a:lnTo>
                  <a:pt x="21602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67042" y="2612398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73" y="39230"/>
                </a:moveTo>
                <a:lnTo>
                  <a:pt x="1473" y="20878"/>
                </a:lnTo>
                <a:lnTo>
                  <a:pt x="1473" y="1231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81951" y="2523994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738" y="3924"/>
                </a:moveTo>
                <a:lnTo>
                  <a:pt x="33731" y="1422"/>
                </a:lnTo>
                <a:lnTo>
                  <a:pt x="26949" y="0"/>
                </a:lnTo>
                <a:lnTo>
                  <a:pt x="1930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25719" y="2523994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39395" y="0"/>
                </a:moveTo>
                <a:lnTo>
                  <a:pt x="20078" y="0"/>
                </a:lnTo>
                <a:lnTo>
                  <a:pt x="11252" y="0"/>
                </a:lnTo>
                <a:lnTo>
                  <a:pt x="0" y="519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78551" y="2612437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888" y="0"/>
                </a:moveTo>
                <a:lnTo>
                  <a:pt x="304" y="6464"/>
                </a:lnTo>
                <a:lnTo>
                  <a:pt x="0" y="13398"/>
                </a:lnTo>
                <a:lnTo>
                  <a:pt x="0" y="20840"/>
                </a:lnTo>
                <a:lnTo>
                  <a:pt x="0" y="3919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78551" y="2918481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0"/>
                </a:moveTo>
                <a:lnTo>
                  <a:pt x="0" y="18351"/>
                </a:lnTo>
                <a:lnTo>
                  <a:pt x="0" y="26898"/>
                </a:lnTo>
                <a:lnTo>
                  <a:pt x="1473" y="3923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25376" y="3042192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0"/>
                </a:moveTo>
                <a:lnTo>
                  <a:pt x="6007" y="2501"/>
                </a:lnTo>
                <a:lnTo>
                  <a:pt x="12776" y="3911"/>
                </a:lnTo>
                <a:lnTo>
                  <a:pt x="20421" y="3911"/>
                </a:lnTo>
                <a:lnTo>
                  <a:pt x="39827" y="391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91302" y="3046103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19405" y="0"/>
                </a:lnTo>
                <a:lnTo>
                  <a:pt x="3870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8302" y="3046103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4" h="16510">
                <a:moveTo>
                  <a:pt x="0" y="0"/>
                </a:moveTo>
                <a:lnTo>
                  <a:pt x="19303" y="0"/>
                </a:lnTo>
                <a:lnTo>
                  <a:pt x="20675" y="711"/>
                </a:lnTo>
                <a:lnTo>
                  <a:pt x="23304" y="6629"/>
                </a:lnTo>
                <a:lnTo>
                  <a:pt x="25996" y="1601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96532" y="3195646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0020" y="0"/>
                </a:moveTo>
                <a:lnTo>
                  <a:pt x="7150" y="5041"/>
                </a:lnTo>
                <a:lnTo>
                  <a:pt x="3822" y="9842"/>
                </a:lnTo>
                <a:lnTo>
                  <a:pt x="0" y="14325"/>
                </a:lnTo>
                <a:lnTo>
                  <a:pt x="7620" y="11125"/>
                </a:lnTo>
                <a:lnTo>
                  <a:pt x="18986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13105" y="3046103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1892" y="21132"/>
                </a:moveTo>
                <a:lnTo>
                  <a:pt x="1917" y="14312"/>
                </a:lnTo>
                <a:lnTo>
                  <a:pt x="1320" y="7277"/>
                </a:lnTo>
                <a:lnTo>
                  <a:pt x="0" y="0"/>
                </a:lnTo>
                <a:lnTo>
                  <a:pt x="2520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6046" y="3040909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0" y="5194"/>
                </a:moveTo>
                <a:lnTo>
                  <a:pt x="25209" y="5194"/>
                </a:lnTo>
                <a:lnTo>
                  <a:pt x="34035" y="5194"/>
                </a:lnTo>
                <a:lnTo>
                  <a:pt x="4530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67626" y="2918481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39192"/>
                </a:moveTo>
                <a:lnTo>
                  <a:pt x="571" y="32727"/>
                </a:lnTo>
                <a:lnTo>
                  <a:pt x="889" y="25793"/>
                </a:lnTo>
                <a:lnTo>
                  <a:pt x="889" y="18351"/>
                </a:lnTo>
                <a:lnTo>
                  <a:pt x="88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253512" y="2579691"/>
            <a:ext cx="135509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What colors do you  want the clothes to</a:t>
            </a:r>
            <a:r>
              <a:rPr sz="1000" i="1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be?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993633" y="2523995"/>
            <a:ext cx="1320800" cy="671830"/>
          </a:xfrm>
          <a:custGeom>
            <a:avLst/>
            <a:gdLst/>
            <a:ahLst/>
            <a:cxnLst/>
            <a:rect l="l" t="t" r="r" b="b"/>
            <a:pathLst>
              <a:path w="1320800" h="671830">
                <a:moveTo>
                  <a:pt x="1183030" y="511314"/>
                </a:moveTo>
                <a:lnTo>
                  <a:pt x="1089520" y="511314"/>
                </a:lnTo>
                <a:lnTo>
                  <a:pt x="1096198" y="529977"/>
                </a:lnTo>
                <a:lnTo>
                  <a:pt x="1102480" y="572150"/>
                </a:lnTo>
                <a:lnTo>
                  <a:pt x="1099828" y="624025"/>
                </a:lnTo>
                <a:lnTo>
                  <a:pt x="1079703" y="671791"/>
                </a:lnTo>
                <a:lnTo>
                  <a:pt x="1149104" y="637766"/>
                </a:lnTo>
                <a:lnTo>
                  <a:pt x="1183001" y="609707"/>
                </a:lnTo>
                <a:lnTo>
                  <a:pt x="1191081" y="572572"/>
                </a:lnTo>
                <a:lnTo>
                  <a:pt x="1183030" y="511314"/>
                </a:lnTo>
                <a:close/>
              </a:path>
              <a:path w="1320800" h="671830">
                <a:moveTo>
                  <a:pt x="1261186" y="0"/>
                </a:moveTo>
                <a:lnTo>
                  <a:pt x="59613" y="0"/>
                </a:lnTo>
                <a:lnTo>
                  <a:pt x="25149" y="1672"/>
                </a:lnTo>
                <a:lnTo>
                  <a:pt x="7451" y="13377"/>
                </a:lnTo>
                <a:lnTo>
                  <a:pt x="931" y="45150"/>
                </a:lnTo>
                <a:lnTo>
                  <a:pt x="0" y="107022"/>
                </a:lnTo>
                <a:lnTo>
                  <a:pt x="0" y="404291"/>
                </a:lnTo>
                <a:lnTo>
                  <a:pt x="931" y="466164"/>
                </a:lnTo>
                <a:lnTo>
                  <a:pt x="7451" y="497936"/>
                </a:lnTo>
                <a:lnTo>
                  <a:pt x="25149" y="509642"/>
                </a:lnTo>
                <a:lnTo>
                  <a:pt x="59613" y="511314"/>
                </a:lnTo>
                <a:lnTo>
                  <a:pt x="1261186" y="511314"/>
                </a:lnTo>
                <a:lnTo>
                  <a:pt x="1295650" y="509642"/>
                </a:lnTo>
                <a:lnTo>
                  <a:pt x="1313348" y="497936"/>
                </a:lnTo>
                <a:lnTo>
                  <a:pt x="1319868" y="466164"/>
                </a:lnTo>
                <a:lnTo>
                  <a:pt x="1320800" y="404291"/>
                </a:lnTo>
                <a:lnTo>
                  <a:pt x="1320800" y="107022"/>
                </a:lnTo>
                <a:lnTo>
                  <a:pt x="1319868" y="45150"/>
                </a:lnTo>
                <a:lnTo>
                  <a:pt x="1313348" y="13377"/>
                </a:lnTo>
                <a:lnTo>
                  <a:pt x="1295650" y="1672"/>
                </a:lnTo>
                <a:lnTo>
                  <a:pt x="1261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14433" y="2660747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12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85251" y="2536376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23406" y="47650"/>
                </a:moveTo>
                <a:lnTo>
                  <a:pt x="19714" y="34486"/>
                </a:lnTo>
                <a:lnTo>
                  <a:pt x="14717" y="21682"/>
                </a:lnTo>
                <a:lnTo>
                  <a:pt x="8213" y="994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84870" y="25239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4">
                <a:moveTo>
                  <a:pt x="112568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95907" y="2547726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18262" y="0"/>
                </a:moveTo>
                <a:lnTo>
                  <a:pt x="12558" y="9120"/>
                </a:lnTo>
                <a:lnTo>
                  <a:pt x="7454" y="20318"/>
                </a:lnTo>
                <a:lnTo>
                  <a:pt x="3189" y="33809"/>
                </a:lnTo>
                <a:lnTo>
                  <a:pt x="0" y="4980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93633" y="2672431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12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99410" y="2975275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0" y="0"/>
                </a:moveTo>
                <a:lnTo>
                  <a:pt x="3691" y="13163"/>
                </a:lnTo>
                <a:lnTo>
                  <a:pt x="8688" y="25968"/>
                </a:lnTo>
                <a:lnTo>
                  <a:pt x="15192" y="37701"/>
                </a:lnTo>
                <a:lnTo>
                  <a:pt x="23406" y="4765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56229" y="3035305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>
                <a:moveTo>
                  <a:pt x="0" y="0"/>
                </a:moveTo>
                <a:lnTo>
                  <a:pt x="89451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86808" y="3072226"/>
            <a:ext cx="10160" cy="99695"/>
          </a:xfrm>
          <a:custGeom>
            <a:avLst/>
            <a:gdLst/>
            <a:ahLst/>
            <a:cxnLst/>
            <a:rect l="l" t="t" r="r" b="b"/>
            <a:pathLst>
              <a:path w="10159" h="99694">
                <a:moveTo>
                  <a:pt x="6629" y="0"/>
                </a:moveTo>
                <a:lnTo>
                  <a:pt x="9233" y="22820"/>
                </a:lnTo>
                <a:lnTo>
                  <a:pt x="9686" y="48098"/>
                </a:lnTo>
                <a:lnTo>
                  <a:pt x="6954" y="74152"/>
                </a:lnTo>
                <a:lnTo>
                  <a:pt x="0" y="9930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13742" y="3069271"/>
            <a:ext cx="64135" cy="100965"/>
          </a:xfrm>
          <a:custGeom>
            <a:avLst/>
            <a:gdLst/>
            <a:ahLst/>
            <a:cxnLst/>
            <a:rect l="l" t="t" r="r" b="b"/>
            <a:pathLst>
              <a:path w="64134" h="100964">
                <a:moveTo>
                  <a:pt x="0" y="100825"/>
                </a:moveTo>
                <a:lnTo>
                  <a:pt x="20585" y="82601"/>
                </a:lnTo>
                <a:lnTo>
                  <a:pt x="39989" y="59666"/>
                </a:lnTo>
                <a:lnTo>
                  <a:pt x="55349" y="32104"/>
                </a:lnTo>
                <a:lnTo>
                  <a:pt x="6380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93897" y="2961767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0" y="49809"/>
                </a:moveTo>
                <a:lnTo>
                  <a:pt x="5703" y="40689"/>
                </a:lnTo>
                <a:lnTo>
                  <a:pt x="10807" y="29490"/>
                </a:lnTo>
                <a:lnTo>
                  <a:pt x="15073" y="15999"/>
                </a:lnTo>
                <a:lnTo>
                  <a:pt x="1826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13176" y="2611018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57" y="38036"/>
                </a:moveTo>
                <a:lnTo>
                  <a:pt x="1257" y="20002"/>
                </a:lnTo>
                <a:lnTo>
                  <a:pt x="1257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35833" y="2523998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4" h="4444">
                <a:moveTo>
                  <a:pt x="38341" y="4432"/>
                </a:moveTo>
                <a:lnTo>
                  <a:pt x="32715" y="1612"/>
                </a:lnTo>
                <a:lnTo>
                  <a:pt x="26288" y="0"/>
                </a:lnTo>
                <a:lnTo>
                  <a:pt x="1898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34286" y="2523998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7947" y="0"/>
                </a:moveTo>
                <a:lnTo>
                  <a:pt x="18961" y="0"/>
                </a:lnTo>
                <a:lnTo>
                  <a:pt x="10528" y="0"/>
                </a:lnTo>
                <a:lnTo>
                  <a:pt x="0" y="570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93633" y="261106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749" y="0"/>
                </a:moveTo>
                <a:lnTo>
                  <a:pt x="266" y="6197"/>
                </a:lnTo>
                <a:lnTo>
                  <a:pt x="0" y="12839"/>
                </a:lnTo>
                <a:lnTo>
                  <a:pt x="0" y="19951"/>
                </a:lnTo>
                <a:lnTo>
                  <a:pt x="0" y="3798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93633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0" y="18046"/>
                </a:lnTo>
                <a:lnTo>
                  <a:pt x="0" y="26212"/>
                </a:lnTo>
                <a:lnTo>
                  <a:pt x="1257" y="3803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33893" y="303086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0" y="0"/>
                </a:moveTo>
                <a:lnTo>
                  <a:pt x="5626" y="2832"/>
                </a:lnTo>
                <a:lnTo>
                  <a:pt x="12052" y="4432"/>
                </a:lnTo>
                <a:lnTo>
                  <a:pt x="19354" y="4432"/>
                </a:lnTo>
                <a:lnTo>
                  <a:pt x="36918" y="44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93227" y="303530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17564" y="0"/>
                </a:lnTo>
                <a:lnTo>
                  <a:pt x="369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63761" y="3035300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0" y="0"/>
                </a:moveTo>
                <a:lnTo>
                  <a:pt x="19392" y="0"/>
                </a:lnTo>
                <a:lnTo>
                  <a:pt x="20612" y="711"/>
                </a:lnTo>
                <a:lnTo>
                  <a:pt x="22974" y="6578"/>
                </a:lnTo>
                <a:lnTo>
                  <a:pt x="25374" y="1587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73336" y="3181337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9093" y="0"/>
                </a:moveTo>
                <a:lnTo>
                  <a:pt x="6502" y="5080"/>
                </a:lnTo>
                <a:lnTo>
                  <a:pt x="3479" y="9931"/>
                </a:lnTo>
                <a:lnTo>
                  <a:pt x="0" y="14439"/>
                </a:lnTo>
                <a:lnTo>
                  <a:pt x="7124" y="11137"/>
                </a:lnTo>
                <a:lnTo>
                  <a:pt x="17653" y="46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76664" y="30353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676" y="20129"/>
                </a:moveTo>
                <a:lnTo>
                  <a:pt x="1676" y="13639"/>
                </a:lnTo>
                <a:lnTo>
                  <a:pt x="1142" y="6934"/>
                </a:lnTo>
                <a:lnTo>
                  <a:pt x="0" y="0"/>
                </a:lnTo>
                <a:lnTo>
                  <a:pt x="227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32100" y="3029610"/>
            <a:ext cx="41910" cy="5715"/>
          </a:xfrm>
          <a:custGeom>
            <a:avLst/>
            <a:gdLst/>
            <a:ahLst/>
            <a:cxnLst/>
            <a:rect l="l" t="t" r="r" b="b"/>
            <a:pathLst>
              <a:path w="41909" h="5714">
                <a:moveTo>
                  <a:pt x="0" y="5689"/>
                </a:moveTo>
                <a:lnTo>
                  <a:pt x="22720" y="5689"/>
                </a:lnTo>
                <a:lnTo>
                  <a:pt x="31153" y="5689"/>
                </a:lnTo>
                <a:lnTo>
                  <a:pt x="416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13684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998"/>
                </a:moveTo>
                <a:lnTo>
                  <a:pt x="482" y="31800"/>
                </a:lnTo>
                <a:lnTo>
                  <a:pt x="749" y="25158"/>
                </a:lnTo>
                <a:lnTo>
                  <a:pt x="749" y="18046"/>
                </a:lnTo>
                <a:lnTo>
                  <a:pt x="74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8098450" y="2576125"/>
            <a:ext cx="108648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What</a:t>
            </a:r>
            <a:r>
              <a:rPr sz="1000" i="1" spc="-5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clothing</a:t>
            </a:r>
            <a:r>
              <a:rPr sz="1000" i="1" spc="-5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item  will you add</a:t>
            </a:r>
            <a:r>
              <a:rPr sz="1000" i="1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first?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006591" y="5226304"/>
            <a:ext cx="164655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Some participants may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want  to follow the online tutorial:  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  <a:hlinkClick r:id="rId8"/>
              </a:rPr>
              <a:t>scratch.mit.edu/f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</a:rPr>
              <a:t>ashion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947329" y="5226304"/>
            <a:ext cx="171767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Others may want to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explore 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using the activity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cards:  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  <a:hlinkClick r:id="rId9"/>
              </a:rPr>
              <a:t>sc</a:t>
            </a:r>
            <a:r>
              <a:rPr sz="1000" u="sng" dirty="0">
                <a:solidFill>
                  <a:srgbClr val="4C4D4F"/>
                </a:solidFill>
                <a:latin typeface="Helvetica Neue"/>
                <a:cs typeface="Helvetica Neue"/>
                <a:hlinkClick r:id="rId9"/>
              </a:rPr>
              <a:t>r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  <a:hlinkClick r:id="rId9"/>
              </a:rPr>
              <a:t>atc</a:t>
            </a:r>
            <a:r>
              <a:rPr sz="1000" u="sng" dirty="0">
                <a:solidFill>
                  <a:srgbClr val="4C4D4F"/>
                </a:solidFill>
                <a:latin typeface="Helvetica Neue"/>
                <a:cs typeface="Helvetica Neue"/>
                <a:hlinkClick r:id="rId9"/>
              </a:rPr>
              <a:t>h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  <a:hlinkClick r:id="rId9"/>
              </a:rPr>
              <a:t>.mit</a:t>
            </a:r>
            <a:r>
              <a:rPr sz="1000" u="sng" dirty="0">
                <a:solidFill>
                  <a:srgbClr val="4C4D4F"/>
                </a:solidFill>
                <a:latin typeface="Helvetica Neue"/>
                <a:cs typeface="Helvetica Neue"/>
                <a:hlinkClick r:id="rId9"/>
              </a:rPr>
              <a:t>.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  <a:hlinkClick r:id="rId9"/>
              </a:rPr>
              <a:t>edu/f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</a:rPr>
              <a:t>as</a:t>
            </a:r>
            <a:r>
              <a:rPr sz="1000" u="sng" dirty="0">
                <a:solidFill>
                  <a:srgbClr val="4C4D4F"/>
                </a:solidFill>
                <a:latin typeface="Helvetica Neue"/>
                <a:cs typeface="Helvetica Neue"/>
              </a:rPr>
              <a:t>h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</a:rPr>
              <a:t>ion/</a:t>
            </a:r>
            <a:r>
              <a:rPr sz="1000" u="sng" dirty="0">
                <a:solidFill>
                  <a:srgbClr val="4C4D4F"/>
                </a:solidFill>
                <a:latin typeface="Helvetica Neue"/>
                <a:cs typeface="Helvetica Neue"/>
              </a:rPr>
              <a:t>c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</a:rPr>
              <a:t>a</a:t>
            </a:r>
            <a:r>
              <a:rPr sz="1000" u="sng" spc="-20" dirty="0">
                <a:solidFill>
                  <a:srgbClr val="4C4D4F"/>
                </a:solidFill>
                <a:latin typeface="Helvetica Neue"/>
                <a:cs typeface="Helvetica Neue"/>
              </a:rPr>
              <a:t>r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</a:rPr>
              <a:t>d</a:t>
            </a:r>
            <a:r>
              <a:rPr sz="1000" u="sng" dirty="0">
                <a:solidFill>
                  <a:srgbClr val="4C4D4F"/>
                </a:solidFill>
                <a:latin typeface="Helvetica Neue"/>
                <a:cs typeface="Helvetica Neue"/>
              </a:rPr>
              <a:t>s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324847" y="3996975"/>
            <a:ext cx="833888" cy="1178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24847" y="3996975"/>
            <a:ext cx="834390" cy="1178560"/>
          </a:xfrm>
          <a:custGeom>
            <a:avLst/>
            <a:gdLst/>
            <a:ahLst/>
            <a:cxnLst/>
            <a:rect l="l" t="t" r="r" b="b"/>
            <a:pathLst>
              <a:path w="834390" h="11785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120648"/>
                </a:lnTo>
                <a:lnTo>
                  <a:pt x="900" y="1153966"/>
                </a:lnTo>
                <a:lnTo>
                  <a:pt x="7204" y="1171076"/>
                </a:lnTo>
                <a:lnTo>
                  <a:pt x="24313" y="1177380"/>
                </a:lnTo>
                <a:lnTo>
                  <a:pt x="57632" y="1178280"/>
                </a:lnTo>
                <a:lnTo>
                  <a:pt x="776262" y="1178280"/>
                </a:lnTo>
                <a:lnTo>
                  <a:pt x="809573" y="1177380"/>
                </a:lnTo>
                <a:lnTo>
                  <a:pt x="826679" y="1171076"/>
                </a:lnTo>
                <a:lnTo>
                  <a:pt x="832981" y="1153966"/>
                </a:lnTo>
                <a:lnTo>
                  <a:pt x="833882" y="1120648"/>
                </a:lnTo>
                <a:lnTo>
                  <a:pt x="833882" y="57632"/>
                </a:lnTo>
                <a:lnTo>
                  <a:pt x="832981" y="24313"/>
                </a:lnTo>
                <a:lnTo>
                  <a:pt x="826679" y="7204"/>
                </a:lnTo>
                <a:lnTo>
                  <a:pt x="809573" y="900"/>
                </a:lnTo>
                <a:lnTo>
                  <a:pt x="776262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79918" y="4042917"/>
            <a:ext cx="1541779" cy="1106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79918" y="40429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75929" y="1291917"/>
            <a:ext cx="386778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Demonstrate the first few steps of the</a:t>
            </a:r>
            <a:r>
              <a:rPr sz="15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tutorial  so participants can see how to get</a:t>
            </a:r>
            <a:r>
              <a:rPr sz="15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started.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868415" y="2040507"/>
            <a:ext cx="2326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Helvetica Neue"/>
                <a:cs typeface="Helvetica Neue"/>
              </a:rPr>
              <a:t>Start with</a:t>
            </a:r>
            <a:r>
              <a:rPr sz="1000" b="1" spc="-85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Helvetica Neue"/>
                <a:cs typeface="Helvetica Neue"/>
              </a:rPr>
              <a:t>Prompts</a:t>
            </a:r>
            <a:endParaRPr sz="1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Ask participants questions to get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started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2828" y="6530650"/>
            <a:ext cx="1851025" cy="5207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1125" indent="-9842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Pick Dani or another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character</a:t>
            </a:r>
            <a:endParaRPr sz="1000">
              <a:latin typeface="Helvetica Neue"/>
              <a:cs typeface="Helvetica Neue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Say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something</a:t>
            </a:r>
            <a:endParaRPr sz="1000">
              <a:latin typeface="Helvetica Neue"/>
              <a:cs typeface="Helvetica Neue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Pick an item of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clothing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047228" y="6530650"/>
            <a:ext cx="1656080" cy="5207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1125" indent="-9842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Change the </a:t>
            </a:r>
            <a:r>
              <a:rPr sz="1000" spc="-10" dirty="0">
                <a:solidFill>
                  <a:srgbClr val="4C4D4F"/>
                </a:solidFill>
                <a:latin typeface="Helvetica Neue"/>
                <a:cs typeface="Helvetica Neue"/>
              </a:rPr>
              <a:t>clothing’s</a:t>
            </a:r>
            <a:r>
              <a:rPr sz="1000" spc="-7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style</a:t>
            </a:r>
            <a:endParaRPr sz="1000">
              <a:latin typeface="Helvetica Neue"/>
              <a:cs typeface="Helvetica Neue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Add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more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clothes</a:t>
            </a:r>
            <a:endParaRPr sz="1000">
              <a:latin typeface="Helvetica Neue"/>
              <a:cs typeface="Helvetica Neue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Choose a</a:t>
            </a:r>
            <a:r>
              <a:rPr sz="1000" spc="-8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backdrop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663702" y="3887457"/>
            <a:ext cx="1928594" cy="8750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5800" y="4826000"/>
            <a:ext cx="4111625" cy="1206500"/>
          </a:xfrm>
          <a:custGeom>
            <a:avLst/>
            <a:gdLst/>
            <a:ahLst/>
            <a:cxnLst/>
            <a:rect l="l" t="t" r="r" b="b"/>
            <a:pathLst>
              <a:path w="4111625" h="12065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06500"/>
                </a:lnTo>
                <a:lnTo>
                  <a:pt x="3997109" y="1206500"/>
                </a:lnTo>
                <a:lnTo>
                  <a:pt x="4063188" y="1204714"/>
                </a:lnTo>
                <a:lnTo>
                  <a:pt x="4097121" y="1192212"/>
                </a:lnTo>
                <a:lnTo>
                  <a:pt x="4109623" y="1158279"/>
                </a:lnTo>
                <a:lnTo>
                  <a:pt x="4111409" y="10922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3290" y="48634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38949" y="4910882"/>
            <a:ext cx="14668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Add an item of</a:t>
            </a:r>
            <a:r>
              <a:rPr sz="1000" b="1" spc="-100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clothing: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85800" y="6096000"/>
            <a:ext cx="4111625" cy="1120140"/>
          </a:xfrm>
          <a:custGeom>
            <a:avLst/>
            <a:gdLst/>
            <a:ahLst/>
            <a:cxnLst/>
            <a:rect l="l" t="t" r="r" b="b"/>
            <a:pathLst>
              <a:path w="4111625" h="112014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19632"/>
                </a:lnTo>
                <a:lnTo>
                  <a:pt x="3997109" y="1119632"/>
                </a:lnTo>
                <a:lnTo>
                  <a:pt x="4063188" y="1117846"/>
                </a:lnTo>
                <a:lnTo>
                  <a:pt x="4097121" y="1105344"/>
                </a:lnTo>
                <a:lnTo>
                  <a:pt x="4109623" y="1071411"/>
                </a:lnTo>
                <a:lnTo>
                  <a:pt x="4111409" y="1005332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3290" y="61334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38949" y="6180882"/>
            <a:ext cx="30918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Make the clothing change colors when you click</a:t>
            </a:r>
            <a:r>
              <a:rPr sz="1000" b="1" spc="-100" dirty="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00AEEF"/>
                </a:solidFill>
                <a:latin typeface="Helvetica Neue"/>
                <a:cs typeface="Helvetica Neue"/>
              </a:rPr>
              <a:t>it: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763854" y="6465557"/>
            <a:ext cx="1828442" cy="7029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78985" y="5434863"/>
            <a:ext cx="1497666" cy="2496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78985" y="5434860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95779" y="5607452"/>
            <a:ext cx="200024" cy="200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18775" y="5267948"/>
            <a:ext cx="588975" cy="672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18777" y="5247486"/>
            <a:ext cx="591185" cy="694690"/>
          </a:xfrm>
          <a:custGeom>
            <a:avLst/>
            <a:gdLst/>
            <a:ahLst/>
            <a:cxnLst/>
            <a:rect l="l" t="t" r="r" b="b"/>
            <a:pathLst>
              <a:path w="591185" h="6946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37387"/>
                </a:lnTo>
                <a:lnTo>
                  <a:pt x="892" y="670427"/>
                </a:lnTo>
                <a:lnTo>
                  <a:pt x="7143" y="687393"/>
                </a:lnTo>
                <a:lnTo>
                  <a:pt x="24110" y="693644"/>
                </a:lnTo>
                <a:lnTo>
                  <a:pt x="57150" y="694537"/>
                </a:lnTo>
                <a:lnTo>
                  <a:pt x="533654" y="694537"/>
                </a:lnTo>
                <a:lnTo>
                  <a:pt x="566693" y="693644"/>
                </a:lnTo>
                <a:lnTo>
                  <a:pt x="583660" y="687393"/>
                </a:lnTo>
                <a:lnTo>
                  <a:pt x="589911" y="670427"/>
                </a:lnTo>
                <a:lnTo>
                  <a:pt x="590804" y="637387"/>
                </a:lnTo>
                <a:lnTo>
                  <a:pt x="590804" y="57150"/>
                </a:lnTo>
                <a:lnTo>
                  <a:pt x="589911" y="24110"/>
                </a:lnTo>
                <a:lnTo>
                  <a:pt x="583660" y="7143"/>
                </a:lnTo>
                <a:lnTo>
                  <a:pt x="566693" y="892"/>
                </a:lnTo>
                <a:lnTo>
                  <a:pt x="533654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963926" y="5247487"/>
            <a:ext cx="588975" cy="6945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963926" y="5247486"/>
            <a:ext cx="591185" cy="694690"/>
          </a:xfrm>
          <a:custGeom>
            <a:avLst/>
            <a:gdLst/>
            <a:ahLst/>
            <a:cxnLst/>
            <a:rect l="l" t="t" r="r" b="b"/>
            <a:pathLst>
              <a:path w="591185" h="6946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37387"/>
                </a:lnTo>
                <a:lnTo>
                  <a:pt x="892" y="670427"/>
                </a:lnTo>
                <a:lnTo>
                  <a:pt x="7143" y="687393"/>
                </a:lnTo>
                <a:lnTo>
                  <a:pt x="24110" y="693644"/>
                </a:lnTo>
                <a:lnTo>
                  <a:pt x="57150" y="694537"/>
                </a:lnTo>
                <a:lnTo>
                  <a:pt x="533654" y="694537"/>
                </a:lnTo>
                <a:lnTo>
                  <a:pt x="566693" y="693644"/>
                </a:lnTo>
                <a:lnTo>
                  <a:pt x="583660" y="687393"/>
                </a:lnTo>
                <a:lnTo>
                  <a:pt x="589911" y="670427"/>
                </a:lnTo>
                <a:lnTo>
                  <a:pt x="590804" y="637387"/>
                </a:lnTo>
                <a:lnTo>
                  <a:pt x="590804" y="57150"/>
                </a:lnTo>
                <a:lnTo>
                  <a:pt x="589911" y="24110"/>
                </a:lnTo>
                <a:lnTo>
                  <a:pt x="583660" y="7143"/>
                </a:lnTo>
                <a:lnTo>
                  <a:pt x="566693" y="892"/>
                </a:lnTo>
                <a:lnTo>
                  <a:pt x="533654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668035" y="7421472"/>
            <a:ext cx="103505" cy="1924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Helvetica Neue"/>
                <a:cs typeface="Helvetica Neue"/>
              </a:rPr>
              <a:t>5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709935" y="7421472"/>
            <a:ext cx="103505" cy="1924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Helvetica Neue"/>
                <a:cs typeface="Helvetica Neue"/>
              </a:rPr>
              <a:t>6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  <a:hlinkClick r:id="rId17"/>
              </a:rPr>
              <a:t>scratch.mit.edu/go</a:t>
            </a:r>
            <a:endParaRPr sz="1100"/>
          </a:p>
        </p:txBody>
      </p:sp>
      <p:sp>
        <p:nvSpPr>
          <p:cNvPr id="125" name="object 125"/>
          <p:cNvSpPr txBox="1"/>
          <p:nvPr/>
        </p:nvSpPr>
        <p:spPr>
          <a:xfrm>
            <a:off x="5712967" y="7425942"/>
            <a:ext cx="294767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5" dirty="0">
                <a:solidFill>
                  <a:srgbClr val="939598"/>
                </a:solidFill>
                <a:latin typeface="Helvetica Neue"/>
                <a:cs typeface="Helvetica Neue"/>
              </a:rPr>
              <a:t>SCRATCH EDUCATOR </a:t>
            </a:r>
            <a:r>
              <a:rPr sz="800" b="1" spc="25" dirty="0">
                <a:solidFill>
                  <a:srgbClr val="939598"/>
                </a:solidFill>
                <a:latin typeface="Helvetica Neue"/>
                <a:cs typeface="Helvetica Neue"/>
              </a:rPr>
              <a:t>GUIDE </a:t>
            </a:r>
            <a:r>
              <a:rPr sz="800" b="1" spc="114" dirty="0">
                <a:solidFill>
                  <a:srgbClr val="939598"/>
                </a:solidFill>
                <a:latin typeface="Helvetica Neue"/>
                <a:cs typeface="Helvetica Neue"/>
              </a:rPr>
              <a:t>• </a:t>
            </a:r>
            <a:r>
              <a:rPr sz="1100" b="1" dirty="0">
                <a:solidFill>
                  <a:srgbClr val="F8991C"/>
                </a:solidFill>
                <a:latin typeface="Helvetica Neue"/>
                <a:cs typeface="Helvetica Neue"/>
                <a:hlinkClick r:id="rId17"/>
              </a:rPr>
              <a:t>scratch.mit.edu/go</a:t>
            </a:r>
            <a:endParaRPr sz="11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196105"/>
            <a:ext cx="19678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FASHION </a:t>
            </a:r>
            <a:r>
              <a:rPr sz="800" b="1" spc="25" dirty="0">
                <a:solidFill>
                  <a:srgbClr val="FFFFFF"/>
                </a:solidFill>
                <a:latin typeface="Helvetica Neue"/>
                <a:cs typeface="Helvetica Neue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sz="800" b="1" spc="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800" b="1" spc="30" dirty="0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196105"/>
            <a:ext cx="19678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FASHION </a:t>
            </a:r>
            <a:r>
              <a:rPr sz="800" b="1" spc="25" dirty="0">
                <a:solidFill>
                  <a:srgbClr val="FFFFFF"/>
                </a:solidFill>
                <a:latin typeface="Helvetica Neue"/>
                <a:cs typeface="Helvetica Neue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sz="800" b="1" spc="15" dirty="0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sz="800" b="1" spc="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800" b="1" spc="30" dirty="0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5504" y="107847"/>
            <a:ext cx="393132" cy="3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303" y="107847"/>
            <a:ext cx="393132" cy="3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3" y="719495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51" y="75906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61" y="739692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0" y="759571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4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5" y="814249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4" y="807721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2" y="965233"/>
            <a:ext cx="40449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30" dirty="0">
                <a:solidFill>
                  <a:srgbClr val="EA6955"/>
                </a:solidFill>
                <a:latin typeface="Helvetica Neue"/>
                <a:cs typeface="Helvetica Neue"/>
              </a:rPr>
              <a:t>CRE</a:t>
            </a:r>
            <a:r>
              <a:rPr sz="700" b="1" spc="-30" dirty="0">
                <a:solidFill>
                  <a:srgbClr val="EA6955"/>
                </a:solidFill>
                <a:latin typeface="Helvetica Neue"/>
                <a:cs typeface="Helvetica Neue"/>
              </a:rPr>
              <a:t>A</a:t>
            </a:r>
            <a:r>
              <a:rPr sz="700" b="1" spc="30" dirty="0">
                <a:solidFill>
                  <a:srgbClr val="EA6955"/>
                </a:solidFill>
                <a:latin typeface="Helvetica Neue"/>
                <a:cs typeface="Helvetica Neue"/>
              </a:rPr>
              <a:t>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0" y="1968500"/>
            <a:ext cx="4116704" cy="1607185"/>
          </a:xfrm>
          <a:custGeom>
            <a:avLst/>
            <a:gdLst/>
            <a:ahLst/>
            <a:cxnLst/>
            <a:rect l="l" t="t" r="r" b="b"/>
            <a:pathLst>
              <a:path w="4116704" h="1607185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06804"/>
                </a:lnTo>
                <a:lnTo>
                  <a:pt x="4002074" y="1606804"/>
                </a:lnTo>
                <a:lnTo>
                  <a:pt x="4068154" y="1605018"/>
                </a:lnTo>
                <a:lnTo>
                  <a:pt x="4102087" y="1592516"/>
                </a:lnTo>
                <a:lnTo>
                  <a:pt x="4114588" y="1558583"/>
                </a:lnTo>
                <a:lnTo>
                  <a:pt x="4116374" y="1492504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051" y="1220494"/>
            <a:ext cx="4114165" cy="1827530"/>
          </a:xfrm>
          <a:custGeom>
            <a:avLst/>
            <a:gdLst/>
            <a:ahLst/>
            <a:cxnLst/>
            <a:rect l="l" t="t" r="r" b="b"/>
            <a:pathLst>
              <a:path w="4114165" h="182753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27504"/>
                </a:lnTo>
                <a:lnTo>
                  <a:pt x="3999306" y="1827504"/>
                </a:lnTo>
                <a:lnTo>
                  <a:pt x="4065385" y="1825718"/>
                </a:lnTo>
                <a:lnTo>
                  <a:pt x="4099318" y="1813217"/>
                </a:lnTo>
                <a:lnTo>
                  <a:pt x="4111820" y="1779284"/>
                </a:lnTo>
                <a:lnTo>
                  <a:pt x="4113606" y="17132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9175" y="714815"/>
            <a:ext cx="10064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30" dirty="0">
                <a:solidFill>
                  <a:srgbClr val="642B73"/>
                </a:solidFill>
                <a:latin typeface="Helvetica Neue"/>
                <a:cs typeface="Helvetica Neue"/>
              </a:rPr>
              <a:t>Share</a:t>
            </a:r>
            <a:endParaRPr sz="2700">
              <a:latin typeface="Helvetica Neue"/>
              <a:cs typeface="Helvetica Neu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09175" y="1296984"/>
            <a:ext cx="405130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Have a virtual fashion </a:t>
            </a:r>
            <a:r>
              <a:rPr sz="1500" spc="-20" dirty="0">
                <a:solidFill>
                  <a:srgbClr val="4C4D4F"/>
                </a:solidFill>
                <a:latin typeface="Helvetica Neue"/>
                <a:cs typeface="Helvetica Neue"/>
              </a:rPr>
              <a:t>show.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Ask participants</a:t>
            </a:r>
            <a:r>
              <a:rPr sz="1500" spc="-6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to  </a:t>
            </a:r>
            <a:r>
              <a:rPr sz="1500" spc="-10" dirty="0">
                <a:solidFill>
                  <a:srgbClr val="4C4D4F"/>
                </a:solidFill>
                <a:latin typeface="Helvetica Neue"/>
                <a:cs typeface="Helvetica Neue"/>
              </a:rPr>
              <a:t>share </a:t>
            </a:r>
            <a:r>
              <a:rPr sz="1500" dirty="0">
                <a:solidFill>
                  <a:srgbClr val="4C4D4F"/>
                </a:solidFill>
                <a:latin typeface="Helvetica Neue"/>
                <a:cs typeface="Helvetica Neue"/>
              </a:rPr>
              <a:t>their fashion games with each</a:t>
            </a:r>
            <a:r>
              <a:rPr sz="1500" spc="-6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500" spc="-25" dirty="0">
                <a:solidFill>
                  <a:srgbClr val="4C4D4F"/>
                </a:solidFill>
                <a:latin typeface="Helvetica Neue"/>
                <a:cs typeface="Helvetica Neue"/>
              </a:rPr>
              <a:t>other.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88228" y="964420"/>
            <a:ext cx="3543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30" dirty="0">
                <a:solidFill>
                  <a:srgbClr val="642B73"/>
                </a:solidFill>
                <a:latin typeface="Helvetica Neue"/>
                <a:cs typeface="Helvetica Neue"/>
              </a:rPr>
              <a:t>SHARE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491453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52510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0378" y="4939791"/>
            <a:ext cx="4121150" cy="2121535"/>
          </a:xfrm>
          <a:custGeom>
            <a:avLst/>
            <a:gdLst/>
            <a:ahLst/>
            <a:cxnLst/>
            <a:rect l="l" t="t" r="r" b="b"/>
            <a:pathLst>
              <a:path w="4121150" h="21215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121407"/>
                </a:lnTo>
                <a:lnTo>
                  <a:pt x="4006697" y="2121407"/>
                </a:lnTo>
                <a:lnTo>
                  <a:pt x="4072777" y="2119622"/>
                </a:lnTo>
                <a:lnTo>
                  <a:pt x="4106710" y="2107120"/>
                </a:lnTo>
                <a:lnTo>
                  <a:pt x="4119211" y="2073187"/>
                </a:lnTo>
                <a:lnTo>
                  <a:pt x="4120997" y="2007107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9417" y="1291854"/>
            <a:ext cx="1154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Helvetica Neue"/>
                <a:cs typeface="Helvetica Neue"/>
              </a:rPr>
              <a:t>More </a:t>
            </a:r>
            <a:r>
              <a:rPr sz="1000" b="1" dirty="0">
                <a:solidFill>
                  <a:srgbClr val="EA6955"/>
                </a:solidFill>
                <a:latin typeface="Helvetica Neue"/>
                <a:cs typeface="Helvetica Neue"/>
              </a:rPr>
              <a:t>Things to</a:t>
            </a:r>
            <a:r>
              <a:rPr sz="1000" b="1" spc="-85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000" b="1" spc="-35" dirty="0">
                <a:solidFill>
                  <a:srgbClr val="EA6955"/>
                </a:solidFill>
                <a:latin typeface="Helvetica Neue"/>
                <a:cs typeface="Helvetica Neue"/>
              </a:rPr>
              <a:t>Try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60720" y="19978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66891" y="2047111"/>
            <a:ext cx="1965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642B73"/>
                </a:solidFill>
                <a:latin typeface="Helvetica Neue"/>
                <a:cs typeface="Helvetica Neue"/>
              </a:rPr>
              <a:t>Ask questions they can</a:t>
            </a:r>
            <a:r>
              <a:rPr sz="1000" b="1" spc="-100" dirty="0">
                <a:solidFill>
                  <a:srgbClr val="642B73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642B73"/>
                </a:solidFill>
                <a:latin typeface="Helvetica Neue"/>
                <a:cs typeface="Helvetica Neue"/>
              </a:rPr>
              <a:t>discuss: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8770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23564" y="7136409"/>
            <a:ext cx="37592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4C4D4F"/>
                </a:solidFill>
                <a:latin typeface="Helvetica Neue"/>
                <a:cs typeface="Helvetica Neue"/>
              </a:rPr>
              <a:t>Scratch is a </a:t>
            </a:r>
            <a:r>
              <a:rPr sz="800" b="1" spc="-5" dirty="0">
                <a:solidFill>
                  <a:srgbClr val="4C4D4F"/>
                </a:solidFill>
                <a:latin typeface="Helvetica Neue"/>
                <a:cs typeface="Helvetica Neue"/>
              </a:rPr>
              <a:t>project </a:t>
            </a:r>
            <a:r>
              <a:rPr sz="800" b="1" dirty="0">
                <a:solidFill>
                  <a:srgbClr val="4C4D4F"/>
                </a:solidFill>
                <a:latin typeface="Helvetica Neue"/>
                <a:cs typeface="Helvetica Neue"/>
              </a:rPr>
              <a:t>of the Lifelong </a:t>
            </a:r>
            <a:r>
              <a:rPr sz="800" b="1" spc="-5" dirty="0">
                <a:solidFill>
                  <a:srgbClr val="4C4D4F"/>
                </a:solidFill>
                <a:latin typeface="Helvetica Neue"/>
                <a:cs typeface="Helvetica Neue"/>
              </a:rPr>
              <a:t>Kindergarten Group </a:t>
            </a:r>
            <a:r>
              <a:rPr sz="800" b="1" dirty="0">
                <a:solidFill>
                  <a:srgbClr val="4C4D4F"/>
                </a:solidFill>
                <a:latin typeface="Helvetica Neue"/>
                <a:cs typeface="Helvetica Neue"/>
              </a:rPr>
              <a:t>at the MIT Media</a:t>
            </a:r>
            <a:r>
              <a:rPr sz="800" b="1" spc="-2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800" b="1" dirty="0">
                <a:solidFill>
                  <a:srgbClr val="4C4D4F"/>
                </a:solidFill>
                <a:latin typeface="Helvetica Neue"/>
                <a:cs typeface="Helvetica Neue"/>
              </a:rPr>
              <a:t>Lab.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6992" y="3200400"/>
            <a:ext cx="4114165" cy="1917700"/>
          </a:xfrm>
          <a:custGeom>
            <a:avLst/>
            <a:gdLst/>
            <a:ahLst/>
            <a:cxnLst/>
            <a:rect l="l" t="t" r="r" b="b"/>
            <a:pathLst>
              <a:path w="4114165" h="19177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17700"/>
                </a:lnTo>
                <a:lnTo>
                  <a:pt x="3999306" y="1917700"/>
                </a:lnTo>
                <a:lnTo>
                  <a:pt x="4065385" y="1915914"/>
                </a:lnTo>
                <a:lnTo>
                  <a:pt x="4099318" y="1903412"/>
                </a:lnTo>
                <a:lnTo>
                  <a:pt x="4111820" y="1869479"/>
                </a:lnTo>
                <a:lnTo>
                  <a:pt x="4113606" y="18034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7602" y="32344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0259" y="3291584"/>
            <a:ext cx="14814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Helvetica Neue"/>
                <a:cs typeface="Helvetica Neue"/>
              </a:rPr>
              <a:t>Support</a:t>
            </a:r>
            <a:r>
              <a:rPr sz="1000" b="1" spc="-100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EA6955"/>
                </a:solidFill>
                <a:latin typeface="Helvetica Neue"/>
                <a:cs typeface="Helvetica Neue"/>
              </a:rPr>
              <a:t>Personalization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5789" y="1679860"/>
            <a:ext cx="2484120" cy="11811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Font typeface="HelveticaNeue-UltraLight"/>
              <a:buChar char="•"/>
              <a:tabLst>
                <a:tab pos="111760" algn="l"/>
                <a:tab pos="1572895" algn="l"/>
                <a:tab pos="2470785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Make the clothes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glide	</a:t>
            </a: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into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place.</a:t>
            </a:r>
            <a:endParaRPr sz="1000">
              <a:latin typeface="Helvetica Neue"/>
              <a:cs typeface="Helvetica Neue"/>
            </a:endParaRPr>
          </a:p>
          <a:p>
            <a:pPr marL="118110" marR="1190625" indent="-105410">
              <a:lnSpc>
                <a:spcPct val="108300"/>
              </a:lnSpc>
              <a:buClr>
                <a:srgbClr val="EA6955"/>
              </a:buClr>
              <a:buFont typeface="HelveticaNeue-UltraLight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Reset position of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the  clothes when you 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press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green</a:t>
            </a:r>
            <a:r>
              <a:rPr sz="1000" spc="-8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flag.</a:t>
            </a:r>
            <a:endParaRPr sz="1000">
              <a:latin typeface="Helvetica Neue"/>
              <a:cs typeface="Helvetica Neue"/>
            </a:endParaRPr>
          </a:p>
          <a:p>
            <a:pPr marL="118110" marR="1188720" indent="-105410">
              <a:lnSpc>
                <a:spcPct val="108300"/>
              </a:lnSpc>
              <a:buClr>
                <a:srgbClr val="EA6955"/>
              </a:buClr>
              <a:buFont typeface="HelveticaNeue-UltraLight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Draw your own  character or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clothes.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5506" y="3625413"/>
            <a:ext cx="373062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Encourage participants to customize their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projects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based on</a:t>
            </a:r>
            <a:r>
              <a:rPr sz="1000" spc="-7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their  own personal style and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interests.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Every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will be</a:t>
            </a:r>
            <a:r>
              <a:rPr sz="1000" spc="-3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different!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28672" y="2375706"/>
            <a:ext cx="1815464" cy="684530"/>
          </a:xfrm>
          <a:custGeom>
            <a:avLst/>
            <a:gdLst/>
            <a:ahLst/>
            <a:cxnLst/>
            <a:rect l="l" t="t" r="r" b="b"/>
            <a:pathLst>
              <a:path w="1815465" h="684530">
                <a:moveTo>
                  <a:pt x="317881" y="520788"/>
                </a:moveTo>
                <a:lnTo>
                  <a:pt x="189344" y="520788"/>
                </a:lnTo>
                <a:lnTo>
                  <a:pt x="178283" y="583185"/>
                </a:lnTo>
                <a:lnTo>
                  <a:pt x="189390" y="621010"/>
                </a:lnTo>
                <a:lnTo>
                  <a:pt x="235980" y="649587"/>
                </a:lnTo>
                <a:lnTo>
                  <a:pt x="331368" y="684237"/>
                </a:lnTo>
                <a:lnTo>
                  <a:pt x="303702" y="635585"/>
                </a:lnTo>
                <a:lnTo>
                  <a:pt x="300054" y="582749"/>
                </a:lnTo>
                <a:lnTo>
                  <a:pt x="308692" y="539794"/>
                </a:lnTo>
                <a:lnTo>
                  <a:pt x="317881" y="520788"/>
                </a:lnTo>
                <a:close/>
              </a:path>
              <a:path w="1815465" h="684530">
                <a:moveTo>
                  <a:pt x="1733372" y="0"/>
                </a:moveTo>
                <a:lnTo>
                  <a:pt x="81940" y="0"/>
                </a:lnTo>
                <a:lnTo>
                  <a:pt x="34568" y="1703"/>
                </a:lnTo>
                <a:lnTo>
                  <a:pt x="10242" y="13625"/>
                </a:lnTo>
                <a:lnTo>
                  <a:pt x="1280" y="45986"/>
                </a:lnTo>
                <a:lnTo>
                  <a:pt x="0" y="109004"/>
                </a:lnTo>
                <a:lnTo>
                  <a:pt x="0" y="411784"/>
                </a:lnTo>
                <a:lnTo>
                  <a:pt x="1280" y="474802"/>
                </a:lnTo>
                <a:lnTo>
                  <a:pt x="10242" y="507163"/>
                </a:lnTo>
                <a:lnTo>
                  <a:pt x="34568" y="519085"/>
                </a:lnTo>
                <a:lnTo>
                  <a:pt x="81940" y="520788"/>
                </a:lnTo>
                <a:lnTo>
                  <a:pt x="1733372" y="520788"/>
                </a:lnTo>
                <a:lnTo>
                  <a:pt x="1780743" y="519085"/>
                </a:lnTo>
                <a:lnTo>
                  <a:pt x="1805070" y="507163"/>
                </a:lnTo>
                <a:lnTo>
                  <a:pt x="1814032" y="474802"/>
                </a:lnTo>
                <a:lnTo>
                  <a:pt x="1815312" y="411784"/>
                </a:lnTo>
                <a:lnTo>
                  <a:pt x="1815312" y="109004"/>
                </a:lnTo>
                <a:lnTo>
                  <a:pt x="1814032" y="45986"/>
                </a:lnTo>
                <a:lnTo>
                  <a:pt x="1805070" y="13625"/>
                </a:lnTo>
                <a:lnTo>
                  <a:pt x="1780743" y="1703"/>
                </a:lnTo>
                <a:lnTo>
                  <a:pt x="1733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28672" y="2514984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263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8308" y="2384884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0" y="46964"/>
                </a:moveTo>
                <a:lnTo>
                  <a:pt x="5768" y="33497"/>
                </a:lnTo>
                <a:lnTo>
                  <a:pt x="13471" y="20681"/>
                </a:lnTo>
                <a:lnTo>
                  <a:pt x="23388" y="9267"/>
                </a:lnTo>
                <a:lnTo>
                  <a:pt x="3580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5074" y="2375703"/>
            <a:ext cx="1575435" cy="0"/>
          </a:xfrm>
          <a:custGeom>
            <a:avLst/>
            <a:gdLst/>
            <a:ahLst/>
            <a:cxnLst/>
            <a:rect l="l" t="t" r="r" b="b"/>
            <a:pathLst>
              <a:path w="1575434">
                <a:moveTo>
                  <a:pt x="0" y="0"/>
                </a:moveTo>
                <a:lnTo>
                  <a:pt x="157520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11055" y="2395453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09" h="52069">
                <a:moveTo>
                  <a:pt x="0" y="0"/>
                </a:moveTo>
                <a:lnTo>
                  <a:pt x="8868" y="9009"/>
                </a:lnTo>
                <a:lnTo>
                  <a:pt x="16943" y="20415"/>
                </a:lnTo>
                <a:lnTo>
                  <a:pt x="23801" y="34497"/>
                </a:lnTo>
                <a:lnTo>
                  <a:pt x="29019" y="51536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43977" y="2526949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263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98540" y="2840348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35801" y="0"/>
                </a:moveTo>
                <a:lnTo>
                  <a:pt x="30032" y="13467"/>
                </a:lnTo>
                <a:lnTo>
                  <a:pt x="22329" y="26282"/>
                </a:lnTo>
                <a:lnTo>
                  <a:pt x="12412" y="37697"/>
                </a:lnTo>
                <a:lnTo>
                  <a:pt x="0" y="4696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78367" y="2896494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126004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28252" y="2934128"/>
            <a:ext cx="14604" cy="102870"/>
          </a:xfrm>
          <a:custGeom>
            <a:avLst/>
            <a:gdLst/>
            <a:ahLst/>
            <a:cxnLst/>
            <a:rect l="l" t="t" r="r" b="b"/>
            <a:pathLst>
              <a:path w="14604" h="102869">
                <a:moveTo>
                  <a:pt x="4149" y="0"/>
                </a:moveTo>
                <a:lnTo>
                  <a:pt x="538" y="23647"/>
                </a:lnTo>
                <a:lnTo>
                  <a:pt x="0" y="49844"/>
                </a:lnTo>
                <a:lnTo>
                  <a:pt x="4028" y="76798"/>
                </a:lnTo>
                <a:lnTo>
                  <a:pt x="14119" y="102717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6133" y="2925776"/>
            <a:ext cx="106680" cy="118110"/>
          </a:xfrm>
          <a:custGeom>
            <a:avLst/>
            <a:gdLst/>
            <a:ahLst/>
            <a:cxnLst/>
            <a:rect l="l" t="t" r="r" b="b"/>
            <a:pathLst>
              <a:path w="106679" h="118110">
                <a:moveTo>
                  <a:pt x="106337" y="117754"/>
                </a:moveTo>
                <a:lnTo>
                  <a:pt x="73328" y="98717"/>
                </a:lnTo>
                <a:lnTo>
                  <a:pt x="40000" y="72645"/>
                </a:lnTo>
                <a:lnTo>
                  <a:pt x="13255" y="3968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37467" y="289649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4344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32574" y="2825208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10" h="52069">
                <a:moveTo>
                  <a:pt x="29019" y="51536"/>
                </a:moveTo>
                <a:lnTo>
                  <a:pt x="20150" y="42526"/>
                </a:lnTo>
                <a:lnTo>
                  <a:pt x="12076" y="31121"/>
                </a:lnTo>
                <a:lnTo>
                  <a:pt x="5218" y="1703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28672" y="2462597"/>
            <a:ext cx="2540" cy="40640"/>
          </a:xfrm>
          <a:custGeom>
            <a:avLst/>
            <a:gdLst/>
            <a:ahLst/>
            <a:cxnLst/>
            <a:rect l="l" t="t" r="r" b="b"/>
            <a:pathLst>
              <a:path w="2539" h="40639">
                <a:moveTo>
                  <a:pt x="0" y="40424"/>
                </a:moveTo>
                <a:lnTo>
                  <a:pt x="0" y="22110"/>
                </a:lnTo>
                <a:lnTo>
                  <a:pt x="0" y="12979"/>
                </a:lnTo>
                <a:lnTo>
                  <a:pt x="198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88666" y="2375703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0" y="2971"/>
                </a:moveTo>
                <a:lnTo>
                  <a:pt x="6565" y="1066"/>
                </a:lnTo>
                <a:lnTo>
                  <a:pt x="13855" y="0"/>
                </a:lnTo>
                <a:lnTo>
                  <a:pt x="21945" y="0"/>
                </a:lnTo>
                <a:lnTo>
                  <a:pt x="4099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42981" y="2375703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19062" y="0"/>
                </a:lnTo>
                <a:lnTo>
                  <a:pt x="28384" y="0"/>
                </a:lnTo>
                <a:lnTo>
                  <a:pt x="40754" y="419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42739" y="2462584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800" y="6819"/>
                </a:lnTo>
                <a:lnTo>
                  <a:pt x="1244" y="14185"/>
                </a:lnTo>
                <a:lnTo>
                  <a:pt x="1244" y="22123"/>
                </a:lnTo>
                <a:lnTo>
                  <a:pt x="1244" y="4043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41990" y="2769175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1993" y="0"/>
                </a:moveTo>
                <a:lnTo>
                  <a:pt x="1993" y="18313"/>
                </a:lnTo>
                <a:lnTo>
                  <a:pt x="1993" y="27444"/>
                </a:lnTo>
                <a:lnTo>
                  <a:pt x="0" y="404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39095" y="2893521"/>
            <a:ext cx="45085" cy="3175"/>
          </a:xfrm>
          <a:custGeom>
            <a:avLst/>
            <a:gdLst/>
            <a:ahLst/>
            <a:cxnLst/>
            <a:rect l="l" t="t" r="r" b="b"/>
            <a:pathLst>
              <a:path w="45084" h="3175">
                <a:moveTo>
                  <a:pt x="44881" y="0"/>
                </a:moveTo>
                <a:lnTo>
                  <a:pt x="38315" y="1917"/>
                </a:lnTo>
                <a:lnTo>
                  <a:pt x="31026" y="2971"/>
                </a:lnTo>
                <a:lnTo>
                  <a:pt x="22948" y="2971"/>
                </a:lnTo>
                <a:lnTo>
                  <a:pt x="0" y="2971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63885" y="2896492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42024" y="0"/>
                </a:move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38513" y="2896492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7127" y="0"/>
                </a:moveTo>
                <a:lnTo>
                  <a:pt x="8039" y="0"/>
                </a:lnTo>
                <a:lnTo>
                  <a:pt x="6388" y="698"/>
                </a:lnTo>
                <a:lnTo>
                  <a:pt x="3238" y="6477"/>
                </a:lnTo>
                <a:lnTo>
                  <a:pt x="0" y="156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43403" y="3046517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5041" y="0"/>
                </a:moveTo>
                <a:lnTo>
                  <a:pt x="8394" y="4711"/>
                </a:lnTo>
                <a:lnTo>
                  <a:pt x="12242" y="9207"/>
                </a:lnTo>
                <a:lnTo>
                  <a:pt x="16637" y="13436"/>
                </a:lnTo>
                <a:lnTo>
                  <a:pt x="10185" y="11201"/>
                </a:lnTo>
                <a:lnTo>
                  <a:pt x="0" y="68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01417" y="2896492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80">
                <a:moveTo>
                  <a:pt x="14338" y="17741"/>
                </a:moveTo>
                <a:lnTo>
                  <a:pt x="14516" y="11988"/>
                </a:lnTo>
                <a:lnTo>
                  <a:pt x="15252" y="6070"/>
                </a:lnTo>
                <a:lnTo>
                  <a:pt x="1659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88920" y="2892301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4">
                <a:moveTo>
                  <a:pt x="38290" y="4191"/>
                </a:moveTo>
                <a:lnTo>
                  <a:pt x="21691" y="4191"/>
                </a:lnTo>
                <a:lnTo>
                  <a:pt x="12357" y="419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28672" y="2769175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244" y="40436"/>
                </a:moveTo>
                <a:lnTo>
                  <a:pt x="431" y="33616"/>
                </a:lnTo>
                <a:lnTo>
                  <a:pt x="0" y="26250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28245" y="2442296"/>
            <a:ext cx="160401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What do you like best</a:t>
            </a:r>
            <a:r>
              <a:rPr sz="1000" i="1" spc="-100" dirty="0">
                <a:solidFill>
                  <a:srgbClr val="231F20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about  the </a:t>
            </a:r>
            <a:r>
              <a:rPr sz="1000" i="1" spc="-5" dirty="0">
                <a:solidFill>
                  <a:srgbClr val="231F20"/>
                </a:solidFill>
                <a:latin typeface="Helvetica Neue"/>
                <a:cs typeface="Helvetica Neue"/>
              </a:rPr>
              <a:t>project </a:t>
            </a: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you</a:t>
            </a:r>
            <a:r>
              <a:rPr sz="1000" i="1" spc="-80" dirty="0">
                <a:solidFill>
                  <a:srgbClr val="231F20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made?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241538" y="2378501"/>
            <a:ext cx="1057275" cy="685165"/>
          </a:xfrm>
          <a:custGeom>
            <a:avLst/>
            <a:gdLst/>
            <a:ahLst/>
            <a:cxnLst/>
            <a:rect l="l" t="t" r="r" b="b"/>
            <a:pathLst>
              <a:path w="1057275" h="685164">
                <a:moveTo>
                  <a:pt x="185115" y="521207"/>
                </a:moveTo>
                <a:lnTo>
                  <a:pt x="110261" y="521207"/>
                </a:lnTo>
                <a:lnTo>
                  <a:pt x="103817" y="583657"/>
                </a:lnTo>
                <a:lnTo>
                  <a:pt x="110285" y="621512"/>
                </a:lnTo>
                <a:lnTo>
                  <a:pt x="137420" y="650109"/>
                </a:lnTo>
                <a:lnTo>
                  <a:pt x="192976" y="684783"/>
                </a:lnTo>
                <a:lnTo>
                  <a:pt x="176864" y="636095"/>
                </a:lnTo>
                <a:lnTo>
                  <a:pt x="174739" y="583217"/>
                </a:lnTo>
                <a:lnTo>
                  <a:pt x="179767" y="540228"/>
                </a:lnTo>
                <a:lnTo>
                  <a:pt x="185115" y="521207"/>
                </a:lnTo>
                <a:close/>
              </a:path>
              <a:path w="1057275" h="685164">
                <a:moveTo>
                  <a:pt x="1009408" y="0"/>
                </a:moveTo>
                <a:lnTo>
                  <a:pt x="47713" y="0"/>
                </a:lnTo>
                <a:lnTo>
                  <a:pt x="20129" y="1704"/>
                </a:lnTo>
                <a:lnTo>
                  <a:pt x="5964" y="13636"/>
                </a:lnTo>
                <a:lnTo>
                  <a:pt x="745" y="46023"/>
                </a:lnTo>
                <a:lnTo>
                  <a:pt x="0" y="109092"/>
                </a:lnTo>
                <a:lnTo>
                  <a:pt x="0" y="412114"/>
                </a:lnTo>
                <a:lnTo>
                  <a:pt x="745" y="475184"/>
                </a:lnTo>
                <a:lnTo>
                  <a:pt x="5964" y="507571"/>
                </a:lnTo>
                <a:lnTo>
                  <a:pt x="20129" y="519503"/>
                </a:lnTo>
                <a:lnTo>
                  <a:pt x="47713" y="521207"/>
                </a:lnTo>
                <a:lnTo>
                  <a:pt x="1009408" y="521207"/>
                </a:lnTo>
                <a:lnTo>
                  <a:pt x="1036993" y="519503"/>
                </a:lnTo>
                <a:lnTo>
                  <a:pt x="1051158" y="507571"/>
                </a:lnTo>
                <a:lnTo>
                  <a:pt x="1056377" y="475184"/>
                </a:lnTo>
                <a:lnTo>
                  <a:pt x="1057122" y="412114"/>
                </a:lnTo>
                <a:lnTo>
                  <a:pt x="1057122" y="109092"/>
                </a:lnTo>
                <a:lnTo>
                  <a:pt x="1056377" y="46023"/>
                </a:lnTo>
                <a:lnTo>
                  <a:pt x="1051158" y="13636"/>
                </a:lnTo>
                <a:lnTo>
                  <a:pt x="1036993" y="1704"/>
                </a:lnTo>
                <a:lnTo>
                  <a:pt x="1009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41538" y="2517896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441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45646" y="2394216"/>
            <a:ext cx="17145" cy="48895"/>
          </a:xfrm>
          <a:custGeom>
            <a:avLst/>
            <a:gdLst/>
            <a:ahLst/>
            <a:cxnLst/>
            <a:rect l="l" t="t" r="r" b="b"/>
            <a:pathLst>
              <a:path w="17145" h="48894">
                <a:moveTo>
                  <a:pt x="0" y="48348"/>
                </a:moveTo>
                <a:lnTo>
                  <a:pt x="2657" y="35327"/>
                </a:lnTo>
                <a:lnTo>
                  <a:pt x="6269" y="22483"/>
                </a:lnTo>
                <a:lnTo>
                  <a:pt x="10978" y="10485"/>
                </a:lnTo>
                <a:lnTo>
                  <a:pt x="16929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4165" y="237850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4732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84084" y="2406136"/>
            <a:ext cx="13335" cy="49530"/>
          </a:xfrm>
          <a:custGeom>
            <a:avLst/>
            <a:gdLst/>
            <a:ahLst/>
            <a:cxnLst/>
            <a:rect l="l" t="t" r="r" b="b"/>
            <a:pathLst>
              <a:path w="13334" h="49530">
                <a:moveTo>
                  <a:pt x="0" y="0"/>
                </a:moveTo>
                <a:lnTo>
                  <a:pt x="4103" y="9329"/>
                </a:lnTo>
                <a:lnTo>
                  <a:pt x="7739" y="20556"/>
                </a:lnTo>
                <a:lnTo>
                  <a:pt x="10753" y="33852"/>
                </a:lnTo>
                <a:lnTo>
                  <a:pt x="12992" y="4939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98667" y="252987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441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77629" y="2835644"/>
            <a:ext cx="17145" cy="48895"/>
          </a:xfrm>
          <a:custGeom>
            <a:avLst/>
            <a:gdLst/>
            <a:ahLst/>
            <a:cxnLst/>
            <a:rect l="l" t="t" r="r" b="b"/>
            <a:pathLst>
              <a:path w="17145" h="48894">
                <a:moveTo>
                  <a:pt x="16929" y="0"/>
                </a:moveTo>
                <a:lnTo>
                  <a:pt x="14273" y="13021"/>
                </a:lnTo>
                <a:lnTo>
                  <a:pt x="10664" y="25865"/>
                </a:lnTo>
                <a:lnTo>
                  <a:pt x="5956" y="37863"/>
                </a:lnTo>
                <a:lnTo>
                  <a:pt x="0" y="48348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59082" y="2899705"/>
            <a:ext cx="700405" cy="0"/>
          </a:xfrm>
          <a:custGeom>
            <a:avLst/>
            <a:gdLst/>
            <a:ahLst/>
            <a:cxnLst/>
            <a:rect l="l" t="t" r="r" b="b"/>
            <a:pathLst>
              <a:path w="700404">
                <a:moveTo>
                  <a:pt x="70035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15957" y="2937413"/>
            <a:ext cx="7620" cy="100330"/>
          </a:xfrm>
          <a:custGeom>
            <a:avLst/>
            <a:gdLst/>
            <a:ahLst/>
            <a:cxnLst/>
            <a:rect l="l" t="t" r="r" b="b"/>
            <a:pathLst>
              <a:path w="7620" h="100330">
                <a:moveTo>
                  <a:pt x="2451" y="0"/>
                </a:moveTo>
                <a:lnTo>
                  <a:pt x="384" y="23028"/>
                </a:lnTo>
                <a:lnTo>
                  <a:pt x="0" y="48523"/>
                </a:lnTo>
                <a:lnTo>
                  <a:pt x="2101" y="74823"/>
                </a:lnTo>
                <a:lnTo>
                  <a:pt x="7492" y="100266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50894" y="2931897"/>
            <a:ext cx="48895" cy="102870"/>
          </a:xfrm>
          <a:custGeom>
            <a:avLst/>
            <a:gdLst/>
            <a:ahLst/>
            <a:cxnLst/>
            <a:rect l="l" t="t" r="r" b="b"/>
            <a:pathLst>
              <a:path w="48895" h="102869">
                <a:moveTo>
                  <a:pt x="48806" y="102704"/>
                </a:moveTo>
                <a:lnTo>
                  <a:pt x="32661" y="83837"/>
                </a:lnTo>
                <a:lnTo>
                  <a:pt x="17706" y="60377"/>
                </a:lnTo>
                <a:lnTo>
                  <a:pt x="6100" y="32405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43127" y="2822682"/>
            <a:ext cx="13335" cy="49530"/>
          </a:xfrm>
          <a:custGeom>
            <a:avLst/>
            <a:gdLst/>
            <a:ahLst/>
            <a:cxnLst/>
            <a:rect l="l" t="t" r="r" b="b"/>
            <a:pathLst>
              <a:path w="13334" h="49530">
                <a:moveTo>
                  <a:pt x="12992" y="49390"/>
                </a:moveTo>
                <a:lnTo>
                  <a:pt x="8888" y="40060"/>
                </a:lnTo>
                <a:lnTo>
                  <a:pt x="5253" y="28833"/>
                </a:lnTo>
                <a:lnTo>
                  <a:pt x="2238" y="15537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41538" y="2468302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617"/>
                </a:moveTo>
                <a:lnTo>
                  <a:pt x="0" y="19291"/>
                </a:lnTo>
                <a:lnTo>
                  <a:pt x="0" y="11455"/>
                </a:lnTo>
                <a:lnTo>
                  <a:pt x="914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71344" y="2378500"/>
            <a:ext cx="37465" cy="6350"/>
          </a:xfrm>
          <a:custGeom>
            <a:avLst/>
            <a:gdLst/>
            <a:ahLst/>
            <a:cxnLst/>
            <a:rect l="l" t="t" r="r" b="b"/>
            <a:pathLst>
              <a:path w="37465" h="6350">
                <a:moveTo>
                  <a:pt x="0" y="6223"/>
                </a:moveTo>
                <a:lnTo>
                  <a:pt x="5067" y="2298"/>
                </a:lnTo>
                <a:lnTo>
                  <a:pt x="10985" y="0"/>
                </a:lnTo>
                <a:lnTo>
                  <a:pt x="17907" y="0"/>
                </a:lnTo>
                <a:lnTo>
                  <a:pt x="37109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31744" y="2378500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19">
                <a:moveTo>
                  <a:pt x="0" y="0"/>
                </a:moveTo>
                <a:lnTo>
                  <a:pt x="19202" y="0"/>
                </a:lnTo>
                <a:lnTo>
                  <a:pt x="27190" y="0"/>
                </a:lnTo>
                <a:lnTo>
                  <a:pt x="36626" y="7467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98127" y="2468365"/>
            <a:ext cx="635" cy="38100"/>
          </a:xfrm>
          <a:custGeom>
            <a:avLst/>
            <a:gdLst/>
            <a:ahLst/>
            <a:cxnLst/>
            <a:rect l="l" t="t" r="r" b="b"/>
            <a:pathLst>
              <a:path w="634" h="38100">
                <a:moveTo>
                  <a:pt x="0" y="0"/>
                </a:moveTo>
                <a:lnTo>
                  <a:pt x="355" y="6007"/>
                </a:lnTo>
                <a:lnTo>
                  <a:pt x="533" y="12407"/>
                </a:lnTo>
                <a:lnTo>
                  <a:pt x="533" y="19227"/>
                </a:lnTo>
                <a:lnTo>
                  <a:pt x="533" y="37553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97746" y="277228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914" y="0"/>
                </a:moveTo>
                <a:lnTo>
                  <a:pt x="914" y="18326"/>
                </a:lnTo>
                <a:lnTo>
                  <a:pt x="914" y="26162"/>
                </a:lnTo>
                <a:lnTo>
                  <a:pt x="0" y="3761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236265" y="2893485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32588" y="0"/>
                </a:moveTo>
                <a:lnTo>
                  <a:pt x="27533" y="3924"/>
                </a:lnTo>
                <a:lnTo>
                  <a:pt x="21602" y="6223"/>
                </a:lnTo>
                <a:lnTo>
                  <a:pt x="14681" y="6223"/>
                </a:lnTo>
                <a:lnTo>
                  <a:pt x="0" y="6223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85516" y="2899708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074" y="0"/>
                </a:moveTo>
                <a:lnTo>
                  <a:pt x="1938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21827" y="2899708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24218" y="0"/>
                </a:moveTo>
                <a:lnTo>
                  <a:pt x="4825" y="0"/>
                </a:lnTo>
                <a:lnTo>
                  <a:pt x="3835" y="711"/>
                </a:lnTo>
                <a:lnTo>
                  <a:pt x="1930" y="6781"/>
                </a:lnTo>
                <a:lnTo>
                  <a:pt x="0" y="1637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18830" y="3047904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140" y="0"/>
                </a:moveTo>
                <a:lnTo>
                  <a:pt x="10274" y="5422"/>
                </a:lnTo>
                <a:lnTo>
                  <a:pt x="12776" y="10579"/>
                </a:lnTo>
                <a:lnTo>
                  <a:pt x="15684" y="15379"/>
                </a:lnTo>
                <a:lnTo>
                  <a:pt x="9270" y="11595"/>
                </a:lnTo>
                <a:lnTo>
                  <a:pt x="0" y="414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32990" y="2899708"/>
            <a:ext cx="19050" cy="19685"/>
          </a:xfrm>
          <a:custGeom>
            <a:avLst/>
            <a:gdLst/>
            <a:ahLst/>
            <a:cxnLst/>
            <a:rect l="l" t="t" r="r" b="b"/>
            <a:pathLst>
              <a:path w="19050" h="19685">
                <a:moveTo>
                  <a:pt x="17475" y="19240"/>
                </a:moveTo>
                <a:lnTo>
                  <a:pt x="17525" y="13017"/>
                </a:lnTo>
                <a:lnTo>
                  <a:pt x="17957" y="6603"/>
                </a:lnTo>
                <a:lnTo>
                  <a:pt x="1880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71840" y="2892240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19">
                <a:moveTo>
                  <a:pt x="36220" y="7467"/>
                </a:moveTo>
                <a:lnTo>
                  <a:pt x="17411" y="7467"/>
                </a:lnTo>
                <a:lnTo>
                  <a:pt x="9436" y="7467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41538" y="2772289"/>
            <a:ext cx="635" cy="38100"/>
          </a:xfrm>
          <a:custGeom>
            <a:avLst/>
            <a:gdLst/>
            <a:ahLst/>
            <a:cxnLst/>
            <a:rect l="l" t="t" r="r" b="b"/>
            <a:pathLst>
              <a:path w="634" h="38100">
                <a:moveTo>
                  <a:pt x="533" y="37553"/>
                </a:moveTo>
                <a:lnTo>
                  <a:pt x="190" y="31546"/>
                </a:lnTo>
                <a:lnTo>
                  <a:pt x="0" y="25158"/>
                </a:lnTo>
                <a:lnTo>
                  <a:pt x="0" y="18326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8352517" y="2442296"/>
            <a:ext cx="79248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What</a:t>
            </a:r>
            <a:r>
              <a:rPr sz="1000" i="1" spc="-50" dirty="0">
                <a:solidFill>
                  <a:srgbClr val="231F20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was</a:t>
            </a:r>
            <a:r>
              <a:rPr sz="1000" i="1" spc="-50" dirty="0">
                <a:solidFill>
                  <a:srgbClr val="231F20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the  </a:t>
            </a:r>
            <a:r>
              <a:rPr sz="1000" i="1" spc="-5" dirty="0">
                <a:solidFill>
                  <a:srgbClr val="231F20"/>
                </a:solidFill>
                <a:latin typeface="Helvetica Neue"/>
                <a:cs typeface="Helvetica Neue"/>
              </a:rPr>
              <a:t>hardest</a:t>
            </a:r>
            <a:r>
              <a:rPr sz="1000" i="1" spc="-85" dirty="0">
                <a:solidFill>
                  <a:srgbClr val="231F20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part?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920740" y="6115050"/>
            <a:ext cx="1081161" cy="792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20740" y="6115050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707418" y="3895364"/>
            <a:ext cx="365887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85B033"/>
                </a:solidFill>
                <a:latin typeface="Helvetica Neue"/>
                <a:cs typeface="Helvetica Neue"/>
              </a:rPr>
              <a:t>What’s</a:t>
            </a:r>
            <a:r>
              <a:rPr sz="1800" b="1" spc="35" dirty="0">
                <a:solidFill>
                  <a:srgbClr val="85B033"/>
                </a:solidFill>
                <a:latin typeface="Helvetica Neue"/>
                <a:cs typeface="Helvetica Neue"/>
              </a:rPr>
              <a:t> Next?</a:t>
            </a:r>
            <a:endParaRPr sz="1800">
              <a:latin typeface="Helvetica Neue"/>
              <a:cs typeface="Helvetica Neue"/>
            </a:endParaRPr>
          </a:p>
          <a:p>
            <a:pPr marL="25400" marR="5080" algn="just">
              <a:lnSpc>
                <a:spcPts val="1300"/>
              </a:lnSpc>
              <a:spcBef>
                <a:spcPts val="950"/>
              </a:spcBef>
            </a:pPr>
            <a:r>
              <a:rPr sz="1100" dirty="0">
                <a:solidFill>
                  <a:srgbClr val="4C4D4F"/>
                </a:solidFill>
                <a:latin typeface="Helvetica Neue"/>
                <a:cs typeface="Helvetica Neue"/>
              </a:rPr>
              <a:t>Participants can use these ideas and concepts to </a:t>
            </a:r>
            <a:r>
              <a:rPr sz="1100" spc="-5" dirty="0">
                <a:solidFill>
                  <a:srgbClr val="4C4D4F"/>
                </a:solidFill>
                <a:latin typeface="Helvetica Neue"/>
                <a:cs typeface="Helvetica Neue"/>
              </a:rPr>
              <a:t>create</a:t>
            </a:r>
            <a:r>
              <a:rPr sz="1100" spc="-9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100" dirty="0">
                <a:solidFill>
                  <a:srgbClr val="4C4D4F"/>
                </a:solidFill>
                <a:latin typeface="Helvetica Neue"/>
                <a:cs typeface="Helvetica Neue"/>
              </a:rPr>
              <a:t>a  variety of </a:t>
            </a:r>
            <a:r>
              <a:rPr sz="11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projects. Here </a:t>
            </a:r>
            <a:r>
              <a:rPr sz="1100" spc="-10" dirty="0">
                <a:solidFill>
                  <a:srgbClr val="4C4D4F"/>
                </a:solidFill>
                <a:latin typeface="Helvetica Neue"/>
                <a:cs typeface="Helvetica Neue"/>
              </a:rPr>
              <a:t>are </a:t>
            </a:r>
            <a:r>
              <a:rPr sz="1100" dirty="0">
                <a:solidFill>
                  <a:srgbClr val="4C4D4F"/>
                </a:solidFill>
                <a:latin typeface="Helvetica Neue"/>
                <a:cs typeface="Helvetica Neue"/>
              </a:rPr>
              <a:t>two variations on the fashion  game </a:t>
            </a:r>
            <a:r>
              <a:rPr sz="11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 </a:t>
            </a:r>
            <a:r>
              <a:rPr sz="1100" dirty="0">
                <a:solidFill>
                  <a:srgbClr val="4C4D4F"/>
                </a:solidFill>
                <a:latin typeface="Helvetica Neue"/>
                <a:cs typeface="Helvetica Neue"/>
              </a:rPr>
              <a:t>you could</a:t>
            </a:r>
            <a:r>
              <a:rPr sz="1100" spc="-8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100" dirty="0">
                <a:solidFill>
                  <a:srgbClr val="4C4D4F"/>
                </a:solidFill>
                <a:latin typeface="Helvetica Neue"/>
                <a:cs typeface="Helvetica Neue"/>
              </a:rPr>
              <a:t>suggest: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86992" y="52832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7602" y="53172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0259" y="5374384"/>
            <a:ext cx="1044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EA6955"/>
                </a:solidFill>
                <a:latin typeface="Helvetica Neue"/>
                <a:cs typeface="Helvetica Neue"/>
              </a:rPr>
              <a:t>Prepare </a:t>
            </a:r>
            <a:r>
              <a:rPr sz="1000" b="1" dirty="0">
                <a:solidFill>
                  <a:srgbClr val="EA6955"/>
                </a:solidFill>
                <a:latin typeface="Helvetica Neue"/>
                <a:cs typeface="Helvetica Neue"/>
              </a:rPr>
              <a:t>to</a:t>
            </a:r>
            <a:r>
              <a:rPr sz="1000" b="1" spc="-55" dirty="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Helvetica Neue"/>
                <a:cs typeface="Helvetica Neue"/>
              </a:rPr>
              <a:t>Share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920740" y="5064737"/>
            <a:ext cx="1081161" cy="7925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20740" y="5064736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17372" y="5683504"/>
            <a:ext cx="177355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60" dirty="0">
                <a:solidFill>
                  <a:srgbClr val="4C4D4F"/>
                </a:solidFill>
                <a:latin typeface="Helvetica Neue"/>
                <a:cs typeface="Helvetica Neue"/>
              </a:rPr>
              <a:t>To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add instructions and</a:t>
            </a:r>
            <a:r>
              <a:rPr sz="1000" spc="-2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credits 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to a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project,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click the button:  “See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</a:t>
            </a:r>
            <a:r>
              <a:rPr sz="1000" spc="-8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page”.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17372" y="6343903"/>
            <a:ext cx="1878964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This video shows how to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share</a:t>
            </a:r>
            <a:r>
              <a:rPr sz="1000" spc="-9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 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on the Scratch website:  </a:t>
            </a:r>
            <a:r>
              <a:rPr sz="1000" u="sng" spc="-5" dirty="0">
                <a:solidFill>
                  <a:srgbClr val="4C4D4F"/>
                </a:solidFill>
                <a:latin typeface="Helvetica Neue"/>
                <a:cs typeface="Helvetica Neue"/>
                <a:hlinkClick r:id="rId7"/>
              </a:rPr>
              <a:t>vimeo.com/llk/share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783955" y="6686804"/>
            <a:ext cx="18434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778974" y="5784850"/>
            <a:ext cx="1853336" cy="10605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51733" y="1871345"/>
            <a:ext cx="1202588" cy="8634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51733" y="1871345"/>
            <a:ext cx="1202690" cy="863600"/>
          </a:xfrm>
          <a:custGeom>
            <a:avLst/>
            <a:gdLst/>
            <a:ahLst/>
            <a:cxnLst/>
            <a:rect l="l" t="t" r="r" b="b"/>
            <a:pathLst>
              <a:path w="1202689" h="863600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30719"/>
                </a:lnTo>
                <a:lnTo>
                  <a:pt x="510" y="849618"/>
                </a:lnTo>
                <a:lnTo>
                  <a:pt x="4086" y="859323"/>
                </a:lnTo>
                <a:lnTo>
                  <a:pt x="13791" y="862898"/>
                </a:lnTo>
                <a:lnTo>
                  <a:pt x="32689" y="863409"/>
                </a:lnTo>
                <a:lnTo>
                  <a:pt x="1169898" y="863409"/>
                </a:lnTo>
                <a:lnTo>
                  <a:pt x="1188797" y="862898"/>
                </a:lnTo>
                <a:lnTo>
                  <a:pt x="1198502" y="859323"/>
                </a:lnTo>
                <a:lnTo>
                  <a:pt x="1202077" y="849618"/>
                </a:lnTo>
                <a:lnTo>
                  <a:pt x="1202588" y="830719"/>
                </a:lnTo>
                <a:lnTo>
                  <a:pt x="1202588" y="32689"/>
                </a:lnTo>
                <a:lnTo>
                  <a:pt x="1202077" y="13791"/>
                </a:lnTo>
                <a:lnTo>
                  <a:pt x="1198502" y="4086"/>
                </a:lnTo>
                <a:lnTo>
                  <a:pt x="1188797" y="510"/>
                </a:lnTo>
                <a:lnTo>
                  <a:pt x="116989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85222" y="1871345"/>
            <a:ext cx="925540" cy="8669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206789" y="4201097"/>
            <a:ext cx="146304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What kind of character  do you want to </a:t>
            </a:r>
            <a:r>
              <a:rPr sz="1000" i="1" spc="-5" dirty="0">
                <a:solidFill>
                  <a:srgbClr val="4C4D4F"/>
                </a:solidFill>
                <a:latin typeface="Helvetica Neue"/>
                <a:cs typeface="Helvetica Neue"/>
              </a:rPr>
              <a:t>dress</a:t>
            </a:r>
            <a:r>
              <a:rPr sz="1000" i="1" spc="-9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up?  What is their</a:t>
            </a:r>
            <a:r>
              <a:rPr sz="1000" i="1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4C4D4F"/>
                </a:solidFill>
                <a:latin typeface="Helvetica Neue"/>
                <a:cs typeface="Helvetica Neue"/>
              </a:rPr>
              <a:t>style?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071114" y="4059113"/>
            <a:ext cx="1269048" cy="9491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71115" y="4059113"/>
            <a:ext cx="1269365" cy="949325"/>
          </a:xfrm>
          <a:custGeom>
            <a:avLst/>
            <a:gdLst/>
            <a:ahLst/>
            <a:cxnLst/>
            <a:rect l="l" t="t" r="r" b="b"/>
            <a:pathLst>
              <a:path w="1269364" h="949325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916419"/>
                </a:lnTo>
                <a:lnTo>
                  <a:pt x="510" y="935318"/>
                </a:lnTo>
                <a:lnTo>
                  <a:pt x="4086" y="945022"/>
                </a:lnTo>
                <a:lnTo>
                  <a:pt x="13791" y="948598"/>
                </a:lnTo>
                <a:lnTo>
                  <a:pt x="32689" y="949109"/>
                </a:lnTo>
                <a:lnTo>
                  <a:pt x="1236357" y="949109"/>
                </a:lnTo>
                <a:lnTo>
                  <a:pt x="1255256" y="948598"/>
                </a:lnTo>
                <a:lnTo>
                  <a:pt x="1264961" y="945022"/>
                </a:lnTo>
                <a:lnTo>
                  <a:pt x="1268536" y="935318"/>
                </a:lnTo>
                <a:lnTo>
                  <a:pt x="1269047" y="916419"/>
                </a:lnTo>
                <a:lnTo>
                  <a:pt x="1269047" y="32689"/>
                </a:lnTo>
                <a:lnTo>
                  <a:pt x="1268536" y="13791"/>
                </a:lnTo>
                <a:lnTo>
                  <a:pt x="1264961" y="4086"/>
                </a:lnTo>
                <a:lnTo>
                  <a:pt x="1255256" y="510"/>
                </a:lnTo>
                <a:lnTo>
                  <a:pt x="1236357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7180742" y="4943473"/>
            <a:ext cx="2566035" cy="9652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dirty="0">
                <a:solidFill>
                  <a:srgbClr val="85B033"/>
                </a:solidFill>
                <a:latin typeface="Helvetica Neue"/>
                <a:cs typeface="Helvetica Neue"/>
              </a:rPr>
              <a:t>Historical</a:t>
            </a:r>
            <a:r>
              <a:rPr sz="1000" b="1" spc="-100" dirty="0">
                <a:solidFill>
                  <a:srgbClr val="85B033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85B033"/>
                </a:solidFill>
                <a:latin typeface="Helvetica Neue"/>
                <a:cs typeface="Helvetica Neue"/>
              </a:rPr>
              <a:t>Fashion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Research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the fashion of a particular time</a:t>
            </a:r>
            <a:r>
              <a:rPr sz="1000" spc="-7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and  place in history and make a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dress-up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game  based on that style. </a:t>
            </a:r>
            <a:r>
              <a:rPr sz="1000" spc="-60" dirty="0">
                <a:solidFill>
                  <a:srgbClr val="4C4D4F"/>
                </a:solidFill>
                <a:latin typeface="Helvetica Neue"/>
                <a:cs typeface="Helvetica Neue"/>
              </a:rPr>
              <a:t>To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find sample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projects,  search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on Scratch for “historical</a:t>
            </a:r>
            <a:r>
              <a:rPr sz="1000" spc="-85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fashion”.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180742" y="5984873"/>
            <a:ext cx="2411095" cy="9652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dirty="0">
                <a:solidFill>
                  <a:srgbClr val="85B033"/>
                </a:solidFill>
                <a:latin typeface="Helvetica Neue"/>
                <a:cs typeface="Helvetica Neue"/>
              </a:rPr>
              <a:t>Design a</a:t>
            </a:r>
            <a:r>
              <a:rPr sz="1000" b="1" spc="-100" dirty="0">
                <a:solidFill>
                  <a:srgbClr val="85B033"/>
                </a:solidFill>
                <a:latin typeface="Helvetica Neue"/>
                <a:cs typeface="Helvetica Neue"/>
              </a:rPr>
              <a:t> </a:t>
            </a:r>
            <a:r>
              <a:rPr sz="1000" b="1" dirty="0">
                <a:solidFill>
                  <a:srgbClr val="85B033"/>
                </a:solidFill>
                <a:latin typeface="Helvetica Neue"/>
                <a:cs typeface="Helvetica Neue"/>
              </a:rPr>
              <a:t>Shoe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Instead of making a game based on an  </a:t>
            </a:r>
            <a:r>
              <a:rPr sz="1000" spc="-5" dirty="0">
                <a:solidFill>
                  <a:srgbClr val="4C4D4F"/>
                </a:solidFill>
                <a:latin typeface="Helvetica Neue"/>
                <a:cs typeface="Helvetica Neue"/>
              </a:rPr>
              <a:t>entire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outfit, zoom in and make a game  that lets you design a shoe, hat,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necklace,  t-shirt, or nail</a:t>
            </a:r>
            <a:r>
              <a:rPr sz="1000" spc="-100" dirty="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4C4D4F"/>
                </a:solidFill>
                <a:latin typeface="Helvetica Neue"/>
                <a:cs typeface="Helvetica Neue"/>
              </a:rPr>
              <a:t>art.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127878" y="3106565"/>
            <a:ext cx="3291204" cy="441959"/>
          </a:xfrm>
          <a:custGeom>
            <a:avLst/>
            <a:gdLst/>
            <a:ahLst/>
            <a:cxnLst/>
            <a:rect l="l" t="t" r="r" b="b"/>
            <a:pathLst>
              <a:path w="3291204" h="441960">
                <a:moveTo>
                  <a:pt x="576326" y="336207"/>
                </a:moveTo>
                <a:lnTo>
                  <a:pt x="343281" y="336207"/>
                </a:lnTo>
                <a:lnTo>
                  <a:pt x="360177" y="379275"/>
                </a:lnTo>
                <a:lnTo>
                  <a:pt x="392633" y="404623"/>
                </a:lnTo>
                <a:lnTo>
                  <a:pt x="464789" y="422144"/>
                </a:lnTo>
                <a:lnTo>
                  <a:pt x="600786" y="441731"/>
                </a:lnTo>
                <a:lnTo>
                  <a:pt x="550629" y="410321"/>
                </a:lnTo>
                <a:lnTo>
                  <a:pt x="544017" y="376210"/>
                </a:lnTo>
                <a:lnTo>
                  <a:pt x="559673" y="348478"/>
                </a:lnTo>
                <a:lnTo>
                  <a:pt x="576326" y="336207"/>
                </a:lnTo>
                <a:close/>
              </a:path>
              <a:path w="3291204" h="441960">
                <a:moveTo>
                  <a:pt x="3142640" y="0"/>
                </a:moveTo>
                <a:lnTo>
                  <a:pt x="148564" y="0"/>
                </a:lnTo>
                <a:lnTo>
                  <a:pt x="62675" y="1099"/>
                </a:lnTo>
                <a:lnTo>
                  <a:pt x="18570" y="8796"/>
                </a:lnTo>
                <a:lnTo>
                  <a:pt x="2321" y="29687"/>
                </a:lnTo>
                <a:lnTo>
                  <a:pt x="0" y="70370"/>
                </a:lnTo>
                <a:lnTo>
                  <a:pt x="0" y="265836"/>
                </a:lnTo>
                <a:lnTo>
                  <a:pt x="2321" y="306519"/>
                </a:lnTo>
                <a:lnTo>
                  <a:pt x="18570" y="327410"/>
                </a:lnTo>
                <a:lnTo>
                  <a:pt x="62675" y="335107"/>
                </a:lnTo>
                <a:lnTo>
                  <a:pt x="148564" y="336207"/>
                </a:lnTo>
                <a:lnTo>
                  <a:pt x="3142640" y="336207"/>
                </a:lnTo>
                <a:lnTo>
                  <a:pt x="3228529" y="335107"/>
                </a:lnTo>
                <a:lnTo>
                  <a:pt x="3272634" y="327410"/>
                </a:lnTo>
                <a:lnTo>
                  <a:pt x="3288883" y="306519"/>
                </a:lnTo>
                <a:lnTo>
                  <a:pt x="3291204" y="265836"/>
                </a:lnTo>
                <a:lnTo>
                  <a:pt x="3291204" y="70370"/>
                </a:lnTo>
                <a:lnTo>
                  <a:pt x="3288883" y="29687"/>
                </a:lnTo>
                <a:lnTo>
                  <a:pt x="3272634" y="8796"/>
                </a:lnTo>
                <a:lnTo>
                  <a:pt x="3228529" y="1099"/>
                </a:lnTo>
                <a:lnTo>
                  <a:pt x="3142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27878" y="3209513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19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46970" y="3107590"/>
            <a:ext cx="100330" cy="34290"/>
          </a:xfrm>
          <a:custGeom>
            <a:avLst/>
            <a:gdLst/>
            <a:ahLst/>
            <a:cxnLst/>
            <a:rect l="l" t="t" r="r" b="b"/>
            <a:pathLst>
              <a:path w="100329" h="34289">
                <a:moveTo>
                  <a:pt x="0" y="33667"/>
                </a:moveTo>
                <a:lnTo>
                  <a:pt x="14721" y="22676"/>
                </a:lnTo>
                <a:lnTo>
                  <a:pt x="35550" y="12733"/>
                </a:lnTo>
                <a:lnTo>
                  <a:pt x="63547" y="4840"/>
                </a:lnTo>
                <a:lnTo>
                  <a:pt x="9977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21040" y="3106563"/>
            <a:ext cx="2917825" cy="0"/>
          </a:xfrm>
          <a:custGeom>
            <a:avLst/>
            <a:gdLst/>
            <a:ahLst/>
            <a:cxnLst/>
            <a:rect l="l" t="t" r="r" b="b"/>
            <a:pathLst>
              <a:path w="2917825">
                <a:moveTo>
                  <a:pt x="0" y="0"/>
                </a:moveTo>
                <a:lnTo>
                  <a:pt x="291763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312033" y="3109536"/>
            <a:ext cx="97790" cy="40005"/>
          </a:xfrm>
          <a:custGeom>
            <a:avLst/>
            <a:gdLst/>
            <a:ahLst/>
            <a:cxnLst/>
            <a:rect l="l" t="t" r="r" b="b"/>
            <a:pathLst>
              <a:path w="97790" h="40005">
                <a:moveTo>
                  <a:pt x="0" y="0"/>
                </a:moveTo>
                <a:lnTo>
                  <a:pt x="26697" y="4462"/>
                </a:lnTo>
                <a:lnTo>
                  <a:pt x="54149" y="12014"/>
                </a:lnTo>
                <a:lnTo>
                  <a:pt x="78920" y="23470"/>
                </a:lnTo>
                <a:lnTo>
                  <a:pt x="97574" y="3964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419081" y="3222625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19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300219" y="3408076"/>
            <a:ext cx="100330" cy="34290"/>
          </a:xfrm>
          <a:custGeom>
            <a:avLst/>
            <a:gdLst/>
            <a:ahLst/>
            <a:cxnLst/>
            <a:rect l="l" t="t" r="r" b="b"/>
            <a:pathLst>
              <a:path w="100329" h="34289">
                <a:moveTo>
                  <a:pt x="99771" y="0"/>
                </a:moveTo>
                <a:lnTo>
                  <a:pt x="85049" y="10991"/>
                </a:lnTo>
                <a:lnTo>
                  <a:pt x="64220" y="20934"/>
                </a:lnTo>
                <a:lnTo>
                  <a:pt x="36223" y="28826"/>
                </a:lnTo>
                <a:lnTo>
                  <a:pt x="0" y="33667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63001" y="344277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93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36084" y="3442772"/>
            <a:ext cx="2346960" cy="0"/>
          </a:xfrm>
          <a:custGeom>
            <a:avLst/>
            <a:gdLst/>
            <a:ahLst/>
            <a:cxnLst/>
            <a:rect l="l" t="t" r="r" b="b"/>
            <a:pathLst>
              <a:path w="2346959">
                <a:moveTo>
                  <a:pt x="234642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70592" y="3482423"/>
            <a:ext cx="24765" cy="50165"/>
          </a:xfrm>
          <a:custGeom>
            <a:avLst/>
            <a:gdLst/>
            <a:ahLst/>
            <a:cxnLst/>
            <a:rect l="l" t="t" r="r" b="b"/>
            <a:pathLst>
              <a:path w="24765" h="50164">
                <a:moveTo>
                  <a:pt x="1389" y="0"/>
                </a:moveTo>
                <a:lnTo>
                  <a:pt x="0" y="12299"/>
                </a:lnTo>
                <a:lnTo>
                  <a:pt x="2676" y="25023"/>
                </a:lnTo>
                <a:lnTo>
                  <a:pt x="10485" y="37717"/>
                </a:lnTo>
                <a:lnTo>
                  <a:pt x="24490" y="4992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6754" y="3466519"/>
            <a:ext cx="203200" cy="75565"/>
          </a:xfrm>
          <a:custGeom>
            <a:avLst/>
            <a:gdLst/>
            <a:ahLst/>
            <a:cxnLst/>
            <a:rect l="l" t="t" r="r" b="b"/>
            <a:pathLst>
              <a:path w="203200" h="75564">
                <a:moveTo>
                  <a:pt x="202577" y="75209"/>
                </a:moveTo>
                <a:lnTo>
                  <a:pt x="152529" y="64579"/>
                </a:lnTo>
                <a:lnTo>
                  <a:pt x="95221" y="48653"/>
                </a:lnTo>
                <a:lnTo>
                  <a:pt x="40946" y="2720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08892" y="3442772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11676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37353" y="3400149"/>
            <a:ext cx="97790" cy="40005"/>
          </a:xfrm>
          <a:custGeom>
            <a:avLst/>
            <a:gdLst/>
            <a:ahLst/>
            <a:cxnLst/>
            <a:rect l="l" t="t" r="r" b="b"/>
            <a:pathLst>
              <a:path w="97789" h="40004">
                <a:moveTo>
                  <a:pt x="97574" y="39649"/>
                </a:moveTo>
                <a:lnTo>
                  <a:pt x="70876" y="35186"/>
                </a:lnTo>
                <a:lnTo>
                  <a:pt x="43424" y="27635"/>
                </a:lnTo>
                <a:lnTo>
                  <a:pt x="18653" y="16178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27878" y="3159719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30">
                <a:moveTo>
                  <a:pt x="0" y="36677"/>
                </a:moveTo>
                <a:lnTo>
                  <a:pt x="0" y="17208"/>
                </a:lnTo>
                <a:lnTo>
                  <a:pt x="0" y="9905"/>
                </a:lnTo>
                <a:lnTo>
                  <a:pt x="4965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58408" y="3106569"/>
            <a:ext cx="37465" cy="635"/>
          </a:xfrm>
          <a:custGeom>
            <a:avLst/>
            <a:gdLst/>
            <a:ahLst/>
            <a:cxnLst/>
            <a:rect l="l" t="t" r="r" b="b"/>
            <a:pathLst>
              <a:path w="37464" h="635">
                <a:moveTo>
                  <a:pt x="-6350" y="177"/>
                </a:moveTo>
                <a:lnTo>
                  <a:pt x="43484" y="177"/>
                </a:lnTo>
              </a:path>
            </a:pathLst>
          </a:custGeom>
          <a:ln w="13055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251418" y="3106569"/>
            <a:ext cx="37465" cy="1270"/>
          </a:xfrm>
          <a:custGeom>
            <a:avLst/>
            <a:gdLst/>
            <a:ahLst/>
            <a:cxnLst/>
            <a:rect l="l" t="t" r="r" b="b"/>
            <a:pathLst>
              <a:path w="37465" h="1269">
                <a:moveTo>
                  <a:pt x="0" y="0"/>
                </a:moveTo>
                <a:lnTo>
                  <a:pt x="19100" y="0"/>
                </a:lnTo>
                <a:lnTo>
                  <a:pt x="26161" y="0"/>
                </a:lnTo>
                <a:lnTo>
                  <a:pt x="37198" y="72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15565" y="3159287"/>
            <a:ext cx="3810" cy="37465"/>
          </a:xfrm>
          <a:custGeom>
            <a:avLst/>
            <a:gdLst/>
            <a:ahLst/>
            <a:cxnLst/>
            <a:rect l="l" t="t" r="r" b="b"/>
            <a:pathLst>
              <a:path w="3809" h="37464">
                <a:moveTo>
                  <a:pt x="0" y="0"/>
                </a:moveTo>
                <a:lnTo>
                  <a:pt x="2260" y="5334"/>
                </a:lnTo>
                <a:lnTo>
                  <a:pt x="3517" y="11188"/>
                </a:lnTo>
                <a:lnTo>
                  <a:pt x="3517" y="17640"/>
                </a:lnTo>
                <a:lnTo>
                  <a:pt x="3517" y="3710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414117" y="3352937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29">
                <a:moveTo>
                  <a:pt x="4965" y="0"/>
                </a:moveTo>
                <a:lnTo>
                  <a:pt x="4965" y="19469"/>
                </a:lnTo>
                <a:lnTo>
                  <a:pt x="4965" y="26771"/>
                </a:lnTo>
                <a:lnTo>
                  <a:pt x="0" y="3667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249423" y="3442408"/>
            <a:ext cx="39370" cy="635"/>
          </a:xfrm>
          <a:custGeom>
            <a:avLst/>
            <a:gdLst/>
            <a:ahLst/>
            <a:cxnLst/>
            <a:rect l="l" t="t" r="r" b="b"/>
            <a:pathLst>
              <a:path w="39370" h="635">
                <a:moveTo>
                  <a:pt x="-6350" y="184"/>
                </a:moveTo>
                <a:lnTo>
                  <a:pt x="45478" y="184"/>
                </a:lnTo>
              </a:path>
            </a:pathLst>
          </a:custGeom>
          <a:ln w="13068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108047" y="3442777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40208" y="0"/>
                </a:moveTo>
                <a:lnTo>
                  <a:pt x="1911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86957" y="3442777"/>
            <a:ext cx="36830" cy="13335"/>
          </a:xfrm>
          <a:custGeom>
            <a:avLst/>
            <a:gdLst/>
            <a:ahLst/>
            <a:cxnLst/>
            <a:rect l="l" t="t" r="r" b="b"/>
            <a:pathLst>
              <a:path w="36829" h="13335">
                <a:moveTo>
                  <a:pt x="36360" y="0"/>
                </a:moveTo>
                <a:lnTo>
                  <a:pt x="17246" y="0"/>
                </a:lnTo>
                <a:lnTo>
                  <a:pt x="13792" y="508"/>
                </a:lnTo>
                <a:lnTo>
                  <a:pt x="6756" y="5372"/>
                </a:lnTo>
                <a:lnTo>
                  <a:pt x="0" y="1291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08484" y="3540046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0" y="0"/>
                </a:moveTo>
                <a:lnTo>
                  <a:pt x="5880" y="2882"/>
                </a:lnTo>
                <a:lnTo>
                  <a:pt x="12585" y="5651"/>
                </a:lnTo>
                <a:lnTo>
                  <a:pt x="20180" y="8242"/>
                </a:lnTo>
                <a:lnTo>
                  <a:pt x="13728" y="7365"/>
                </a:lnTo>
                <a:lnTo>
                  <a:pt x="2857" y="557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51766" y="3442777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39" h="15875">
                <a:moveTo>
                  <a:pt x="27571" y="15392"/>
                </a:moveTo>
                <a:lnTo>
                  <a:pt x="23837" y="10477"/>
                </a:lnTo>
                <a:lnTo>
                  <a:pt x="21056" y="5346"/>
                </a:lnTo>
                <a:lnTo>
                  <a:pt x="1939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58345" y="3442040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37490" y="736"/>
                </a:moveTo>
                <a:lnTo>
                  <a:pt x="18097" y="736"/>
                </a:lnTo>
                <a:lnTo>
                  <a:pt x="11036" y="73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27878" y="3352937"/>
            <a:ext cx="3810" cy="37465"/>
          </a:xfrm>
          <a:custGeom>
            <a:avLst/>
            <a:gdLst/>
            <a:ahLst/>
            <a:cxnLst/>
            <a:rect l="l" t="t" r="r" b="b"/>
            <a:pathLst>
              <a:path w="3810" h="37464">
                <a:moveTo>
                  <a:pt x="3517" y="37109"/>
                </a:moveTo>
                <a:lnTo>
                  <a:pt x="1244" y="31775"/>
                </a:lnTo>
                <a:lnTo>
                  <a:pt x="0" y="25920"/>
                </a:lnTo>
                <a:lnTo>
                  <a:pt x="0" y="1946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232645" y="3180581"/>
            <a:ext cx="30746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If you had </a:t>
            </a:r>
            <a:r>
              <a:rPr sz="1000" i="1" spc="-5" dirty="0">
                <a:solidFill>
                  <a:srgbClr val="231F20"/>
                </a:solidFill>
                <a:latin typeface="Helvetica Neue"/>
                <a:cs typeface="Helvetica Neue"/>
              </a:rPr>
              <a:t>more </a:t>
            </a: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time, what would you add or</a:t>
            </a:r>
            <a:r>
              <a:rPr sz="1000" i="1" spc="-95" dirty="0">
                <a:solidFill>
                  <a:srgbClr val="231F20"/>
                </a:solidFill>
                <a:latin typeface="Helvetica Neue"/>
                <a:cs typeface="Helvetica Neue"/>
              </a:rPr>
              <a:t> </a:t>
            </a:r>
            <a:r>
              <a:rPr sz="1000" i="1" dirty="0">
                <a:solidFill>
                  <a:srgbClr val="231F20"/>
                </a:solidFill>
                <a:latin typeface="Helvetica Neue"/>
                <a:cs typeface="Helvetica Neue"/>
              </a:rPr>
              <a:t>change?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668035" y="7421472"/>
            <a:ext cx="103505" cy="1924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Helvetica Neue"/>
                <a:cs typeface="Helvetica Neue"/>
              </a:rPr>
              <a:t>7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9709935" y="7421472"/>
            <a:ext cx="103505" cy="1924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Helvetica Neue"/>
                <a:cs typeface="Helvetica Neue"/>
              </a:rPr>
              <a:t>8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139" name="object 1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SCRATCH EDUCATOR </a:t>
            </a:r>
            <a:r>
              <a:rPr spc="25" dirty="0"/>
              <a:t>GUIDE </a:t>
            </a:r>
            <a:r>
              <a:rPr spc="114" dirty="0"/>
              <a:t>• </a:t>
            </a:r>
            <a:r>
              <a:rPr sz="1100" dirty="0">
                <a:solidFill>
                  <a:srgbClr val="F8991C"/>
                </a:solidFill>
                <a:hlinkClick r:id="rId12"/>
              </a:rPr>
              <a:t>scratch.mit.edu/go</a:t>
            </a:r>
            <a:endParaRPr sz="1100"/>
          </a:p>
        </p:txBody>
      </p:sp>
      <p:sp>
        <p:nvSpPr>
          <p:cNvPr id="140" name="object 140"/>
          <p:cNvSpPr txBox="1"/>
          <p:nvPr/>
        </p:nvSpPr>
        <p:spPr>
          <a:xfrm>
            <a:off x="5712967" y="7425942"/>
            <a:ext cx="294767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5" dirty="0">
                <a:solidFill>
                  <a:srgbClr val="939598"/>
                </a:solidFill>
                <a:latin typeface="Helvetica Neue"/>
                <a:cs typeface="Helvetica Neue"/>
              </a:rPr>
              <a:t>SCRATCH EDUCATOR </a:t>
            </a:r>
            <a:r>
              <a:rPr sz="800" b="1" spc="25" dirty="0">
                <a:solidFill>
                  <a:srgbClr val="939598"/>
                </a:solidFill>
                <a:latin typeface="Helvetica Neue"/>
                <a:cs typeface="Helvetica Neue"/>
              </a:rPr>
              <a:t>GUIDE </a:t>
            </a:r>
            <a:r>
              <a:rPr sz="800" b="1" spc="114" dirty="0">
                <a:solidFill>
                  <a:srgbClr val="939598"/>
                </a:solidFill>
                <a:latin typeface="Helvetica Neue"/>
                <a:cs typeface="Helvetica Neue"/>
              </a:rPr>
              <a:t>• </a:t>
            </a:r>
            <a:r>
              <a:rPr sz="1100" b="1" dirty="0">
                <a:solidFill>
                  <a:srgbClr val="F8991C"/>
                </a:solidFill>
                <a:latin typeface="Helvetica Neue"/>
                <a:cs typeface="Helvetica Neue"/>
                <a:hlinkClick r:id="rId12"/>
              </a:rPr>
              <a:t>scratch.mit.edu/go</a:t>
            </a:r>
            <a:endParaRPr sz="11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904</Words>
  <Application>Microsoft Macintosh PowerPoint</Application>
  <PresentationFormat>Custom</PresentationFormat>
  <Paragraphs>115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Natalie Rusk</cp:lastModifiedBy>
  <cp:revision>1</cp:revision>
  <dcterms:created xsi:type="dcterms:W3CDTF">2017-08-21T12:27:02Z</dcterms:created>
  <dcterms:modified xsi:type="dcterms:W3CDTF">2017-08-21T16:27:32Z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2017-02-15T00:00:00Z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2017-08-21T00:00:00Z</vt:filetime>
  </property>
</Properties>
</file>