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43"/>
  </p:normalViewPr>
  <p:slideViewPr>
    <p:cSldViewPr>
      <p:cViewPr>
        <p:scale>
          <a:sx n="82" d="100"/>
          <a:sy n="82" d="100"/>
        </p:scale>
        <p:origin x="696" y="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3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CE5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CE5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47881"/>
            <a:ext cx="29476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hyperlink" Target="http://bit.ly/scratchmagicwand" TargetMode="External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229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LET’S </a:t>
            </a: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DANCE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229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LET’S </a:t>
            </a: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DANCE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421886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3815" y="94996"/>
            <a:ext cx="421886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100" y="2021065"/>
            <a:ext cx="3717290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46405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guide, you can plan and</a:t>
            </a:r>
            <a:r>
              <a:rPr sz="15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lead 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using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Scratch.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Participants will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an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animated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dance 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scene,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combining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music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dance</a:t>
            </a:r>
            <a:r>
              <a:rPr sz="15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moves.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7418" y="847369"/>
            <a:ext cx="22987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r>
              <a:rPr sz="1800" b="1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7118" y="2475661"/>
            <a:ext cx="222377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dirty="0">
                <a:solidFill>
                  <a:srgbClr val="00AEEF"/>
                </a:solidFill>
                <a:latin typeface="Arial"/>
                <a:cs typeface="Arial"/>
              </a:rPr>
              <a:t>First, gather </a:t>
            </a:r>
            <a:r>
              <a:rPr sz="1500" spc="-15" dirty="0">
                <a:solidFill>
                  <a:srgbClr val="00AEEF"/>
                </a:solidFill>
                <a:latin typeface="Arial"/>
                <a:cs typeface="Arial"/>
              </a:rPr>
              <a:t>as </a:t>
            </a:r>
            <a:r>
              <a:rPr sz="1500" spc="-30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500" spc="15" dirty="0">
                <a:solidFill>
                  <a:srgbClr val="00AEEF"/>
                </a:solidFill>
                <a:latin typeface="Arial"/>
                <a:cs typeface="Arial"/>
              </a:rPr>
              <a:t>group</a:t>
            </a:r>
            <a:r>
              <a:rPr sz="1500" spc="-2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0AEEF"/>
                </a:solidFill>
                <a:latin typeface="Arial"/>
                <a:cs typeface="Arial"/>
              </a:rPr>
              <a:t>to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introduce </a:t>
            </a:r>
            <a:r>
              <a:rPr sz="1500" spc="5" dirty="0">
                <a:solidFill>
                  <a:srgbClr val="00AEEF"/>
                </a:solidFill>
                <a:latin typeface="Arial"/>
                <a:cs typeface="Arial"/>
              </a:rPr>
              <a:t>the theme and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spark</a:t>
            </a:r>
            <a:r>
              <a:rPr sz="1500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AEEF"/>
                </a:solidFill>
                <a:latin typeface="Arial"/>
                <a:cs typeface="Arial"/>
              </a:rPr>
              <a:t>ideas.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51562" y="4056888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8397" y="4370438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8778" y="447826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58471" y="442805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4892" y="4142511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8605" y="4143590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9309" y="4244784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4539" y="4261878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0269" y="4247743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1751" y="5686564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0879" y="5730900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93917" y="6220955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90"/>
              </a:lnSpc>
            </a:pPr>
            <a:r>
              <a:rPr sz="1400" b="1" spc="5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90"/>
              </a:lnSpc>
            </a:pPr>
            <a:r>
              <a:rPr sz="1400" i="1" spc="-5" dirty="0">
                <a:solidFill>
                  <a:srgbClr val="642B73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642B73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7118" y="4145750"/>
            <a:ext cx="234061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Next,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help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EA6955"/>
                </a:solidFill>
                <a:latin typeface="Arial"/>
                <a:cs typeface="Arial"/>
              </a:rPr>
              <a:t>as 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they </a:t>
            </a:r>
            <a:r>
              <a:rPr sz="1500" spc="-5" dirty="0">
                <a:solidFill>
                  <a:srgbClr val="EA6955"/>
                </a:solidFill>
                <a:latin typeface="Arial"/>
                <a:cs typeface="Arial"/>
              </a:rPr>
              <a:t>create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dance</a:t>
            </a:r>
            <a:r>
              <a:rPr sz="1500" spc="-6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projects,  working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EA6955"/>
                </a:solidFill>
                <a:latin typeface="Arial"/>
                <a:cs typeface="Arial"/>
              </a:rPr>
              <a:t>own</a:t>
            </a:r>
            <a:r>
              <a:rPr sz="1500" spc="-8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pace.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5754" y="5760732"/>
            <a:ext cx="219583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 end </a:t>
            </a:r>
            <a:r>
              <a:rPr sz="1500" spc="25" dirty="0">
                <a:solidFill>
                  <a:srgbClr val="642B73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</a:t>
            </a:r>
            <a:r>
              <a:rPr sz="1500" spc="-65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642B73"/>
                </a:solidFill>
                <a:latin typeface="Arial"/>
                <a:cs typeface="Arial"/>
              </a:rPr>
              <a:t>session,  </a:t>
            </a:r>
            <a:r>
              <a:rPr sz="1500" dirty="0">
                <a:solidFill>
                  <a:srgbClr val="642B73"/>
                </a:solidFill>
                <a:latin typeface="Arial"/>
                <a:cs typeface="Arial"/>
              </a:rPr>
              <a:t>gather </a:t>
            </a: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together </a:t>
            </a:r>
            <a:r>
              <a:rPr sz="1500" spc="40" dirty="0">
                <a:solidFill>
                  <a:srgbClr val="642B73"/>
                </a:solidFill>
                <a:latin typeface="Arial"/>
                <a:cs typeface="Arial"/>
              </a:rPr>
              <a:t>to </a:t>
            </a:r>
            <a:r>
              <a:rPr sz="1500" spc="-20" dirty="0">
                <a:solidFill>
                  <a:srgbClr val="642B73"/>
                </a:solidFill>
                <a:latin typeface="Arial"/>
                <a:cs typeface="Arial"/>
              </a:rPr>
              <a:t>share 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and</a:t>
            </a:r>
            <a:r>
              <a:rPr sz="1500" spc="-8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reflect.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4115" y="3018154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0"/>
              </a:lnSpc>
            </a:pPr>
            <a:r>
              <a:rPr sz="1400" b="1" spc="8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00AEEF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AEEF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3917" y="4646460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590"/>
              </a:lnSpc>
            </a:pPr>
            <a:r>
              <a:rPr sz="1400" b="1" spc="3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EA6955"/>
                </a:solidFill>
                <a:latin typeface="Arial"/>
                <a:cs typeface="Arial"/>
              </a:rPr>
              <a:t>40</a:t>
            </a:r>
            <a:r>
              <a:rPr sz="1400" i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6955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85639" y="2368973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6490" y="279956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6200" y="2878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95200" y="1308658"/>
            <a:ext cx="27882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Here’s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suggested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agenda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</a:t>
            </a:r>
            <a:r>
              <a:rPr sz="15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workshop: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843610"/>
            <a:ext cx="2409825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4C4D4F"/>
                </a:solidFill>
                <a:latin typeface="Arial"/>
                <a:cs typeface="Arial"/>
              </a:rPr>
              <a:t>EDUCATOR</a:t>
            </a:r>
            <a:r>
              <a:rPr sz="2000" b="1" spc="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4C4D4F"/>
                </a:solidFill>
                <a:latin typeface="Arial"/>
                <a:cs typeface="Arial"/>
              </a:rPr>
              <a:t>GUIDE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00" b="1" spc="150" dirty="0">
                <a:solidFill>
                  <a:srgbClr val="9D4064"/>
                </a:solidFill>
                <a:latin typeface="Calibri"/>
                <a:cs typeface="Calibri"/>
              </a:rPr>
              <a:t>Let’s</a:t>
            </a:r>
            <a:r>
              <a:rPr sz="2700" b="1" spc="70" dirty="0">
                <a:solidFill>
                  <a:srgbClr val="9D4064"/>
                </a:solidFill>
                <a:latin typeface="Calibri"/>
                <a:cs typeface="Calibri"/>
              </a:rPr>
              <a:t> </a:t>
            </a:r>
            <a:r>
              <a:rPr sz="2700" b="1" spc="170" dirty="0">
                <a:solidFill>
                  <a:srgbClr val="9D4064"/>
                </a:solidFill>
                <a:latin typeface="Calibri"/>
                <a:cs typeface="Calibri"/>
              </a:rPr>
              <a:t>Dance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5634" y="3475266"/>
            <a:ext cx="1847888" cy="13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5003" y="3475266"/>
            <a:ext cx="1847875" cy="13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634" y="4919002"/>
            <a:ext cx="1847888" cy="13891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95003" y="4919002"/>
            <a:ext cx="1847875" cy="1389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229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LET’S </a:t>
            </a: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DANCE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229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LET’S </a:t>
            </a: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DANCE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421886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3815" y="94996"/>
            <a:ext cx="421886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8555" y="2064181"/>
            <a:ext cx="4111625" cy="1383665"/>
          </a:xfrm>
          <a:custGeom>
            <a:avLst/>
            <a:gdLst/>
            <a:ahLst/>
            <a:cxnLst/>
            <a:rect l="l" t="t" r="r" b="b"/>
            <a:pathLst>
              <a:path w="4111625" h="1383664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83322"/>
                </a:lnTo>
                <a:lnTo>
                  <a:pt x="3996944" y="1383322"/>
                </a:lnTo>
                <a:lnTo>
                  <a:pt x="4063023" y="1381536"/>
                </a:lnTo>
                <a:lnTo>
                  <a:pt x="4096956" y="1369034"/>
                </a:lnTo>
                <a:lnTo>
                  <a:pt x="4109458" y="1335101"/>
                </a:lnTo>
                <a:lnTo>
                  <a:pt x="4111244" y="1269022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004" y="2121357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8555" y="3576320"/>
            <a:ext cx="4111625" cy="3446145"/>
          </a:xfrm>
          <a:custGeom>
            <a:avLst/>
            <a:gdLst/>
            <a:ahLst/>
            <a:cxnLst/>
            <a:rect l="l" t="t" r="r" b="b"/>
            <a:pathLst>
              <a:path w="4111625" h="344614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445916"/>
                </a:lnTo>
                <a:lnTo>
                  <a:pt x="3996944" y="3445916"/>
                </a:lnTo>
                <a:lnTo>
                  <a:pt x="4063023" y="3444130"/>
                </a:lnTo>
                <a:lnTo>
                  <a:pt x="4096956" y="3431628"/>
                </a:lnTo>
                <a:lnTo>
                  <a:pt x="4109458" y="3397696"/>
                </a:lnTo>
                <a:lnTo>
                  <a:pt x="4111244" y="3331616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2597" y="726630"/>
            <a:ext cx="13925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92597" y="1308696"/>
            <a:ext cx="40836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Begin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by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gathering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5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introduce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theme and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spark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07842" y="978649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65147" y="692014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97364" y="8883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60852" y="92447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55004" y="36385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93968" y="3711841"/>
            <a:ext cx="168592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Spark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</a:t>
            </a:r>
            <a:r>
              <a:rPr sz="1000" b="1" spc="-6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Inspiration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0371" y="2180209"/>
            <a:ext cx="23850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Warm-up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Activity: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Share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Dance</a:t>
            </a:r>
            <a:r>
              <a:rPr sz="1000" b="1" spc="-2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Move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88659" y="2490914"/>
            <a:ext cx="3615054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Put on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music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beat, and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bring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together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circle.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Do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dance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move while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say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name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beat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music.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Then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copy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did.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around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circle taking turns,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person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saying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name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doing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move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others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repeat.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7313" y="4018267"/>
            <a:ext cx="377761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Show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introductory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Let’s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Dance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tutorial.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variety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 for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inspiration.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9368" y="4532947"/>
            <a:ext cx="2727032" cy="18488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9368" y="4532947"/>
            <a:ext cx="2753995" cy="1849120"/>
          </a:xfrm>
          <a:custGeom>
            <a:avLst/>
            <a:gdLst/>
            <a:ahLst/>
            <a:cxnLst/>
            <a:rect l="l" t="t" r="r" b="b"/>
            <a:pathLst>
              <a:path w="2753995" h="184912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639252"/>
                </a:lnTo>
                <a:lnTo>
                  <a:pt x="3274" y="1760398"/>
                </a:lnTo>
                <a:lnTo>
                  <a:pt x="26193" y="1822608"/>
                </a:lnTo>
                <a:lnTo>
                  <a:pt x="88403" y="1845528"/>
                </a:lnTo>
                <a:lnTo>
                  <a:pt x="209550" y="1848802"/>
                </a:lnTo>
                <a:lnTo>
                  <a:pt x="2544419" y="1848802"/>
                </a:lnTo>
                <a:lnTo>
                  <a:pt x="2665565" y="1845528"/>
                </a:lnTo>
                <a:lnTo>
                  <a:pt x="2727775" y="1822608"/>
                </a:lnTo>
                <a:lnTo>
                  <a:pt x="2750695" y="1760398"/>
                </a:lnTo>
                <a:lnTo>
                  <a:pt x="2753969" y="1639252"/>
                </a:lnTo>
                <a:lnTo>
                  <a:pt x="2753969" y="209550"/>
                </a:lnTo>
                <a:lnTo>
                  <a:pt x="2750695" y="88403"/>
                </a:lnTo>
                <a:lnTo>
                  <a:pt x="2727775" y="26193"/>
                </a:lnTo>
                <a:lnTo>
                  <a:pt x="2665565" y="3274"/>
                </a:lnTo>
                <a:lnTo>
                  <a:pt x="2544419" y="0"/>
                </a:lnTo>
                <a:lnTo>
                  <a:pt x="209550" y="0"/>
                </a:lnTo>
                <a:close/>
              </a:path>
            </a:pathLst>
          </a:custGeom>
          <a:ln w="635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8255" y="6863015"/>
            <a:ext cx="12617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0" y="0"/>
                </a:moveTo>
                <a:lnTo>
                  <a:pt x="1261325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82918" y="6863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21472" y="6863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77200" y="6863015"/>
            <a:ext cx="1166495" cy="0"/>
          </a:xfrm>
          <a:custGeom>
            <a:avLst/>
            <a:gdLst/>
            <a:ahLst/>
            <a:cxnLst/>
            <a:rect l="l" t="t" r="r" b="b"/>
            <a:pathLst>
              <a:path w="1166495">
                <a:moveTo>
                  <a:pt x="0" y="0"/>
                </a:moveTo>
                <a:lnTo>
                  <a:pt x="1166317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39607" y="6863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83674" y="68630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3905" y="850810"/>
            <a:ext cx="325183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Get </a:t>
            </a:r>
            <a:r>
              <a:rPr sz="1800" b="1" spc="35" dirty="0">
                <a:solidFill>
                  <a:srgbClr val="4C4D4F"/>
                </a:solidFill>
                <a:latin typeface="Arial"/>
                <a:cs typeface="Arial"/>
              </a:rPr>
              <a:t>Ready </a:t>
            </a:r>
            <a:r>
              <a:rPr sz="1800" b="1" spc="3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800" b="1" spc="1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93968" y="6642070"/>
            <a:ext cx="34156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scratch.mit.edu/dance </a:t>
            </a:r>
            <a:r>
              <a:rPr sz="1000" b="1" spc="28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1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vimeo.com/llk/dance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701" y="1323847"/>
            <a:ext cx="39985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checklist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prepare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2122" y="1824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4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8500" y="1786978"/>
            <a:ext cx="2584450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9D4064"/>
                </a:solidFill>
                <a:latin typeface="Arial"/>
                <a:cs typeface="Arial"/>
              </a:rPr>
              <a:t>Preview </a:t>
            </a:r>
            <a:r>
              <a:rPr sz="1000" b="1" spc="5" dirty="0">
                <a:solidFill>
                  <a:srgbClr val="9D4064"/>
                </a:solidFill>
                <a:latin typeface="Arial"/>
                <a:cs typeface="Arial"/>
              </a:rPr>
              <a:t>the</a:t>
            </a:r>
            <a:r>
              <a:rPr sz="1000" b="1" spc="-60" dirty="0">
                <a:solidFill>
                  <a:srgbClr val="9D4064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9D4064"/>
                </a:solidFill>
                <a:latin typeface="Arial"/>
                <a:cs typeface="Arial"/>
              </a:rPr>
              <a:t>Tutorial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Let’s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Dance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participants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projects.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Preview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 tutorial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before 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  few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steps: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5" dirty="0">
                <a:solidFill>
                  <a:srgbClr val="9D4064"/>
                </a:solidFill>
                <a:latin typeface="Arial"/>
                <a:cs typeface="Arial"/>
              </a:rPr>
              <a:t>scratch.mit.edu/dance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2122" y="32469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4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8500" y="3209378"/>
            <a:ext cx="2243455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-5" dirty="0">
                <a:solidFill>
                  <a:srgbClr val="9D4064"/>
                </a:solidFill>
                <a:latin typeface="Arial"/>
                <a:cs typeface="Arial"/>
              </a:rPr>
              <a:t>Print </a:t>
            </a:r>
            <a:r>
              <a:rPr sz="1000" b="1" spc="5" dirty="0">
                <a:solidFill>
                  <a:srgbClr val="9D4064"/>
                </a:solidFill>
                <a:latin typeface="Arial"/>
                <a:cs typeface="Arial"/>
              </a:rPr>
              <a:t>the </a:t>
            </a:r>
            <a:r>
              <a:rPr sz="1000" b="1" spc="-15" dirty="0">
                <a:solidFill>
                  <a:srgbClr val="9D4064"/>
                </a:solidFill>
                <a:latin typeface="Arial"/>
                <a:cs typeface="Arial"/>
              </a:rPr>
              <a:t>Activity</a:t>
            </a:r>
            <a:r>
              <a:rPr sz="1000" b="1" spc="-45" dirty="0">
                <a:solidFill>
                  <a:srgbClr val="9D4064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9D4064"/>
                </a:solidFill>
                <a:latin typeface="Arial"/>
                <a:cs typeface="Arial"/>
              </a:rPr>
              <a:t>Cards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Print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few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sets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Let’s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Dance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available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during 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workshop.  </a:t>
            </a:r>
            <a:r>
              <a:rPr sz="1000" b="1" u="sng" spc="10" dirty="0">
                <a:solidFill>
                  <a:srgbClr val="9D4064"/>
                </a:solidFill>
                <a:latin typeface="Arial"/>
                <a:cs typeface="Arial"/>
              </a:rPr>
              <a:t>scratch.mit.edu/dance/cards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2122" y="44661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4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2122" y="56726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4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98500" y="4428578"/>
            <a:ext cx="3645535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000" b="1" spc="30" dirty="0">
                <a:solidFill>
                  <a:srgbClr val="9D4064"/>
                </a:solidFill>
                <a:latin typeface="Arial"/>
                <a:cs typeface="Arial"/>
              </a:rPr>
              <a:t>Make </a:t>
            </a:r>
            <a:r>
              <a:rPr sz="1000" b="1" spc="-10" dirty="0">
                <a:solidFill>
                  <a:srgbClr val="9D4064"/>
                </a:solidFill>
                <a:latin typeface="Arial"/>
                <a:cs typeface="Arial"/>
              </a:rPr>
              <a:t>sure </a:t>
            </a:r>
            <a:r>
              <a:rPr sz="1000" b="1" dirty="0">
                <a:solidFill>
                  <a:srgbClr val="9D4064"/>
                </a:solidFill>
                <a:latin typeface="Arial"/>
                <a:cs typeface="Arial"/>
              </a:rPr>
              <a:t>participants </a:t>
            </a:r>
            <a:r>
              <a:rPr sz="1000" b="1" spc="-5" dirty="0">
                <a:solidFill>
                  <a:srgbClr val="9D4064"/>
                </a:solidFill>
                <a:latin typeface="Arial"/>
                <a:cs typeface="Arial"/>
              </a:rPr>
              <a:t>have </a:t>
            </a:r>
            <a:r>
              <a:rPr sz="1000" b="1" spc="5" dirty="0">
                <a:solidFill>
                  <a:srgbClr val="9D4064"/>
                </a:solidFill>
                <a:latin typeface="Arial"/>
                <a:cs typeface="Arial"/>
              </a:rPr>
              <a:t>Scratch</a:t>
            </a:r>
            <a:r>
              <a:rPr sz="1000" b="1" spc="-75" dirty="0">
                <a:solidFill>
                  <a:srgbClr val="9D4064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9D4064"/>
                </a:solidFill>
                <a:latin typeface="Arial"/>
                <a:cs typeface="Arial"/>
              </a:rPr>
              <a:t>accounts</a:t>
            </a:r>
            <a:endParaRPr sz="1000">
              <a:latin typeface="Arial"/>
              <a:cs typeface="Arial"/>
            </a:endParaRPr>
          </a:p>
          <a:p>
            <a:pPr marL="12700" marR="107950">
              <a:lnSpc>
                <a:spcPct val="108300"/>
              </a:lnSpc>
              <a:spcBef>
                <a:spcPts val="525"/>
              </a:spcBef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Participants can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sign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 </a:t>
            </a:r>
            <a:r>
              <a:rPr sz="1000" b="1" u="sng" dirty="0">
                <a:solidFill>
                  <a:srgbClr val="9D4064"/>
                </a:solidFill>
                <a:latin typeface="Arial"/>
                <a:cs typeface="Arial"/>
              </a:rPr>
              <a:t>scratch.mit.edu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you can set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student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if you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Account. 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request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go to:  </a:t>
            </a:r>
            <a:r>
              <a:rPr sz="1000" b="1" u="sng" spc="5" dirty="0">
                <a:solidFill>
                  <a:srgbClr val="9D4064"/>
                </a:solidFill>
                <a:latin typeface="Arial"/>
                <a:cs typeface="Arial"/>
              </a:rPr>
              <a:t>scratch.mit.edu/educators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1000" b="1" spc="5" dirty="0">
                <a:solidFill>
                  <a:srgbClr val="9D4064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9D4064"/>
                </a:solidFill>
                <a:latin typeface="Arial"/>
                <a:cs typeface="Arial"/>
              </a:rPr>
              <a:t>up </a:t>
            </a:r>
            <a:r>
              <a:rPr sz="1000" b="1" spc="15" dirty="0">
                <a:solidFill>
                  <a:srgbClr val="9D4064"/>
                </a:solidFill>
                <a:latin typeface="Arial"/>
                <a:cs typeface="Arial"/>
              </a:rPr>
              <a:t>a </a:t>
            </a:r>
            <a:r>
              <a:rPr sz="1000" b="1" spc="-10" dirty="0">
                <a:solidFill>
                  <a:srgbClr val="9D4064"/>
                </a:solidFill>
                <a:latin typeface="Arial"/>
                <a:cs typeface="Arial"/>
              </a:rPr>
              <a:t>studio </a:t>
            </a:r>
            <a:r>
              <a:rPr sz="1000" b="1" dirty="0">
                <a:solidFill>
                  <a:srgbClr val="9D4064"/>
                </a:solidFill>
                <a:latin typeface="Arial"/>
                <a:cs typeface="Arial"/>
              </a:rPr>
              <a:t>for </a:t>
            </a:r>
            <a:r>
              <a:rPr sz="1000" b="1" spc="5" dirty="0">
                <a:solidFill>
                  <a:srgbClr val="9D4064"/>
                </a:solidFill>
                <a:latin typeface="Arial"/>
                <a:cs typeface="Arial"/>
              </a:rPr>
              <a:t>project </a:t>
            </a:r>
            <a:r>
              <a:rPr sz="1000" b="1" spc="-10" dirty="0">
                <a:solidFill>
                  <a:srgbClr val="9D4064"/>
                </a:solidFill>
                <a:latin typeface="Arial"/>
                <a:cs typeface="Arial"/>
              </a:rPr>
              <a:t>sharing on</a:t>
            </a:r>
            <a:r>
              <a:rPr sz="1000" b="1" spc="-50" dirty="0">
                <a:solidFill>
                  <a:srgbClr val="9D4064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9D4064"/>
                </a:solidFill>
                <a:latin typeface="Arial"/>
                <a:cs typeface="Arial"/>
              </a:rPr>
              <a:t>Scratch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Set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studio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will be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able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projects.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Go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b="1" i="1" spc="-30" dirty="0">
                <a:solidFill>
                  <a:srgbClr val="4C4D4F"/>
                </a:solidFill>
                <a:latin typeface="Lucida Sans"/>
                <a:cs typeface="Lucida Sans"/>
              </a:rPr>
              <a:t>My </a:t>
            </a:r>
            <a:r>
              <a:rPr sz="1000" b="1" i="1" spc="-40" dirty="0">
                <a:solidFill>
                  <a:srgbClr val="4C4D4F"/>
                </a:solidFill>
                <a:latin typeface="Lucida Sans"/>
                <a:cs typeface="Lucida Sans"/>
              </a:rPr>
              <a:t>Stuff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page, then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b="1" i="1" spc="-40" dirty="0">
                <a:solidFill>
                  <a:srgbClr val="4C4D4F"/>
                </a:solidFill>
                <a:latin typeface="Lucida Sans"/>
                <a:cs typeface="Lucida Sans"/>
              </a:rPr>
              <a:t>+ </a:t>
            </a:r>
            <a:r>
              <a:rPr sz="1000" b="1" i="1" spc="-10" dirty="0">
                <a:solidFill>
                  <a:srgbClr val="4C4D4F"/>
                </a:solidFill>
                <a:latin typeface="Lucida Sans"/>
                <a:cs typeface="Lucida Sans"/>
              </a:rPr>
              <a:t>New </a:t>
            </a:r>
            <a:r>
              <a:rPr sz="1000" b="1" i="1" spc="-25" dirty="0">
                <a:solidFill>
                  <a:srgbClr val="4C4D4F"/>
                </a:solidFill>
                <a:latin typeface="Lucida Sans"/>
                <a:cs typeface="Lucida Sans"/>
              </a:rPr>
              <a:t>Studio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button.  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Type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name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studio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(such as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‘Our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Dance</a:t>
            </a:r>
            <a:r>
              <a:rPr sz="1000" spc="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Projects’).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1930" y="1764639"/>
            <a:ext cx="773684" cy="1127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11930" y="1764652"/>
            <a:ext cx="774065" cy="1127760"/>
          </a:xfrm>
          <a:custGeom>
            <a:avLst/>
            <a:gdLst/>
            <a:ahLst/>
            <a:cxnLst/>
            <a:rect l="l" t="t" r="r" b="b"/>
            <a:pathLst>
              <a:path w="774064" h="11277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69848"/>
                </a:lnTo>
                <a:lnTo>
                  <a:pt x="900" y="1103159"/>
                </a:lnTo>
                <a:lnTo>
                  <a:pt x="7204" y="1120265"/>
                </a:lnTo>
                <a:lnTo>
                  <a:pt x="24313" y="1126567"/>
                </a:lnTo>
                <a:lnTo>
                  <a:pt x="57632" y="1127467"/>
                </a:lnTo>
                <a:lnTo>
                  <a:pt x="716064" y="1127467"/>
                </a:lnTo>
                <a:lnTo>
                  <a:pt x="749375" y="1126567"/>
                </a:lnTo>
                <a:lnTo>
                  <a:pt x="766481" y="1120265"/>
                </a:lnTo>
                <a:lnTo>
                  <a:pt x="772783" y="1103159"/>
                </a:lnTo>
                <a:lnTo>
                  <a:pt x="773684" y="1069848"/>
                </a:lnTo>
                <a:lnTo>
                  <a:pt x="773684" y="57632"/>
                </a:lnTo>
                <a:lnTo>
                  <a:pt x="772783" y="24313"/>
                </a:lnTo>
                <a:lnTo>
                  <a:pt x="766481" y="7204"/>
                </a:lnTo>
                <a:lnTo>
                  <a:pt x="749375" y="900"/>
                </a:lnTo>
                <a:lnTo>
                  <a:pt x="716064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9D4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95650" y="3206750"/>
            <a:ext cx="1289977" cy="916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9D4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9D4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9D4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9D4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13511" y="5209743"/>
            <a:ext cx="786765" cy="474345"/>
          </a:xfrm>
          <a:custGeom>
            <a:avLst/>
            <a:gdLst/>
            <a:ahLst/>
            <a:cxnLst/>
            <a:rect l="l" t="t" r="r" b="b"/>
            <a:pathLst>
              <a:path w="786765" h="474345">
                <a:moveTo>
                  <a:pt x="729234" y="0"/>
                </a:moveTo>
                <a:lnTo>
                  <a:pt x="57150" y="0"/>
                </a:ln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16750"/>
                </a:lnTo>
                <a:lnTo>
                  <a:pt x="892" y="449790"/>
                </a:lnTo>
                <a:lnTo>
                  <a:pt x="7143" y="466756"/>
                </a:lnTo>
                <a:lnTo>
                  <a:pt x="24110" y="473007"/>
                </a:lnTo>
                <a:lnTo>
                  <a:pt x="57150" y="473900"/>
                </a:lnTo>
                <a:lnTo>
                  <a:pt x="729234" y="473900"/>
                </a:lnTo>
                <a:lnTo>
                  <a:pt x="762273" y="473007"/>
                </a:lnTo>
                <a:lnTo>
                  <a:pt x="779240" y="466756"/>
                </a:lnTo>
                <a:lnTo>
                  <a:pt x="785491" y="449790"/>
                </a:lnTo>
                <a:lnTo>
                  <a:pt x="786384" y="416750"/>
                </a:lnTo>
                <a:lnTo>
                  <a:pt x="786384" y="57150"/>
                </a:lnTo>
                <a:lnTo>
                  <a:pt x="785491" y="24110"/>
                </a:lnTo>
                <a:lnTo>
                  <a:pt x="779240" y="7143"/>
                </a:lnTo>
                <a:lnTo>
                  <a:pt x="762273" y="892"/>
                </a:lnTo>
                <a:lnTo>
                  <a:pt x="72923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6851" y="5333085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16851" y="5333085"/>
            <a:ext cx="215265" cy="224790"/>
          </a:xfrm>
          <a:custGeom>
            <a:avLst/>
            <a:gdLst/>
            <a:ahLst/>
            <a:cxnLst/>
            <a:rect l="l" t="t" r="r" b="b"/>
            <a:pathLst>
              <a:path w="215265" h="224789">
                <a:moveTo>
                  <a:pt x="0" y="0"/>
                </a:moveTo>
                <a:lnTo>
                  <a:pt x="0" y="224612"/>
                </a:lnTo>
                <a:lnTo>
                  <a:pt x="214884" y="11422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2122" y="67521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D4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98500" y="6714580"/>
            <a:ext cx="255016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68910">
              <a:lnSpc>
                <a:spcPct val="100000"/>
              </a:lnSpc>
            </a:pPr>
            <a:r>
              <a:rPr sz="1000" b="1" spc="10" dirty="0">
                <a:solidFill>
                  <a:srgbClr val="9D4064"/>
                </a:solidFill>
                <a:latin typeface="Arial"/>
                <a:cs typeface="Arial"/>
              </a:rPr>
              <a:t>Check </a:t>
            </a:r>
            <a:r>
              <a:rPr sz="1000" b="1" spc="-15" dirty="0">
                <a:solidFill>
                  <a:srgbClr val="9D4064"/>
                </a:solidFill>
                <a:latin typeface="Arial"/>
                <a:cs typeface="Arial"/>
              </a:rPr>
              <a:t>sound </a:t>
            </a:r>
            <a:r>
              <a:rPr sz="1000" b="1" spc="-10" dirty="0">
                <a:solidFill>
                  <a:srgbClr val="9D4064"/>
                </a:solidFill>
                <a:latin typeface="Arial"/>
                <a:cs typeface="Arial"/>
              </a:rPr>
              <a:t>on </a:t>
            </a:r>
            <a:r>
              <a:rPr sz="1000" b="1" dirty="0">
                <a:solidFill>
                  <a:srgbClr val="9D4064"/>
                </a:solidFill>
                <a:latin typeface="Arial"/>
                <a:cs typeface="Arial"/>
              </a:rPr>
              <a:t>computers or</a:t>
            </a:r>
            <a:r>
              <a:rPr sz="1000" b="1" spc="10" dirty="0">
                <a:solidFill>
                  <a:srgbClr val="9D4064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9D4064"/>
                </a:solidFill>
                <a:latin typeface="Arial"/>
                <a:cs typeface="Arial"/>
              </a:rPr>
              <a:t>laptops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Check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sure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sound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output</a:t>
            </a:r>
            <a:r>
              <a:rPr sz="10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is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computers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laptops.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9676" y="65532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9D40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229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LET’S </a:t>
            </a: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DANCE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229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LET’S </a:t>
            </a: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DANCE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421886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3815" y="94996"/>
            <a:ext cx="421886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7679" y="61341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170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359" y="1981200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277" y="1974964"/>
            <a:ext cx="2060575" cy="1765300"/>
          </a:xfrm>
          <a:custGeom>
            <a:avLst/>
            <a:gdLst/>
            <a:ahLst/>
            <a:cxnLst/>
            <a:rect l="l" t="t" r="r" b="b"/>
            <a:pathLst>
              <a:path w="2060575" h="1765300">
                <a:moveTo>
                  <a:pt x="2060448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64931"/>
                </a:lnTo>
                <a:lnTo>
                  <a:pt x="1946148" y="1764931"/>
                </a:lnTo>
                <a:lnTo>
                  <a:pt x="2012227" y="1763145"/>
                </a:lnTo>
                <a:lnTo>
                  <a:pt x="2046160" y="1750644"/>
                </a:lnTo>
                <a:lnTo>
                  <a:pt x="2058662" y="1716711"/>
                </a:lnTo>
                <a:lnTo>
                  <a:pt x="2060448" y="1650631"/>
                </a:lnTo>
                <a:lnTo>
                  <a:pt x="2060448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9691" y="2011781"/>
            <a:ext cx="1986914" cy="399415"/>
          </a:xfrm>
          <a:custGeom>
            <a:avLst/>
            <a:gdLst/>
            <a:ahLst/>
            <a:cxnLst/>
            <a:rect l="l" t="t" r="r" b="b"/>
            <a:pathLst>
              <a:path w="1986914" h="399414">
                <a:moveTo>
                  <a:pt x="198690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1986902" y="398830"/>
                </a:lnTo>
                <a:lnTo>
                  <a:pt x="19869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6955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3100" y="843229"/>
            <a:ext cx="3244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00AEEF"/>
                </a:solidFill>
                <a:latin typeface="Arial"/>
                <a:cs typeface="Arial"/>
              </a:rPr>
              <a:t>Demonstrate </a:t>
            </a:r>
            <a:r>
              <a:rPr sz="1800" b="1" spc="40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800" b="1" spc="20" dirty="0">
                <a:solidFill>
                  <a:srgbClr val="00AEEF"/>
                </a:solidFill>
                <a:latin typeface="Arial"/>
                <a:cs typeface="Arial"/>
              </a:rPr>
              <a:t>First</a:t>
            </a:r>
            <a:r>
              <a:rPr sz="1800" b="1" spc="9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00AEEF"/>
                </a:solidFill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884" y="2060892"/>
            <a:ext cx="1834514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Go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to Scratch to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create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7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new 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project. 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3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backdrop.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99252" y="729551"/>
            <a:ext cx="3533140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9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Support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make</a:t>
            </a:r>
            <a:r>
              <a:rPr sz="15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dance 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projects,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500" spc="-1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58426" y="713092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24606" y="858037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47897" y="907878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61626" y="8846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92335" y="75266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47643" y="7332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81883" y="753173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7590" y="79994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47643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90189" y="8013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446983" y="9715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75947" y="6235789"/>
            <a:ext cx="16084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Suggest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for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Starting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71327" y="976820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28645" y="69018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0861" y="8865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4349" y="92264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80150" y="2523998"/>
            <a:ext cx="1258570" cy="686435"/>
          </a:xfrm>
          <a:custGeom>
            <a:avLst/>
            <a:gdLst/>
            <a:ahLst/>
            <a:cxnLst/>
            <a:rect l="l" t="t" r="r" b="b"/>
            <a:pathLst>
              <a:path w="1258570" h="686435">
                <a:moveTo>
                  <a:pt x="1127074" y="522236"/>
                </a:moveTo>
                <a:lnTo>
                  <a:pt x="1037970" y="522236"/>
                </a:lnTo>
                <a:lnTo>
                  <a:pt x="1044340" y="541298"/>
                </a:lnTo>
                <a:lnTo>
                  <a:pt x="1050328" y="584373"/>
                </a:lnTo>
                <a:lnTo>
                  <a:pt x="1047800" y="637356"/>
                </a:lnTo>
                <a:lnTo>
                  <a:pt x="1028623" y="686142"/>
                </a:lnTo>
                <a:lnTo>
                  <a:pt x="1094741" y="651392"/>
                </a:lnTo>
                <a:lnTo>
                  <a:pt x="1127036" y="622734"/>
                </a:lnTo>
                <a:lnTo>
                  <a:pt x="1134737" y="584805"/>
                </a:lnTo>
                <a:lnTo>
                  <a:pt x="1127074" y="522236"/>
                </a:lnTo>
                <a:close/>
              </a:path>
              <a:path w="1258570" h="686435">
                <a:moveTo>
                  <a:pt x="1201521" y="0"/>
                </a:moveTo>
                <a:lnTo>
                  <a:pt x="56794" y="0"/>
                </a:lnTo>
                <a:lnTo>
                  <a:pt x="23960" y="1707"/>
                </a:lnTo>
                <a:lnTo>
                  <a:pt x="7099" y="13662"/>
                </a:lnTo>
                <a:lnTo>
                  <a:pt x="887" y="46109"/>
                </a:lnTo>
                <a:lnTo>
                  <a:pt x="0" y="109296"/>
                </a:lnTo>
                <a:lnTo>
                  <a:pt x="0" y="412927"/>
                </a:lnTo>
                <a:lnTo>
                  <a:pt x="887" y="476122"/>
                </a:lnTo>
                <a:lnTo>
                  <a:pt x="7099" y="508573"/>
                </a:lnTo>
                <a:lnTo>
                  <a:pt x="23960" y="520528"/>
                </a:lnTo>
                <a:lnTo>
                  <a:pt x="56794" y="522236"/>
                </a:lnTo>
                <a:lnTo>
                  <a:pt x="1201521" y="522236"/>
                </a:lnTo>
                <a:lnTo>
                  <a:pt x="1234355" y="520528"/>
                </a:lnTo>
                <a:lnTo>
                  <a:pt x="1251216" y="508573"/>
                </a:lnTo>
                <a:lnTo>
                  <a:pt x="1257428" y="476122"/>
                </a:lnTo>
                <a:lnTo>
                  <a:pt x="1258315" y="412927"/>
                </a:lnTo>
                <a:lnTo>
                  <a:pt x="1258315" y="109296"/>
                </a:lnTo>
                <a:lnTo>
                  <a:pt x="1257428" y="46109"/>
                </a:lnTo>
                <a:lnTo>
                  <a:pt x="1251216" y="13662"/>
                </a:lnTo>
                <a:lnTo>
                  <a:pt x="1234355" y="1707"/>
                </a:lnTo>
                <a:lnTo>
                  <a:pt x="12015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38466" y="2663659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898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11503" y="2537536"/>
            <a:ext cx="22225" cy="48895"/>
          </a:xfrm>
          <a:custGeom>
            <a:avLst/>
            <a:gdLst/>
            <a:ahLst/>
            <a:cxnLst/>
            <a:rect l="l" t="t" r="r" b="b"/>
            <a:pathLst>
              <a:path w="22225" h="48894">
                <a:moveTo>
                  <a:pt x="21653" y="48640"/>
                </a:moveTo>
                <a:lnTo>
                  <a:pt x="18243" y="35302"/>
                </a:lnTo>
                <a:lnTo>
                  <a:pt x="13622" y="22277"/>
                </a:lnTo>
                <a:lnTo>
                  <a:pt x="7603" y="10273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68745" y="2523998"/>
            <a:ext cx="1068705" cy="0"/>
          </a:xfrm>
          <a:custGeom>
            <a:avLst/>
            <a:gdLst/>
            <a:ahLst/>
            <a:cxnLst/>
            <a:rect l="l" t="t" r="r" b="b"/>
            <a:pathLst>
              <a:path w="1068704">
                <a:moveTo>
                  <a:pt x="10684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82232" y="2549309"/>
            <a:ext cx="17145" cy="50800"/>
          </a:xfrm>
          <a:custGeom>
            <a:avLst/>
            <a:gdLst/>
            <a:ahLst/>
            <a:cxnLst/>
            <a:rect l="l" t="t" r="r" b="b"/>
            <a:pathLst>
              <a:path w="17145" h="50800">
                <a:moveTo>
                  <a:pt x="16763" y="0"/>
                </a:moveTo>
                <a:lnTo>
                  <a:pt x="11508" y="9332"/>
                </a:lnTo>
                <a:lnTo>
                  <a:pt x="6819" y="20718"/>
                </a:lnTo>
                <a:lnTo>
                  <a:pt x="2912" y="34359"/>
                </a:lnTo>
                <a:lnTo>
                  <a:pt x="0" y="50457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80150" y="2675674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898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85458" y="2984055"/>
            <a:ext cx="22225" cy="48895"/>
          </a:xfrm>
          <a:custGeom>
            <a:avLst/>
            <a:gdLst/>
            <a:ahLst/>
            <a:cxnLst/>
            <a:rect l="l" t="t" r="r" b="b"/>
            <a:pathLst>
              <a:path w="22225" h="48894">
                <a:moveTo>
                  <a:pt x="0" y="0"/>
                </a:moveTo>
                <a:lnTo>
                  <a:pt x="3410" y="13338"/>
                </a:lnTo>
                <a:lnTo>
                  <a:pt x="8031" y="26363"/>
                </a:lnTo>
                <a:lnTo>
                  <a:pt x="14049" y="38367"/>
                </a:lnTo>
                <a:lnTo>
                  <a:pt x="21653" y="48641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34899" y="3046234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347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21715" y="3084017"/>
            <a:ext cx="9525" cy="101600"/>
          </a:xfrm>
          <a:custGeom>
            <a:avLst/>
            <a:gdLst/>
            <a:ahLst/>
            <a:cxnLst/>
            <a:rect l="l" t="t" r="r" b="b"/>
            <a:pathLst>
              <a:path w="9525" h="101600">
                <a:moveTo>
                  <a:pt x="6223" y="0"/>
                </a:moveTo>
                <a:lnTo>
                  <a:pt x="8688" y="23224"/>
                </a:lnTo>
                <a:lnTo>
                  <a:pt x="9126" y="48942"/>
                </a:lnTo>
                <a:lnTo>
                  <a:pt x="6556" y="75455"/>
                </a:lnTo>
                <a:lnTo>
                  <a:pt x="0" y="101066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48156" y="3080130"/>
            <a:ext cx="60325" cy="103505"/>
          </a:xfrm>
          <a:custGeom>
            <a:avLst/>
            <a:gdLst/>
            <a:ahLst/>
            <a:cxnLst/>
            <a:rect l="l" t="t" r="r" b="b"/>
            <a:pathLst>
              <a:path w="60325" h="103505">
                <a:moveTo>
                  <a:pt x="0" y="103022"/>
                </a:moveTo>
                <a:lnTo>
                  <a:pt x="19505" y="84310"/>
                </a:lnTo>
                <a:lnTo>
                  <a:pt x="37792" y="60845"/>
                </a:lnTo>
                <a:lnTo>
                  <a:pt x="52177" y="32713"/>
                </a:lnTo>
                <a:lnTo>
                  <a:pt x="59982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19619" y="2970466"/>
            <a:ext cx="17145" cy="50800"/>
          </a:xfrm>
          <a:custGeom>
            <a:avLst/>
            <a:gdLst/>
            <a:ahLst/>
            <a:cxnLst/>
            <a:rect l="l" t="t" r="r" b="b"/>
            <a:pathLst>
              <a:path w="17145" h="50800">
                <a:moveTo>
                  <a:pt x="0" y="50457"/>
                </a:moveTo>
                <a:lnTo>
                  <a:pt x="5255" y="41124"/>
                </a:lnTo>
                <a:lnTo>
                  <a:pt x="9944" y="29738"/>
                </a:lnTo>
                <a:lnTo>
                  <a:pt x="13851" y="16097"/>
                </a:lnTo>
                <a:lnTo>
                  <a:pt x="16764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37310" y="2613279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1155" y="38379"/>
                </a:moveTo>
                <a:lnTo>
                  <a:pt x="1155" y="20027"/>
                </a:lnTo>
                <a:lnTo>
                  <a:pt x="1155" y="11861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2596" y="2523998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4" h="5080">
                <a:moveTo>
                  <a:pt x="38277" y="4953"/>
                </a:moveTo>
                <a:lnTo>
                  <a:pt x="32740" y="1803"/>
                </a:lnTo>
                <a:lnTo>
                  <a:pt x="26377" y="0"/>
                </a:lnTo>
                <a:lnTo>
                  <a:pt x="190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18161" y="2523998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7858" y="0"/>
                </a:moveTo>
                <a:lnTo>
                  <a:pt x="18783" y="0"/>
                </a:lnTo>
                <a:lnTo>
                  <a:pt x="10363" y="0"/>
                </a:lnTo>
                <a:lnTo>
                  <a:pt x="0" y="6235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80150" y="2613329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685" y="0"/>
                </a:moveTo>
                <a:lnTo>
                  <a:pt x="241" y="6222"/>
                </a:lnTo>
                <a:lnTo>
                  <a:pt x="0" y="12865"/>
                </a:lnTo>
                <a:lnTo>
                  <a:pt x="0" y="19977"/>
                </a:lnTo>
                <a:lnTo>
                  <a:pt x="0" y="3832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80150" y="2918574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0" y="0"/>
                </a:moveTo>
                <a:lnTo>
                  <a:pt x="0" y="18351"/>
                </a:lnTo>
                <a:lnTo>
                  <a:pt x="0" y="26517"/>
                </a:lnTo>
                <a:lnTo>
                  <a:pt x="1155" y="3837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17741" y="3041281"/>
            <a:ext cx="36195" cy="5080"/>
          </a:xfrm>
          <a:custGeom>
            <a:avLst/>
            <a:gdLst/>
            <a:ahLst/>
            <a:cxnLst/>
            <a:rect l="l" t="t" r="r" b="b"/>
            <a:pathLst>
              <a:path w="36195" h="5080">
                <a:moveTo>
                  <a:pt x="0" y="0"/>
                </a:moveTo>
                <a:lnTo>
                  <a:pt x="5537" y="3149"/>
                </a:lnTo>
                <a:lnTo>
                  <a:pt x="11899" y="4953"/>
                </a:lnTo>
                <a:lnTo>
                  <a:pt x="19202" y="4953"/>
                </a:lnTo>
                <a:lnTo>
                  <a:pt x="36080" y="4953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74879" y="304623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0" y="0"/>
                </a:moveTo>
                <a:lnTo>
                  <a:pt x="16878" y="0"/>
                </a:lnTo>
                <a:lnTo>
                  <a:pt x="3549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99502" y="3046234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5" h="16510">
                <a:moveTo>
                  <a:pt x="0" y="0"/>
                </a:moveTo>
                <a:lnTo>
                  <a:pt x="18618" y="0"/>
                </a:lnTo>
                <a:lnTo>
                  <a:pt x="19786" y="711"/>
                </a:lnTo>
                <a:lnTo>
                  <a:pt x="22034" y="6718"/>
                </a:lnTo>
                <a:lnTo>
                  <a:pt x="24320" y="1623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08774" y="3195218"/>
            <a:ext cx="17780" cy="15240"/>
          </a:xfrm>
          <a:custGeom>
            <a:avLst/>
            <a:gdLst/>
            <a:ahLst/>
            <a:cxnLst/>
            <a:rect l="l" t="t" r="r" b="b"/>
            <a:pathLst>
              <a:path w="17779" h="15239">
                <a:moveTo>
                  <a:pt x="8737" y="0"/>
                </a:moveTo>
                <a:lnTo>
                  <a:pt x="6248" y="5257"/>
                </a:lnTo>
                <a:lnTo>
                  <a:pt x="3352" y="10261"/>
                </a:lnTo>
                <a:lnTo>
                  <a:pt x="0" y="14922"/>
                </a:lnTo>
                <a:lnTo>
                  <a:pt x="6997" y="11429"/>
                </a:lnTo>
                <a:lnTo>
                  <a:pt x="17310" y="457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07223" y="3046234"/>
            <a:ext cx="22225" cy="20320"/>
          </a:xfrm>
          <a:custGeom>
            <a:avLst/>
            <a:gdLst/>
            <a:ahLst/>
            <a:cxnLst/>
            <a:rect l="l" t="t" r="r" b="b"/>
            <a:pathLst>
              <a:path w="22225" h="20319">
                <a:moveTo>
                  <a:pt x="1587" y="20091"/>
                </a:moveTo>
                <a:lnTo>
                  <a:pt x="1562" y="13601"/>
                </a:lnTo>
                <a:lnTo>
                  <a:pt x="1054" y="6908"/>
                </a:lnTo>
                <a:lnTo>
                  <a:pt x="0" y="0"/>
                </a:lnTo>
                <a:lnTo>
                  <a:pt x="2178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59878" y="3039986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40" h="6350">
                <a:moveTo>
                  <a:pt x="0" y="6248"/>
                </a:moveTo>
                <a:lnTo>
                  <a:pt x="21793" y="6248"/>
                </a:lnTo>
                <a:lnTo>
                  <a:pt x="30213" y="6248"/>
                </a:lnTo>
                <a:lnTo>
                  <a:pt x="4057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37780" y="2918574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0" y="38328"/>
                </a:moveTo>
                <a:lnTo>
                  <a:pt x="444" y="32105"/>
                </a:lnTo>
                <a:lnTo>
                  <a:pt x="685" y="25463"/>
                </a:lnTo>
                <a:lnTo>
                  <a:pt x="685" y="18351"/>
                </a:lnTo>
                <a:lnTo>
                  <a:pt x="685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80518" y="2605138"/>
            <a:ext cx="102298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Which dancer</a:t>
            </a:r>
            <a:r>
              <a:rPr sz="1000" i="1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will 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</a:t>
            </a:r>
            <a:r>
              <a:rPr sz="1000" i="1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choose?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19033" y="2523998"/>
            <a:ext cx="962660" cy="672465"/>
          </a:xfrm>
          <a:custGeom>
            <a:avLst/>
            <a:gdLst/>
            <a:ahLst/>
            <a:cxnLst/>
            <a:rect l="l" t="t" r="r" b="b"/>
            <a:pathLst>
              <a:path w="962659" h="672464">
                <a:moveTo>
                  <a:pt x="862253" y="511619"/>
                </a:moveTo>
                <a:lnTo>
                  <a:pt x="794092" y="511619"/>
                </a:lnTo>
                <a:lnTo>
                  <a:pt x="798963" y="530292"/>
                </a:lnTo>
                <a:lnTo>
                  <a:pt x="803541" y="572490"/>
                </a:lnTo>
                <a:lnTo>
                  <a:pt x="801604" y="624394"/>
                </a:lnTo>
                <a:lnTo>
                  <a:pt x="786930" y="672185"/>
                </a:lnTo>
                <a:lnTo>
                  <a:pt x="837520" y="638144"/>
                </a:lnTo>
                <a:lnTo>
                  <a:pt x="862229" y="610071"/>
                </a:lnTo>
                <a:lnTo>
                  <a:pt x="868120" y="572914"/>
                </a:lnTo>
                <a:lnTo>
                  <a:pt x="862253" y="511619"/>
                </a:lnTo>
                <a:close/>
              </a:path>
              <a:path w="962659" h="672464">
                <a:moveTo>
                  <a:pt x="919213" y="0"/>
                </a:moveTo>
                <a:lnTo>
                  <a:pt x="43459" y="0"/>
                </a:lnTo>
                <a:lnTo>
                  <a:pt x="18334" y="1673"/>
                </a:lnTo>
                <a:lnTo>
                  <a:pt x="5432" y="13385"/>
                </a:lnTo>
                <a:lnTo>
                  <a:pt x="679" y="45177"/>
                </a:lnTo>
                <a:lnTo>
                  <a:pt x="0" y="107086"/>
                </a:lnTo>
                <a:lnTo>
                  <a:pt x="0" y="404533"/>
                </a:lnTo>
                <a:lnTo>
                  <a:pt x="679" y="466442"/>
                </a:lnTo>
                <a:lnTo>
                  <a:pt x="5432" y="498233"/>
                </a:lnTo>
                <a:lnTo>
                  <a:pt x="18334" y="509946"/>
                </a:lnTo>
                <a:lnTo>
                  <a:pt x="43459" y="511619"/>
                </a:lnTo>
                <a:lnTo>
                  <a:pt x="919213" y="511619"/>
                </a:lnTo>
                <a:lnTo>
                  <a:pt x="944330" y="509946"/>
                </a:lnTo>
                <a:lnTo>
                  <a:pt x="957229" y="498233"/>
                </a:lnTo>
                <a:lnTo>
                  <a:pt x="961981" y="466442"/>
                </a:lnTo>
                <a:lnTo>
                  <a:pt x="962659" y="404533"/>
                </a:lnTo>
                <a:lnTo>
                  <a:pt x="962659" y="107086"/>
                </a:lnTo>
                <a:lnTo>
                  <a:pt x="961981" y="45177"/>
                </a:lnTo>
                <a:lnTo>
                  <a:pt x="957229" y="13385"/>
                </a:lnTo>
                <a:lnTo>
                  <a:pt x="944330" y="1673"/>
                </a:lnTo>
                <a:lnTo>
                  <a:pt x="919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81693" y="2660827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226263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63114" y="2540330"/>
            <a:ext cx="15240" cy="47625"/>
          </a:xfrm>
          <a:custGeom>
            <a:avLst/>
            <a:gdLst/>
            <a:ahLst/>
            <a:cxnLst/>
            <a:rect l="l" t="t" r="r" b="b"/>
            <a:pathLst>
              <a:path w="15240" h="47625">
                <a:moveTo>
                  <a:pt x="14960" y="47332"/>
                </a:moveTo>
                <a:lnTo>
                  <a:pt x="12612" y="34668"/>
                </a:lnTo>
                <a:lnTo>
                  <a:pt x="9423" y="22132"/>
                </a:lnTo>
                <a:lnTo>
                  <a:pt x="5262" y="10363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93761" y="2523998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80073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20431" y="2552001"/>
            <a:ext cx="12065" cy="48260"/>
          </a:xfrm>
          <a:custGeom>
            <a:avLst/>
            <a:gdLst/>
            <a:ahLst/>
            <a:cxnLst/>
            <a:rect l="l" t="t" r="r" b="b"/>
            <a:pathLst>
              <a:path w="12065" h="48260">
                <a:moveTo>
                  <a:pt x="11468" y="0"/>
                </a:moveTo>
                <a:lnTo>
                  <a:pt x="7834" y="9156"/>
                </a:lnTo>
                <a:lnTo>
                  <a:pt x="4624" y="20121"/>
                </a:lnTo>
                <a:lnTo>
                  <a:pt x="1968" y="33055"/>
                </a:lnTo>
                <a:lnTo>
                  <a:pt x="0" y="48120"/>
                </a:lnTo>
              </a:path>
            </a:pathLst>
          </a:custGeom>
          <a:ln w="12699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19033" y="2672524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263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22653" y="2971939"/>
            <a:ext cx="15240" cy="47625"/>
          </a:xfrm>
          <a:custGeom>
            <a:avLst/>
            <a:gdLst/>
            <a:ahLst/>
            <a:cxnLst/>
            <a:rect l="l" t="t" r="r" b="b"/>
            <a:pathLst>
              <a:path w="15240" h="47625">
                <a:moveTo>
                  <a:pt x="0" y="0"/>
                </a:moveTo>
                <a:lnTo>
                  <a:pt x="2348" y="12664"/>
                </a:lnTo>
                <a:lnTo>
                  <a:pt x="5537" y="25199"/>
                </a:lnTo>
                <a:lnTo>
                  <a:pt x="9697" y="36968"/>
                </a:lnTo>
                <a:lnTo>
                  <a:pt x="14960" y="47332"/>
                </a:lnTo>
              </a:path>
            </a:pathLst>
          </a:custGeom>
          <a:ln w="12699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49564" y="3035617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>
                <a:moveTo>
                  <a:pt x="0" y="0"/>
                </a:moveTo>
                <a:lnTo>
                  <a:pt x="631342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16085" y="3072574"/>
            <a:ext cx="6985" cy="98425"/>
          </a:xfrm>
          <a:custGeom>
            <a:avLst/>
            <a:gdLst/>
            <a:ahLst/>
            <a:cxnLst/>
            <a:rect l="l" t="t" r="r" b="b"/>
            <a:pathLst>
              <a:path w="6984" h="98425">
                <a:moveTo>
                  <a:pt x="4533" y="0"/>
                </a:moveTo>
                <a:lnTo>
                  <a:pt x="6416" y="22563"/>
                </a:lnTo>
                <a:lnTo>
                  <a:pt x="6777" y="47545"/>
                </a:lnTo>
                <a:lnTo>
                  <a:pt x="4882" y="73323"/>
                </a:lnTo>
                <a:lnTo>
                  <a:pt x="0" y="98272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38285" y="3066630"/>
            <a:ext cx="44450" cy="100965"/>
          </a:xfrm>
          <a:custGeom>
            <a:avLst/>
            <a:gdLst/>
            <a:ahLst/>
            <a:cxnLst/>
            <a:rect l="l" t="t" r="r" b="b"/>
            <a:pathLst>
              <a:path w="44450" h="100964">
                <a:moveTo>
                  <a:pt x="0" y="100711"/>
                </a:moveTo>
                <a:lnTo>
                  <a:pt x="14605" y="82133"/>
                </a:lnTo>
                <a:lnTo>
                  <a:pt x="28067" y="59104"/>
                </a:lnTo>
                <a:lnTo>
                  <a:pt x="38461" y="31700"/>
                </a:lnTo>
                <a:lnTo>
                  <a:pt x="43865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68828" y="2959493"/>
            <a:ext cx="12065" cy="48260"/>
          </a:xfrm>
          <a:custGeom>
            <a:avLst/>
            <a:gdLst/>
            <a:ahLst/>
            <a:cxnLst/>
            <a:rect l="l" t="t" r="r" b="b"/>
            <a:pathLst>
              <a:path w="12065" h="48260">
                <a:moveTo>
                  <a:pt x="0" y="48120"/>
                </a:moveTo>
                <a:lnTo>
                  <a:pt x="3633" y="38963"/>
                </a:lnTo>
                <a:lnTo>
                  <a:pt x="6843" y="27998"/>
                </a:lnTo>
                <a:lnTo>
                  <a:pt x="9499" y="15064"/>
                </a:lnTo>
                <a:lnTo>
                  <a:pt x="11468" y="0"/>
                </a:lnTo>
              </a:path>
            </a:pathLst>
          </a:custGeom>
          <a:ln w="12699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80868" y="2612339"/>
            <a:ext cx="1270" cy="36830"/>
          </a:xfrm>
          <a:custGeom>
            <a:avLst/>
            <a:gdLst/>
            <a:ahLst/>
            <a:cxnLst/>
            <a:rect l="l" t="t" r="r" b="b"/>
            <a:pathLst>
              <a:path w="1270" h="36830">
                <a:moveTo>
                  <a:pt x="825" y="36791"/>
                </a:moveTo>
                <a:lnTo>
                  <a:pt x="825" y="18745"/>
                </a:lnTo>
                <a:lnTo>
                  <a:pt x="825" y="1115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19426" y="2523998"/>
            <a:ext cx="36195" cy="6985"/>
          </a:xfrm>
          <a:custGeom>
            <a:avLst/>
            <a:gdLst/>
            <a:ahLst/>
            <a:cxnLst/>
            <a:rect l="l" t="t" r="r" b="b"/>
            <a:pathLst>
              <a:path w="36195" h="6985">
                <a:moveTo>
                  <a:pt x="35864" y="6756"/>
                </a:moveTo>
                <a:lnTo>
                  <a:pt x="31089" y="2514"/>
                </a:lnTo>
                <a:lnTo>
                  <a:pt x="25463" y="0"/>
                </a:lnTo>
                <a:lnTo>
                  <a:pt x="1882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45932" y="2523998"/>
            <a:ext cx="35560" cy="8255"/>
          </a:xfrm>
          <a:custGeom>
            <a:avLst/>
            <a:gdLst/>
            <a:ahLst/>
            <a:cxnLst/>
            <a:rect l="l" t="t" r="r" b="b"/>
            <a:pathLst>
              <a:path w="35559" h="8255">
                <a:moveTo>
                  <a:pt x="35369" y="0"/>
                </a:moveTo>
                <a:lnTo>
                  <a:pt x="16560" y="0"/>
                </a:lnTo>
                <a:lnTo>
                  <a:pt x="8890" y="0"/>
                </a:lnTo>
                <a:lnTo>
                  <a:pt x="0" y="793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19033" y="2612415"/>
            <a:ext cx="635" cy="36830"/>
          </a:xfrm>
          <a:custGeom>
            <a:avLst/>
            <a:gdLst/>
            <a:ahLst/>
            <a:cxnLst/>
            <a:rect l="l" t="t" r="r" b="b"/>
            <a:pathLst>
              <a:path w="634" h="36830">
                <a:moveTo>
                  <a:pt x="482" y="0"/>
                </a:moveTo>
                <a:lnTo>
                  <a:pt x="165" y="5829"/>
                </a:lnTo>
                <a:lnTo>
                  <a:pt x="0" y="12039"/>
                </a:lnTo>
                <a:lnTo>
                  <a:pt x="0" y="18669"/>
                </a:lnTo>
                <a:lnTo>
                  <a:pt x="0" y="36715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19033" y="2910484"/>
            <a:ext cx="1270" cy="36830"/>
          </a:xfrm>
          <a:custGeom>
            <a:avLst/>
            <a:gdLst/>
            <a:ahLst/>
            <a:cxnLst/>
            <a:rect l="l" t="t" r="r" b="b"/>
            <a:pathLst>
              <a:path w="1270" h="36830">
                <a:moveTo>
                  <a:pt x="0" y="0"/>
                </a:moveTo>
                <a:lnTo>
                  <a:pt x="0" y="18046"/>
                </a:lnTo>
                <a:lnTo>
                  <a:pt x="0" y="25641"/>
                </a:lnTo>
                <a:lnTo>
                  <a:pt x="825" y="36791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45437" y="3028861"/>
            <a:ext cx="31115" cy="6985"/>
          </a:xfrm>
          <a:custGeom>
            <a:avLst/>
            <a:gdLst/>
            <a:ahLst/>
            <a:cxnLst/>
            <a:rect l="l" t="t" r="r" b="b"/>
            <a:pathLst>
              <a:path w="31115" h="6985">
                <a:moveTo>
                  <a:pt x="0" y="0"/>
                </a:moveTo>
                <a:lnTo>
                  <a:pt x="4775" y="4254"/>
                </a:lnTo>
                <a:lnTo>
                  <a:pt x="10401" y="6756"/>
                </a:lnTo>
                <a:lnTo>
                  <a:pt x="17056" y="6756"/>
                </a:lnTo>
                <a:lnTo>
                  <a:pt x="30708" y="6756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90763" y="3035617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>
                <a:moveTo>
                  <a:pt x="0" y="0"/>
                </a:moveTo>
                <a:lnTo>
                  <a:pt x="13652" y="0"/>
                </a:lnTo>
                <a:lnTo>
                  <a:pt x="32943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93835" y="3035617"/>
            <a:ext cx="24130" cy="16510"/>
          </a:xfrm>
          <a:custGeom>
            <a:avLst/>
            <a:gdLst/>
            <a:ahLst/>
            <a:cxnLst/>
            <a:rect l="l" t="t" r="r" b="b"/>
            <a:pathLst>
              <a:path w="24129" h="16510">
                <a:moveTo>
                  <a:pt x="0" y="0"/>
                </a:moveTo>
                <a:lnTo>
                  <a:pt x="19291" y="0"/>
                </a:lnTo>
                <a:lnTo>
                  <a:pt x="20193" y="711"/>
                </a:lnTo>
                <a:lnTo>
                  <a:pt x="21932" y="6705"/>
                </a:lnTo>
                <a:lnTo>
                  <a:pt x="23710" y="1617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05964" y="3180854"/>
            <a:ext cx="15240" cy="15875"/>
          </a:xfrm>
          <a:custGeom>
            <a:avLst/>
            <a:gdLst/>
            <a:ahLst/>
            <a:cxnLst/>
            <a:rect l="l" t="t" r="r" b="b"/>
            <a:pathLst>
              <a:path w="15240" h="15875">
                <a:moveTo>
                  <a:pt x="6959" y="0"/>
                </a:moveTo>
                <a:lnTo>
                  <a:pt x="4991" y="5410"/>
                </a:lnTo>
                <a:lnTo>
                  <a:pt x="2692" y="10553"/>
                </a:lnTo>
                <a:lnTo>
                  <a:pt x="0" y="15341"/>
                </a:lnTo>
                <a:lnTo>
                  <a:pt x="6070" y="11468"/>
                </a:lnTo>
                <a:lnTo>
                  <a:pt x="14770" y="387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81288" y="3035617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1206" y="18656"/>
                </a:moveTo>
                <a:lnTo>
                  <a:pt x="1155" y="12623"/>
                </a:lnTo>
                <a:lnTo>
                  <a:pt x="761" y="6400"/>
                </a:lnTo>
                <a:lnTo>
                  <a:pt x="0" y="0"/>
                </a:lnTo>
                <a:lnTo>
                  <a:pt x="1741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20822" y="3027679"/>
            <a:ext cx="34290" cy="8255"/>
          </a:xfrm>
          <a:custGeom>
            <a:avLst/>
            <a:gdLst/>
            <a:ahLst/>
            <a:cxnLst/>
            <a:rect l="l" t="t" r="r" b="b"/>
            <a:pathLst>
              <a:path w="34290" h="8255">
                <a:moveTo>
                  <a:pt x="0" y="7937"/>
                </a:moveTo>
                <a:lnTo>
                  <a:pt x="17424" y="7937"/>
                </a:lnTo>
                <a:lnTo>
                  <a:pt x="25082" y="7937"/>
                </a:lnTo>
                <a:lnTo>
                  <a:pt x="33972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81211" y="2910484"/>
            <a:ext cx="635" cy="36830"/>
          </a:xfrm>
          <a:custGeom>
            <a:avLst/>
            <a:gdLst/>
            <a:ahLst/>
            <a:cxnLst/>
            <a:rect l="l" t="t" r="r" b="b"/>
            <a:pathLst>
              <a:path w="634" h="36830">
                <a:moveTo>
                  <a:pt x="0" y="36715"/>
                </a:moveTo>
                <a:lnTo>
                  <a:pt x="317" y="30886"/>
                </a:lnTo>
                <a:lnTo>
                  <a:pt x="482" y="24676"/>
                </a:lnTo>
                <a:lnTo>
                  <a:pt x="482" y="18046"/>
                </a:lnTo>
                <a:lnTo>
                  <a:pt x="482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115986" y="2598191"/>
            <a:ext cx="71945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Where </a:t>
            </a:r>
            <a:r>
              <a:rPr sz="1000" i="1" spc="5" dirty="0">
                <a:solidFill>
                  <a:srgbClr val="4C4D4F"/>
                </a:solidFill>
                <a:latin typeface="Arial"/>
                <a:cs typeface="Arial"/>
              </a:rPr>
              <a:t>will 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they</a:t>
            </a:r>
            <a:r>
              <a:rPr sz="1000" i="1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dance?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006591" y="5378755"/>
            <a:ext cx="1646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may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follow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online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scratch.mit.edu/dance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960868" y="5378755"/>
            <a:ext cx="165798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Others may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explore  using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activity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scratch.mit.edu/dance/ca</a:t>
            </a:r>
            <a:r>
              <a:rPr sz="1000" u="sng" spc="-15" dirty="0">
                <a:solidFill>
                  <a:srgbClr val="4C4D4F"/>
                </a:solidFill>
                <a:latin typeface="Arial"/>
                <a:cs typeface="Arial"/>
              </a:rPr>
              <a:t>r</a:t>
            </a:r>
            <a:r>
              <a:rPr sz="1000" u="sng" spc="15" dirty="0">
                <a:solidFill>
                  <a:srgbClr val="4C4D4F"/>
                </a:solidFill>
                <a:latin typeface="Arial"/>
                <a:cs typeface="Arial"/>
              </a:rPr>
              <a:t>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324841" y="3996981"/>
            <a:ext cx="910844" cy="1279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24841" y="3996981"/>
            <a:ext cx="911225" cy="1280160"/>
          </a:xfrm>
          <a:custGeom>
            <a:avLst/>
            <a:gdLst/>
            <a:ahLst/>
            <a:cxnLst/>
            <a:rect l="l" t="t" r="r" b="b"/>
            <a:pathLst>
              <a:path w="911225" h="12801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222248"/>
                </a:lnTo>
                <a:lnTo>
                  <a:pt x="900" y="1255566"/>
                </a:lnTo>
                <a:lnTo>
                  <a:pt x="7204" y="1272676"/>
                </a:lnTo>
                <a:lnTo>
                  <a:pt x="24313" y="1278980"/>
                </a:lnTo>
                <a:lnTo>
                  <a:pt x="57632" y="1279880"/>
                </a:lnTo>
                <a:lnTo>
                  <a:pt x="853224" y="1279880"/>
                </a:lnTo>
                <a:lnTo>
                  <a:pt x="886535" y="1278980"/>
                </a:lnTo>
                <a:lnTo>
                  <a:pt x="903641" y="1272676"/>
                </a:lnTo>
                <a:lnTo>
                  <a:pt x="909943" y="1255566"/>
                </a:lnTo>
                <a:lnTo>
                  <a:pt x="910844" y="1222248"/>
                </a:lnTo>
                <a:lnTo>
                  <a:pt x="910844" y="57632"/>
                </a:lnTo>
                <a:lnTo>
                  <a:pt x="909943" y="24313"/>
                </a:lnTo>
                <a:lnTo>
                  <a:pt x="903641" y="7204"/>
                </a:lnTo>
                <a:lnTo>
                  <a:pt x="886535" y="900"/>
                </a:lnTo>
                <a:lnTo>
                  <a:pt x="853224" y="0"/>
                </a:lnTo>
                <a:lnTo>
                  <a:pt x="57632" y="0"/>
                </a:lnTo>
                <a:close/>
              </a:path>
            </a:pathLst>
          </a:custGeom>
          <a:ln w="12699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79918" y="4182617"/>
            <a:ext cx="1541779" cy="1106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79918" y="41826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75929" y="1304518"/>
            <a:ext cx="38677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Demonstrate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first few steps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10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tutorial  so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760720" y="2012442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868415" y="2053209"/>
            <a:ext cx="23260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Start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with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Prompts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questions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62828" y="6581450"/>
            <a:ext cx="124396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indent="-98425">
              <a:lnSpc>
                <a:spcPct val="1000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backdrop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dancer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music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513828" y="6568802"/>
            <a:ext cx="153606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marR="5080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dance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moves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by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switching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costumes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Code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dance</a:t>
            </a: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sequence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801355" y="2677147"/>
            <a:ext cx="763016" cy="746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01355" y="2677147"/>
            <a:ext cx="763270" cy="747395"/>
          </a:xfrm>
          <a:custGeom>
            <a:avLst/>
            <a:gdLst/>
            <a:ahLst/>
            <a:cxnLst/>
            <a:rect l="l" t="t" r="r" b="b"/>
            <a:pathLst>
              <a:path w="763269" h="7473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89787"/>
                </a:lnTo>
                <a:lnTo>
                  <a:pt x="892" y="722827"/>
                </a:lnTo>
                <a:lnTo>
                  <a:pt x="7143" y="739794"/>
                </a:lnTo>
                <a:lnTo>
                  <a:pt x="24110" y="746044"/>
                </a:lnTo>
                <a:lnTo>
                  <a:pt x="57150" y="746937"/>
                </a:lnTo>
                <a:lnTo>
                  <a:pt x="705853" y="746937"/>
                </a:lnTo>
                <a:lnTo>
                  <a:pt x="738893" y="746044"/>
                </a:lnTo>
                <a:lnTo>
                  <a:pt x="755859" y="739794"/>
                </a:lnTo>
                <a:lnTo>
                  <a:pt x="762110" y="722827"/>
                </a:lnTo>
                <a:lnTo>
                  <a:pt x="763003" y="689787"/>
                </a:lnTo>
                <a:lnTo>
                  <a:pt x="763003" y="57150"/>
                </a:lnTo>
                <a:lnTo>
                  <a:pt x="762110" y="24110"/>
                </a:lnTo>
                <a:lnTo>
                  <a:pt x="755859" y="7143"/>
                </a:lnTo>
                <a:lnTo>
                  <a:pt x="738893" y="892"/>
                </a:lnTo>
                <a:lnTo>
                  <a:pt x="70585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7090" y="2817101"/>
            <a:ext cx="929792" cy="5138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7090" y="2817101"/>
            <a:ext cx="930275" cy="514350"/>
          </a:xfrm>
          <a:custGeom>
            <a:avLst/>
            <a:gdLst/>
            <a:ahLst/>
            <a:cxnLst/>
            <a:rect l="l" t="t" r="r" b="b"/>
            <a:pathLst>
              <a:path w="930275" h="51435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56679"/>
                </a:lnTo>
                <a:lnTo>
                  <a:pt x="892" y="489719"/>
                </a:lnTo>
                <a:lnTo>
                  <a:pt x="7143" y="506685"/>
                </a:lnTo>
                <a:lnTo>
                  <a:pt x="24110" y="512936"/>
                </a:lnTo>
                <a:lnTo>
                  <a:pt x="57150" y="513829"/>
                </a:lnTo>
                <a:lnTo>
                  <a:pt x="872642" y="513829"/>
                </a:lnTo>
                <a:lnTo>
                  <a:pt x="905682" y="512936"/>
                </a:lnTo>
                <a:lnTo>
                  <a:pt x="922648" y="506685"/>
                </a:lnTo>
                <a:lnTo>
                  <a:pt x="928899" y="489719"/>
                </a:lnTo>
                <a:lnTo>
                  <a:pt x="929792" y="456679"/>
                </a:lnTo>
                <a:lnTo>
                  <a:pt x="929792" y="57150"/>
                </a:lnTo>
                <a:lnTo>
                  <a:pt x="928899" y="24110"/>
                </a:lnTo>
                <a:lnTo>
                  <a:pt x="922648" y="7143"/>
                </a:lnTo>
                <a:lnTo>
                  <a:pt x="905682" y="892"/>
                </a:lnTo>
                <a:lnTo>
                  <a:pt x="87264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8787" y="3237280"/>
            <a:ext cx="200025" cy="200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6436" y="5283200"/>
            <a:ext cx="4118610" cy="1841500"/>
          </a:xfrm>
          <a:custGeom>
            <a:avLst/>
            <a:gdLst/>
            <a:ahLst/>
            <a:cxnLst/>
            <a:rect l="l" t="t" r="r" b="b"/>
            <a:pathLst>
              <a:path w="4118610" h="1841500">
                <a:moveTo>
                  <a:pt x="411821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841500"/>
                </a:lnTo>
                <a:lnTo>
                  <a:pt x="4003916" y="1841500"/>
                </a:lnTo>
                <a:lnTo>
                  <a:pt x="4069995" y="1839714"/>
                </a:lnTo>
                <a:lnTo>
                  <a:pt x="4103928" y="1827212"/>
                </a:lnTo>
                <a:lnTo>
                  <a:pt x="4116430" y="1793279"/>
                </a:lnTo>
                <a:lnTo>
                  <a:pt x="4118216" y="1727200"/>
                </a:lnTo>
                <a:lnTo>
                  <a:pt x="4118216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1519" y="5321388"/>
            <a:ext cx="4037329" cy="285750"/>
          </a:xfrm>
          <a:custGeom>
            <a:avLst/>
            <a:gdLst/>
            <a:ahLst/>
            <a:cxnLst/>
            <a:rect l="l" t="t" r="r" b="b"/>
            <a:pathLst>
              <a:path w="4037329" h="285750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5661"/>
                </a:lnTo>
                <a:lnTo>
                  <a:pt x="4037076" y="285661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35311" y="5374208"/>
            <a:ext cx="15214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Code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dance</a:t>
            </a:r>
            <a:r>
              <a:rPr sz="1000" b="1" spc="-7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sequence.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98981" y="3848100"/>
            <a:ext cx="4102100" cy="1323340"/>
          </a:xfrm>
          <a:custGeom>
            <a:avLst/>
            <a:gdLst/>
            <a:ahLst/>
            <a:cxnLst/>
            <a:rect l="l" t="t" r="r" b="b"/>
            <a:pathLst>
              <a:path w="4102100" h="1323339">
                <a:moveTo>
                  <a:pt x="410161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22832"/>
                </a:lnTo>
                <a:lnTo>
                  <a:pt x="3987317" y="1322832"/>
                </a:lnTo>
                <a:lnTo>
                  <a:pt x="4053397" y="1321046"/>
                </a:lnTo>
                <a:lnTo>
                  <a:pt x="4087329" y="1308544"/>
                </a:lnTo>
                <a:lnTo>
                  <a:pt x="4099831" y="1274611"/>
                </a:lnTo>
                <a:lnTo>
                  <a:pt x="4101617" y="1208532"/>
                </a:lnTo>
                <a:lnTo>
                  <a:pt x="4101617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40084" y="3880053"/>
            <a:ext cx="4014470" cy="288290"/>
          </a:xfrm>
          <a:custGeom>
            <a:avLst/>
            <a:gdLst/>
            <a:ahLst/>
            <a:cxnLst/>
            <a:rect l="l" t="t" r="r" b="b"/>
            <a:pathLst>
              <a:path w="4014470" h="288289">
                <a:moveTo>
                  <a:pt x="401439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8036"/>
                </a:lnTo>
                <a:lnTo>
                  <a:pt x="4014393" y="288036"/>
                </a:lnTo>
                <a:lnTo>
                  <a:pt x="40143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814980" y="1971141"/>
            <a:ext cx="1985645" cy="1767839"/>
          </a:xfrm>
          <a:custGeom>
            <a:avLst/>
            <a:gdLst/>
            <a:ahLst/>
            <a:cxnLst/>
            <a:rect l="l" t="t" r="r" b="b"/>
            <a:pathLst>
              <a:path w="1985645" h="1767839">
                <a:moveTo>
                  <a:pt x="198561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67433"/>
                </a:lnTo>
                <a:lnTo>
                  <a:pt x="1871319" y="1767433"/>
                </a:lnTo>
                <a:lnTo>
                  <a:pt x="1937399" y="1765647"/>
                </a:lnTo>
                <a:lnTo>
                  <a:pt x="1971332" y="1753146"/>
                </a:lnTo>
                <a:lnTo>
                  <a:pt x="1983833" y="1719213"/>
                </a:lnTo>
                <a:lnTo>
                  <a:pt x="1985619" y="1653133"/>
                </a:lnTo>
                <a:lnTo>
                  <a:pt x="198561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860484" y="2003094"/>
            <a:ext cx="1894205" cy="415925"/>
          </a:xfrm>
          <a:custGeom>
            <a:avLst/>
            <a:gdLst/>
            <a:ahLst/>
            <a:cxnLst/>
            <a:rect l="l" t="t" r="r" b="b"/>
            <a:pathLst>
              <a:path w="1894204" h="415925">
                <a:moveTo>
                  <a:pt x="189400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5823"/>
                </a:lnTo>
                <a:lnTo>
                  <a:pt x="1894001" y="415823"/>
                </a:lnTo>
                <a:lnTo>
                  <a:pt x="18940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2978873" y="2053907"/>
            <a:ext cx="13779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Add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dancer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from</a:t>
            </a:r>
            <a:r>
              <a:rPr sz="1000" b="1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 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</a:t>
            </a:r>
            <a:r>
              <a:rPr sz="1000" b="1" spc="-4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library.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36529" y="3477945"/>
            <a:ext cx="684784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51510" algn="r">
              <a:lnSpc>
                <a:spcPct val="100000"/>
              </a:lnSpc>
            </a:pPr>
            <a:r>
              <a:rPr sz="1000" b="1" spc="-10" dirty="0">
                <a:solidFill>
                  <a:srgbClr val="EA6955"/>
                </a:solidFill>
                <a:latin typeface="Arial"/>
                <a:cs typeface="Arial"/>
              </a:rPr>
              <a:t>Provide</a:t>
            </a:r>
            <a:r>
              <a:rPr sz="1000" b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  <a:p>
            <a:pPr marL="504698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Offer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options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getting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Add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music from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Sound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library.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013557" y="2514371"/>
            <a:ext cx="1449451" cy="262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13557" y="2514371"/>
            <a:ext cx="1449705" cy="262255"/>
          </a:xfrm>
          <a:custGeom>
            <a:avLst/>
            <a:gdLst/>
            <a:ahLst/>
            <a:cxnLst/>
            <a:rect l="l" t="t" r="r" b="b"/>
            <a:pathLst>
              <a:path w="1449704" h="26225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204889"/>
                </a:lnTo>
                <a:lnTo>
                  <a:pt x="892" y="237928"/>
                </a:lnTo>
                <a:lnTo>
                  <a:pt x="7143" y="254895"/>
                </a:lnTo>
                <a:lnTo>
                  <a:pt x="24110" y="261146"/>
                </a:lnTo>
                <a:lnTo>
                  <a:pt x="57150" y="262039"/>
                </a:lnTo>
                <a:lnTo>
                  <a:pt x="1392301" y="262039"/>
                </a:lnTo>
                <a:lnTo>
                  <a:pt x="1425340" y="261146"/>
                </a:lnTo>
                <a:lnTo>
                  <a:pt x="1442307" y="254895"/>
                </a:lnTo>
                <a:lnTo>
                  <a:pt x="1448558" y="237928"/>
                </a:lnTo>
                <a:lnTo>
                  <a:pt x="1449451" y="204889"/>
                </a:lnTo>
                <a:lnTo>
                  <a:pt x="1449451" y="57150"/>
                </a:lnTo>
                <a:lnTo>
                  <a:pt x="1448558" y="24110"/>
                </a:lnTo>
                <a:lnTo>
                  <a:pt x="1442307" y="7143"/>
                </a:lnTo>
                <a:lnTo>
                  <a:pt x="1425340" y="892"/>
                </a:lnTo>
                <a:lnTo>
                  <a:pt x="139230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31069" y="2700273"/>
            <a:ext cx="160007" cy="160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26257" y="2920809"/>
            <a:ext cx="1449451" cy="7469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26257" y="2920809"/>
            <a:ext cx="1449705" cy="747395"/>
          </a:xfrm>
          <a:custGeom>
            <a:avLst/>
            <a:gdLst/>
            <a:ahLst/>
            <a:cxnLst/>
            <a:rect l="l" t="t" r="r" b="b"/>
            <a:pathLst>
              <a:path w="1449704" h="7473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89787"/>
                </a:lnTo>
                <a:lnTo>
                  <a:pt x="892" y="722827"/>
                </a:lnTo>
                <a:lnTo>
                  <a:pt x="7143" y="739794"/>
                </a:lnTo>
                <a:lnTo>
                  <a:pt x="24110" y="746044"/>
                </a:lnTo>
                <a:lnTo>
                  <a:pt x="57150" y="746937"/>
                </a:lnTo>
                <a:lnTo>
                  <a:pt x="1392301" y="746937"/>
                </a:lnTo>
                <a:lnTo>
                  <a:pt x="1425340" y="746044"/>
                </a:lnTo>
                <a:lnTo>
                  <a:pt x="1442307" y="739794"/>
                </a:lnTo>
                <a:lnTo>
                  <a:pt x="1448558" y="722827"/>
                </a:lnTo>
                <a:lnTo>
                  <a:pt x="1449451" y="689787"/>
                </a:lnTo>
                <a:lnTo>
                  <a:pt x="1449451" y="57150"/>
                </a:lnTo>
                <a:lnTo>
                  <a:pt x="1448558" y="24110"/>
                </a:lnTo>
                <a:lnTo>
                  <a:pt x="1442307" y="7143"/>
                </a:lnTo>
                <a:lnTo>
                  <a:pt x="1425340" y="892"/>
                </a:lnTo>
                <a:lnTo>
                  <a:pt x="1392301" y="0"/>
                </a:lnTo>
                <a:lnTo>
                  <a:pt x="57150" y="0"/>
                </a:lnTo>
                <a:close/>
              </a:path>
            </a:pathLst>
          </a:custGeom>
          <a:ln w="12699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95261" y="4381588"/>
            <a:ext cx="1449463" cy="5856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95267" y="4381588"/>
            <a:ext cx="1449705" cy="586105"/>
          </a:xfrm>
          <a:custGeom>
            <a:avLst/>
            <a:gdLst/>
            <a:ahLst/>
            <a:cxnLst/>
            <a:rect l="l" t="t" r="r" b="b"/>
            <a:pathLst>
              <a:path w="1449705" h="58610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528523"/>
                </a:lnTo>
                <a:lnTo>
                  <a:pt x="892" y="561563"/>
                </a:lnTo>
                <a:lnTo>
                  <a:pt x="7143" y="578529"/>
                </a:lnTo>
                <a:lnTo>
                  <a:pt x="24110" y="584780"/>
                </a:lnTo>
                <a:lnTo>
                  <a:pt x="57150" y="585673"/>
                </a:lnTo>
                <a:lnTo>
                  <a:pt x="1392301" y="585673"/>
                </a:lnTo>
                <a:lnTo>
                  <a:pt x="1425340" y="584780"/>
                </a:lnTo>
                <a:lnTo>
                  <a:pt x="1442307" y="578529"/>
                </a:lnTo>
                <a:lnTo>
                  <a:pt x="1448558" y="561563"/>
                </a:lnTo>
                <a:lnTo>
                  <a:pt x="1449451" y="528523"/>
                </a:lnTo>
                <a:lnTo>
                  <a:pt x="1449451" y="57150"/>
                </a:lnTo>
                <a:lnTo>
                  <a:pt x="1448558" y="24110"/>
                </a:lnTo>
                <a:lnTo>
                  <a:pt x="1442307" y="7143"/>
                </a:lnTo>
                <a:lnTo>
                  <a:pt x="1425340" y="892"/>
                </a:lnTo>
                <a:lnTo>
                  <a:pt x="1392301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31735" y="4857826"/>
            <a:ext cx="160019" cy="1600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02382" y="4254500"/>
            <a:ext cx="1844941" cy="8172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55455" y="5708637"/>
            <a:ext cx="513083" cy="13195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55455" y="5708637"/>
            <a:ext cx="513080" cy="1319530"/>
          </a:xfrm>
          <a:custGeom>
            <a:avLst/>
            <a:gdLst/>
            <a:ahLst/>
            <a:cxnLst/>
            <a:rect l="l" t="t" r="r" b="b"/>
            <a:pathLst>
              <a:path w="513080" h="131952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49"/>
                </a:lnTo>
                <a:lnTo>
                  <a:pt x="0" y="1262379"/>
                </a:lnTo>
                <a:lnTo>
                  <a:pt x="892" y="1295419"/>
                </a:lnTo>
                <a:lnTo>
                  <a:pt x="7143" y="1312386"/>
                </a:lnTo>
                <a:lnTo>
                  <a:pt x="24110" y="1318637"/>
                </a:lnTo>
                <a:lnTo>
                  <a:pt x="57150" y="1319529"/>
                </a:lnTo>
                <a:lnTo>
                  <a:pt x="455930" y="1319529"/>
                </a:lnTo>
                <a:lnTo>
                  <a:pt x="488969" y="1318637"/>
                </a:lnTo>
                <a:lnTo>
                  <a:pt x="505936" y="1312386"/>
                </a:lnTo>
                <a:lnTo>
                  <a:pt x="512187" y="1295419"/>
                </a:lnTo>
                <a:lnTo>
                  <a:pt x="513080" y="1262379"/>
                </a:lnTo>
                <a:lnTo>
                  <a:pt x="513080" y="57149"/>
                </a:lnTo>
                <a:lnTo>
                  <a:pt x="512187" y="24110"/>
                </a:lnTo>
                <a:lnTo>
                  <a:pt x="505936" y="7143"/>
                </a:lnTo>
                <a:lnTo>
                  <a:pt x="488969" y="892"/>
                </a:lnTo>
                <a:lnTo>
                  <a:pt x="45593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96199" y="5670702"/>
            <a:ext cx="1602803" cy="13824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5229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LET’S </a:t>
            </a: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DANCE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5229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LET’S </a:t>
            </a: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DANCE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421886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3815" y="94996"/>
            <a:ext cx="421886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940" y="719493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120" y="864438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6411" y="91427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140" y="891076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849" y="7590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157" y="7396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0397" y="759574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104" y="806348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57" y="8142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8703" y="8077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5497" y="9779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8051" y="1220495"/>
            <a:ext cx="4114165" cy="1370330"/>
          </a:xfrm>
          <a:custGeom>
            <a:avLst/>
            <a:gdLst/>
            <a:ahLst/>
            <a:cxnLst/>
            <a:rect l="l" t="t" r="r" b="b"/>
            <a:pathLst>
              <a:path w="4114165" h="137033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70304"/>
                </a:lnTo>
                <a:lnTo>
                  <a:pt x="3999306" y="1370304"/>
                </a:lnTo>
                <a:lnTo>
                  <a:pt x="4065385" y="1368518"/>
                </a:lnTo>
                <a:lnTo>
                  <a:pt x="4099318" y="1356017"/>
                </a:lnTo>
                <a:lnTo>
                  <a:pt x="4111820" y="1322084"/>
                </a:lnTo>
                <a:lnTo>
                  <a:pt x="4113606" y="125600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09170" y="727519"/>
            <a:ext cx="3879215" cy="155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4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Help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shared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studio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Scratch.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Give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them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link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studio. </a:t>
            </a:r>
            <a:r>
              <a:rPr sz="1500" spc="-25" dirty="0">
                <a:solidFill>
                  <a:srgbClr val="4C4D4F"/>
                </a:solidFill>
                <a:latin typeface="Arial"/>
                <a:cs typeface="Arial"/>
              </a:rPr>
              <a:t>Then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 can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‘Add</a:t>
            </a:r>
            <a:r>
              <a:rPr sz="15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Projects’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bottom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1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page.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9170" y="2475953"/>
            <a:ext cx="390334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volunteers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show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500" spc="-114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group.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Everyone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dance</a:t>
            </a:r>
            <a:r>
              <a:rPr sz="15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along!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88233" y="977125"/>
            <a:ext cx="354330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91459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2507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0377" y="4304791"/>
            <a:ext cx="4121150" cy="2553335"/>
          </a:xfrm>
          <a:custGeom>
            <a:avLst/>
            <a:gdLst/>
            <a:ahLst/>
            <a:cxnLst/>
            <a:rect l="l" t="t" r="r" b="b"/>
            <a:pathLst>
              <a:path w="4121150" h="255333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553208"/>
                </a:lnTo>
                <a:lnTo>
                  <a:pt x="4006697" y="2553208"/>
                </a:lnTo>
                <a:lnTo>
                  <a:pt x="4072777" y="2551422"/>
                </a:lnTo>
                <a:lnTo>
                  <a:pt x="4106710" y="2538920"/>
                </a:lnTo>
                <a:lnTo>
                  <a:pt x="4119211" y="2504987"/>
                </a:lnTo>
                <a:lnTo>
                  <a:pt x="4120997" y="2438908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9417" y="1304556"/>
            <a:ext cx="1154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EA6955"/>
                </a:solidFill>
                <a:latin typeface="Arial"/>
                <a:cs typeface="Arial"/>
              </a:rPr>
              <a:t>More </a:t>
            </a:r>
            <a:r>
              <a:rPr sz="1000" b="1" spc="-15" dirty="0">
                <a:solidFill>
                  <a:srgbClr val="EA6955"/>
                </a:solidFill>
                <a:latin typeface="Arial"/>
                <a:cs typeface="Arial"/>
              </a:rPr>
              <a:t>Things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6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Try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3559" y="6945909"/>
            <a:ext cx="37592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800" b="1" spc="-2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project of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Lifelong </a:t>
            </a:r>
            <a:r>
              <a:rPr sz="800" b="1" spc="-5" dirty="0">
                <a:solidFill>
                  <a:srgbClr val="4C4D4F"/>
                </a:solidFill>
                <a:latin typeface="Arial"/>
                <a:cs typeface="Arial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20" dirty="0">
                <a:solidFill>
                  <a:srgbClr val="4C4D4F"/>
                </a:solidFill>
                <a:latin typeface="Arial"/>
                <a:cs typeface="Arial"/>
              </a:rPr>
              <a:t>MIT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Media</a:t>
            </a:r>
            <a:r>
              <a:rPr sz="800" b="1" spc="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Lab.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6992" y="2705100"/>
            <a:ext cx="4114165" cy="2222500"/>
          </a:xfrm>
          <a:custGeom>
            <a:avLst/>
            <a:gdLst/>
            <a:ahLst/>
            <a:cxnLst/>
            <a:rect l="l" t="t" r="r" b="b"/>
            <a:pathLst>
              <a:path w="4114165" h="22225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222500"/>
                </a:lnTo>
                <a:lnTo>
                  <a:pt x="3999306" y="2222500"/>
                </a:lnTo>
                <a:lnTo>
                  <a:pt x="4065385" y="2220714"/>
                </a:lnTo>
                <a:lnTo>
                  <a:pt x="4099318" y="2208212"/>
                </a:lnTo>
                <a:lnTo>
                  <a:pt x="4111820" y="2174279"/>
                </a:lnTo>
                <a:lnTo>
                  <a:pt x="4113606" y="21082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7602" y="27391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0259" y="2808985"/>
            <a:ext cx="174752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EA6955"/>
                </a:solidFill>
                <a:latin typeface="Arial"/>
                <a:cs typeface="Arial"/>
              </a:rPr>
              <a:t>Add </a:t>
            </a:r>
            <a:r>
              <a:rPr sz="1000" b="1" spc="-35" dirty="0">
                <a:solidFill>
                  <a:srgbClr val="EA6955"/>
                </a:solidFill>
                <a:latin typeface="Arial"/>
                <a:cs typeface="Arial"/>
              </a:rPr>
              <a:t>Your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Own </a:t>
            </a:r>
            <a:r>
              <a:rPr sz="1000" b="1" spc="10" dirty="0">
                <a:solidFill>
                  <a:srgbClr val="EA6955"/>
                </a:solidFill>
                <a:latin typeface="Arial"/>
                <a:cs typeface="Arial"/>
              </a:rPr>
              <a:t>Dance</a:t>
            </a:r>
            <a:r>
              <a:rPr sz="1000" b="1" spc="-2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Moves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5506" y="1633918"/>
            <a:ext cx="2990215" cy="82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indent="-98425">
              <a:lnSpc>
                <a:spcPct val="1000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repeat</a:t>
            </a:r>
            <a:r>
              <a:rPr sz="10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loop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Adjust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timing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sync the dance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music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more</a:t>
            </a:r>
            <a:r>
              <a:rPr sz="1000" spc="-9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dancers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Change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backdrops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colors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effects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5506" y="3079369"/>
            <a:ext cx="2298065" cy="171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6565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time,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here’s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way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personalize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project:</a:t>
            </a:r>
            <a:endParaRPr sz="1000">
              <a:latin typeface="Arial"/>
              <a:cs typeface="Arial"/>
            </a:endParaRPr>
          </a:p>
          <a:p>
            <a:pPr marL="118110" indent="-105410">
              <a:lnSpc>
                <a:spcPct val="100000"/>
              </a:lnSpc>
              <a:spcBef>
                <a:spcPts val="55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Find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solid color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wall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is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well-lit</a:t>
            </a:r>
            <a:endParaRPr sz="1000">
              <a:latin typeface="Arial"/>
              <a:cs typeface="Arial"/>
            </a:endParaRPr>
          </a:p>
          <a:p>
            <a:pPr marL="118110" marR="5080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Take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photos of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yourself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doing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different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dance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moves</a:t>
            </a:r>
            <a:endParaRPr sz="1000">
              <a:latin typeface="Arial"/>
              <a:cs typeface="Arial"/>
            </a:endParaRPr>
          </a:p>
          <a:p>
            <a:pPr marL="118110" marR="157480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Import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photos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costumes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into  Scratch</a:t>
            </a:r>
            <a:endParaRPr sz="1000">
              <a:latin typeface="Arial"/>
              <a:cs typeface="Arial"/>
            </a:endParaRPr>
          </a:p>
          <a:p>
            <a:pPr marL="118110" marR="409575" indent="-105410">
              <a:lnSpc>
                <a:spcPct val="1083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magic wand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remove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background,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see  </a:t>
            </a:r>
            <a:r>
              <a:rPr sz="1000" u="sng" spc="15" dirty="0">
                <a:solidFill>
                  <a:srgbClr val="4C4D4F"/>
                </a:solidFill>
                <a:latin typeface="Arial"/>
                <a:cs typeface="Arial"/>
                <a:hlinkClick r:id="rId5"/>
              </a:rPr>
              <a:t>http://bit.ly/scratchmagicwand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51636" y="5508625"/>
            <a:ext cx="238252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85B033"/>
                </a:solidFill>
                <a:latin typeface="Arial"/>
                <a:cs typeface="Arial"/>
              </a:rPr>
              <a:t>Pass </a:t>
            </a:r>
            <a:r>
              <a:rPr sz="1000" b="1" spc="15" dirty="0">
                <a:solidFill>
                  <a:srgbClr val="85B033"/>
                </a:solidFill>
                <a:latin typeface="Arial"/>
                <a:cs typeface="Arial"/>
              </a:rPr>
              <a:t>It </a:t>
            </a:r>
            <a:r>
              <a:rPr sz="1000" b="1" spc="-25" dirty="0">
                <a:solidFill>
                  <a:srgbClr val="85B033"/>
                </a:solidFill>
                <a:latin typeface="Arial"/>
                <a:cs typeface="Arial"/>
              </a:rPr>
              <a:t>On: </a:t>
            </a:r>
            <a:r>
              <a:rPr sz="1000" b="1" spc="10" dirty="0">
                <a:solidFill>
                  <a:srgbClr val="85B033"/>
                </a:solidFill>
                <a:latin typeface="Arial"/>
                <a:cs typeface="Arial"/>
              </a:rPr>
              <a:t>Dance</a:t>
            </a:r>
            <a:r>
              <a:rPr sz="1000" b="1" spc="-50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85B033"/>
                </a:solidFill>
                <a:latin typeface="Arial"/>
                <a:cs typeface="Arial"/>
              </a:rPr>
              <a:t>Together</a:t>
            </a:r>
            <a:endParaRPr sz="1000">
              <a:latin typeface="Arial"/>
              <a:cs typeface="Arial"/>
            </a:endParaRPr>
          </a:p>
          <a:p>
            <a:pPr marL="12700" marR="114935">
              <a:lnSpc>
                <a:spcPct val="108300"/>
              </a:lnSpc>
              <a:spcBef>
                <a:spcPts val="450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Give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person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5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minutes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dance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project.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Then,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them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switch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next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computer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114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dancer.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Keep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switching, adding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dancer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each. 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Then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let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return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see (and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finish)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originally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51433" y="4479925"/>
            <a:ext cx="210502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85B033"/>
                </a:solidFill>
                <a:latin typeface="Arial"/>
                <a:cs typeface="Arial"/>
              </a:rPr>
              <a:t>Where </a:t>
            </a:r>
            <a:r>
              <a:rPr sz="1000" b="1" spc="-15" dirty="0">
                <a:solidFill>
                  <a:srgbClr val="85B033"/>
                </a:solidFill>
                <a:latin typeface="Arial"/>
                <a:cs typeface="Arial"/>
              </a:rPr>
              <a:t>Will </a:t>
            </a:r>
            <a:r>
              <a:rPr sz="1000" b="1" spc="-20" dirty="0">
                <a:solidFill>
                  <a:srgbClr val="85B033"/>
                </a:solidFill>
                <a:latin typeface="Arial"/>
                <a:cs typeface="Arial"/>
              </a:rPr>
              <a:t>you</a:t>
            </a:r>
            <a:r>
              <a:rPr sz="1000" b="1" spc="-5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85B033"/>
                </a:solidFill>
                <a:latin typeface="Arial"/>
                <a:cs typeface="Arial"/>
              </a:rPr>
              <a:t>Dance?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Take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photograph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park or other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favorite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place,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import it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into Scratch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backdrop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dance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animation.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07418" y="3273069"/>
            <a:ext cx="3746500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85B033"/>
                </a:solidFill>
                <a:latin typeface="Arial"/>
                <a:cs typeface="Arial"/>
              </a:rPr>
              <a:t>What’s</a:t>
            </a:r>
            <a:r>
              <a:rPr sz="1800" b="1" spc="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85B033"/>
                </a:solidFill>
                <a:latin typeface="Arial"/>
                <a:cs typeface="Arial"/>
              </a:rPr>
              <a:t>Next?</a:t>
            </a:r>
            <a:endParaRPr sz="1800">
              <a:latin typeface="Arial"/>
              <a:cs typeface="Arial"/>
            </a:endParaRPr>
          </a:p>
          <a:p>
            <a:pPr marL="25400" marR="5080">
              <a:lnSpc>
                <a:spcPts val="1300"/>
              </a:lnSpc>
              <a:spcBef>
                <a:spcPts val="950"/>
              </a:spcBef>
            </a:pP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Participants can </a:t>
            </a:r>
            <a:r>
              <a:rPr sz="11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from this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100" spc="3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 create  </a:t>
            </a:r>
            <a:r>
              <a:rPr sz="1100" spc="-25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variety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dance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projects. </a:t>
            </a:r>
            <a:r>
              <a:rPr sz="1100" spc="-20" dirty="0">
                <a:solidFill>
                  <a:srgbClr val="4C4D4F"/>
                </a:solidFill>
                <a:latin typeface="Arial"/>
                <a:cs typeface="Arial"/>
              </a:rPr>
              <a:t>Here </a:t>
            </a:r>
            <a:r>
              <a:rPr sz="1100" spc="-25" dirty="0">
                <a:solidFill>
                  <a:srgbClr val="4C4D4F"/>
                </a:solidFill>
                <a:latin typeface="Arial"/>
                <a:cs typeface="Arial"/>
              </a:rPr>
              <a:t>are a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couple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100" dirty="0">
                <a:solidFill>
                  <a:srgbClr val="4C4D4F"/>
                </a:solidFill>
                <a:latin typeface="Arial"/>
                <a:cs typeface="Arial"/>
              </a:rPr>
              <a:t>different 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approaches: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6992" y="50419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7602" y="50759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10259" y="5145785"/>
            <a:ext cx="104457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Prepare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62650" y="5547944"/>
            <a:ext cx="1199794" cy="866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62650" y="5547944"/>
            <a:ext cx="1200150" cy="866775"/>
          </a:xfrm>
          <a:custGeom>
            <a:avLst/>
            <a:gdLst/>
            <a:ahLst/>
            <a:cxnLst/>
            <a:rect l="l" t="t" r="r" b="b"/>
            <a:pathLst>
              <a:path w="1200150" h="86677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809599"/>
                </a:lnTo>
                <a:lnTo>
                  <a:pt x="892" y="842639"/>
                </a:lnTo>
                <a:lnTo>
                  <a:pt x="7143" y="859605"/>
                </a:lnTo>
                <a:lnTo>
                  <a:pt x="24110" y="865856"/>
                </a:lnTo>
                <a:lnTo>
                  <a:pt x="57150" y="866749"/>
                </a:lnTo>
                <a:lnTo>
                  <a:pt x="1142644" y="866749"/>
                </a:lnTo>
                <a:lnTo>
                  <a:pt x="1175684" y="865856"/>
                </a:lnTo>
                <a:lnTo>
                  <a:pt x="1192650" y="859605"/>
                </a:lnTo>
                <a:lnTo>
                  <a:pt x="1198901" y="842639"/>
                </a:lnTo>
                <a:lnTo>
                  <a:pt x="1199794" y="809599"/>
                </a:lnTo>
                <a:lnTo>
                  <a:pt x="1199794" y="57150"/>
                </a:lnTo>
                <a:lnTo>
                  <a:pt x="1198901" y="24110"/>
                </a:lnTo>
                <a:lnTo>
                  <a:pt x="1192650" y="7143"/>
                </a:lnTo>
                <a:lnTo>
                  <a:pt x="1175684" y="892"/>
                </a:lnTo>
                <a:lnTo>
                  <a:pt x="1142644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17372" y="5454955"/>
            <a:ext cx="1773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instructions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credits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button: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“See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page”.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7372" y="6115354"/>
            <a:ext cx="1878964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share</a:t>
            </a:r>
            <a:r>
              <a:rPr sz="10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website:  </a:t>
            </a:r>
            <a:r>
              <a:rPr sz="1000" u="sng" spc="5" dirty="0">
                <a:solidFill>
                  <a:srgbClr val="4C4D4F"/>
                </a:solidFill>
                <a:latin typeface="Arial"/>
                <a:cs typeface="Arial"/>
              </a:rPr>
              <a:t>vimeo.com/llk/share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83956" y="6458203"/>
            <a:ext cx="18434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0070" algn="l"/>
              </a:tabLst>
            </a:pP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778975" y="5543550"/>
            <a:ext cx="1853336" cy="1060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19050"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34182" y="3511550"/>
            <a:ext cx="1383766" cy="1206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4182" y="3511550"/>
            <a:ext cx="1384300" cy="1206500"/>
          </a:xfrm>
          <a:custGeom>
            <a:avLst/>
            <a:gdLst/>
            <a:ahLst/>
            <a:cxnLst/>
            <a:rect l="l" t="t" r="r" b="b"/>
            <a:pathLst>
              <a:path w="1384300" h="120650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149350"/>
                </a:lnTo>
                <a:lnTo>
                  <a:pt x="892" y="1182389"/>
                </a:lnTo>
                <a:lnTo>
                  <a:pt x="7143" y="1199356"/>
                </a:lnTo>
                <a:lnTo>
                  <a:pt x="24110" y="1205607"/>
                </a:lnTo>
                <a:lnTo>
                  <a:pt x="57150" y="1206500"/>
                </a:lnTo>
                <a:lnTo>
                  <a:pt x="1326616" y="1206500"/>
                </a:lnTo>
                <a:lnTo>
                  <a:pt x="1359656" y="1205607"/>
                </a:lnTo>
                <a:lnTo>
                  <a:pt x="1376622" y="1199356"/>
                </a:lnTo>
                <a:lnTo>
                  <a:pt x="1382873" y="1182389"/>
                </a:lnTo>
                <a:lnTo>
                  <a:pt x="1383766" y="1149350"/>
                </a:lnTo>
                <a:lnTo>
                  <a:pt x="1383766" y="57150"/>
                </a:lnTo>
                <a:lnTo>
                  <a:pt x="1382873" y="24110"/>
                </a:lnTo>
                <a:lnTo>
                  <a:pt x="1376622" y="7143"/>
                </a:lnTo>
                <a:lnTo>
                  <a:pt x="1359656" y="892"/>
                </a:lnTo>
                <a:lnTo>
                  <a:pt x="1326616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62446" y="4476750"/>
            <a:ext cx="1199794" cy="8667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62446" y="4476750"/>
            <a:ext cx="1200150" cy="866775"/>
          </a:xfrm>
          <a:custGeom>
            <a:avLst/>
            <a:gdLst/>
            <a:ahLst/>
            <a:cxnLst/>
            <a:rect l="l" t="t" r="r" b="b"/>
            <a:pathLst>
              <a:path w="1200150" h="866775">
                <a:moveTo>
                  <a:pt x="70726" y="0"/>
                </a:moveTo>
                <a:lnTo>
                  <a:pt x="29837" y="1105"/>
                </a:lnTo>
                <a:lnTo>
                  <a:pt x="8840" y="8840"/>
                </a:lnTo>
                <a:lnTo>
                  <a:pt x="1105" y="29837"/>
                </a:lnTo>
                <a:lnTo>
                  <a:pt x="0" y="70726"/>
                </a:lnTo>
                <a:lnTo>
                  <a:pt x="0" y="796023"/>
                </a:lnTo>
                <a:lnTo>
                  <a:pt x="1105" y="836911"/>
                </a:lnTo>
                <a:lnTo>
                  <a:pt x="8840" y="857908"/>
                </a:lnTo>
                <a:lnTo>
                  <a:pt x="29837" y="865644"/>
                </a:lnTo>
                <a:lnTo>
                  <a:pt x="70726" y="866749"/>
                </a:lnTo>
                <a:lnTo>
                  <a:pt x="1129080" y="866749"/>
                </a:lnTo>
                <a:lnTo>
                  <a:pt x="1169962" y="865644"/>
                </a:lnTo>
                <a:lnTo>
                  <a:pt x="1190955" y="857908"/>
                </a:lnTo>
                <a:lnTo>
                  <a:pt x="1198689" y="836911"/>
                </a:lnTo>
                <a:lnTo>
                  <a:pt x="1199794" y="796023"/>
                </a:lnTo>
                <a:lnTo>
                  <a:pt x="1199794" y="70726"/>
                </a:lnTo>
                <a:lnTo>
                  <a:pt x="1198689" y="29837"/>
                </a:lnTo>
                <a:lnTo>
                  <a:pt x="1190955" y="8840"/>
                </a:lnTo>
                <a:lnTo>
                  <a:pt x="1169962" y="1105"/>
                </a:lnTo>
                <a:lnTo>
                  <a:pt x="1129080" y="0"/>
                </a:lnTo>
                <a:lnTo>
                  <a:pt x="70726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C4D4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932</Words>
  <Application>Microsoft Macintosh PowerPoint</Application>
  <PresentationFormat>Custom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Gill Sans MT</vt:lpstr>
      <vt:lpstr>Lucida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created xsi:type="dcterms:W3CDTF">2016-12-01T15:21:48Z</dcterms:created>
  <dcterms:modified xsi:type="dcterms:W3CDTF">2016-12-01T15:32:26Z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2016-12-01T00:00:00Z</vt:filetime>
  </property>
</Properties>
</file>