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4572000" cy="6400800"/>
  <p:notesSz cx="4572000" cy="64008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984248"/>
            <a:ext cx="3886200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3584448"/>
            <a:ext cx="32004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40649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2860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5458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900" y="264871"/>
            <a:ext cx="414020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92558" y="1843308"/>
            <a:ext cx="2164079" cy="2454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40649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54480" y="5952744"/>
            <a:ext cx="146304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2860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29184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jpg"/><Relationship Id="rId5" Type="http://schemas.openxmlformats.org/officeDocument/2006/relationships/image" Target="../media/image64.jpg"/><Relationship Id="rId6" Type="http://schemas.openxmlformats.org/officeDocument/2006/relationships/image" Target="../media/image65.png"/><Relationship Id="rId7" Type="http://schemas.openxmlformats.org/officeDocument/2006/relationships/image" Target="../media/image6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jpg"/><Relationship Id="rId6" Type="http://schemas.openxmlformats.org/officeDocument/2006/relationships/image" Target="../media/image71.png"/><Relationship Id="rId7" Type="http://schemas.openxmlformats.org/officeDocument/2006/relationships/image" Target="../media/image7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jpg"/><Relationship Id="rId5" Type="http://schemas.openxmlformats.org/officeDocument/2006/relationships/image" Target="../media/image7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jp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jpg"/><Relationship Id="rId5" Type="http://schemas.openxmlformats.org/officeDocument/2006/relationships/image" Target="../media/image30.jpg"/><Relationship Id="rId6" Type="http://schemas.openxmlformats.org/officeDocument/2006/relationships/image" Target="../media/image31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jp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jpg"/><Relationship Id="rId5" Type="http://schemas.openxmlformats.org/officeDocument/2006/relationships/image" Target="../media/image42.jpg"/><Relationship Id="rId6" Type="http://schemas.openxmlformats.org/officeDocument/2006/relationships/image" Target="../media/image43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4166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166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4166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166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0"/>
            <a:ext cx="4572000" cy="6400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09600">
              <a:lnSpc>
                <a:spcPct val="100000"/>
              </a:lnSpc>
              <a:spcBef>
                <a:spcPts val="775"/>
              </a:spcBef>
            </a:pPr>
            <a:r>
              <a:rPr dirty="0" sz="1000" spc="25" b="1">
                <a:solidFill>
                  <a:srgbClr val="FFFFFF"/>
                </a:solidFill>
                <a:latin typeface="Calibri"/>
                <a:cs typeface="Calibri"/>
              </a:rPr>
              <a:t>Pong</a:t>
            </a:r>
            <a:r>
              <a:rPr dirty="0" sz="100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10" b="1">
                <a:solidFill>
                  <a:srgbClr val="FFFFFF"/>
                </a:solidFill>
                <a:latin typeface="Calibri"/>
                <a:cs typeface="Calibri"/>
              </a:rPr>
              <a:t>Game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00" y="495300"/>
            <a:ext cx="3581400" cy="5227320"/>
          </a:xfrm>
          <a:custGeom>
            <a:avLst/>
            <a:gdLst/>
            <a:ahLst/>
            <a:cxnLst/>
            <a:rect l="l" t="t" r="r" b="b"/>
            <a:pathLst>
              <a:path w="3581400" h="5227320">
                <a:moveTo>
                  <a:pt x="3246120" y="0"/>
                </a:moveTo>
                <a:lnTo>
                  <a:pt x="335280" y="0"/>
                </a:lnTo>
                <a:lnTo>
                  <a:pt x="141446" y="5238"/>
                </a:lnTo>
                <a:lnTo>
                  <a:pt x="41910" y="41910"/>
                </a:lnTo>
                <a:lnTo>
                  <a:pt x="5238" y="141446"/>
                </a:lnTo>
                <a:lnTo>
                  <a:pt x="0" y="335280"/>
                </a:lnTo>
                <a:lnTo>
                  <a:pt x="0" y="4892040"/>
                </a:lnTo>
                <a:lnTo>
                  <a:pt x="5238" y="5085873"/>
                </a:lnTo>
                <a:lnTo>
                  <a:pt x="41910" y="5185410"/>
                </a:lnTo>
                <a:lnTo>
                  <a:pt x="141446" y="5222081"/>
                </a:lnTo>
                <a:lnTo>
                  <a:pt x="335280" y="5227320"/>
                </a:lnTo>
                <a:lnTo>
                  <a:pt x="3246120" y="5227320"/>
                </a:lnTo>
                <a:lnTo>
                  <a:pt x="3439953" y="5222081"/>
                </a:lnTo>
                <a:lnTo>
                  <a:pt x="3539490" y="5185410"/>
                </a:lnTo>
                <a:lnTo>
                  <a:pt x="3576161" y="5085873"/>
                </a:lnTo>
                <a:lnTo>
                  <a:pt x="3581400" y="4892040"/>
                </a:lnTo>
                <a:lnTo>
                  <a:pt x="3581400" y="335280"/>
                </a:lnTo>
                <a:lnTo>
                  <a:pt x="3576161" y="141446"/>
                </a:lnTo>
                <a:lnTo>
                  <a:pt x="3539490" y="41910"/>
                </a:lnTo>
                <a:lnTo>
                  <a:pt x="3439953" y="5238"/>
                </a:lnTo>
                <a:lnTo>
                  <a:pt x="32461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00" y="495300"/>
            <a:ext cx="3581400" cy="5227320"/>
          </a:xfrm>
          <a:custGeom>
            <a:avLst/>
            <a:gdLst/>
            <a:ahLst/>
            <a:cxnLst/>
            <a:rect l="l" t="t" r="r" b="b"/>
            <a:pathLst>
              <a:path w="3581400" h="5227320">
                <a:moveTo>
                  <a:pt x="335280" y="0"/>
                </a:moveTo>
                <a:lnTo>
                  <a:pt x="141446" y="5238"/>
                </a:lnTo>
                <a:lnTo>
                  <a:pt x="41910" y="41910"/>
                </a:lnTo>
                <a:lnTo>
                  <a:pt x="5238" y="141446"/>
                </a:lnTo>
                <a:lnTo>
                  <a:pt x="0" y="335280"/>
                </a:lnTo>
                <a:lnTo>
                  <a:pt x="0" y="4892040"/>
                </a:lnTo>
                <a:lnTo>
                  <a:pt x="5238" y="5085873"/>
                </a:lnTo>
                <a:lnTo>
                  <a:pt x="41910" y="5185410"/>
                </a:lnTo>
                <a:lnTo>
                  <a:pt x="141446" y="5222081"/>
                </a:lnTo>
                <a:lnTo>
                  <a:pt x="335280" y="5227320"/>
                </a:lnTo>
                <a:lnTo>
                  <a:pt x="3246120" y="5227320"/>
                </a:lnTo>
                <a:lnTo>
                  <a:pt x="3439953" y="5222081"/>
                </a:lnTo>
                <a:lnTo>
                  <a:pt x="3539490" y="5185410"/>
                </a:lnTo>
                <a:lnTo>
                  <a:pt x="3576161" y="5085873"/>
                </a:lnTo>
                <a:lnTo>
                  <a:pt x="3581400" y="4892040"/>
                </a:lnTo>
                <a:lnTo>
                  <a:pt x="3581400" y="335280"/>
                </a:lnTo>
                <a:lnTo>
                  <a:pt x="3576161" y="141446"/>
                </a:lnTo>
                <a:lnTo>
                  <a:pt x="3539490" y="41910"/>
                </a:lnTo>
                <a:lnTo>
                  <a:pt x="3439953" y="5238"/>
                </a:lnTo>
                <a:lnTo>
                  <a:pt x="3246120" y="0"/>
                </a:lnTo>
                <a:lnTo>
                  <a:pt x="335280" y="0"/>
                </a:lnTo>
                <a:close/>
              </a:path>
            </a:pathLst>
          </a:custGeom>
          <a:ln w="76200">
            <a:solidFill>
              <a:srgbClr val="4064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418285" y="866775"/>
            <a:ext cx="1735455" cy="84455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18465" marR="5080" indent="-406400">
              <a:lnSpc>
                <a:spcPct val="100000"/>
              </a:lnSpc>
            </a:pPr>
            <a:r>
              <a:rPr dirty="0" sz="2700" spc="-75">
                <a:solidFill>
                  <a:srgbClr val="40649C"/>
                </a:solidFill>
              </a:rPr>
              <a:t>Pong </a:t>
            </a:r>
            <a:r>
              <a:rPr dirty="0" sz="2700" spc="-35">
                <a:solidFill>
                  <a:srgbClr val="40649C"/>
                </a:solidFill>
              </a:rPr>
              <a:t>Game  </a:t>
            </a:r>
            <a:r>
              <a:rPr dirty="0" sz="2700" spc="-5">
                <a:solidFill>
                  <a:srgbClr val="40649C"/>
                </a:solidFill>
              </a:rPr>
              <a:t>Cards</a:t>
            </a:r>
            <a:endParaRPr sz="2700"/>
          </a:p>
        </p:txBody>
      </p:sp>
      <p:sp>
        <p:nvSpPr>
          <p:cNvPr id="14" name="object 14"/>
          <p:cNvSpPr txBox="1"/>
          <p:nvPr/>
        </p:nvSpPr>
        <p:spPr>
          <a:xfrm>
            <a:off x="960977" y="4413250"/>
            <a:ext cx="2650490" cy="442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56515">
              <a:lnSpc>
                <a:spcPct val="100000"/>
              </a:lnSpc>
            </a:pPr>
            <a:r>
              <a:rPr dirty="0" sz="1400" spc="-10" b="1">
                <a:solidFill>
                  <a:srgbClr val="40649C"/>
                </a:solidFill>
                <a:latin typeface="Calibri"/>
                <a:cs typeface="Calibri"/>
              </a:rPr>
              <a:t>Make </a:t>
            </a:r>
            <a:r>
              <a:rPr dirty="0" sz="1400" spc="55" b="1">
                <a:solidFill>
                  <a:srgbClr val="40649C"/>
                </a:solidFill>
                <a:latin typeface="Calibri"/>
                <a:cs typeface="Calibri"/>
              </a:rPr>
              <a:t>a </a:t>
            </a:r>
            <a:r>
              <a:rPr dirty="0" sz="1400" spc="50" b="1">
                <a:solidFill>
                  <a:srgbClr val="40649C"/>
                </a:solidFill>
                <a:latin typeface="Calibri"/>
                <a:cs typeface="Calibri"/>
              </a:rPr>
              <a:t>bouncing ball </a:t>
            </a:r>
            <a:r>
              <a:rPr dirty="0" sz="1400" spc="45" b="1">
                <a:solidFill>
                  <a:srgbClr val="40649C"/>
                </a:solidFill>
                <a:latin typeface="Calibri"/>
                <a:cs typeface="Calibri"/>
              </a:rPr>
              <a:t>game with  </a:t>
            </a:r>
            <a:r>
              <a:rPr dirty="0" sz="1400" spc="50" b="1">
                <a:solidFill>
                  <a:srgbClr val="40649C"/>
                </a:solidFill>
                <a:latin typeface="Calibri"/>
                <a:cs typeface="Calibri"/>
              </a:rPr>
              <a:t>sounds,</a:t>
            </a:r>
            <a:r>
              <a:rPr dirty="0" sz="1400" spc="-40" b="1">
                <a:solidFill>
                  <a:srgbClr val="40649C"/>
                </a:solidFill>
                <a:latin typeface="Calibri"/>
                <a:cs typeface="Calibri"/>
              </a:rPr>
              <a:t> </a:t>
            </a:r>
            <a:r>
              <a:rPr dirty="0" sz="1400" spc="45" b="1">
                <a:solidFill>
                  <a:srgbClr val="40649C"/>
                </a:solidFill>
                <a:latin typeface="Calibri"/>
                <a:cs typeface="Calibri"/>
              </a:rPr>
              <a:t>points,</a:t>
            </a:r>
            <a:r>
              <a:rPr dirty="0" sz="1400" spc="-40" b="1">
                <a:solidFill>
                  <a:srgbClr val="40649C"/>
                </a:solidFill>
                <a:latin typeface="Calibri"/>
                <a:cs typeface="Calibri"/>
              </a:rPr>
              <a:t> </a:t>
            </a:r>
            <a:r>
              <a:rPr dirty="0" sz="1400" spc="50" b="1">
                <a:solidFill>
                  <a:srgbClr val="40649C"/>
                </a:solidFill>
                <a:latin typeface="Calibri"/>
                <a:cs typeface="Calibri"/>
              </a:rPr>
              <a:t>and</a:t>
            </a:r>
            <a:r>
              <a:rPr dirty="0" sz="1400" spc="-40" b="1">
                <a:solidFill>
                  <a:srgbClr val="40649C"/>
                </a:solidFill>
                <a:latin typeface="Calibri"/>
                <a:cs typeface="Calibri"/>
              </a:rPr>
              <a:t> </a:t>
            </a:r>
            <a:r>
              <a:rPr dirty="0" sz="1400" spc="40" b="1">
                <a:solidFill>
                  <a:srgbClr val="40649C"/>
                </a:solidFill>
                <a:latin typeface="Calibri"/>
                <a:cs typeface="Calibri"/>
              </a:rPr>
              <a:t>other</a:t>
            </a:r>
            <a:r>
              <a:rPr dirty="0" sz="1400" spc="-40" b="1">
                <a:solidFill>
                  <a:srgbClr val="40649C"/>
                </a:solidFill>
                <a:latin typeface="Calibri"/>
                <a:cs typeface="Calibri"/>
              </a:rPr>
              <a:t> </a:t>
            </a:r>
            <a:r>
              <a:rPr dirty="0" sz="1400" spc="30" b="1">
                <a:solidFill>
                  <a:srgbClr val="40649C"/>
                </a:solidFill>
                <a:latin typeface="Calibri"/>
                <a:cs typeface="Calibri"/>
              </a:rPr>
              <a:t>effects.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9020" y="2050288"/>
            <a:ext cx="1456931" cy="1094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9020" y="3243198"/>
            <a:ext cx="1463037" cy="1097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31834" y="3243198"/>
            <a:ext cx="1463040" cy="10972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41079" y="2048827"/>
            <a:ext cx="1450657" cy="10971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96900" y="5940425"/>
            <a:ext cx="120904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30" b="1">
                <a:solidFill>
                  <a:srgbClr val="FFFFFF"/>
                </a:solidFill>
                <a:latin typeface="Calibri"/>
                <a:cs typeface="Calibri"/>
              </a:rPr>
              <a:t>sc</a:t>
            </a:r>
            <a:r>
              <a:rPr dirty="0" sz="1000" spc="-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000" spc="2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000" spc="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000" spc="20" b="1">
                <a:solidFill>
                  <a:srgbClr val="FFFFFF"/>
                </a:solidFill>
                <a:latin typeface="Calibri"/>
                <a:cs typeface="Calibri"/>
              </a:rPr>
              <a:t>ch.mi</a:t>
            </a:r>
            <a:r>
              <a:rPr dirty="0" sz="1000" spc="2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0" spc="5" b="1">
                <a:solidFill>
                  <a:srgbClr val="FFFFFF"/>
                </a:solidFill>
                <a:latin typeface="Calibri"/>
                <a:cs typeface="Calibri"/>
              </a:rPr>
              <a:t>edu/pong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376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29132"/>
            <a:ext cx="4572000" cy="2148840"/>
          </a:xfrm>
          <a:custGeom>
            <a:avLst/>
            <a:gdLst/>
            <a:ahLst/>
            <a:cxnLst/>
            <a:rect l="l" t="t" r="r" b="b"/>
            <a:pathLst>
              <a:path w="4572000" h="2148840">
                <a:moveTo>
                  <a:pt x="0" y="2148840"/>
                </a:moveTo>
                <a:lnTo>
                  <a:pt x="4572000" y="2148840"/>
                </a:lnTo>
                <a:lnTo>
                  <a:pt x="4572000" y="0"/>
                </a:lnTo>
                <a:lnTo>
                  <a:pt x="0" y="0"/>
                </a:lnTo>
                <a:lnTo>
                  <a:pt x="0" y="214884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164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77972"/>
            <a:ext cx="4572000" cy="2298065"/>
          </a:xfrm>
          <a:custGeom>
            <a:avLst/>
            <a:gdLst/>
            <a:ahLst/>
            <a:cxnLst/>
            <a:rect l="l" t="t" r="r" b="b"/>
            <a:pathLst>
              <a:path w="4572000" h="2298065">
                <a:moveTo>
                  <a:pt x="0" y="2297493"/>
                </a:moveTo>
                <a:lnTo>
                  <a:pt x="4572000" y="2297493"/>
                </a:lnTo>
                <a:lnTo>
                  <a:pt x="4572000" y="0"/>
                </a:lnTo>
                <a:lnTo>
                  <a:pt x="0" y="0"/>
                </a:lnTo>
                <a:lnTo>
                  <a:pt x="0" y="2297493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06527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99170" y="1009650"/>
            <a:ext cx="967105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dirty="0" sz="1400" spc="105" b="1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15796" y="3703154"/>
            <a:ext cx="1765807" cy="14053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68979" y="4090583"/>
            <a:ext cx="1082675" cy="624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-5" b="1">
                <a:solidFill>
                  <a:srgbClr val="636466"/>
                </a:solidFill>
                <a:latin typeface="Calibri"/>
                <a:cs typeface="Calibri"/>
              </a:rPr>
              <a:t>To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pick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color,  </a:t>
            </a: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this square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and 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then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red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line  on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1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Stage.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14385" y="2120264"/>
            <a:ext cx="841375" cy="6864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14385" y="2120264"/>
            <a:ext cx="841375" cy="691515"/>
          </a:xfrm>
          <a:custGeom>
            <a:avLst/>
            <a:gdLst/>
            <a:ahLst/>
            <a:cxnLst/>
            <a:rect l="l" t="t" r="r" b="b"/>
            <a:pathLst>
              <a:path w="841375" h="691514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765175" y="691083"/>
                </a:lnTo>
                <a:lnTo>
                  <a:pt x="809228" y="689892"/>
                </a:lnTo>
                <a:lnTo>
                  <a:pt x="831850" y="681558"/>
                </a:lnTo>
                <a:lnTo>
                  <a:pt x="840184" y="658936"/>
                </a:lnTo>
                <a:lnTo>
                  <a:pt x="841375" y="614883"/>
                </a:lnTo>
                <a:lnTo>
                  <a:pt x="841375" y="76200"/>
                </a:lnTo>
                <a:lnTo>
                  <a:pt x="840184" y="32146"/>
                </a:lnTo>
                <a:lnTo>
                  <a:pt x="831850" y="9525"/>
                </a:lnTo>
                <a:lnTo>
                  <a:pt x="809228" y="1190"/>
                </a:lnTo>
                <a:lnTo>
                  <a:pt x="765175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936532" y="2066940"/>
            <a:ext cx="1304925" cy="624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Draw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line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at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bottom.  </a:t>
            </a: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(To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make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straight line,  hold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down the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Shift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key  while</a:t>
            </a:r>
            <a:r>
              <a:rPr dirty="0" sz="900" spc="-10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drawing.)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Game</a:t>
            </a:r>
            <a:r>
              <a:rPr dirty="0" spc="-65"/>
              <a:t> </a:t>
            </a:r>
            <a:r>
              <a:rPr dirty="0" spc="-75"/>
              <a:t>Over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0">
                <a:latin typeface="Calibri"/>
                <a:cs typeface="Calibri"/>
              </a:rPr>
              <a:t>scratch.mit.edu/pong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5375465"/>
            <a:ext cx="4572000" cy="1025525"/>
          </a:xfrm>
          <a:custGeom>
            <a:avLst/>
            <a:gdLst/>
            <a:ahLst/>
            <a:cxnLst/>
            <a:rect l="l" t="t" r="r" b="b"/>
            <a:pathLst>
              <a:path w="4572000" h="1025525">
                <a:moveTo>
                  <a:pt x="0" y="1025334"/>
                </a:moveTo>
                <a:lnTo>
                  <a:pt x="4572000" y="1025334"/>
                </a:lnTo>
                <a:lnTo>
                  <a:pt x="4572000" y="0"/>
                </a:lnTo>
                <a:lnTo>
                  <a:pt x="0" y="0"/>
                </a:lnTo>
                <a:lnTo>
                  <a:pt x="0" y="1025334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5362765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003132" y="5456052"/>
            <a:ext cx="58039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dirty="0" sz="1400" spc="95" b="1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dirty="0" sz="1400" spc="-35" b="1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32529" y="5862637"/>
            <a:ext cx="137985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green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flag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start.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47848" y="5759513"/>
            <a:ext cx="469391" cy="384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47848" y="5759513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52902" y="5951537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 h="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627515" y="1526222"/>
            <a:ext cx="74104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Then, </a:t>
            </a: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15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79076" y="1504632"/>
            <a:ext cx="605789" cy="186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995483" y="1526222"/>
            <a:ext cx="21971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t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b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2663" y="2000250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 h="0">
                <a:moveTo>
                  <a:pt x="41148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9209" y="2120264"/>
            <a:ext cx="237578" cy="6468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9215" y="2120264"/>
            <a:ext cx="238125" cy="647065"/>
          </a:xfrm>
          <a:custGeom>
            <a:avLst/>
            <a:gdLst/>
            <a:ahLst/>
            <a:cxnLst/>
            <a:rect l="l" t="t" r="r" b="b"/>
            <a:pathLst>
              <a:path w="238125" h="647064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570661"/>
                </a:lnTo>
                <a:lnTo>
                  <a:pt x="1190" y="614714"/>
                </a:lnTo>
                <a:lnTo>
                  <a:pt x="9525" y="637336"/>
                </a:lnTo>
                <a:lnTo>
                  <a:pt x="32146" y="645671"/>
                </a:lnTo>
                <a:lnTo>
                  <a:pt x="76200" y="646861"/>
                </a:lnTo>
                <a:lnTo>
                  <a:pt x="161366" y="646861"/>
                </a:lnTo>
                <a:lnTo>
                  <a:pt x="205419" y="645671"/>
                </a:lnTo>
                <a:lnTo>
                  <a:pt x="228041" y="637336"/>
                </a:lnTo>
                <a:lnTo>
                  <a:pt x="236375" y="614714"/>
                </a:lnTo>
                <a:lnTo>
                  <a:pt x="237566" y="570661"/>
                </a:lnTo>
                <a:lnTo>
                  <a:pt x="237566" y="76200"/>
                </a:lnTo>
                <a:lnTo>
                  <a:pt x="236375" y="32146"/>
                </a:lnTo>
                <a:lnTo>
                  <a:pt x="228041" y="9525"/>
                </a:lnTo>
                <a:lnTo>
                  <a:pt x="205419" y="1190"/>
                </a:lnTo>
                <a:lnTo>
                  <a:pt x="161366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20845" y="2264171"/>
            <a:ext cx="1122045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45" b="1">
                <a:solidFill>
                  <a:srgbClr val="636466"/>
                </a:solidFill>
                <a:latin typeface="Calibri"/>
                <a:cs typeface="Calibri"/>
              </a:rPr>
              <a:t>Line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tool 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and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pick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color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red.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3934" y="2362187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 h="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862658" y="3463137"/>
            <a:ext cx="468630" cy="186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403096" y="3166592"/>
            <a:ext cx="1572260" cy="470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8440">
              <a:lnSpc>
                <a:spcPct val="100000"/>
              </a:lnSpc>
            </a:pPr>
            <a:r>
              <a:rPr dirty="0" sz="1400" spc="-45" b="1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dirty="0" sz="1400" spc="-15" b="1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dirty="0" sz="1400" spc="90" b="1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dirty="0" sz="1400" spc="30" b="1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949960" algn="l"/>
              </a:tabLst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	tab.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433309" y="1339850"/>
            <a:ext cx="982713" cy="515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23784" y="1330325"/>
            <a:ext cx="1002030" cy="534670"/>
          </a:xfrm>
          <a:custGeom>
            <a:avLst/>
            <a:gdLst/>
            <a:ahLst/>
            <a:cxnLst/>
            <a:rect l="l" t="t" r="r" b="b"/>
            <a:pathLst>
              <a:path w="1002030" h="534669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448945"/>
                </a:lnTo>
                <a:lnTo>
                  <a:pt x="3859" y="474850"/>
                </a:lnTo>
                <a:lnTo>
                  <a:pt x="17435" y="502927"/>
                </a:lnTo>
                <a:lnTo>
                  <a:pt x="43725" y="525445"/>
                </a:lnTo>
                <a:lnTo>
                  <a:pt x="85725" y="534670"/>
                </a:lnTo>
                <a:lnTo>
                  <a:pt x="916038" y="534670"/>
                </a:lnTo>
                <a:lnTo>
                  <a:pt x="941943" y="530810"/>
                </a:lnTo>
                <a:lnTo>
                  <a:pt x="970021" y="517234"/>
                </a:lnTo>
                <a:lnTo>
                  <a:pt x="992538" y="490944"/>
                </a:lnTo>
                <a:lnTo>
                  <a:pt x="1001763" y="448945"/>
                </a:lnTo>
                <a:lnTo>
                  <a:pt x="1001763" y="85725"/>
                </a:lnTo>
                <a:lnTo>
                  <a:pt x="997903" y="59819"/>
                </a:lnTo>
                <a:lnTo>
                  <a:pt x="984327" y="31742"/>
                </a:lnTo>
                <a:lnTo>
                  <a:pt x="958038" y="9224"/>
                </a:lnTo>
                <a:lnTo>
                  <a:pt x="916038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56990" y="1498297"/>
            <a:ext cx="704850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1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select 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11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Stage.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95489" y="159766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424053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650235" y="4187444"/>
            <a:ext cx="585470" cy="287020"/>
          </a:xfrm>
          <a:custGeom>
            <a:avLst/>
            <a:gdLst/>
            <a:ahLst/>
            <a:cxnLst/>
            <a:rect l="l" t="t" r="r" b="b"/>
            <a:pathLst>
              <a:path w="585469" h="287020">
                <a:moveTo>
                  <a:pt x="0" y="287019"/>
                </a:moveTo>
                <a:lnTo>
                  <a:pt x="240449" y="0"/>
                </a:lnTo>
                <a:lnTo>
                  <a:pt x="585216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38125" y="3821341"/>
            <a:ext cx="997585" cy="5815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38125" y="3821341"/>
            <a:ext cx="997585" cy="581660"/>
          </a:xfrm>
          <a:custGeom>
            <a:avLst/>
            <a:gdLst/>
            <a:ahLst/>
            <a:cxnLst/>
            <a:rect l="l" t="t" r="r" b="b"/>
            <a:pathLst>
              <a:path w="997585" h="581660">
                <a:moveTo>
                  <a:pt x="76200" y="0"/>
                </a:moveTo>
                <a:lnTo>
                  <a:pt x="32146" y="1190"/>
                </a:lnTo>
                <a:lnTo>
                  <a:pt x="9525" y="9524"/>
                </a:lnTo>
                <a:lnTo>
                  <a:pt x="1190" y="32146"/>
                </a:lnTo>
                <a:lnTo>
                  <a:pt x="0" y="76199"/>
                </a:lnTo>
                <a:lnTo>
                  <a:pt x="0" y="505332"/>
                </a:lnTo>
                <a:lnTo>
                  <a:pt x="1190" y="549386"/>
                </a:lnTo>
                <a:lnTo>
                  <a:pt x="9525" y="572007"/>
                </a:lnTo>
                <a:lnTo>
                  <a:pt x="32146" y="580342"/>
                </a:lnTo>
                <a:lnTo>
                  <a:pt x="76200" y="581532"/>
                </a:lnTo>
                <a:lnTo>
                  <a:pt x="921385" y="581532"/>
                </a:lnTo>
                <a:lnTo>
                  <a:pt x="965438" y="580342"/>
                </a:lnTo>
                <a:lnTo>
                  <a:pt x="988060" y="572007"/>
                </a:lnTo>
                <a:lnTo>
                  <a:pt x="996394" y="549386"/>
                </a:lnTo>
                <a:lnTo>
                  <a:pt x="997585" y="505332"/>
                </a:lnTo>
                <a:lnTo>
                  <a:pt x="997585" y="76199"/>
                </a:lnTo>
                <a:lnTo>
                  <a:pt x="996394" y="32146"/>
                </a:lnTo>
                <a:lnTo>
                  <a:pt x="988060" y="9524"/>
                </a:lnTo>
                <a:lnTo>
                  <a:pt x="965438" y="1190"/>
                </a:lnTo>
                <a:lnTo>
                  <a:pt x="921385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64393" y="3484727"/>
            <a:ext cx="94551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5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5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select</a:t>
            </a:r>
            <a:r>
              <a:rPr dirty="0" sz="900" spc="-5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Ball.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9961" y="3647566"/>
            <a:ext cx="0" cy="297180"/>
          </a:xfrm>
          <a:custGeom>
            <a:avLst/>
            <a:gdLst/>
            <a:ahLst/>
            <a:cxnLst/>
            <a:rect l="l" t="t" r="r" b="b"/>
            <a:pathLst>
              <a:path w="0" h="297179">
                <a:moveTo>
                  <a:pt x="0" y="0"/>
                </a:moveTo>
                <a:lnTo>
                  <a:pt x="0" y="297052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4166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166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4166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166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6900" y="5940425"/>
            <a:ext cx="64833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25" b="1">
                <a:solidFill>
                  <a:srgbClr val="FFFFFF"/>
                </a:solidFill>
                <a:latin typeface="Calibri"/>
                <a:cs typeface="Calibri"/>
              </a:rPr>
              <a:t>Pong</a:t>
            </a:r>
            <a:r>
              <a:rPr dirty="0" sz="100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10" b="1">
                <a:solidFill>
                  <a:srgbClr val="FFFFFF"/>
                </a:solidFill>
                <a:latin typeface="Calibri"/>
                <a:cs typeface="Calibri"/>
              </a:rPr>
              <a:t>Game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19212" y="1116330"/>
            <a:ext cx="1933575" cy="473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8275" marR="5080" indent="-156210">
              <a:lnSpc>
                <a:spcPct val="125000"/>
              </a:lnSpc>
            </a:pP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3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point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hit 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ball</a:t>
            </a:r>
            <a:r>
              <a:rPr dirty="0" sz="1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paddle.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5806" y="1864614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28" rIns="0" bIns="0" rtlCol="0" vert="horz">
            <a:spAutoFit/>
          </a:bodyPr>
          <a:lstStyle/>
          <a:p>
            <a:pPr marL="1043940">
              <a:lnSpc>
                <a:spcPct val="100000"/>
              </a:lnSpc>
            </a:pPr>
            <a:r>
              <a:rPr dirty="0" sz="2800" spc="65"/>
              <a:t>Score</a:t>
            </a:r>
            <a:r>
              <a:rPr dirty="0" sz="2800" spc="-35"/>
              <a:t> </a:t>
            </a:r>
            <a:r>
              <a:rPr dirty="0" sz="2800" spc="-30"/>
              <a:t>Points</a:t>
            </a:r>
            <a:endParaRPr sz="2800"/>
          </a:p>
        </p:txBody>
      </p:sp>
      <p:sp>
        <p:nvSpPr>
          <p:cNvPr id="13" name="object 13"/>
          <p:cNvSpPr/>
          <p:nvPr/>
        </p:nvSpPr>
        <p:spPr>
          <a:xfrm>
            <a:off x="1145806" y="3731514"/>
            <a:ext cx="2280399" cy="1719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235580" y="5924677"/>
            <a:ext cx="1009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35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82560" y="3769296"/>
            <a:ext cx="728091" cy="1760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83227" y="1902561"/>
            <a:ext cx="728084" cy="1760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376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29106"/>
            <a:ext cx="4572000" cy="1888489"/>
          </a:xfrm>
          <a:custGeom>
            <a:avLst/>
            <a:gdLst/>
            <a:ahLst/>
            <a:cxnLst/>
            <a:rect l="l" t="t" r="r" b="b"/>
            <a:pathLst>
              <a:path w="4572000" h="1888489">
                <a:moveTo>
                  <a:pt x="0" y="1888261"/>
                </a:moveTo>
                <a:lnTo>
                  <a:pt x="4572000" y="1888261"/>
                </a:lnTo>
                <a:lnTo>
                  <a:pt x="4572000" y="0"/>
                </a:lnTo>
                <a:lnTo>
                  <a:pt x="0" y="0"/>
                </a:lnTo>
                <a:lnTo>
                  <a:pt x="0" y="1888261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1640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2817367"/>
            <a:ext cx="4572000" cy="2261235"/>
          </a:xfrm>
          <a:custGeom>
            <a:avLst/>
            <a:gdLst/>
            <a:ahLst/>
            <a:cxnLst/>
            <a:rect l="l" t="t" r="r" b="b"/>
            <a:pathLst>
              <a:path w="4572000" h="2261235">
                <a:moveTo>
                  <a:pt x="0" y="2260828"/>
                </a:moveTo>
                <a:lnTo>
                  <a:pt x="4572000" y="2260828"/>
                </a:lnTo>
                <a:lnTo>
                  <a:pt x="4572000" y="0"/>
                </a:lnTo>
                <a:lnTo>
                  <a:pt x="0" y="0"/>
                </a:lnTo>
                <a:lnTo>
                  <a:pt x="0" y="2260828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04667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078196"/>
            <a:ext cx="4572000" cy="1322705"/>
          </a:xfrm>
          <a:custGeom>
            <a:avLst/>
            <a:gdLst/>
            <a:ahLst/>
            <a:cxnLst/>
            <a:rect l="l" t="t" r="r" b="b"/>
            <a:pathLst>
              <a:path w="4572000" h="1322704">
                <a:moveTo>
                  <a:pt x="0" y="1322603"/>
                </a:moveTo>
                <a:lnTo>
                  <a:pt x="4572000" y="1322603"/>
                </a:lnTo>
                <a:lnTo>
                  <a:pt x="4572000" y="0"/>
                </a:lnTo>
                <a:lnTo>
                  <a:pt x="0" y="0"/>
                </a:lnTo>
                <a:lnTo>
                  <a:pt x="0" y="1322603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506549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09242" y="2872206"/>
            <a:ext cx="136652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dirty="0" sz="1400" spc="-15" b="1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dirty="0" sz="1400" spc="90" b="1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dirty="0" sz="1400" spc="30" b="1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9170" y="996950"/>
            <a:ext cx="967105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dirty="0" sz="1400" spc="105" b="1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478" y="5137150"/>
            <a:ext cx="3627120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TIP</a:t>
            </a:r>
            <a:endParaRPr sz="14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Use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set</a:t>
            </a:r>
            <a:r>
              <a:rPr dirty="0" sz="900" spc="-1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score</a:t>
            </a:r>
            <a:r>
              <a:rPr dirty="0" sz="900" spc="-1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1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0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block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reset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score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when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green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flag.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92858" y="5575846"/>
            <a:ext cx="986269" cy="600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90522" y="3159531"/>
            <a:ext cx="1790941" cy="17462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55"/>
              <a:t>Score</a:t>
            </a:r>
            <a:r>
              <a:rPr dirty="0" spc="-50"/>
              <a:t> </a:t>
            </a:r>
            <a:r>
              <a:rPr dirty="0" spc="-25"/>
              <a:t>Points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0">
                <a:latin typeface="Calibri"/>
                <a:cs typeface="Calibri"/>
              </a:rPr>
              <a:t>scratch.mit.edu/pong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1408" y="3284042"/>
            <a:ext cx="483870" cy="483870"/>
          </a:xfrm>
          <a:custGeom>
            <a:avLst/>
            <a:gdLst/>
            <a:ahLst/>
            <a:cxnLst/>
            <a:rect l="l" t="t" r="r" b="b"/>
            <a:pathLst>
              <a:path w="483869" h="483870">
                <a:moveTo>
                  <a:pt x="4076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7670"/>
                </a:lnTo>
                <a:lnTo>
                  <a:pt x="1190" y="451723"/>
                </a:lnTo>
                <a:lnTo>
                  <a:pt x="9525" y="474345"/>
                </a:lnTo>
                <a:lnTo>
                  <a:pt x="32146" y="482679"/>
                </a:lnTo>
                <a:lnTo>
                  <a:pt x="76200" y="483870"/>
                </a:lnTo>
                <a:lnTo>
                  <a:pt x="407670" y="483870"/>
                </a:lnTo>
                <a:lnTo>
                  <a:pt x="451723" y="482679"/>
                </a:lnTo>
                <a:lnTo>
                  <a:pt x="474345" y="474345"/>
                </a:lnTo>
                <a:lnTo>
                  <a:pt x="482679" y="451723"/>
                </a:lnTo>
                <a:lnTo>
                  <a:pt x="483870" y="407670"/>
                </a:lnTo>
                <a:lnTo>
                  <a:pt x="483870" y="76200"/>
                </a:lnTo>
                <a:lnTo>
                  <a:pt x="482679" y="32146"/>
                </a:lnTo>
                <a:lnTo>
                  <a:pt x="474345" y="9525"/>
                </a:lnTo>
                <a:lnTo>
                  <a:pt x="451723" y="1190"/>
                </a:lnTo>
                <a:lnTo>
                  <a:pt x="4076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29038" y="3338233"/>
            <a:ext cx="308609" cy="375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1408" y="3284042"/>
            <a:ext cx="483870" cy="483870"/>
          </a:xfrm>
          <a:custGeom>
            <a:avLst/>
            <a:gdLst/>
            <a:ahLst/>
            <a:cxnLst/>
            <a:rect l="l" t="t" r="r" b="b"/>
            <a:pathLst>
              <a:path w="483869" h="48387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7670"/>
                </a:lnTo>
                <a:lnTo>
                  <a:pt x="1190" y="451723"/>
                </a:lnTo>
                <a:lnTo>
                  <a:pt x="9525" y="474345"/>
                </a:lnTo>
                <a:lnTo>
                  <a:pt x="32146" y="482679"/>
                </a:lnTo>
                <a:lnTo>
                  <a:pt x="76200" y="483870"/>
                </a:lnTo>
                <a:lnTo>
                  <a:pt x="407670" y="483870"/>
                </a:lnTo>
                <a:lnTo>
                  <a:pt x="451723" y="482679"/>
                </a:lnTo>
                <a:lnTo>
                  <a:pt x="474345" y="474345"/>
                </a:lnTo>
                <a:lnTo>
                  <a:pt x="482679" y="451723"/>
                </a:lnTo>
                <a:lnTo>
                  <a:pt x="483870" y="407670"/>
                </a:lnTo>
                <a:lnTo>
                  <a:pt x="483870" y="76200"/>
                </a:lnTo>
                <a:lnTo>
                  <a:pt x="482679" y="32146"/>
                </a:lnTo>
                <a:lnTo>
                  <a:pt x="474345" y="9525"/>
                </a:lnTo>
                <a:lnTo>
                  <a:pt x="451723" y="1190"/>
                </a:lnTo>
                <a:lnTo>
                  <a:pt x="4076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9395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80312" y="1309270"/>
            <a:ext cx="1170432" cy="915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80299" y="1301750"/>
            <a:ext cx="1170940" cy="923290"/>
          </a:xfrm>
          <a:custGeom>
            <a:avLst/>
            <a:gdLst/>
            <a:ahLst/>
            <a:cxnLst/>
            <a:rect l="l" t="t" r="r" b="b"/>
            <a:pathLst>
              <a:path w="1170939" h="92328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846607"/>
                </a:lnTo>
                <a:lnTo>
                  <a:pt x="1190" y="890660"/>
                </a:lnTo>
                <a:lnTo>
                  <a:pt x="9525" y="913282"/>
                </a:lnTo>
                <a:lnTo>
                  <a:pt x="32146" y="921616"/>
                </a:lnTo>
                <a:lnTo>
                  <a:pt x="76200" y="922807"/>
                </a:lnTo>
                <a:lnTo>
                  <a:pt x="1094232" y="922807"/>
                </a:lnTo>
                <a:lnTo>
                  <a:pt x="1138285" y="921616"/>
                </a:lnTo>
                <a:lnTo>
                  <a:pt x="1160907" y="913282"/>
                </a:lnTo>
                <a:lnTo>
                  <a:pt x="1169241" y="890660"/>
                </a:lnTo>
                <a:lnTo>
                  <a:pt x="1170432" y="846607"/>
                </a:lnTo>
                <a:lnTo>
                  <a:pt x="1170432" y="76200"/>
                </a:lnTo>
                <a:lnTo>
                  <a:pt x="1169241" y="32146"/>
                </a:lnTo>
                <a:lnTo>
                  <a:pt x="1160907" y="9525"/>
                </a:lnTo>
                <a:lnTo>
                  <a:pt x="1138285" y="1190"/>
                </a:lnTo>
                <a:lnTo>
                  <a:pt x="109423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88044" y="1301750"/>
            <a:ext cx="1578673" cy="1036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588031" y="1301750"/>
            <a:ext cx="1579245" cy="1036955"/>
          </a:xfrm>
          <a:custGeom>
            <a:avLst/>
            <a:gdLst/>
            <a:ahLst/>
            <a:cxnLst/>
            <a:rect l="l" t="t" r="r" b="b"/>
            <a:pathLst>
              <a:path w="1579245" h="103695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960424"/>
                </a:lnTo>
                <a:lnTo>
                  <a:pt x="1190" y="1004477"/>
                </a:lnTo>
                <a:lnTo>
                  <a:pt x="9525" y="1027099"/>
                </a:lnTo>
                <a:lnTo>
                  <a:pt x="32146" y="1035434"/>
                </a:lnTo>
                <a:lnTo>
                  <a:pt x="76200" y="1036624"/>
                </a:lnTo>
                <a:lnTo>
                  <a:pt x="1502486" y="1036624"/>
                </a:lnTo>
                <a:lnTo>
                  <a:pt x="1546539" y="1035434"/>
                </a:lnTo>
                <a:lnTo>
                  <a:pt x="1569161" y="1027099"/>
                </a:lnTo>
                <a:lnTo>
                  <a:pt x="1577495" y="1004477"/>
                </a:lnTo>
                <a:lnTo>
                  <a:pt x="1578686" y="960424"/>
                </a:lnTo>
                <a:lnTo>
                  <a:pt x="1578686" y="76200"/>
                </a:lnTo>
                <a:lnTo>
                  <a:pt x="1577495" y="32146"/>
                </a:lnTo>
                <a:lnTo>
                  <a:pt x="1569161" y="9525"/>
                </a:lnTo>
                <a:lnTo>
                  <a:pt x="1546539" y="1190"/>
                </a:lnTo>
                <a:lnTo>
                  <a:pt x="1502486" y="0"/>
                </a:lnTo>
                <a:lnTo>
                  <a:pt x="76200" y="0"/>
                </a:lnTo>
                <a:close/>
              </a:path>
            </a:pathLst>
          </a:custGeom>
          <a:ln w="19049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83048" y="1631467"/>
            <a:ext cx="68453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Choose</a:t>
            </a:r>
            <a:r>
              <a:rPr dirty="0" sz="900" spc="-8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Data.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3048" y="2401099"/>
            <a:ext cx="166370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Make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40" b="1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Variable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button.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55074" y="2401087"/>
            <a:ext cx="124206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Name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this variable</a:t>
            </a:r>
            <a:r>
              <a:rPr dirty="0" sz="900" spc="-1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score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and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then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OK.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75960" y="1710842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4" h="0">
                <a:moveTo>
                  <a:pt x="0" y="0"/>
                </a:moveTo>
                <a:lnTo>
                  <a:pt x="266801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75956" y="1916087"/>
            <a:ext cx="267335" cy="481330"/>
          </a:xfrm>
          <a:custGeom>
            <a:avLst/>
            <a:gdLst/>
            <a:ahLst/>
            <a:cxnLst/>
            <a:rect l="l" t="t" r="r" b="b"/>
            <a:pathLst>
              <a:path w="267334" h="481330">
                <a:moveTo>
                  <a:pt x="266801" y="25"/>
                </a:moveTo>
                <a:lnTo>
                  <a:pt x="0" y="0"/>
                </a:lnTo>
                <a:lnTo>
                  <a:pt x="0" y="480885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290976" y="3930777"/>
            <a:ext cx="75247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Add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this</a:t>
            </a:r>
            <a:r>
              <a:rPr dirty="0" sz="900" spc="-9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block.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60611" y="4002214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 h="0">
                <a:moveTo>
                  <a:pt x="497967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4166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166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4166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166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6900" y="5940425"/>
            <a:ext cx="64833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25" b="1">
                <a:solidFill>
                  <a:srgbClr val="FFFFFF"/>
                </a:solidFill>
                <a:latin typeface="Calibri"/>
                <a:cs typeface="Calibri"/>
              </a:rPr>
              <a:t>Pong</a:t>
            </a:r>
            <a:r>
              <a:rPr dirty="0" sz="100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10" b="1">
                <a:solidFill>
                  <a:srgbClr val="FFFFFF"/>
                </a:solidFill>
                <a:latin typeface="Calibri"/>
                <a:cs typeface="Calibri"/>
              </a:rPr>
              <a:t>Game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53832" y="1116330"/>
            <a:ext cx="2064385" cy="473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3985" marR="5080" indent="-121920">
              <a:lnSpc>
                <a:spcPct val="125000"/>
              </a:lnSpc>
            </a:pP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When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you score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enough</a:t>
            </a:r>
            <a:r>
              <a:rPr dirty="0" sz="1200" spc="-1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points,  </a:t>
            </a:r>
            <a:r>
              <a:rPr dirty="0" sz="1200" spc="30" b="1">
                <a:solidFill>
                  <a:srgbClr val="FFFFFF"/>
                </a:solidFill>
                <a:latin typeface="Calibri"/>
                <a:cs typeface="Calibri"/>
              </a:rPr>
              <a:t>display</a:t>
            </a:r>
            <a:r>
              <a:rPr dirty="0" sz="12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3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2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winning</a:t>
            </a:r>
            <a:r>
              <a:rPr dirty="0" sz="12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message!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28" rIns="0" bIns="0" rtlCol="0" vert="horz">
            <a:spAutoFit/>
          </a:bodyPr>
          <a:lstStyle/>
          <a:p>
            <a:pPr marL="970280">
              <a:lnSpc>
                <a:spcPct val="100000"/>
              </a:lnSpc>
            </a:pPr>
            <a:r>
              <a:rPr dirty="0" sz="2800" spc="-225"/>
              <a:t>Win  </a:t>
            </a:r>
            <a:r>
              <a:rPr dirty="0" sz="2800" spc="30"/>
              <a:t>the</a:t>
            </a:r>
            <a:r>
              <a:rPr dirty="0" sz="2800" spc="-204"/>
              <a:t> </a:t>
            </a:r>
            <a:r>
              <a:rPr dirty="0" sz="2800" spc="-35"/>
              <a:t>Game</a:t>
            </a:r>
            <a:endParaRPr sz="2800"/>
          </a:p>
        </p:txBody>
      </p:sp>
      <p:sp>
        <p:nvSpPr>
          <p:cNvPr id="12" name="object 12"/>
          <p:cNvSpPr/>
          <p:nvPr/>
        </p:nvSpPr>
        <p:spPr>
          <a:xfrm>
            <a:off x="762000" y="2514600"/>
            <a:ext cx="3047987" cy="228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2800" y="2565400"/>
            <a:ext cx="797432" cy="192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235580" y="5924677"/>
            <a:ext cx="1009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35" b="1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376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08050"/>
            <a:ext cx="4572000" cy="2202815"/>
          </a:xfrm>
          <a:custGeom>
            <a:avLst/>
            <a:gdLst/>
            <a:ahLst/>
            <a:cxnLst/>
            <a:rect l="l" t="t" r="r" b="b"/>
            <a:pathLst>
              <a:path w="4572000" h="2202815">
                <a:moveTo>
                  <a:pt x="0" y="2202433"/>
                </a:moveTo>
                <a:lnTo>
                  <a:pt x="4572000" y="2202433"/>
                </a:lnTo>
                <a:lnTo>
                  <a:pt x="4572000" y="0"/>
                </a:lnTo>
                <a:lnTo>
                  <a:pt x="0" y="0"/>
                </a:lnTo>
                <a:lnTo>
                  <a:pt x="0" y="2202433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953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0483"/>
            <a:ext cx="4572000" cy="2084070"/>
          </a:xfrm>
          <a:custGeom>
            <a:avLst/>
            <a:gdLst/>
            <a:ahLst/>
            <a:cxnLst/>
            <a:rect l="l" t="t" r="r" b="b"/>
            <a:pathLst>
              <a:path w="4572000" h="2084070">
                <a:moveTo>
                  <a:pt x="0" y="2083816"/>
                </a:moveTo>
                <a:lnTo>
                  <a:pt x="4572000" y="2083816"/>
                </a:lnTo>
                <a:lnTo>
                  <a:pt x="4572000" y="0"/>
                </a:lnTo>
                <a:lnTo>
                  <a:pt x="0" y="0"/>
                </a:lnTo>
                <a:lnTo>
                  <a:pt x="0" y="2083816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097783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194300"/>
            <a:ext cx="4572000" cy="1206500"/>
          </a:xfrm>
          <a:custGeom>
            <a:avLst/>
            <a:gdLst/>
            <a:ahLst/>
            <a:cxnLst/>
            <a:rect l="l" t="t" r="r" b="b"/>
            <a:pathLst>
              <a:path w="4572000" h="1206500">
                <a:moveTo>
                  <a:pt x="0" y="1206500"/>
                </a:moveTo>
                <a:lnTo>
                  <a:pt x="4572000" y="1206500"/>
                </a:lnTo>
                <a:lnTo>
                  <a:pt x="4572000" y="0"/>
                </a:lnTo>
                <a:lnTo>
                  <a:pt x="0" y="0"/>
                </a:lnTo>
                <a:lnTo>
                  <a:pt x="0" y="12065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51816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03132" y="5276850"/>
            <a:ext cx="58039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dirty="0" sz="1400" spc="95" b="1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dirty="0" sz="1400" spc="-35" b="1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9170" y="990600"/>
            <a:ext cx="967105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dirty="0" sz="1400" spc="105" b="1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95"/>
              <a:t>Win  </a:t>
            </a:r>
            <a:r>
              <a:rPr dirty="0" spc="25"/>
              <a:t>the</a:t>
            </a:r>
            <a:r>
              <a:rPr dirty="0" spc="-180"/>
              <a:t> </a:t>
            </a:r>
            <a:r>
              <a:rPr dirty="0" spc="-30"/>
              <a:t>Game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0">
                <a:latin typeface="Calibri"/>
                <a:cs typeface="Calibri"/>
              </a:rPr>
              <a:t>scratch.mit.edu/pong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16200" y="1313766"/>
            <a:ext cx="1345565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Use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Text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tool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 write 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message,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like</a:t>
            </a:r>
            <a:r>
              <a:rPr dirty="0" sz="900" spc="-1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“You won!”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1545" y="1313766"/>
            <a:ext cx="1054735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paintbrush 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draw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new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sprite.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47950" y="1758950"/>
            <a:ext cx="1299972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47950" y="1758950"/>
            <a:ext cx="1300480" cy="558800"/>
          </a:xfrm>
          <a:custGeom>
            <a:avLst/>
            <a:gdLst/>
            <a:ahLst/>
            <a:cxnLst/>
            <a:rect l="l" t="t" r="r" b="b"/>
            <a:pathLst>
              <a:path w="1300479" h="55880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82600"/>
                </a:lnTo>
                <a:lnTo>
                  <a:pt x="1190" y="526653"/>
                </a:lnTo>
                <a:lnTo>
                  <a:pt x="9525" y="549275"/>
                </a:lnTo>
                <a:lnTo>
                  <a:pt x="32146" y="557609"/>
                </a:lnTo>
                <a:lnTo>
                  <a:pt x="76200" y="558800"/>
                </a:lnTo>
                <a:lnTo>
                  <a:pt x="1223772" y="558800"/>
                </a:lnTo>
                <a:lnTo>
                  <a:pt x="1267825" y="557609"/>
                </a:lnTo>
                <a:lnTo>
                  <a:pt x="1290447" y="549275"/>
                </a:lnTo>
                <a:lnTo>
                  <a:pt x="1298781" y="526653"/>
                </a:lnTo>
                <a:lnTo>
                  <a:pt x="1299972" y="482600"/>
                </a:lnTo>
                <a:lnTo>
                  <a:pt x="1299972" y="76200"/>
                </a:lnTo>
                <a:lnTo>
                  <a:pt x="1298781" y="32146"/>
                </a:lnTo>
                <a:lnTo>
                  <a:pt x="1290447" y="9525"/>
                </a:lnTo>
                <a:lnTo>
                  <a:pt x="1267825" y="1190"/>
                </a:lnTo>
                <a:lnTo>
                  <a:pt x="122377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96414" y="1295400"/>
            <a:ext cx="0" cy="1600200"/>
          </a:xfrm>
          <a:custGeom>
            <a:avLst/>
            <a:gdLst/>
            <a:ahLst/>
            <a:cxnLst/>
            <a:rect l="l" t="t" r="r" b="b"/>
            <a:pathLst>
              <a:path w="0" h="1600200">
                <a:moveTo>
                  <a:pt x="0" y="0"/>
                </a:moveTo>
                <a:lnTo>
                  <a:pt x="0" y="160020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23770" y="1708061"/>
            <a:ext cx="1176527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3770" y="1708061"/>
            <a:ext cx="1176655" cy="274320"/>
          </a:xfrm>
          <a:custGeom>
            <a:avLst/>
            <a:gdLst/>
            <a:ahLst/>
            <a:cxnLst/>
            <a:rect l="l" t="t" r="r" b="b"/>
            <a:pathLst>
              <a:path w="1176655" h="27431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198120"/>
                </a:lnTo>
                <a:lnTo>
                  <a:pt x="1190" y="242173"/>
                </a:lnTo>
                <a:lnTo>
                  <a:pt x="9525" y="264795"/>
                </a:lnTo>
                <a:lnTo>
                  <a:pt x="32146" y="273129"/>
                </a:lnTo>
                <a:lnTo>
                  <a:pt x="76200" y="274320"/>
                </a:lnTo>
                <a:lnTo>
                  <a:pt x="1100328" y="274320"/>
                </a:lnTo>
                <a:lnTo>
                  <a:pt x="1144381" y="273129"/>
                </a:lnTo>
                <a:lnTo>
                  <a:pt x="1167003" y="264795"/>
                </a:lnTo>
                <a:lnTo>
                  <a:pt x="1175337" y="242173"/>
                </a:lnTo>
                <a:lnTo>
                  <a:pt x="1176528" y="198120"/>
                </a:lnTo>
                <a:lnTo>
                  <a:pt x="1176528" y="76200"/>
                </a:lnTo>
                <a:lnTo>
                  <a:pt x="1175337" y="32146"/>
                </a:lnTo>
                <a:lnTo>
                  <a:pt x="1167003" y="9525"/>
                </a:lnTo>
                <a:lnTo>
                  <a:pt x="1144381" y="1190"/>
                </a:lnTo>
                <a:lnTo>
                  <a:pt x="1100328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30195" y="1628139"/>
            <a:ext cx="106680" cy="171450"/>
          </a:xfrm>
          <a:custGeom>
            <a:avLst/>
            <a:gdLst/>
            <a:ahLst/>
            <a:cxnLst/>
            <a:rect l="l" t="t" r="r" b="b"/>
            <a:pathLst>
              <a:path w="106680" h="171450">
                <a:moveTo>
                  <a:pt x="0" y="0"/>
                </a:moveTo>
                <a:lnTo>
                  <a:pt x="106553" y="170942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3773" y="2128240"/>
            <a:ext cx="1064704" cy="3593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23770" y="2128240"/>
            <a:ext cx="1064895" cy="359410"/>
          </a:xfrm>
          <a:custGeom>
            <a:avLst/>
            <a:gdLst/>
            <a:ahLst/>
            <a:cxnLst/>
            <a:rect l="l" t="t" r="r" b="b"/>
            <a:pathLst>
              <a:path w="1064895" h="35941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283171"/>
                </a:lnTo>
                <a:lnTo>
                  <a:pt x="1190" y="327225"/>
                </a:lnTo>
                <a:lnTo>
                  <a:pt x="9525" y="349846"/>
                </a:lnTo>
                <a:lnTo>
                  <a:pt x="32146" y="358181"/>
                </a:lnTo>
                <a:lnTo>
                  <a:pt x="76200" y="359371"/>
                </a:lnTo>
                <a:lnTo>
                  <a:pt x="988504" y="359371"/>
                </a:lnTo>
                <a:lnTo>
                  <a:pt x="1032557" y="358181"/>
                </a:lnTo>
                <a:lnTo>
                  <a:pt x="1055179" y="349846"/>
                </a:lnTo>
                <a:lnTo>
                  <a:pt x="1063513" y="327225"/>
                </a:lnTo>
                <a:lnTo>
                  <a:pt x="1064704" y="283171"/>
                </a:lnTo>
                <a:lnTo>
                  <a:pt x="1064704" y="76200"/>
                </a:lnTo>
                <a:lnTo>
                  <a:pt x="1063513" y="32146"/>
                </a:lnTo>
                <a:lnTo>
                  <a:pt x="1055179" y="9525"/>
                </a:lnTo>
                <a:lnTo>
                  <a:pt x="1032557" y="1190"/>
                </a:lnTo>
                <a:lnTo>
                  <a:pt x="98850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01545" y="2563992"/>
            <a:ext cx="887094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1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40" b="1">
                <a:solidFill>
                  <a:srgbClr val="636466"/>
                </a:solidFill>
                <a:latin typeface="Calibri"/>
                <a:cs typeface="Calibri"/>
              </a:rPr>
              <a:t>Convert 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to </a:t>
            </a:r>
            <a:r>
              <a:rPr dirty="0" sz="900" spc="35" b="1">
                <a:solidFill>
                  <a:srgbClr val="636466"/>
                </a:solidFill>
                <a:latin typeface="Calibri"/>
                <a:cs typeface="Calibri"/>
              </a:rPr>
              <a:t>vector</a:t>
            </a:r>
            <a:r>
              <a:rPr dirty="0" sz="900" spc="-9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button.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11427" y="2405888"/>
            <a:ext cx="62230" cy="181610"/>
          </a:xfrm>
          <a:custGeom>
            <a:avLst/>
            <a:gdLst/>
            <a:ahLst/>
            <a:cxnLst/>
            <a:rect l="l" t="t" r="r" b="b"/>
            <a:pathLst>
              <a:path w="62230" h="181610">
                <a:moveTo>
                  <a:pt x="61975" y="0"/>
                </a:moveTo>
                <a:lnTo>
                  <a:pt x="0" y="181356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616200" y="2449692"/>
            <a:ext cx="1195070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-15" b="1">
                <a:solidFill>
                  <a:srgbClr val="636466"/>
                </a:solidFill>
                <a:latin typeface="Calibri"/>
                <a:cs typeface="Calibri"/>
              </a:rPr>
              <a:t>You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can</a:t>
            </a:r>
            <a:r>
              <a:rPr dirty="0" sz="900" spc="-1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change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font  </a:t>
            </a: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color,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size,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and</a:t>
            </a:r>
            <a:r>
              <a:rPr dirty="0" sz="900" spc="-1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style.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26372" y="5714189"/>
            <a:ext cx="1097280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Play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until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 score 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enough points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1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win!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86000" y="5592571"/>
            <a:ext cx="0" cy="568960"/>
          </a:xfrm>
          <a:custGeom>
            <a:avLst/>
            <a:gdLst/>
            <a:ahLst/>
            <a:cxnLst/>
            <a:rect l="l" t="t" r="r" b="b"/>
            <a:pathLst>
              <a:path w="0" h="568960">
                <a:moveTo>
                  <a:pt x="0" y="0"/>
                </a:moveTo>
                <a:lnTo>
                  <a:pt x="0" y="568959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17978" y="5792908"/>
            <a:ext cx="75565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1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green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flag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1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start.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92275" y="5685028"/>
            <a:ext cx="469391" cy="384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392275" y="5685028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197324" y="5877052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 h="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00072" y="3751516"/>
            <a:ext cx="1371854" cy="11930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166912" y="3488842"/>
            <a:ext cx="468630" cy="186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609242" y="3191992"/>
            <a:ext cx="1366520" cy="470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400" spc="-45" b="1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dirty="0" sz="1400" spc="-15" b="1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dirty="0" sz="1400" spc="90" b="1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dirty="0" sz="1400" spc="30" b="1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  <a:p>
            <a:pPr algn="ctr" marR="4445">
              <a:lnSpc>
                <a:spcPct val="100000"/>
              </a:lnSpc>
              <a:spcBef>
                <a:spcPts val="825"/>
              </a:spcBef>
              <a:tabLst>
                <a:tab pos="937260" algn="l"/>
              </a:tabLst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	tab.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11119" y="4103839"/>
            <a:ext cx="112014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Insert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score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block.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38400" y="4185754"/>
            <a:ext cx="650875" cy="177165"/>
          </a:xfrm>
          <a:custGeom>
            <a:avLst/>
            <a:gdLst/>
            <a:ahLst/>
            <a:cxnLst/>
            <a:rect l="l" t="t" r="r" b="b"/>
            <a:pathLst>
              <a:path w="650875" h="177164">
                <a:moveTo>
                  <a:pt x="650875" y="0"/>
                </a:moveTo>
                <a:lnTo>
                  <a:pt x="178308" y="0"/>
                </a:lnTo>
                <a:lnTo>
                  <a:pt x="0" y="177101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4166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166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4166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166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0"/>
            <a:ext cx="4572000" cy="6400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09600">
              <a:lnSpc>
                <a:spcPct val="100000"/>
              </a:lnSpc>
              <a:spcBef>
                <a:spcPts val="775"/>
              </a:spcBef>
            </a:pPr>
            <a:r>
              <a:rPr dirty="0" sz="1000" spc="25" b="1">
                <a:solidFill>
                  <a:srgbClr val="FFFFFF"/>
                </a:solidFill>
                <a:latin typeface="Calibri"/>
                <a:cs typeface="Calibri"/>
              </a:rPr>
              <a:t>Pong</a:t>
            </a:r>
            <a:r>
              <a:rPr dirty="0" sz="100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10" b="1">
                <a:solidFill>
                  <a:srgbClr val="FFFFFF"/>
                </a:solidFill>
                <a:latin typeface="Calibri"/>
                <a:cs typeface="Calibri"/>
              </a:rPr>
              <a:t>Game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00" y="495300"/>
            <a:ext cx="3581400" cy="5227320"/>
          </a:xfrm>
          <a:custGeom>
            <a:avLst/>
            <a:gdLst/>
            <a:ahLst/>
            <a:cxnLst/>
            <a:rect l="l" t="t" r="r" b="b"/>
            <a:pathLst>
              <a:path w="3581400" h="5227320">
                <a:moveTo>
                  <a:pt x="3246120" y="0"/>
                </a:moveTo>
                <a:lnTo>
                  <a:pt x="335280" y="0"/>
                </a:lnTo>
                <a:lnTo>
                  <a:pt x="141446" y="5238"/>
                </a:lnTo>
                <a:lnTo>
                  <a:pt x="41910" y="41910"/>
                </a:lnTo>
                <a:lnTo>
                  <a:pt x="5238" y="141446"/>
                </a:lnTo>
                <a:lnTo>
                  <a:pt x="0" y="335280"/>
                </a:lnTo>
                <a:lnTo>
                  <a:pt x="0" y="4892040"/>
                </a:lnTo>
                <a:lnTo>
                  <a:pt x="5238" y="5085873"/>
                </a:lnTo>
                <a:lnTo>
                  <a:pt x="41910" y="5185410"/>
                </a:lnTo>
                <a:lnTo>
                  <a:pt x="141446" y="5222081"/>
                </a:lnTo>
                <a:lnTo>
                  <a:pt x="335280" y="5227320"/>
                </a:lnTo>
                <a:lnTo>
                  <a:pt x="3246120" y="5227320"/>
                </a:lnTo>
                <a:lnTo>
                  <a:pt x="3439953" y="5222081"/>
                </a:lnTo>
                <a:lnTo>
                  <a:pt x="3539490" y="5185410"/>
                </a:lnTo>
                <a:lnTo>
                  <a:pt x="3576161" y="5085873"/>
                </a:lnTo>
                <a:lnTo>
                  <a:pt x="3581400" y="4892040"/>
                </a:lnTo>
                <a:lnTo>
                  <a:pt x="3581400" y="335280"/>
                </a:lnTo>
                <a:lnTo>
                  <a:pt x="3576161" y="141446"/>
                </a:lnTo>
                <a:lnTo>
                  <a:pt x="3539490" y="41910"/>
                </a:lnTo>
                <a:lnTo>
                  <a:pt x="3439953" y="5238"/>
                </a:lnTo>
                <a:lnTo>
                  <a:pt x="32461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00" y="495300"/>
            <a:ext cx="3581400" cy="5227320"/>
          </a:xfrm>
          <a:custGeom>
            <a:avLst/>
            <a:gdLst/>
            <a:ahLst/>
            <a:cxnLst/>
            <a:rect l="l" t="t" r="r" b="b"/>
            <a:pathLst>
              <a:path w="3581400" h="5227320">
                <a:moveTo>
                  <a:pt x="335280" y="0"/>
                </a:moveTo>
                <a:lnTo>
                  <a:pt x="141446" y="5238"/>
                </a:lnTo>
                <a:lnTo>
                  <a:pt x="41910" y="41910"/>
                </a:lnTo>
                <a:lnTo>
                  <a:pt x="5238" y="141446"/>
                </a:lnTo>
                <a:lnTo>
                  <a:pt x="0" y="335280"/>
                </a:lnTo>
                <a:lnTo>
                  <a:pt x="0" y="4892040"/>
                </a:lnTo>
                <a:lnTo>
                  <a:pt x="5238" y="5085873"/>
                </a:lnTo>
                <a:lnTo>
                  <a:pt x="41910" y="5185410"/>
                </a:lnTo>
                <a:lnTo>
                  <a:pt x="141446" y="5222081"/>
                </a:lnTo>
                <a:lnTo>
                  <a:pt x="335280" y="5227320"/>
                </a:lnTo>
                <a:lnTo>
                  <a:pt x="3246120" y="5227320"/>
                </a:lnTo>
                <a:lnTo>
                  <a:pt x="3439953" y="5222081"/>
                </a:lnTo>
                <a:lnTo>
                  <a:pt x="3539490" y="5185410"/>
                </a:lnTo>
                <a:lnTo>
                  <a:pt x="3576161" y="5085873"/>
                </a:lnTo>
                <a:lnTo>
                  <a:pt x="3581400" y="4892040"/>
                </a:lnTo>
                <a:lnTo>
                  <a:pt x="3581400" y="335280"/>
                </a:lnTo>
                <a:lnTo>
                  <a:pt x="3576161" y="141446"/>
                </a:lnTo>
                <a:lnTo>
                  <a:pt x="3539490" y="41910"/>
                </a:lnTo>
                <a:lnTo>
                  <a:pt x="3439953" y="5238"/>
                </a:lnTo>
                <a:lnTo>
                  <a:pt x="3246120" y="0"/>
                </a:lnTo>
                <a:lnTo>
                  <a:pt x="335280" y="0"/>
                </a:lnTo>
                <a:close/>
              </a:path>
            </a:pathLst>
          </a:custGeom>
          <a:ln w="76200">
            <a:solidFill>
              <a:srgbClr val="4064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418285" y="714375"/>
            <a:ext cx="1735455" cy="8229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18465" marR="5080" indent="-406400">
              <a:lnSpc>
                <a:spcPct val="100000"/>
              </a:lnSpc>
            </a:pPr>
            <a:r>
              <a:rPr dirty="0" sz="2700" spc="-75">
                <a:solidFill>
                  <a:srgbClr val="40649C"/>
                </a:solidFill>
              </a:rPr>
              <a:t>Pong </a:t>
            </a:r>
            <a:r>
              <a:rPr dirty="0" sz="2700" spc="-35">
                <a:solidFill>
                  <a:srgbClr val="40649C"/>
                </a:solidFill>
              </a:rPr>
              <a:t>Game  </a:t>
            </a:r>
            <a:r>
              <a:rPr dirty="0" sz="2700" spc="-5">
                <a:solidFill>
                  <a:srgbClr val="40649C"/>
                </a:solidFill>
              </a:rPr>
              <a:t>Cards</a:t>
            </a:r>
            <a:endParaRPr sz="2700"/>
          </a:p>
        </p:txBody>
      </p:sp>
      <p:sp>
        <p:nvSpPr>
          <p:cNvPr id="14" name="object 14"/>
          <p:cNvSpPr txBox="1"/>
          <p:nvPr/>
        </p:nvSpPr>
        <p:spPr>
          <a:xfrm>
            <a:off x="1348828" y="1638300"/>
            <a:ext cx="201041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30" b="1">
                <a:solidFill>
                  <a:srgbClr val="5A84C4"/>
                </a:solidFill>
                <a:latin typeface="Calibri"/>
                <a:cs typeface="Calibri"/>
              </a:rPr>
              <a:t>Use</a:t>
            </a:r>
            <a:r>
              <a:rPr dirty="0" sz="1200" spc="-30" b="1">
                <a:solidFill>
                  <a:srgbClr val="5A84C4"/>
                </a:solidFill>
                <a:latin typeface="Calibri"/>
                <a:cs typeface="Calibri"/>
              </a:rPr>
              <a:t> </a:t>
            </a:r>
            <a:r>
              <a:rPr dirty="0" sz="1200" spc="45" b="1">
                <a:solidFill>
                  <a:srgbClr val="5A84C4"/>
                </a:solidFill>
                <a:latin typeface="Calibri"/>
                <a:cs typeface="Calibri"/>
              </a:rPr>
              <a:t>these</a:t>
            </a:r>
            <a:r>
              <a:rPr dirty="0" sz="1200" spc="-30" b="1">
                <a:solidFill>
                  <a:srgbClr val="5A84C4"/>
                </a:solidFill>
                <a:latin typeface="Calibri"/>
                <a:cs typeface="Calibri"/>
              </a:rPr>
              <a:t> </a:t>
            </a:r>
            <a:r>
              <a:rPr dirty="0" sz="1200" spc="55" b="1">
                <a:solidFill>
                  <a:srgbClr val="5A84C4"/>
                </a:solidFill>
                <a:latin typeface="Calibri"/>
                <a:cs typeface="Calibri"/>
              </a:rPr>
              <a:t>cards</a:t>
            </a:r>
            <a:r>
              <a:rPr dirty="0" sz="1200" spc="-30" b="1">
                <a:solidFill>
                  <a:srgbClr val="5A84C4"/>
                </a:solidFill>
                <a:latin typeface="Calibri"/>
                <a:cs typeface="Calibri"/>
              </a:rPr>
              <a:t> </a:t>
            </a:r>
            <a:r>
              <a:rPr dirty="0" sz="1200" spc="50" b="1">
                <a:solidFill>
                  <a:srgbClr val="5A84C4"/>
                </a:solidFill>
                <a:latin typeface="Calibri"/>
                <a:cs typeface="Calibri"/>
              </a:rPr>
              <a:t>in</a:t>
            </a:r>
            <a:r>
              <a:rPr dirty="0" sz="1200" spc="-30" b="1">
                <a:solidFill>
                  <a:srgbClr val="5A84C4"/>
                </a:solidFill>
                <a:latin typeface="Calibri"/>
                <a:cs typeface="Calibri"/>
              </a:rPr>
              <a:t> </a:t>
            </a:r>
            <a:r>
              <a:rPr dirty="0" sz="1200" spc="55" b="1">
                <a:solidFill>
                  <a:srgbClr val="5A84C4"/>
                </a:solidFill>
                <a:latin typeface="Calibri"/>
                <a:cs typeface="Calibri"/>
              </a:rPr>
              <a:t>this</a:t>
            </a:r>
            <a:r>
              <a:rPr dirty="0" sz="1200" spc="-30" b="1">
                <a:solidFill>
                  <a:srgbClr val="5A84C4"/>
                </a:solidFill>
                <a:latin typeface="Calibri"/>
                <a:cs typeface="Calibri"/>
              </a:rPr>
              <a:t> </a:t>
            </a:r>
            <a:r>
              <a:rPr dirty="0" sz="1200" spc="45" b="1">
                <a:solidFill>
                  <a:srgbClr val="5A84C4"/>
                </a:solidFill>
                <a:latin typeface="Calibri"/>
                <a:cs typeface="Calibri"/>
              </a:rPr>
              <a:t>order: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670" marR="525145" indent="-5715">
              <a:lnSpc>
                <a:spcPct val="156900"/>
              </a:lnSpc>
            </a:pPr>
            <a:r>
              <a:rPr dirty="0" spc="55"/>
              <a:t>Bounce </a:t>
            </a:r>
            <a:r>
              <a:rPr dirty="0" spc="50"/>
              <a:t>Around  </a:t>
            </a:r>
            <a:r>
              <a:rPr dirty="0" spc="-5"/>
              <a:t>Move </a:t>
            </a:r>
            <a:r>
              <a:rPr dirty="0" spc="65"/>
              <a:t>the</a:t>
            </a:r>
            <a:r>
              <a:rPr dirty="0" spc="-110"/>
              <a:t> </a:t>
            </a:r>
            <a:r>
              <a:rPr dirty="0" spc="70"/>
              <a:t>Paddle</a:t>
            </a:r>
          </a:p>
          <a:p>
            <a:pPr marL="21590" marR="5080" indent="-9525">
              <a:lnSpc>
                <a:spcPct val="156900"/>
              </a:lnSpc>
            </a:pPr>
            <a:r>
              <a:rPr dirty="0" spc="55"/>
              <a:t>Bounce </a:t>
            </a:r>
            <a:r>
              <a:rPr dirty="0" spc="40"/>
              <a:t>Off </a:t>
            </a:r>
            <a:r>
              <a:rPr dirty="0" spc="65"/>
              <a:t>the</a:t>
            </a:r>
            <a:r>
              <a:rPr dirty="0" spc="-275"/>
              <a:t> </a:t>
            </a:r>
            <a:r>
              <a:rPr dirty="0" spc="70"/>
              <a:t>Paddle  </a:t>
            </a:r>
            <a:r>
              <a:rPr dirty="0" spc="55"/>
              <a:t>Game</a:t>
            </a:r>
            <a:r>
              <a:rPr dirty="0" spc="-110"/>
              <a:t> </a:t>
            </a:r>
            <a:r>
              <a:rPr dirty="0" spc="65"/>
              <a:t>Over</a:t>
            </a:r>
          </a:p>
          <a:p>
            <a:pPr marL="21590" marR="795020">
              <a:lnSpc>
                <a:spcPct val="156900"/>
              </a:lnSpc>
            </a:pPr>
            <a:r>
              <a:rPr dirty="0" spc="70"/>
              <a:t>Score </a:t>
            </a:r>
            <a:r>
              <a:rPr dirty="0" spc="75"/>
              <a:t>Points  </a:t>
            </a:r>
            <a:r>
              <a:rPr dirty="0"/>
              <a:t>Win </a:t>
            </a:r>
            <a:r>
              <a:rPr dirty="0" spc="65"/>
              <a:t>the</a:t>
            </a:r>
            <a:r>
              <a:rPr dirty="0" spc="-135"/>
              <a:t> </a:t>
            </a:r>
            <a:r>
              <a:rPr dirty="0" spc="55"/>
              <a:t>Game</a:t>
            </a:r>
          </a:p>
        </p:txBody>
      </p:sp>
      <p:sp>
        <p:nvSpPr>
          <p:cNvPr id="16" name="object 16"/>
          <p:cNvSpPr/>
          <p:nvPr/>
        </p:nvSpPr>
        <p:spPr>
          <a:xfrm>
            <a:off x="1193800" y="20193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8981" y="158793"/>
                </a:lnTo>
                <a:lnTo>
                  <a:pt x="33475" y="195124"/>
                </a:lnTo>
                <a:lnTo>
                  <a:pt x="69806" y="219618"/>
                </a:lnTo>
                <a:lnTo>
                  <a:pt x="114300" y="228600"/>
                </a:lnTo>
                <a:lnTo>
                  <a:pt x="158793" y="219618"/>
                </a:lnTo>
                <a:lnTo>
                  <a:pt x="195124" y="195124"/>
                </a:lnTo>
                <a:lnTo>
                  <a:pt x="219618" y="158793"/>
                </a:lnTo>
                <a:lnTo>
                  <a:pt x="228600" y="114300"/>
                </a:lnTo>
                <a:lnTo>
                  <a:pt x="219618" y="69806"/>
                </a:lnTo>
                <a:lnTo>
                  <a:pt x="195124" y="33475"/>
                </a:lnTo>
                <a:lnTo>
                  <a:pt x="158793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4064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43966" y="2003425"/>
            <a:ext cx="128270" cy="245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45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93800" y="242611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8981" y="158793"/>
                </a:lnTo>
                <a:lnTo>
                  <a:pt x="33475" y="195124"/>
                </a:lnTo>
                <a:lnTo>
                  <a:pt x="69806" y="219618"/>
                </a:lnTo>
                <a:lnTo>
                  <a:pt x="114300" y="228600"/>
                </a:lnTo>
                <a:lnTo>
                  <a:pt x="158793" y="219618"/>
                </a:lnTo>
                <a:lnTo>
                  <a:pt x="195124" y="195124"/>
                </a:lnTo>
                <a:lnTo>
                  <a:pt x="219618" y="158793"/>
                </a:lnTo>
                <a:lnTo>
                  <a:pt x="228600" y="114300"/>
                </a:lnTo>
                <a:lnTo>
                  <a:pt x="219618" y="69806"/>
                </a:lnTo>
                <a:lnTo>
                  <a:pt x="195124" y="33475"/>
                </a:lnTo>
                <a:lnTo>
                  <a:pt x="158793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4064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43966" y="2410243"/>
            <a:ext cx="128270" cy="245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45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93800" y="283293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8981" y="158793"/>
                </a:lnTo>
                <a:lnTo>
                  <a:pt x="33475" y="195124"/>
                </a:lnTo>
                <a:lnTo>
                  <a:pt x="69806" y="219618"/>
                </a:lnTo>
                <a:lnTo>
                  <a:pt x="114300" y="228600"/>
                </a:lnTo>
                <a:lnTo>
                  <a:pt x="158793" y="219618"/>
                </a:lnTo>
                <a:lnTo>
                  <a:pt x="195124" y="195124"/>
                </a:lnTo>
                <a:lnTo>
                  <a:pt x="219618" y="158793"/>
                </a:lnTo>
                <a:lnTo>
                  <a:pt x="228600" y="114300"/>
                </a:lnTo>
                <a:lnTo>
                  <a:pt x="219618" y="69806"/>
                </a:lnTo>
                <a:lnTo>
                  <a:pt x="195124" y="33475"/>
                </a:lnTo>
                <a:lnTo>
                  <a:pt x="158793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4064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243966" y="2817075"/>
            <a:ext cx="128270" cy="245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45" b="1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93800" y="323977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8981" y="158793"/>
                </a:lnTo>
                <a:lnTo>
                  <a:pt x="33475" y="195124"/>
                </a:lnTo>
                <a:lnTo>
                  <a:pt x="69806" y="219618"/>
                </a:lnTo>
                <a:lnTo>
                  <a:pt x="114300" y="228600"/>
                </a:lnTo>
                <a:lnTo>
                  <a:pt x="158793" y="219618"/>
                </a:lnTo>
                <a:lnTo>
                  <a:pt x="195124" y="195124"/>
                </a:lnTo>
                <a:lnTo>
                  <a:pt x="219618" y="158793"/>
                </a:lnTo>
                <a:lnTo>
                  <a:pt x="228600" y="114300"/>
                </a:lnTo>
                <a:lnTo>
                  <a:pt x="219618" y="69806"/>
                </a:lnTo>
                <a:lnTo>
                  <a:pt x="195124" y="33475"/>
                </a:lnTo>
                <a:lnTo>
                  <a:pt x="158793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4064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243966" y="3223895"/>
            <a:ext cx="128270" cy="245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45" b="1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93800" y="364658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299"/>
                </a:lnTo>
                <a:lnTo>
                  <a:pt x="8981" y="158793"/>
                </a:lnTo>
                <a:lnTo>
                  <a:pt x="33475" y="195124"/>
                </a:lnTo>
                <a:lnTo>
                  <a:pt x="69806" y="219618"/>
                </a:lnTo>
                <a:lnTo>
                  <a:pt x="114300" y="228599"/>
                </a:lnTo>
                <a:lnTo>
                  <a:pt x="158793" y="219618"/>
                </a:lnTo>
                <a:lnTo>
                  <a:pt x="195124" y="195124"/>
                </a:lnTo>
                <a:lnTo>
                  <a:pt x="219618" y="158793"/>
                </a:lnTo>
                <a:lnTo>
                  <a:pt x="228600" y="114299"/>
                </a:lnTo>
                <a:lnTo>
                  <a:pt x="219618" y="69806"/>
                </a:lnTo>
                <a:lnTo>
                  <a:pt x="195124" y="33475"/>
                </a:lnTo>
                <a:lnTo>
                  <a:pt x="158793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4064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243966" y="3630714"/>
            <a:ext cx="128270" cy="245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45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93800" y="405340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8981" y="158793"/>
                </a:lnTo>
                <a:lnTo>
                  <a:pt x="33475" y="195124"/>
                </a:lnTo>
                <a:lnTo>
                  <a:pt x="69806" y="219618"/>
                </a:lnTo>
                <a:lnTo>
                  <a:pt x="114300" y="228600"/>
                </a:lnTo>
                <a:lnTo>
                  <a:pt x="158793" y="219618"/>
                </a:lnTo>
                <a:lnTo>
                  <a:pt x="195124" y="195124"/>
                </a:lnTo>
                <a:lnTo>
                  <a:pt x="219618" y="158793"/>
                </a:lnTo>
                <a:lnTo>
                  <a:pt x="228600" y="114300"/>
                </a:lnTo>
                <a:lnTo>
                  <a:pt x="219618" y="69806"/>
                </a:lnTo>
                <a:lnTo>
                  <a:pt x="195124" y="33475"/>
                </a:lnTo>
                <a:lnTo>
                  <a:pt x="158793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4064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243966" y="4037545"/>
            <a:ext cx="128270" cy="245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45" b="1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96900" y="5940425"/>
            <a:ext cx="120904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30" b="1">
                <a:solidFill>
                  <a:srgbClr val="FFFFFF"/>
                </a:solidFill>
                <a:latin typeface="Calibri"/>
                <a:cs typeface="Calibri"/>
              </a:rPr>
              <a:t>sc</a:t>
            </a:r>
            <a:r>
              <a:rPr dirty="0" sz="1000" spc="-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000" spc="2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000" spc="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000" spc="20" b="1">
                <a:solidFill>
                  <a:srgbClr val="FFFFFF"/>
                </a:solidFill>
                <a:latin typeface="Calibri"/>
                <a:cs typeface="Calibri"/>
              </a:rPr>
              <a:t>ch.mi</a:t>
            </a:r>
            <a:r>
              <a:rPr dirty="0" sz="1000" spc="2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0" spc="5" b="1">
                <a:solidFill>
                  <a:srgbClr val="FFFFFF"/>
                </a:solidFill>
                <a:latin typeface="Calibri"/>
                <a:cs typeface="Calibri"/>
              </a:rPr>
              <a:t>edu/pong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1367" y="5806440"/>
            <a:ext cx="969644" cy="426720"/>
          </a:xfrm>
          <a:custGeom>
            <a:avLst/>
            <a:gdLst/>
            <a:ahLst/>
            <a:cxnLst/>
            <a:rect l="l" t="t" r="r" b="b"/>
            <a:pathLst>
              <a:path w="969644" h="426720">
                <a:moveTo>
                  <a:pt x="484631" y="0"/>
                </a:moveTo>
                <a:lnTo>
                  <a:pt x="418870" y="1947"/>
                </a:lnTo>
                <a:lnTo>
                  <a:pt x="355798" y="7621"/>
                </a:lnTo>
                <a:lnTo>
                  <a:pt x="295992" y="16767"/>
                </a:lnTo>
                <a:lnTo>
                  <a:pt x="240029" y="29130"/>
                </a:lnTo>
                <a:lnTo>
                  <a:pt x="188488" y="44457"/>
                </a:lnTo>
                <a:lnTo>
                  <a:pt x="141946" y="62493"/>
                </a:lnTo>
                <a:lnTo>
                  <a:pt x="100979" y="82984"/>
                </a:lnTo>
                <a:lnTo>
                  <a:pt x="66167" y="105675"/>
                </a:lnTo>
                <a:lnTo>
                  <a:pt x="17311" y="156642"/>
                </a:lnTo>
                <a:lnTo>
                  <a:pt x="0" y="213360"/>
                </a:lnTo>
                <a:lnTo>
                  <a:pt x="4424" y="242310"/>
                </a:lnTo>
                <a:lnTo>
                  <a:pt x="38085" y="296407"/>
                </a:lnTo>
                <a:lnTo>
                  <a:pt x="100979" y="343735"/>
                </a:lnTo>
                <a:lnTo>
                  <a:pt x="141946" y="364226"/>
                </a:lnTo>
                <a:lnTo>
                  <a:pt x="188488" y="382262"/>
                </a:lnTo>
                <a:lnTo>
                  <a:pt x="240029" y="397589"/>
                </a:lnTo>
                <a:lnTo>
                  <a:pt x="295992" y="409952"/>
                </a:lnTo>
                <a:lnTo>
                  <a:pt x="355798" y="419098"/>
                </a:lnTo>
                <a:lnTo>
                  <a:pt x="418870" y="424772"/>
                </a:lnTo>
                <a:lnTo>
                  <a:pt x="484631" y="426720"/>
                </a:lnTo>
                <a:lnTo>
                  <a:pt x="550393" y="424772"/>
                </a:lnTo>
                <a:lnTo>
                  <a:pt x="613465" y="419098"/>
                </a:lnTo>
                <a:lnTo>
                  <a:pt x="673271" y="409952"/>
                </a:lnTo>
                <a:lnTo>
                  <a:pt x="729233" y="397589"/>
                </a:lnTo>
                <a:lnTo>
                  <a:pt x="780775" y="382262"/>
                </a:lnTo>
                <a:lnTo>
                  <a:pt x="827317" y="364226"/>
                </a:lnTo>
                <a:lnTo>
                  <a:pt x="868284" y="343735"/>
                </a:lnTo>
                <a:lnTo>
                  <a:pt x="903096" y="321044"/>
                </a:lnTo>
                <a:lnTo>
                  <a:pt x="951952" y="270077"/>
                </a:lnTo>
                <a:lnTo>
                  <a:pt x="969263" y="213360"/>
                </a:lnTo>
                <a:lnTo>
                  <a:pt x="964839" y="184409"/>
                </a:lnTo>
                <a:lnTo>
                  <a:pt x="931178" y="130312"/>
                </a:lnTo>
                <a:lnTo>
                  <a:pt x="868284" y="82984"/>
                </a:lnTo>
                <a:lnTo>
                  <a:pt x="827317" y="62493"/>
                </a:lnTo>
                <a:lnTo>
                  <a:pt x="780775" y="44457"/>
                </a:lnTo>
                <a:lnTo>
                  <a:pt x="729233" y="29130"/>
                </a:lnTo>
                <a:lnTo>
                  <a:pt x="673271" y="16767"/>
                </a:lnTo>
                <a:lnTo>
                  <a:pt x="613465" y="7621"/>
                </a:lnTo>
                <a:lnTo>
                  <a:pt x="550393" y="1947"/>
                </a:lnTo>
                <a:lnTo>
                  <a:pt x="484631" y="0"/>
                </a:lnTo>
                <a:close/>
              </a:path>
            </a:pathLst>
          </a:custGeom>
          <a:solidFill>
            <a:srgbClr val="4166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0"/>
            <a:ext cx="4572000" cy="6400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ts val="1260"/>
              </a:lnSpc>
              <a:spcBef>
                <a:spcPts val="715"/>
              </a:spcBef>
            </a:pPr>
            <a:r>
              <a:rPr dirty="0" sz="1100" spc="40" b="1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dirty="0" sz="1100" spc="-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50" b="1">
                <a:solidFill>
                  <a:srgbClr val="FFFFFF"/>
                </a:solidFill>
                <a:latin typeface="Calibri"/>
                <a:cs typeface="Calibri"/>
              </a:rPr>
              <a:t>Pong!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ts val="1260"/>
              </a:lnSpc>
            </a:pPr>
            <a:r>
              <a:rPr dirty="0" sz="1100" spc="50" b="1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dirty="0" sz="1100" spc="-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35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4166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166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4166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166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96900" y="5940425"/>
            <a:ext cx="64833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25" b="1">
                <a:solidFill>
                  <a:srgbClr val="FFFFFF"/>
                </a:solidFill>
                <a:latin typeface="Calibri"/>
                <a:cs typeface="Calibri"/>
              </a:rPr>
              <a:t>Pong</a:t>
            </a:r>
            <a:r>
              <a:rPr dirty="0" sz="100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10" b="1">
                <a:solidFill>
                  <a:srgbClr val="FFFFFF"/>
                </a:solidFill>
                <a:latin typeface="Calibri"/>
                <a:cs typeface="Calibri"/>
              </a:rPr>
              <a:t>Game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9972" y="1278635"/>
            <a:ext cx="2352675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25" b="1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3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ball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move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around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Stage.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56944" y="1749196"/>
            <a:ext cx="1658099" cy="1234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28" rIns="0" bIns="0" rtlCol="0" vert="horz">
            <a:spAutoFit/>
          </a:bodyPr>
          <a:lstStyle/>
          <a:p>
            <a:pPr marL="859155">
              <a:lnSpc>
                <a:spcPct val="100000"/>
              </a:lnSpc>
            </a:pPr>
            <a:r>
              <a:rPr dirty="0" sz="2800" spc="-30"/>
              <a:t>Bounce</a:t>
            </a:r>
            <a:r>
              <a:rPr dirty="0" sz="2800" spc="-90"/>
              <a:t> </a:t>
            </a:r>
            <a:r>
              <a:rPr dirty="0" sz="2800" spc="-120"/>
              <a:t>Around</a:t>
            </a:r>
            <a:endParaRPr sz="2800"/>
          </a:p>
        </p:txBody>
      </p:sp>
      <p:sp>
        <p:nvSpPr>
          <p:cNvPr id="15" name="object 15"/>
          <p:cNvSpPr/>
          <p:nvPr/>
        </p:nvSpPr>
        <p:spPr>
          <a:xfrm>
            <a:off x="1456944" y="3033801"/>
            <a:ext cx="1658099" cy="1234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56944" y="4331563"/>
            <a:ext cx="1658099" cy="12344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235580" y="5924677"/>
            <a:ext cx="1009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35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376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29132"/>
            <a:ext cx="4572000" cy="1267460"/>
          </a:xfrm>
          <a:custGeom>
            <a:avLst/>
            <a:gdLst/>
            <a:ahLst/>
            <a:cxnLst/>
            <a:rect l="l" t="t" r="r" b="b"/>
            <a:pathLst>
              <a:path w="4572000" h="1267460">
                <a:moveTo>
                  <a:pt x="0" y="1266952"/>
                </a:moveTo>
                <a:lnTo>
                  <a:pt x="4572000" y="1266952"/>
                </a:lnTo>
                <a:lnTo>
                  <a:pt x="4572000" y="0"/>
                </a:lnTo>
                <a:lnTo>
                  <a:pt x="0" y="0"/>
                </a:lnTo>
                <a:lnTo>
                  <a:pt x="0" y="126695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164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2196083"/>
            <a:ext cx="4572000" cy="1858645"/>
          </a:xfrm>
          <a:custGeom>
            <a:avLst/>
            <a:gdLst/>
            <a:ahLst/>
            <a:cxnLst/>
            <a:rect l="l" t="t" r="r" b="b"/>
            <a:pathLst>
              <a:path w="4572000" h="1858645">
                <a:moveTo>
                  <a:pt x="0" y="1858581"/>
                </a:moveTo>
                <a:lnTo>
                  <a:pt x="4572000" y="1858581"/>
                </a:lnTo>
                <a:lnTo>
                  <a:pt x="4572000" y="0"/>
                </a:lnTo>
                <a:lnTo>
                  <a:pt x="0" y="0"/>
                </a:lnTo>
                <a:lnTo>
                  <a:pt x="0" y="185858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183383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054665"/>
            <a:ext cx="4572000" cy="885825"/>
          </a:xfrm>
          <a:custGeom>
            <a:avLst/>
            <a:gdLst/>
            <a:ahLst/>
            <a:cxnLst/>
            <a:rect l="l" t="t" r="r" b="b"/>
            <a:pathLst>
              <a:path w="4572000" h="885825">
                <a:moveTo>
                  <a:pt x="0" y="885634"/>
                </a:moveTo>
                <a:lnTo>
                  <a:pt x="4572000" y="885634"/>
                </a:lnTo>
                <a:lnTo>
                  <a:pt x="4572000" y="0"/>
                </a:lnTo>
                <a:lnTo>
                  <a:pt x="0" y="0"/>
                </a:lnTo>
                <a:lnTo>
                  <a:pt x="0" y="885634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041965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940300"/>
            <a:ext cx="4572000" cy="1460500"/>
          </a:xfrm>
          <a:custGeom>
            <a:avLst/>
            <a:gdLst/>
            <a:ahLst/>
            <a:cxnLst/>
            <a:rect l="l" t="t" r="r" b="b"/>
            <a:pathLst>
              <a:path w="4572000" h="1460500">
                <a:moveTo>
                  <a:pt x="0" y="1460500"/>
                </a:moveTo>
                <a:lnTo>
                  <a:pt x="4572000" y="1460500"/>
                </a:lnTo>
                <a:lnTo>
                  <a:pt x="4572000" y="0"/>
                </a:lnTo>
                <a:lnTo>
                  <a:pt x="0" y="0"/>
                </a:lnTo>
                <a:lnTo>
                  <a:pt x="0" y="146050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49276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09229" y="2254250"/>
            <a:ext cx="136652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dirty="0" sz="1400" spc="-15" b="1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dirty="0" sz="1400" spc="95" b="1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dirty="0" sz="1400" spc="30" b="1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03132" y="4109846"/>
            <a:ext cx="58039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dirty="0" sz="1400" spc="95" b="1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dirty="0" sz="1400" spc="-35" b="1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3819" y="986282"/>
            <a:ext cx="967105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dirty="0" sz="1400" spc="105" b="1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73416" y="5294354"/>
            <a:ext cx="1003300" cy="251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087448" y="4997450"/>
            <a:ext cx="1424305" cy="484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3500">
              <a:lnSpc>
                <a:spcPct val="100000"/>
              </a:lnSpc>
            </a:pP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TIP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sets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direction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of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ball.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/>
              <a:t>Bounce</a:t>
            </a:r>
            <a:r>
              <a:rPr dirty="0" spc="-85"/>
              <a:t> </a:t>
            </a:r>
            <a:r>
              <a:rPr dirty="0" spc="-105"/>
              <a:t>Around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0">
                <a:latin typeface="Calibri"/>
                <a:cs typeface="Calibri"/>
              </a:rPr>
              <a:t>scratch.mit.edu/pong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44309" y="4516437"/>
            <a:ext cx="137985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green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flag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start.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36075" y="4413313"/>
            <a:ext cx="469391" cy="384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36075" y="4413313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41117" y="4605337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 h="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92312" y="5756884"/>
            <a:ext cx="375729" cy="239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57145" y="5864180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4" h="0">
                <a:moveTo>
                  <a:pt x="118135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91486" y="5833040"/>
            <a:ext cx="85725" cy="62865"/>
          </a:xfrm>
          <a:custGeom>
            <a:avLst/>
            <a:gdLst/>
            <a:ahLst/>
            <a:cxnLst/>
            <a:rect l="l" t="t" r="r" b="b"/>
            <a:pathLst>
              <a:path w="85725" h="62864">
                <a:moveTo>
                  <a:pt x="85572" y="0"/>
                </a:moveTo>
                <a:lnTo>
                  <a:pt x="0" y="31140"/>
                </a:lnTo>
                <a:lnTo>
                  <a:pt x="85572" y="62280"/>
                </a:lnTo>
                <a:lnTo>
                  <a:pt x="65659" y="31140"/>
                </a:lnTo>
                <a:lnTo>
                  <a:pt x="85572" y="0"/>
                </a:lnTo>
                <a:close/>
              </a:path>
            </a:pathLst>
          </a:custGeom>
          <a:solidFill>
            <a:srgbClr val="6364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78875" y="5864180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4" h="0">
                <a:moveTo>
                  <a:pt x="118135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77096" y="5833040"/>
            <a:ext cx="85725" cy="62865"/>
          </a:xfrm>
          <a:custGeom>
            <a:avLst/>
            <a:gdLst/>
            <a:ahLst/>
            <a:cxnLst/>
            <a:rect l="l" t="t" r="r" b="b"/>
            <a:pathLst>
              <a:path w="85725" h="62864">
                <a:moveTo>
                  <a:pt x="0" y="0"/>
                </a:moveTo>
                <a:lnTo>
                  <a:pt x="19913" y="31140"/>
                </a:lnTo>
                <a:lnTo>
                  <a:pt x="0" y="62280"/>
                </a:lnTo>
                <a:lnTo>
                  <a:pt x="85572" y="31140"/>
                </a:lnTo>
                <a:lnTo>
                  <a:pt x="0" y="0"/>
                </a:lnTo>
                <a:close/>
              </a:path>
            </a:pathLst>
          </a:custGeom>
          <a:solidFill>
            <a:srgbClr val="6364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310561" y="5492750"/>
            <a:ext cx="8445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4382" y="5781018"/>
            <a:ext cx="17970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-90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30450" y="6055956"/>
            <a:ext cx="20193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180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83586" y="5630986"/>
            <a:ext cx="0" cy="118745"/>
          </a:xfrm>
          <a:custGeom>
            <a:avLst/>
            <a:gdLst/>
            <a:ahLst/>
            <a:cxnLst/>
            <a:rect l="l" t="t" r="r" b="b"/>
            <a:pathLst>
              <a:path w="0" h="118745">
                <a:moveTo>
                  <a:pt x="0" y="0"/>
                </a:moveTo>
                <a:lnTo>
                  <a:pt x="0" y="118135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252446" y="5565330"/>
            <a:ext cx="62865" cy="85725"/>
          </a:xfrm>
          <a:custGeom>
            <a:avLst/>
            <a:gdLst/>
            <a:ahLst/>
            <a:cxnLst/>
            <a:rect l="l" t="t" r="r" b="b"/>
            <a:pathLst>
              <a:path w="62864" h="85725">
                <a:moveTo>
                  <a:pt x="31140" y="0"/>
                </a:moveTo>
                <a:lnTo>
                  <a:pt x="0" y="85559"/>
                </a:lnTo>
                <a:lnTo>
                  <a:pt x="31140" y="65658"/>
                </a:lnTo>
                <a:lnTo>
                  <a:pt x="55037" y="65658"/>
                </a:lnTo>
                <a:lnTo>
                  <a:pt x="31140" y="0"/>
                </a:lnTo>
                <a:close/>
              </a:path>
              <a:path w="62864" h="85725">
                <a:moveTo>
                  <a:pt x="55037" y="65658"/>
                </a:moveTo>
                <a:lnTo>
                  <a:pt x="31140" y="65658"/>
                </a:lnTo>
                <a:lnTo>
                  <a:pt x="62280" y="85559"/>
                </a:lnTo>
                <a:lnTo>
                  <a:pt x="55037" y="65658"/>
                </a:lnTo>
                <a:close/>
              </a:path>
            </a:pathLst>
          </a:custGeom>
          <a:solidFill>
            <a:srgbClr val="6364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283586" y="5986462"/>
            <a:ext cx="0" cy="118745"/>
          </a:xfrm>
          <a:custGeom>
            <a:avLst/>
            <a:gdLst/>
            <a:ahLst/>
            <a:cxnLst/>
            <a:rect l="l" t="t" r="r" b="b"/>
            <a:pathLst>
              <a:path w="0" h="118745">
                <a:moveTo>
                  <a:pt x="0" y="0"/>
                </a:moveTo>
                <a:lnTo>
                  <a:pt x="0" y="118135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252446" y="6084696"/>
            <a:ext cx="62865" cy="85725"/>
          </a:xfrm>
          <a:custGeom>
            <a:avLst/>
            <a:gdLst/>
            <a:ahLst/>
            <a:cxnLst/>
            <a:rect l="l" t="t" r="r" b="b"/>
            <a:pathLst>
              <a:path w="62864" h="85725">
                <a:moveTo>
                  <a:pt x="0" y="0"/>
                </a:moveTo>
                <a:lnTo>
                  <a:pt x="31140" y="85559"/>
                </a:lnTo>
                <a:lnTo>
                  <a:pt x="55037" y="19900"/>
                </a:lnTo>
                <a:lnTo>
                  <a:pt x="31140" y="19900"/>
                </a:lnTo>
                <a:lnTo>
                  <a:pt x="0" y="0"/>
                </a:lnTo>
                <a:close/>
              </a:path>
              <a:path w="62864" h="85725">
                <a:moveTo>
                  <a:pt x="62280" y="0"/>
                </a:moveTo>
                <a:lnTo>
                  <a:pt x="31140" y="19900"/>
                </a:lnTo>
                <a:lnTo>
                  <a:pt x="55037" y="19900"/>
                </a:lnTo>
                <a:lnTo>
                  <a:pt x="62280" y="0"/>
                </a:lnTo>
                <a:close/>
              </a:path>
            </a:pathLst>
          </a:custGeom>
          <a:solidFill>
            <a:srgbClr val="6364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86686" y="2536939"/>
            <a:ext cx="1198613" cy="13941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041345" y="2839069"/>
            <a:ext cx="1259205" cy="8870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38900"/>
              </a:lnSpc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Set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initial position.  Type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initial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direction.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170180">
              <a:lnSpc>
                <a:spcPct val="1111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Type</a:t>
            </a:r>
            <a:r>
              <a:rPr dirty="0" sz="900" spc="-5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dirty="0" sz="900" spc="-5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bigger</a:t>
            </a:r>
            <a:r>
              <a:rPr dirty="0" sz="900" spc="-5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number 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move</a:t>
            </a:r>
            <a:r>
              <a:rPr dirty="0" sz="900" spc="-114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-5" b="1">
                <a:solidFill>
                  <a:srgbClr val="636466"/>
                </a:solidFill>
                <a:latin typeface="Calibri"/>
                <a:cs typeface="Calibri"/>
              </a:rPr>
              <a:t>faster.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692857" y="2978340"/>
            <a:ext cx="332740" cy="0"/>
          </a:xfrm>
          <a:custGeom>
            <a:avLst/>
            <a:gdLst/>
            <a:ahLst/>
            <a:cxnLst/>
            <a:rect l="l" t="t" r="r" b="b"/>
            <a:pathLst>
              <a:path w="332739" h="0">
                <a:moveTo>
                  <a:pt x="332231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496667" y="5544966"/>
            <a:ext cx="227329" cy="387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45</a:t>
            </a:r>
            <a:endParaRPr sz="900">
              <a:latin typeface="Calibri"/>
              <a:cs typeface="Calibri"/>
            </a:endParaRPr>
          </a:p>
          <a:p>
            <a:pPr marL="97155">
              <a:lnSpc>
                <a:spcPct val="100000"/>
              </a:lnSpc>
              <a:spcBef>
                <a:spcPts val="775"/>
              </a:spcBef>
            </a:pP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90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285125" y="131508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346708" y="1395730"/>
            <a:ext cx="589279" cy="5511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285125" y="131508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3879" y="1315085"/>
            <a:ext cx="563879" cy="3066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13879" y="1315085"/>
            <a:ext cx="563880" cy="306705"/>
          </a:xfrm>
          <a:custGeom>
            <a:avLst/>
            <a:gdLst/>
            <a:ahLst/>
            <a:cxnLst/>
            <a:rect l="l" t="t" r="r" b="b"/>
            <a:pathLst>
              <a:path w="563880" h="30670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230428"/>
                </a:lnTo>
                <a:lnTo>
                  <a:pt x="1190" y="274481"/>
                </a:lnTo>
                <a:lnTo>
                  <a:pt x="9525" y="297103"/>
                </a:lnTo>
                <a:lnTo>
                  <a:pt x="32146" y="305438"/>
                </a:lnTo>
                <a:lnTo>
                  <a:pt x="76200" y="306628"/>
                </a:lnTo>
                <a:lnTo>
                  <a:pt x="487680" y="306628"/>
                </a:lnTo>
                <a:lnTo>
                  <a:pt x="531733" y="305438"/>
                </a:lnTo>
                <a:lnTo>
                  <a:pt x="554355" y="297103"/>
                </a:lnTo>
                <a:lnTo>
                  <a:pt x="562689" y="274481"/>
                </a:lnTo>
                <a:lnTo>
                  <a:pt x="563880" y="230428"/>
                </a:lnTo>
                <a:lnTo>
                  <a:pt x="563880" y="76200"/>
                </a:lnTo>
                <a:lnTo>
                  <a:pt x="562689" y="32146"/>
                </a:lnTo>
                <a:lnTo>
                  <a:pt x="554355" y="9525"/>
                </a:lnTo>
                <a:lnTo>
                  <a:pt x="531733" y="1190"/>
                </a:lnTo>
                <a:lnTo>
                  <a:pt x="48768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10060" y="1583880"/>
            <a:ext cx="0" cy="210820"/>
          </a:xfrm>
          <a:custGeom>
            <a:avLst/>
            <a:gdLst/>
            <a:ahLst/>
            <a:cxnLst/>
            <a:rect l="l" t="t" r="r" b="b"/>
            <a:pathLst>
              <a:path w="0" h="210819">
                <a:moveTo>
                  <a:pt x="0" y="210769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22288" y="1480184"/>
            <a:ext cx="2999740" cy="454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dirty="0" sz="900" spc="-15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ball.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dirty="0" sz="900" spc="-1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backdrop.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346325" y="1753235"/>
            <a:ext cx="1176527" cy="2743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346325" y="1753235"/>
            <a:ext cx="1176655" cy="274320"/>
          </a:xfrm>
          <a:custGeom>
            <a:avLst/>
            <a:gdLst/>
            <a:ahLst/>
            <a:cxnLst/>
            <a:rect l="l" t="t" r="r" b="b"/>
            <a:pathLst>
              <a:path w="1176654" h="27431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198120"/>
                </a:lnTo>
                <a:lnTo>
                  <a:pt x="1190" y="242173"/>
                </a:lnTo>
                <a:lnTo>
                  <a:pt x="9525" y="264795"/>
                </a:lnTo>
                <a:lnTo>
                  <a:pt x="32146" y="273129"/>
                </a:lnTo>
                <a:lnTo>
                  <a:pt x="76200" y="274320"/>
                </a:lnTo>
                <a:lnTo>
                  <a:pt x="1100328" y="274320"/>
                </a:lnTo>
                <a:lnTo>
                  <a:pt x="1144381" y="273129"/>
                </a:lnTo>
                <a:lnTo>
                  <a:pt x="1167003" y="264795"/>
                </a:lnTo>
                <a:lnTo>
                  <a:pt x="1175337" y="242173"/>
                </a:lnTo>
                <a:lnTo>
                  <a:pt x="1176528" y="198120"/>
                </a:lnTo>
                <a:lnTo>
                  <a:pt x="1176528" y="76200"/>
                </a:lnTo>
                <a:lnTo>
                  <a:pt x="1175337" y="32146"/>
                </a:lnTo>
                <a:lnTo>
                  <a:pt x="1167003" y="9525"/>
                </a:lnTo>
                <a:lnTo>
                  <a:pt x="1144381" y="1190"/>
                </a:lnTo>
                <a:lnTo>
                  <a:pt x="1100328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877426" y="1651215"/>
            <a:ext cx="45085" cy="163195"/>
          </a:xfrm>
          <a:custGeom>
            <a:avLst/>
            <a:gdLst/>
            <a:ahLst/>
            <a:cxnLst/>
            <a:rect l="l" t="t" r="r" b="b"/>
            <a:pathLst>
              <a:path w="45085" h="163194">
                <a:moveTo>
                  <a:pt x="0" y="0"/>
                </a:moveTo>
                <a:lnTo>
                  <a:pt x="44970" y="162953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621404" y="131508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749040" y="1393189"/>
            <a:ext cx="457200" cy="5562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621404" y="131508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171700" y="1275080"/>
            <a:ext cx="0" cy="800100"/>
          </a:xfrm>
          <a:custGeom>
            <a:avLst/>
            <a:gdLst/>
            <a:ahLst/>
            <a:cxnLst/>
            <a:rect l="l" t="t" r="r" b="b"/>
            <a:pathLst>
              <a:path w="0"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870657" y="3156140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 h="0">
                <a:moveTo>
                  <a:pt x="154431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665425" y="3504463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 h="0">
                <a:moveTo>
                  <a:pt x="359663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367914" y="5703653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20">
                <a:moveTo>
                  <a:pt x="83540" y="0"/>
                </a:moveTo>
                <a:lnTo>
                  <a:pt x="0" y="8354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415349" y="5657227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82524" y="0"/>
                </a:moveTo>
                <a:lnTo>
                  <a:pt x="0" y="38493"/>
                </a:lnTo>
                <a:lnTo>
                  <a:pt x="36093" y="46431"/>
                </a:lnTo>
                <a:lnTo>
                  <a:pt x="44030" y="82524"/>
                </a:lnTo>
                <a:lnTo>
                  <a:pt x="82524" y="0"/>
                </a:lnTo>
                <a:close/>
              </a:path>
            </a:pathLst>
          </a:custGeom>
          <a:solidFill>
            <a:srgbClr val="63646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1367" y="5806440"/>
            <a:ext cx="969644" cy="426720"/>
          </a:xfrm>
          <a:custGeom>
            <a:avLst/>
            <a:gdLst/>
            <a:ahLst/>
            <a:cxnLst/>
            <a:rect l="l" t="t" r="r" b="b"/>
            <a:pathLst>
              <a:path w="969644" h="426720">
                <a:moveTo>
                  <a:pt x="484631" y="0"/>
                </a:moveTo>
                <a:lnTo>
                  <a:pt x="418870" y="1947"/>
                </a:lnTo>
                <a:lnTo>
                  <a:pt x="355798" y="7621"/>
                </a:lnTo>
                <a:lnTo>
                  <a:pt x="295992" y="16767"/>
                </a:lnTo>
                <a:lnTo>
                  <a:pt x="240029" y="29130"/>
                </a:lnTo>
                <a:lnTo>
                  <a:pt x="188488" y="44457"/>
                </a:lnTo>
                <a:lnTo>
                  <a:pt x="141946" y="62493"/>
                </a:lnTo>
                <a:lnTo>
                  <a:pt x="100979" y="82984"/>
                </a:lnTo>
                <a:lnTo>
                  <a:pt x="66167" y="105675"/>
                </a:lnTo>
                <a:lnTo>
                  <a:pt x="17311" y="156642"/>
                </a:lnTo>
                <a:lnTo>
                  <a:pt x="0" y="213360"/>
                </a:lnTo>
                <a:lnTo>
                  <a:pt x="4424" y="242310"/>
                </a:lnTo>
                <a:lnTo>
                  <a:pt x="38085" y="296407"/>
                </a:lnTo>
                <a:lnTo>
                  <a:pt x="100979" y="343735"/>
                </a:lnTo>
                <a:lnTo>
                  <a:pt x="141946" y="364226"/>
                </a:lnTo>
                <a:lnTo>
                  <a:pt x="188488" y="382262"/>
                </a:lnTo>
                <a:lnTo>
                  <a:pt x="240029" y="397589"/>
                </a:lnTo>
                <a:lnTo>
                  <a:pt x="295992" y="409952"/>
                </a:lnTo>
                <a:lnTo>
                  <a:pt x="355798" y="419098"/>
                </a:lnTo>
                <a:lnTo>
                  <a:pt x="418870" y="424772"/>
                </a:lnTo>
                <a:lnTo>
                  <a:pt x="484631" y="426720"/>
                </a:lnTo>
                <a:lnTo>
                  <a:pt x="550393" y="424772"/>
                </a:lnTo>
                <a:lnTo>
                  <a:pt x="613465" y="419098"/>
                </a:lnTo>
                <a:lnTo>
                  <a:pt x="673271" y="409952"/>
                </a:lnTo>
                <a:lnTo>
                  <a:pt x="729233" y="397589"/>
                </a:lnTo>
                <a:lnTo>
                  <a:pt x="780775" y="382262"/>
                </a:lnTo>
                <a:lnTo>
                  <a:pt x="827317" y="364226"/>
                </a:lnTo>
                <a:lnTo>
                  <a:pt x="868284" y="343735"/>
                </a:lnTo>
                <a:lnTo>
                  <a:pt x="903096" y="321044"/>
                </a:lnTo>
                <a:lnTo>
                  <a:pt x="951952" y="270077"/>
                </a:lnTo>
                <a:lnTo>
                  <a:pt x="969263" y="213360"/>
                </a:lnTo>
                <a:lnTo>
                  <a:pt x="964839" y="184409"/>
                </a:lnTo>
                <a:lnTo>
                  <a:pt x="931178" y="130312"/>
                </a:lnTo>
                <a:lnTo>
                  <a:pt x="868284" y="82984"/>
                </a:lnTo>
                <a:lnTo>
                  <a:pt x="827317" y="62493"/>
                </a:lnTo>
                <a:lnTo>
                  <a:pt x="780775" y="44457"/>
                </a:lnTo>
                <a:lnTo>
                  <a:pt x="729233" y="29130"/>
                </a:lnTo>
                <a:lnTo>
                  <a:pt x="673271" y="16767"/>
                </a:lnTo>
                <a:lnTo>
                  <a:pt x="613465" y="7621"/>
                </a:lnTo>
                <a:lnTo>
                  <a:pt x="550393" y="1947"/>
                </a:lnTo>
                <a:lnTo>
                  <a:pt x="484631" y="0"/>
                </a:lnTo>
                <a:close/>
              </a:path>
            </a:pathLst>
          </a:custGeom>
          <a:solidFill>
            <a:srgbClr val="4166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4166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166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4166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166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96900" y="5940425"/>
            <a:ext cx="64833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25" b="1">
                <a:solidFill>
                  <a:srgbClr val="FFFFFF"/>
                </a:solidFill>
                <a:latin typeface="Calibri"/>
                <a:cs typeface="Calibri"/>
              </a:rPr>
              <a:t>Pong</a:t>
            </a:r>
            <a:r>
              <a:rPr dirty="0" sz="100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10" b="1">
                <a:solidFill>
                  <a:srgbClr val="FFFFFF"/>
                </a:solidFill>
                <a:latin typeface="Calibri"/>
                <a:cs typeface="Calibri"/>
              </a:rPr>
              <a:t>Game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28" rIns="0" bIns="0" rtlCol="0" vert="horz">
            <a:spAutoFit/>
          </a:bodyPr>
          <a:lstStyle/>
          <a:p>
            <a:pPr marL="735965">
              <a:lnSpc>
                <a:spcPct val="100000"/>
              </a:lnSpc>
            </a:pPr>
            <a:r>
              <a:rPr dirty="0" sz="2800" spc="-30"/>
              <a:t>Move </a:t>
            </a:r>
            <a:r>
              <a:rPr dirty="0" sz="2800" spc="30"/>
              <a:t>the</a:t>
            </a:r>
            <a:r>
              <a:rPr dirty="0" sz="2800" spc="-5"/>
              <a:t> </a:t>
            </a:r>
            <a:r>
              <a:rPr dirty="0" sz="2800" spc="-50"/>
              <a:t>Paddle</a:t>
            </a:r>
            <a:endParaRPr sz="2800"/>
          </a:p>
        </p:txBody>
      </p:sp>
      <p:sp>
        <p:nvSpPr>
          <p:cNvPr id="12" name="object 12"/>
          <p:cNvSpPr/>
          <p:nvPr/>
        </p:nvSpPr>
        <p:spPr>
          <a:xfrm>
            <a:off x="1456944" y="1755762"/>
            <a:ext cx="1658099" cy="1234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56944" y="3040379"/>
            <a:ext cx="1658099" cy="1234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56944" y="4325010"/>
            <a:ext cx="1658099" cy="12344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371942" y="1118615"/>
            <a:ext cx="1828164" cy="473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5904" marR="5080" indent="-243840">
              <a:lnSpc>
                <a:spcPct val="125000"/>
              </a:lnSpc>
            </a:pP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dirty="0" sz="1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3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paddle</a:t>
            </a:r>
            <a:r>
              <a:rPr dirty="0" sz="1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moving 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mouse</a:t>
            </a:r>
            <a:r>
              <a:rPr dirty="0" sz="1200" spc="-1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5" b="1">
                <a:solidFill>
                  <a:srgbClr val="FFFFFF"/>
                </a:solidFill>
                <a:latin typeface="Calibri"/>
                <a:cs typeface="Calibri"/>
              </a:rPr>
              <a:t>pointer.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35580" y="5924677"/>
            <a:ext cx="1009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35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48866" y="2882620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5">
                <a:moveTo>
                  <a:pt x="81890" y="86258"/>
                </a:moveTo>
                <a:lnTo>
                  <a:pt x="44818" y="86258"/>
                </a:lnTo>
                <a:lnTo>
                  <a:pt x="55549" y="101600"/>
                </a:lnTo>
                <a:lnTo>
                  <a:pt x="64452" y="103162"/>
                </a:lnTo>
                <a:lnTo>
                  <a:pt x="80949" y="91617"/>
                </a:lnTo>
                <a:lnTo>
                  <a:pt x="81890" y="86258"/>
                </a:lnTo>
                <a:close/>
              </a:path>
              <a:path w="89535" h="103505">
                <a:moveTo>
                  <a:pt x="17653" y="0"/>
                </a:moveTo>
                <a:lnTo>
                  <a:pt x="11671" y="177"/>
                </a:lnTo>
                <a:lnTo>
                  <a:pt x="2222" y="6794"/>
                </a:lnTo>
                <a:lnTo>
                  <a:pt x="0" y="12357"/>
                </a:lnTo>
                <a:lnTo>
                  <a:pt x="16281" y="91706"/>
                </a:lnTo>
                <a:lnTo>
                  <a:pt x="20396" y="95923"/>
                </a:lnTo>
                <a:lnTo>
                  <a:pt x="31369" y="98463"/>
                </a:lnTo>
                <a:lnTo>
                  <a:pt x="36918" y="96481"/>
                </a:lnTo>
                <a:lnTo>
                  <a:pt x="44818" y="86258"/>
                </a:lnTo>
                <a:lnTo>
                  <a:pt x="81890" y="86258"/>
                </a:lnTo>
                <a:lnTo>
                  <a:pt x="82511" y="82715"/>
                </a:lnTo>
                <a:lnTo>
                  <a:pt x="71780" y="67386"/>
                </a:lnTo>
                <a:lnTo>
                  <a:pt x="78727" y="65163"/>
                </a:lnTo>
                <a:lnTo>
                  <a:pt x="84086" y="63461"/>
                </a:lnTo>
                <a:lnTo>
                  <a:pt x="87833" y="58928"/>
                </a:lnTo>
                <a:lnTo>
                  <a:pt x="89217" y="47739"/>
                </a:lnTo>
                <a:lnTo>
                  <a:pt x="86652" y="42430"/>
                </a:lnTo>
                <a:lnTo>
                  <a:pt x="17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48866" y="2882620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5">
                <a:moveTo>
                  <a:pt x="78727" y="65163"/>
                </a:moveTo>
                <a:lnTo>
                  <a:pt x="71780" y="67386"/>
                </a:lnTo>
                <a:lnTo>
                  <a:pt x="78016" y="76288"/>
                </a:lnTo>
                <a:lnTo>
                  <a:pt x="82511" y="82715"/>
                </a:lnTo>
                <a:lnTo>
                  <a:pt x="80949" y="91617"/>
                </a:lnTo>
                <a:lnTo>
                  <a:pt x="74510" y="96113"/>
                </a:lnTo>
                <a:lnTo>
                  <a:pt x="70878" y="98653"/>
                </a:lnTo>
                <a:lnTo>
                  <a:pt x="64452" y="103162"/>
                </a:lnTo>
                <a:lnTo>
                  <a:pt x="55549" y="101600"/>
                </a:lnTo>
                <a:lnTo>
                  <a:pt x="51054" y="95161"/>
                </a:lnTo>
                <a:lnTo>
                  <a:pt x="44818" y="86258"/>
                </a:lnTo>
                <a:lnTo>
                  <a:pt x="43332" y="88188"/>
                </a:lnTo>
                <a:lnTo>
                  <a:pt x="41846" y="90106"/>
                </a:lnTo>
                <a:lnTo>
                  <a:pt x="40360" y="92024"/>
                </a:lnTo>
                <a:lnTo>
                  <a:pt x="36918" y="96481"/>
                </a:lnTo>
                <a:lnTo>
                  <a:pt x="31369" y="98463"/>
                </a:lnTo>
                <a:lnTo>
                  <a:pt x="25895" y="97193"/>
                </a:lnTo>
                <a:lnTo>
                  <a:pt x="20396" y="95923"/>
                </a:lnTo>
                <a:lnTo>
                  <a:pt x="16281" y="91706"/>
                </a:lnTo>
                <a:lnTo>
                  <a:pt x="15151" y="86194"/>
                </a:lnTo>
                <a:lnTo>
                  <a:pt x="1155" y="18008"/>
                </a:lnTo>
                <a:lnTo>
                  <a:pt x="17653" y="0"/>
                </a:lnTo>
                <a:lnTo>
                  <a:pt x="22567" y="3009"/>
                </a:lnTo>
                <a:lnTo>
                  <a:pt x="81851" y="39471"/>
                </a:lnTo>
                <a:lnTo>
                  <a:pt x="86652" y="42430"/>
                </a:lnTo>
                <a:lnTo>
                  <a:pt x="89217" y="47739"/>
                </a:lnTo>
                <a:lnTo>
                  <a:pt x="88519" y="53340"/>
                </a:lnTo>
                <a:lnTo>
                  <a:pt x="87833" y="58928"/>
                </a:lnTo>
                <a:lnTo>
                  <a:pt x="84086" y="63461"/>
                </a:lnTo>
                <a:lnTo>
                  <a:pt x="78714" y="65163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13786" y="4167238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4">
                <a:moveTo>
                  <a:pt x="81890" y="86258"/>
                </a:moveTo>
                <a:lnTo>
                  <a:pt x="44818" y="86258"/>
                </a:lnTo>
                <a:lnTo>
                  <a:pt x="55549" y="101599"/>
                </a:lnTo>
                <a:lnTo>
                  <a:pt x="64452" y="103162"/>
                </a:lnTo>
                <a:lnTo>
                  <a:pt x="80949" y="91617"/>
                </a:lnTo>
                <a:lnTo>
                  <a:pt x="81890" y="86258"/>
                </a:lnTo>
                <a:close/>
              </a:path>
              <a:path w="89535" h="103504">
                <a:moveTo>
                  <a:pt x="17653" y="0"/>
                </a:moveTo>
                <a:lnTo>
                  <a:pt x="11671" y="177"/>
                </a:lnTo>
                <a:lnTo>
                  <a:pt x="2222" y="6794"/>
                </a:lnTo>
                <a:lnTo>
                  <a:pt x="0" y="12357"/>
                </a:lnTo>
                <a:lnTo>
                  <a:pt x="16281" y="91706"/>
                </a:lnTo>
                <a:lnTo>
                  <a:pt x="20396" y="95923"/>
                </a:lnTo>
                <a:lnTo>
                  <a:pt x="31369" y="98463"/>
                </a:lnTo>
                <a:lnTo>
                  <a:pt x="36918" y="96481"/>
                </a:lnTo>
                <a:lnTo>
                  <a:pt x="44818" y="86258"/>
                </a:lnTo>
                <a:lnTo>
                  <a:pt x="81890" y="86258"/>
                </a:lnTo>
                <a:lnTo>
                  <a:pt x="82511" y="82715"/>
                </a:lnTo>
                <a:lnTo>
                  <a:pt x="71780" y="67386"/>
                </a:lnTo>
                <a:lnTo>
                  <a:pt x="78727" y="65163"/>
                </a:lnTo>
                <a:lnTo>
                  <a:pt x="84086" y="63461"/>
                </a:lnTo>
                <a:lnTo>
                  <a:pt x="87833" y="58927"/>
                </a:lnTo>
                <a:lnTo>
                  <a:pt x="89217" y="47739"/>
                </a:lnTo>
                <a:lnTo>
                  <a:pt x="86652" y="42430"/>
                </a:lnTo>
                <a:lnTo>
                  <a:pt x="17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13786" y="4167238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4">
                <a:moveTo>
                  <a:pt x="78727" y="65163"/>
                </a:moveTo>
                <a:lnTo>
                  <a:pt x="71780" y="67386"/>
                </a:lnTo>
                <a:lnTo>
                  <a:pt x="78016" y="76288"/>
                </a:lnTo>
                <a:lnTo>
                  <a:pt x="82511" y="82715"/>
                </a:lnTo>
                <a:lnTo>
                  <a:pt x="80949" y="91617"/>
                </a:lnTo>
                <a:lnTo>
                  <a:pt x="74510" y="96113"/>
                </a:lnTo>
                <a:lnTo>
                  <a:pt x="70878" y="98653"/>
                </a:lnTo>
                <a:lnTo>
                  <a:pt x="64452" y="103162"/>
                </a:lnTo>
                <a:lnTo>
                  <a:pt x="55549" y="101599"/>
                </a:lnTo>
                <a:lnTo>
                  <a:pt x="51054" y="95161"/>
                </a:lnTo>
                <a:lnTo>
                  <a:pt x="44818" y="86258"/>
                </a:lnTo>
                <a:lnTo>
                  <a:pt x="43332" y="88188"/>
                </a:lnTo>
                <a:lnTo>
                  <a:pt x="41846" y="90106"/>
                </a:lnTo>
                <a:lnTo>
                  <a:pt x="40360" y="92024"/>
                </a:lnTo>
                <a:lnTo>
                  <a:pt x="36918" y="96481"/>
                </a:lnTo>
                <a:lnTo>
                  <a:pt x="31369" y="98463"/>
                </a:lnTo>
                <a:lnTo>
                  <a:pt x="25895" y="97193"/>
                </a:lnTo>
                <a:lnTo>
                  <a:pt x="20396" y="95923"/>
                </a:lnTo>
                <a:lnTo>
                  <a:pt x="16281" y="91706"/>
                </a:lnTo>
                <a:lnTo>
                  <a:pt x="15151" y="86194"/>
                </a:lnTo>
                <a:lnTo>
                  <a:pt x="1155" y="18008"/>
                </a:lnTo>
                <a:lnTo>
                  <a:pt x="17653" y="0"/>
                </a:lnTo>
                <a:lnTo>
                  <a:pt x="22567" y="3009"/>
                </a:lnTo>
                <a:lnTo>
                  <a:pt x="81851" y="39471"/>
                </a:lnTo>
                <a:lnTo>
                  <a:pt x="86652" y="42430"/>
                </a:lnTo>
                <a:lnTo>
                  <a:pt x="89217" y="47739"/>
                </a:lnTo>
                <a:lnTo>
                  <a:pt x="88519" y="53339"/>
                </a:lnTo>
                <a:lnTo>
                  <a:pt x="87833" y="58927"/>
                </a:lnTo>
                <a:lnTo>
                  <a:pt x="84086" y="63461"/>
                </a:lnTo>
                <a:lnTo>
                  <a:pt x="78714" y="65163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393657" y="5451862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4">
                <a:moveTo>
                  <a:pt x="81890" y="86258"/>
                </a:moveTo>
                <a:lnTo>
                  <a:pt x="44818" y="86258"/>
                </a:lnTo>
                <a:lnTo>
                  <a:pt x="55549" y="101599"/>
                </a:lnTo>
                <a:lnTo>
                  <a:pt x="64452" y="103162"/>
                </a:lnTo>
                <a:lnTo>
                  <a:pt x="80949" y="91617"/>
                </a:lnTo>
                <a:lnTo>
                  <a:pt x="81890" y="86258"/>
                </a:lnTo>
                <a:close/>
              </a:path>
              <a:path w="89535" h="103504">
                <a:moveTo>
                  <a:pt x="17653" y="0"/>
                </a:moveTo>
                <a:lnTo>
                  <a:pt x="11671" y="177"/>
                </a:lnTo>
                <a:lnTo>
                  <a:pt x="2222" y="6794"/>
                </a:lnTo>
                <a:lnTo>
                  <a:pt x="0" y="12357"/>
                </a:lnTo>
                <a:lnTo>
                  <a:pt x="16281" y="91706"/>
                </a:lnTo>
                <a:lnTo>
                  <a:pt x="20396" y="95923"/>
                </a:lnTo>
                <a:lnTo>
                  <a:pt x="31369" y="98463"/>
                </a:lnTo>
                <a:lnTo>
                  <a:pt x="36918" y="96481"/>
                </a:lnTo>
                <a:lnTo>
                  <a:pt x="44818" y="86258"/>
                </a:lnTo>
                <a:lnTo>
                  <a:pt x="81890" y="86258"/>
                </a:lnTo>
                <a:lnTo>
                  <a:pt x="82511" y="82715"/>
                </a:lnTo>
                <a:lnTo>
                  <a:pt x="71780" y="67386"/>
                </a:lnTo>
                <a:lnTo>
                  <a:pt x="78727" y="65163"/>
                </a:lnTo>
                <a:lnTo>
                  <a:pt x="84086" y="63461"/>
                </a:lnTo>
                <a:lnTo>
                  <a:pt x="87833" y="58927"/>
                </a:lnTo>
                <a:lnTo>
                  <a:pt x="89217" y="47739"/>
                </a:lnTo>
                <a:lnTo>
                  <a:pt x="86652" y="42430"/>
                </a:lnTo>
                <a:lnTo>
                  <a:pt x="17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93657" y="5451862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4">
                <a:moveTo>
                  <a:pt x="78727" y="65163"/>
                </a:moveTo>
                <a:lnTo>
                  <a:pt x="71780" y="67386"/>
                </a:lnTo>
                <a:lnTo>
                  <a:pt x="78016" y="76288"/>
                </a:lnTo>
                <a:lnTo>
                  <a:pt x="82511" y="82715"/>
                </a:lnTo>
                <a:lnTo>
                  <a:pt x="80949" y="91617"/>
                </a:lnTo>
                <a:lnTo>
                  <a:pt x="74510" y="96113"/>
                </a:lnTo>
                <a:lnTo>
                  <a:pt x="70878" y="98653"/>
                </a:lnTo>
                <a:lnTo>
                  <a:pt x="64452" y="103162"/>
                </a:lnTo>
                <a:lnTo>
                  <a:pt x="55549" y="101599"/>
                </a:lnTo>
                <a:lnTo>
                  <a:pt x="51054" y="95161"/>
                </a:lnTo>
                <a:lnTo>
                  <a:pt x="44818" y="86258"/>
                </a:lnTo>
                <a:lnTo>
                  <a:pt x="43332" y="88188"/>
                </a:lnTo>
                <a:lnTo>
                  <a:pt x="41846" y="90106"/>
                </a:lnTo>
                <a:lnTo>
                  <a:pt x="40360" y="92024"/>
                </a:lnTo>
                <a:lnTo>
                  <a:pt x="36918" y="96481"/>
                </a:lnTo>
                <a:lnTo>
                  <a:pt x="31369" y="98463"/>
                </a:lnTo>
                <a:lnTo>
                  <a:pt x="25895" y="97193"/>
                </a:lnTo>
                <a:lnTo>
                  <a:pt x="20396" y="95923"/>
                </a:lnTo>
                <a:lnTo>
                  <a:pt x="16281" y="91706"/>
                </a:lnTo>
                <a:lnTo>
                  <a:pt x="15151" y="86194"/>
                </a:lnTo>
                <a:lnTo>
                  <a:pt x="1155" y="18008"/>
                </a:lnTo>
                <a:lnTo>
                  <a:pt x="17653" y="0"/>
                </a:lnTo>
                <a:lnTo>
                  <a:pt x="22567" y="3009"/>
                </a:lnTo>
                <a:lnTo>
                  <a:pt x="81851" y="39471"/>
                </a:lnTo>
                <a:lnTo>
                  <a:pt x="86652" y="42430"/>
                </a:lnTo>
                <a:lnTo>
                  <a:pt x="89217" y="47739"/>
                </a:lnTo>
                <a:lnTo>
                  <a:pt x="88519" y="53339"/>
                </a:lnTo>
                <a:lnTo>
                  <a:pt x="87833" y="58927"/>
                </a:lnTo>
                <a:lnTo>
                  <a:pt x="84086" y="63461"/>
                </a:lnTo>
                <a:lnTo>
                  <a:pt x="78714" y="65163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376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08037"/>
            <a:ext cx="4572000" cy="1943735"/>
          </a:xfrm>
          <a:custGeom>
            <a:avLst/>
            <a:gdLst/>
            <a:ahLst/>
            <a:cxnLst/>
            <a:rect l="l" t="t" r="r" b="b"/>
            <a:pathLst>
              <a:path w="4572000" h="1943735">
                <a:moveTo>
                  <a:pt x="0" y="1943455"/>
                </a:moveTo>
                <a:lnTo>
                  <a:pt x="4572000" y="1943455"/>
                </a:lnTo>
                <a:lnTo>
                  <a:pt x="4572000" y="0"/>
                </a:lnTo>
                <a:lnTo>
                  <a:pt x="0" y="0"/>
                </a:lnTo>
                <a:lnTo>
                  <a:pt x="0" y="1943455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953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2851492"/>
            <a:ext cx="4572000" cy="1519555"/>
          </a:xfrm>
          <a:custGeom>
            <a:avLst/>
            <a:gdLst/>
            <a:ahLst/>
            <a:cxnLst/>
            <a:rect l="l" t="t" r="r" b="b"/>
            <a:pathLst>
              <a:path w="4572000" h="1519554">
                <a:moveTo>
                  <a:pt x="0" y="1519339"/>
                </a:moveTo>
                <a:lnTo>
                  <a:pt x="4572000" y="1519339"/>
                </a:lnTo>
                <a:lnTo>
                  <a:pt x="4572000" y="0"/>
                </a:lnTo>
                <a:lnTo>
                  <a:pt x="0" y="0"/>
                </a:lnTo>
                <a:lnTo>
                  <a:pt x="0" y="1519339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3878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370832"/>
            <a:ext cx="4572000" cy="1153795"/>
          </a:xfrm>
          <a:custGeom>
            <a:avLst/>
            <a:gdLst/>
            <a:ahLst/>
            <a:cxnLst/>
            <a:rect l="l" t="t" r="r" b="b"/>
            <a:pathLst>
              <a:path w="4572000" h="1153795">
                <a:moveTo>
                  <a:pt x="0" y="1153668"/>
                </a:moveTo>
                <a:lnTo>
                  <a:pt x="4572000" y="1153668"/>
                </a:lnTo>
                <a:lnTo>
                  <a:pt x="4572000" y="0"/>
                </a:lnTo>
                <a:lnTo>
                  <a:pt x="0" y="0"/>
                </a:lnTo>
                <a:lnTo>
                  <a:pt x="0" y="1153668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581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5524500"/>
            <a:ext cx="4572000" cy="876300"/>
          </a:xfrm>
          <a:custGeom>
            <a:avLst/>
            <a:gdLst/>
            <a:ahLst/>
            <a:cxnLst/>
            <a:rect l="l" t="t" r="r" b="b"/>
            <a:pathLst>
              <a:path w="4572000" h="876300">
                <a:moveTo>
                  <a:pt x="0" y="876300"/>
                </a:moveTo>
                <a:lnTo>
                  <a:pt x="4572000" y="876300"/>
                </a:lnTo>
                <a:lnTo>
                  <a:pt x="4572000" y="0"/>
                </a:lnTo>
                <a:lnTo>
                  <a:pt x="0" y="0"/>
                </a:lnTo>
                <a:lnTo>
                  <a:pt x="0" y="87630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55118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3168" y="1552232"/>
            <a:ext cx="1176531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3172" y="1552232"/>
            <a:ext cx="1176655" cy="274320"/>
          </a:xfrm>
          <a:custGeom>
            <a:avLst/>
            <a:gdLst/>
            <a:ahLst/>
            <a:cxnLst/>
            <a:rect l="l" t="t" r="r" b="b"/>
            <a:pathLst>
              <a:path w="1176655" h="27431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198120"/>
                </a:lnTo>
                <a:lnTo>
                  <a:pt x="1190" y="242173"/>
                </a:lnTo>
                <a:lnTo>
                  <a:pt x="9525" y="264795"/>
                </a:lnTo>
                <a:lnTo>
                  <a:pt x="32146" y="273129"/>
                </a:lnTo>
                <a:lnTo>
                  <a:pt x="76200" y="274320"/>
                </a:lnTo>
                <a:lnTo>
                  <a:pt x="1100328" y="274320"/>
                </a:lnTo>
                <a:lnTo>
                  <a:pt x="1144381" y="273129"/>
                </a:lnTo>
                <a:lnTo>
                  <a:pt x="1167003" y="264795"/>
                </a:lnTo>
                <a:lnTo>
                  <a:pt x="1175337" y="242173"/>
                </a:lnTo>
                <a:lnTo>
                  <a:pt x="1176528" y="198120"/>
                </a:lnTo>
                <a:lnTo>
                  <a:pt x="1176528" y="76200"/>
                </a:lnTo>
                <a:lnTo>
                  <a:pt x="1175337" y="32146"/>
                </a:lnTo>
                <a:lnTo>
                  <a:pt x="1167003" y="9525"/>
                </a:lnTo>
                <a:lnTo>
                  <a:pt x="1144381" y="1190"/>
                </a:lnTo>
                <a:lnTo>
                  <a:pt x="1100328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09242" y="2931477"/>
            <a:ext cx="136652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dirty="0" sz="1400" spc="-15" b="1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dirty="0" sz="1400" spc="90" b="1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dirty="0" sz="1400" spc="30" b="1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95069" y="3236785"/>
            <a:ext cx="1181862" cy="8996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003132" y="4453382"/>
            <a:ext cx="58039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dirty="0" sz="1400" spc="95" b="1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dirty="0" sz="1400" spc="-35" b="1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03819" y="984250"/>
            <a:ext cx="967105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dirty="0" sz="1400" spc="105" b="1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47048" y="1288366"/>
            <a:ext cx="1119505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Drag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paddle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 bottom </a:t>
            </a: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of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1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Stage.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6738" y="1303591"/>
            <a:ext cx="86360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dirty="0" sz="900" spc="-1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paddle.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69285" y="1648586"/>
            <a:ext cx="1335887" cy="967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69273" y="1648586"/>
            <a:ext cx="1336040" cy="967740"/>
          </a:xfrm>
          <a:custGeom>
            <a:avLst/>
            <a:gdLst/>
            <a:ahLst/>
            <a:cxnLst/>
            <a:rect l="l" t="t" r="r" b="b"/>
            <a:pathLst>
              <a:path w="1336039" h="96773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891032"/>
                </a:lnTo>
                <a:lnTo>
                  <a:pt x="1190" y="935085"/>
                </a:lnTo>
                <a:lnTo>
                  <a:pt x="9525" y="957707"/>
                </a:lnTo>
                <a:lnTo>
                  <a:pt x="32146" y="966041"/>
                </a:lnTo>
                <a:lnTo>
                  <a:pt x="76200" y="967232"/>
                </a:lnTo>
                <a:lnTo>
                  <a:pt x="1259687" y="967232"/>
                </a:lnTo>
                <a:lnTo>
                  <a:pt x="1303740" y="966041"/>
                </a:lnTo>
                <a:lnTo>
                  <a:pt x="1326362" y="957707"/>
                </a:lnTo>
                <a:lnTo>
                  <a:pt x="1334696" y="935085"/>
                </a:lnTo>
                <a:lnTo>
                  <a:pt x="1335887" y="891032"/>
                </a:lnTo>
                <a:lnTo>
                  <a:pt x="1335887" y="76200"/>
                </a:lnTo>
                <a:lnTo>
                  <a:pt x="1334696" y="32146"/>
                </a:lnTo>
                <a:lnTo>
                  <a:pt x="1326362" y="9525"/>
                </a:lnTo>
                <a:lnTo>
                  <a:pt x="1303740" y="1190"/>
                </a:lnTo>
                <a:lnTo>
                  <a:pt x="1259687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88005" y="1903348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39440" y="2071623"/>
            <a:ext cx="609600" cy="3759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88005" y="1903348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86000" y="1285239"/>
            <a:ext cx="0" cy="1394460"/>
          </a:xfrm>
          <a:custGeom>
            <a:avLst/>
            <a:gdLst/>
            <a:ahLst/>
            <a:cxnLst/>
            <a:rect l="l" t="t" r="r" b="b"/>
            <a:pathLst>
              <a:path w="0" h="1394460">
                <a:moveTo>
                  <a:pt x="0" y="0"/>
                </a:moveTo>
                <a:lnTo>
                  <a:pt x="0" y="139446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70848" y="1480819"/>
            <a:ext cx="0" cy="115570"/>
          </a:xfrm>
          <a:custGeom>
            <a:avLst/>
            <a:gdLst/>
            <a:ahLst/>
            <a:cxnLst/>
            <a:rect l="l" t="t" r="r" b="b"/>
            <a:pathLst>
              <a:path w="0" h="115569">
                <a:moveTo>
                  <a:pt x="0" y="0"/>
                </a:moveTo>
                <a:lnTo>
                  <a:pt x="0" y="115062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714917" y="4901389"/>
            <a:ext cx="1273810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Move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your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mouse</a:t>
            </a:r>
            <a:r>
              <a:rPr dirty="0" sz="900" spc="-7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pointer 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5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move</a:t>
            </a:r>
            <a:r>
              <a:rPr dirty="0" sz="900" spc="-5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5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paddle.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77286" y="3768473"/>
            <a:ext cx="1243965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Insert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35" b="1">
                <a:solidFill>
                  <a:srgbClr val="636466"/>
                </a:solidFill>
                <a:latin typeface="Calibri"/>
                <a:cs typeface="Calibri"/>
              </a:rPr>
              <a:t>mouse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70" b="1">
                <a:solidFill>
                  <a:srgbClr val="636466"/>
                </a:solidFill>
                <a:latin typeface="Calibri"/>
                <a:cs typeface="Calibri"/>
              </a:rPr>
              <a:t>x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block 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in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set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70" b="1">
                <a:solidFill>
                  <a:srgbClr val="636466"/>
                </a:solidFill>
                <a:latin typeface="Calibri"/>
                <a:cs typeface="Calibri"/>
              </a:rPr>
              <a:t>x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block.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65958" y="3866248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 h="0">
                <a:moveTo>
                  <a:pt x="186944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286000" y="4779771"/>
            <a:ext cx="0" cy="568960"/>
          </a:xfrm>
          <a:custGeom>
            <a:avLst/>
            <a:gdLst/>
            <a:ahLst/>
            <a:cxnLst/>
            <a:rect l="l" t="t" r="r" b="b"/>
            <a:pathLst>
              <a:path w="0" h="568960">
                <a:moveTo>
                  <a:pt x="0" y="0"/>
                </a:moveTo>
                <a:lnTo>
                  <a:pt x="0" y="568959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/>
              <a:t>Move </a:t>
            </a:r>
            <a:r>
              <a:rPr dirty="0" spc="25"/>
              <a:t>the</a:t>
            </a:r>
            <a:r>
              <a:rPr dirty="0" spc="-10"/>
              <a:t> </a:t>
            </a:r>
            <a:r>
              <a:rPr dirty="0" spc="-45"/>
              <a:t>Paddle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0">
                <a:latin typeface="Calibri"/>
                <a:cs typeface="Calibri"/>
              </a:rPr>
              <a:t>scratch.mit.edu/pong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2578" y="4967414"/>
            <a:ext cx="106934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56005" algn="l"/>
              </a:tabLst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1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green </a:t>
            </a:r>
            <a:r>
              <a:rPr dirty="0" sz="900" spc="8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-20" b="1" u="sng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b="1" u="sng">
                <a:solidFill>
                  <a:srgbClr val="636466"/>
                </a:solidFill>
                <a:latin typeface="Calibri"/>
                <a:cs typeface="Calibri"/>
              </a:rPr>
              <a:t>	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flag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1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start.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392275" y="4872228"/>
            <a:ext cx="469391" cy="3840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392275" y="4872228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05094" y="5945898"/>
            <a:ext cx="530857" cy="2031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145313" y="5607050"/>
            <a:ext cx="2834005" cy="522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541655">
              <a:lnSpc>
                <a:spcPct val="100000"/>
              </a:lnSpc>
            </a:pP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TIP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changes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as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move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mouse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pointer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across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Stage.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69106" y="2479433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5">
                <a:moveTo>
                  <a:pt x="81890" y="86258"/>
                </a:moveTo>
                <a:lnTo>
                  <a:pt x="44818" y="86258"/>
                </a:lnTo>
                <a:lnTo>
                  <a:pt x="55549" y="101600"/>
                </a:lnTo>
                <a:lnTo>
                  <a:pt x="64452" y="103162"/>
                </a:lnTo>
                <a:lnTo>
                  <a:pt x="80949" y="91617"/>
                </a:lnTo>
                <a:lnTo>
                  <a:pt x="81890" y="86258"/>
                </a:lnTo>
                <a:close/>
              </a:path>
              <a:path w="89535" h="103505">
                <a:moveTo>
                  <a:pt x="17653" y="0"/>
                </a:moveTo>
                <a:lnTo>
                  <a:pt x="11671" y="177"/>
                </a:lnTo>
                <a:lnTo>
                  <a:pt x="2222" y="6794"/>
                </a:lnTo>
                <a:lnTo>
                  <a:pt x="0" y="12357"/>
                </a:lnTo>
                <a:lnTo>
                  <a:pt x="16281" y="91706"/>
                </a:lnTo>
                <a:lnTo>
                  <a:pt x="20396" y="95923"/>
                </a:lnTo>
                <a:lnTo>
                  <a:pt x="31369" y="98463"/>
                </a:lnTo>
                <a:lnTo>
                  <a:pt x="36918" y="96481"/>
                </a:lnTo>
                <a:lnTo>
                  <a:pt x="44818" y="86258"/>
                </a:lnTo>
                <a:lnTo>
                  <a:pt x="81890" y="86258"/>
                </a:lnTo>
                <a:lnTo>
                  <a:pt x="82511" y="82715"/>
                </a:lnTo>
                <a:lnTo>
                  <a:pt x="71780" y="67386"/>
                </a:lnTo>
                <a:lnTo>
                  <a:pt x="78727" y="65163"/>
                </a:lnTo>
                <a:lnTo>
                  <a:pt x="84086" y="63461"/>
                </a:lnTo>
                <a:lnTo>
                  <a:pt x="87833" y="58928"/>
                </a:lnTo>
                <a:lnTo>
                  <a:pt x="89217" y="47739"/>
                </a:lnTo>
                <a:lnTo>
                  <a:pt x="86652" y="42430"/>
                </a:lnTo>
                <a:lnTo>
                  <a:pt x="17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569106" y="2479433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5">
                <a:moveTo>
                  <a:pt x="78727" y="65163"/>
                </a:moveTo>
                <a:lnTo>
                  <a:pt x="71780" y="67386"/>
                </a:lnTo>
                <a:lnTo>
                  <a:pt x="78016" y="76288"/>
                </a:lnTo>
                <a:lnTo>
                  <a:pt x="82511" y="82715"/>
                </a:lnTo>
                <a:lnTo>
                  <a:pt x="80949" y="91617"/>
                </a:lnTo>
                <a:lnTo>
                  <a:pt x="74510" y="96113"/>
                </a:lnTo>
                <a:lnTo>
                  <a:pt x="70878" y="98653"/>
                </a:lnTo>
                <a:lnTo>
                  <a:pt x="64452" y="103162"/>
                </a:lnTo>
                <a:lnTo>
                  <a:pt x="55549" y="101600"/>
                </a:lnTo>
                <a:lnTo>
                  <a:pt x="51054" y="95161"/>
                </a:lnTo>
                <a:lnTo>
                  <a:pt x="44818" y="86258"/>
                </a:lnTo>
                <a:lnTo>
                  <a:pt x="43332" y="88188"/>
                </a:lnTo>
                <a:lnTo>
                  <a:pt x="41846" y="90106"/>
                </a:lnTo>
                <a:lnTo>
                  <a:pt x="40360" y="92024"/>
                </a:lnTo>
                <a:lnTo>
                  <a:pt x="36918" y="96481"/>
                </a:lnTo>
                <a:lnTo>
                  <a:pt x="31369" y="98463"/>
                </a:lnTo>
                <a:lnTo>
                  <a:pt x="25895" y="97193"/>
                </a:lnTo>
                <a:lnTo>
                  <a:pt x="20396" y="95923"/>
                </a:lnTo>
                <a:lnTo>
                  <a:pt x="16281" y="91706"/>
                </a:lnTo>
                <a:lnTo>
                  <a:pt x="15151" y="86194"/>
                </a:lnTo>
                <a:lnTo>
                  <a:pt x="1155" y="18008"/>
                </a:lnTo>
                <a:lnTo>
                  <a:pt x="17653" y="0"/>
                </a:lnTo>
                <a:lnTo>
                  <a:pt x="22567" y="3009"/>
                </a:lnTo>
                <a:lnTo>
                  <a:pt x="81851" y="39471"/>
                </a:lnTo>
                <a:lnTo>
                  <a:pt x="86652" y="42430"/>
                </a:lnTo>
                <a:lnTo>
                  <a:pt x="89217" y="47739"/>
                </a:lnTo>
                <a:lnTo>
                  <a:pt x="88519" y="53340"/>
                </a:lnTo>
                <a:lnTo>
                  <a:pt x="87833" y="58928"/>
                </a:lnTo>
                <a:lnTo>
                  <a:pt x="84086" y="63461"/>
                </a:lnTo>
                <a:lnTo>
                  <a:pt x="78714" y="65163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035399" y="4932235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4">
                <a:moveTo>
                  <a:pt x="81890" y="86258"/>
                </a:moveTo>
                <a:lnTo>
                  <a:pt x="44818" y="86258"/>
                </a:lnTo>
                <a:lnTo>
                  <a:pt x="55549" y="101599"/>
                </a:lnTo>
                <a:lnTo>
                  <a:pt x="64452" y="103162"/>
                </a:lnTo>
                <a:lnTo>
                  <a:pt x="80949" y="91617"/>
                </a:lnTo>
                <a:lnTo>
                  <a:pt x="81890" y="86258"/>
                </a:lnTo>
                <a:close/>
              </a:path>
              <a:path w="89535" h="103504">
                <a:moveTo>
                  <a:pt x="17653" y="0"/>
                </a:moveTo>
                <a:lnTo>
                  <a:pt x="11671" y="177"/>
                </a:lnTo>
                <a:lnTo>
                  <a:pt x="2222" y="6794"/>
                </a:lnTo>
                <a:lnTo>
                  <a:pt x="0" y="12357"/>
                </a:lnTo>
                <a:lnTo>
                  <a:pt x="16281" y="91706"/>
                </a:lnTo>
                <a:lnTo>
                  <a:pt x="20396" y="95923"/>
                </a:lnTo>
                <a:lnTo>
                  <a:pt x="31369" y="98463"/>
                </a:lnTo>
                <a:lnTo>
                  <a:pt x="36918" y="96481"/>
                </a:lnTo>
                <a:lnTo>
                  <a:pt x="44818" y="86258"/>
                </a:lnTo>
                <a:lnTo>
                  <a:pt x="81890" y="86258"/>
                </a:lnTo>
                <a:lnTo>
                  <a:pt x="82511" y="82715"/>
                </a:lnTo>
                <a:lnTo>
                  <a:pt x="71780" y="67386"/>
                </a:lnTo>
                <a:lnTo>
                  <a:pt x="78727" y="65163"/>
                </a:lnTo>
                <a:lnTo>
                  <a:pt x="84086" y="63461"/>
                </a:lnTo>
                <a:lnTo>
                  <a:pt x="87833" y="58927"/>
                </a:lnTo>
                <a:lnTo>
                  <a:pt x="89217" y="47739"/>
                </a:lnTo>
                <a:lnTo>
                  <a:pt x="86652" y="42430"/>
                </a:lnTo>
                <a:lnTo>
                  <a:pt x="17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035399" y="4932235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4">
                <a:moveTo>
                  <a:pt x="78727" y="65163"/>
                </a:moveTo>
                <a:lnTo>
                  <a:pt x="71780" y="67386"/>
                </a:lnTo>
                <a:lnTo>
                  <a:pt x="78016" y="76288"/>
                </a:lnTo>
                <a:lnTo>
                  <a:pt x="82511" y="82715"/>
                </a:lnTo>
                <a:lnTo>
                  <a:pt x="80949" y="91617"/>
                </a:lnTo>
                <a:lnTo>
                  <a:pt x="74510" y="96113"/>
                </a:lnTo>
                <a:lnTo>
                  <a:pt x="70878" y="98653"/>
                </a:lnTo>
                <a:lnTo>
                  <a:pt x="64452" y="103162"/>
                </a:lnTo>
                <a:lnTo>
                  <a:pt x="55549" y="101599"/>
                </a:lnTo>
                <a:lnTo>
                  <a:pt x="51054" y="95161"/>
                </a:lnTo>
                <a:lnTo>
                  <a:pt x="44818" y="86258"/>
                </a:lnTo>
                <a:lnTo>
                  <a:pt x="43332" y="88188"/>
                </a:lnTo>
                <a:lnTo>
                  <a:pt x="41846" y="90106"/>
                </a:lnTo>
                <a:lnTo>
                  <a:pt x="40360" y="92024"/>
                </a:lnTo>
                <a:lnTo>
                  <a:pt x="36918" y="96481"/>
                </a:lnTo>
                <a:lnTo>
                  <a:pt x="31369" y="98463"/>
                </a:lnTo>
                <a:lnTo>
                  <a:pt x="25895" y="97193"/>
                </a:lnTo>
                <a:lnTo>
                  <a:pt x="20396" y="95923"/>
                </a:lnTo>
                <a:lnTo>
                  <a:pt x="16281" y="91706"/>
                </a:lnTo>
                <a:lnTo>
                  <a:pt x="15151" y="86194"/>
                </a:lnTo>
                <a:lnTo>
                  <a:pt x="1155" y="18008"/>
                </a:lnTo>
                <a:lnTo>
                  <a:pt x="17653" y="0"/>
                </a:lnTo>
                <a:lnTo>
                  <a:pt x="22567" y="3009"/>
                </a:lnTo>
                <a:lnTo>
                  <a:pt x="81851" y="39471"/>
                </a:lnTo>
                <a:lnTo>
                  <a:pt x="86652" y="42430"/>
                </a:lnTo>
                <a:lnTo>
                  <a:pt x="89217" y="47739"/>
                </a:lnTo>
                <a:lnTo>
                  <a:pt x="88519" y="53339"/>
                </a:lnTo>
                <a:lnTo>
                  <a:pt x="87833" y="58927"/>
                </a:lnTo>
                <a:lnTo>
                  <a:pt x="84086" y="63461"/>
                </a:lnTo>
                <a:lnTo>
                  <a:pt x="78714" y="65163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4166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166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4166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166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6900" y="5940425"/>
            <a:ext cx="64833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25" b="1">
                <a:solidFill>
                  <a:srgbClr val="FFFFFF"/>
                </a:solidFill>
                <a:latin typeface="Calibri"/>
                <a:cs typeface="Calibri"/>
              </a:rPr>
              <a:t>Pong</a:t>
            </a:r>
            <a:r>
              <a:rPr dirty="0" sz="100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10" b="1">
                <a:solidFill>
                  <a:srgbClr val="FFFFFF"/>
                </a:solidFill>
                <a:latin typeface="Calibri"/>
                <a:cs typeface="Calibri"/>
              </a:rPr>
              <a:t>Game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35580" y="5924677"/>
            <a:ext cx="1009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35" b="1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5970" y="1274762"/>
            <a:ext cx="2400300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25" b="1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ball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bounce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off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paddle.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56944" y="1755762"/>
            <a:ext cx="1658099" cy="1234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28" rIns="0" bIns="0" rtlCol="0" vert="horz">
            <a:spAutoFit/>
          </a:bodyPr>
          <a:lstStyle/>
          <a:p>
            <a:pPr marL="267335">
              <a:lnSpc>
                <a:spcPct val="100000"/>
              </a:lnSpc>
            </a:pPr>
            <a:r>
              <a:rPr dirty="0" sz="2800" spc="-30"/>
              <a:t>Bounce </a:t>
            </a:r>
            <a:r>
              <a:rPr dirty="0" sz="2800" spc="120"/>
              <a:t>Off </a:t>
            </a:r>
            <a:r>
              <a:rPr dirty="0" sz="2800" spc="30"/>
              <a:t>the</a:t>
            </a:r>
            <a:r>
              <a:rPr dirty="0" sz="2800" spc="-90"/>
              <a:t> </a:t>
            </a:r>
            <a:r>
              <a:rPr dirty="0" sz="2800" spc="-50"/>
              <a:t>Paddle</a:t>
            </a:r>
            <a:endParaRPr sz="2800"/>
          </a:p>
        </p:txBody>
      </p:sp>
      <p:sp>
        <p:nvSpPr>
          <p:cNvPr id="14" name="object 14"/>
          <p:cNvSpPr/>
          <p:nvPr/>
        </p:nvSpPr>
        <p:spPr>
          <a:xfrm>
            <a:off x="1456944" y="3040379"/>
            <a:ext cx="1658099" cy="1234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56944" y="4325010"/>
            <a:ext cx="1658099" cy="12344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376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20762"/>
            <a:ext cx="4572000" cy="1198245"/>
          </a:xfrm>
          <a:custGeom>
            <a:avLst/>
            <a:gdLst/>
            <a:ahLst/>
            <a:cxnLst/>
            <a:rect l="l" t="t" r="r" b="b"/>
            <a:pathLst>
              <a:path w="4572000" h="1198245">
                <a:moveTo>
                  <a:pt x="0" y="1198105"/>
                </a:moveTo>
                <a:lnTo>
                  <a:pt x="4572000" y="1198105"/>
                </a:lnTo>
                <a:lnTo>
                  <a:pt x="4572000" y="0"/>
                </a:lnTo>
                <a:lnTo>
                  <a:pt x="0" y="0"/>
                </a:lnTo>
                <a:lnTo>
                  <a:pt x="0" y="1198105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080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2118867"/>
            <a:ext cx="4572000" cy="2125980"/>
          </a:xfrm>
          <a:custGeom>
            <a:avLst/>
            <a:gdLst/>
            <a:ahLst/>
            <a:cxnLst/>
            <a:rect l="l" t="t" r="r" b="b"/>
            <a:pathLst>
              <a:path w="4572000" h="2125979">
                <a:moveTo>
                  <a:pt x="0" y="2125471"/>
                </a:moveTo>
                <a:lnTo>
                  <a:pt x="4572000" y="2125471"/>
                </a:lnTo>
                <a:lnTo>
                  <a:pt x="4572000" y="0"/>
                </a:lnTo>
                <a:lnTo>
                  <a:pt x="0" y="0"/>
                </a:lnTo>
                <a:lnTo>
                  <a:pt x="0" y="212547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106167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244340"/>
            <a:ext cx="4572000" cy="943610"/>
          </a:xfrm>
          <a:custGeom>
            <a:avLst/>
            <a:gdLst/>
            <a:ahLst/>
            <a:cxnLst/>
            <a:rect l="l" t="t" r="r" b="b"/>
            <a:pathLst>
              <a:path w="4572000" h="943610">
                <a:moveTo>
                  <a:pt x="0" y="943356"/>
                </a:moveTo>
                <a:lnTo>
                  <a:pt x="4572000" y="943356"/>
                </a:lnTo>
                <a:lnTo>
                  <a:pt x="4572000" y="0"/>
                </a:lnTo>
                <a:lnTo>
                  <a:pt x="0" y="0"/>
                </a:lnTo>
                <a:lnTo>
                  <a:pt x="0" y="943356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23164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5187696"/>
            <a:ext cx="4572000" cy="1213485"/>
          </a:xfrm>
          <a:custGeom>
            <a:avLst/>
            <a:gdLst/>
            <a:ahLst/>
            <a:cxnLst/>
            <a:rect l="l" t="t" r="r" b="b"/>
            <a:pathLst>
              <a:path w="4572000" h="1213485">
                <a:moveTo>
                  <a:pt x="0" y="1213103"/>
                </a:moveTo>
                <a:lnTo>
                  <a:pt x="4572000" y="1213103"/>
                </a:lnTo>
                <a:lnTo>
                  <a:pt x="4572000" y="0"/>
                </a:lnTo>
                <a:lnTo>
                  <a:pt x="0" y="0"/>
                </a:lnTo>
                <a:lnTo>
                  <a:pt x="0" y="1213103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517499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54469" y="5276850"/>
            <a:ext cx="3663315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TIP</a:t>
            </a:r>
            <a:endParaRPr sz="14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Insert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0" b="1">
                <a:solidFill>
                  <a:srgbClr val="636466"/>
                </a:solidFill>
                <a:latin typeface="Calibri"/>
                <a:cs typeface="Calibri"/>
              </a:rPr>
              <a:t>pick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35" b="1">
                <a:solidFill>
                  <a:srgbClr val="636466"/>
                </a:solidFill>
                <a:latin typeface="Calibri"/>
                <a:cs typeface="Calibri"/>
              </a:rPr>
              <a:t>random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block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make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ball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bounce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in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different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directions.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82700" y="5755641"/>
            <a:ext cx="2006600" cy="276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90522" y="2534488"/>
            <a:ext cx="1790941" cy="15674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03819" y="996950"/>
            <a:ext cx="967105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dirty="0" sz="1400" spc="105" b="1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93823" y="1307722"/>
            <a:ext cx="1112056" cy="6594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93810" y="1307719"/>
            <a:ext cx="1112520" cy="659765"/>
          </a:xfrm>
          <a:custGeom>
            <a:avLst/>
            <a:gdLst/>
            <a:ahLst/>
            <a:cxnLst/>
            <a:rect l="l" t="t" r="r" b="b"/>
            <a:pathLst>
              <a:path w="1112520" h="659764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583222"/>
                </a:lnTo>
                <a:lnTo>
                  <a:pt x="1190" y="627275"/>
                </a:lnTo>
                <a:lnTo>
                  <a:pt x="9525" y="649897"/>
                </a:lnTo>
                <a:lnTo>
                  <a:pt x="32146" y="658231"/>
                </a:lnTo>
                <a:lnTo>
                  <a:pt x="76200" y="659422"/>
                </a:lnTo>
                <a:lnTo>
                  <a:pt x="1035862" y="659422"/>
                </a:lnTo>
                <a:lnTo>
                  <a:pt x="1079915" y="658231"/>
                </a:lnTo>
                <a:lnTo>
                  <a:pt x="1102537" y="649897"/>
                </a:lnTo>
                <a:lnTo>
                  <a:pt x="1110872" y="627275"/>
                </a:lnTo>
                <a:lnTo>
                  <a:pt x="1112062" y="583222"/>
                </a:lnTo>
                <a:lnTo>
                  <a:pt x="1112062" y="76200"/>
                </a:lnTo>
                <a:lnTo>
                  <a:pt x="1110872" y="32146"/>
                </a:lnTo>
                <a:lnTo>
                  <a:pt x="1102537" y="9525"/>
                </a:lnTo>
                <a:lnTo>
                  <a:pt x="1079915" y="1190"/>
                </a:lnTo>
                <a:lnTo>
                  <a:pt x="103586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977351" y="1701800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5" h="0">
                <a:moveTo>
                  <a:pt x="0" y="0"/>
                </a:moveTo>
                <a:lnTo>
                  <a:pt x="266801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243890" y="1621091"/>
            <a:ext cx="2919730" cy="135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1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select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45" b="1">
                <a:solidFill>
                  <a:srgbClr val="636466"/>
                </a:solidFill>
                <a:latin typeface="Calibri"/>
                <a:cs typeface="Calibri"/>
              </a:rPr>
              <a:t>Ball</a:t>
            </a:r>
            <a:r>
              <a:rPr dirty="0" sz="900" spc="-114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sprite.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377825">
              <a:lnSpc>
                <a:spcPct val="100000"/>
              </a:lnSpc>
            </a:pPr>
            <a:r>
              <a:rPr dirty="0" sz="1400" spc="-45" b="1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dirty="0" sz="1400" spc="-15" b="1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dirty="0" sz="1400" spc="90" b="1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dirty="0" sz="1400" spc="30" b="1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838325">
              <a:lnSpc>
                <a:spcPct val="1000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10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35" b="1">
                <a:solidFill>
                  <a:srgbClr val="636466"/>
                </a:solidFill>
                <a:latin typeface="Calibri"/>
                <a:cs typeface="Calibri"/>
              </a:rPr>
              <a:t>Paddle</a:t>
            </a:r>
            <a:endParaRPr sz="900">
              <a:latin typeface="Calibri"/>
              <a:cs typeface="Calibri"/>
            </a:endParaRPr>
          </a:p>
          <a:p>
            <a:pPr marL="1838325">
              <a:lnSpc>
                <a:spcPct val="100000"/>
              </a:lnSpc>
              <a:spcBef>
                <a:spcPts val="120"/>
              </a:spcBef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sprite</a:t>
            </a:r>
            <a:r>
              <a:rPr dirty="0" sz="900" spc="-5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from</a:t>
            </a:r>
            <a:r>
              <a:rPr dirty="0" sz="900" spc="-5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5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menu.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03132" y="4337050"/>
            <a:ext cx="58039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dirty="0" sz="1400" spc="95" b="1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dirty="0" sz="1400" spc="-35" b="1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/>
              <a:t>Bounce </a:t>
            </a:r>
            <a:r>
              <a:rPr dirty="0" spc="80"/>
              <a:t>Off </a:t>
            </a:r>
            <a:r>
              <a:rPr dirty="0" spc="25"/>
              <a:t>the</a:t>
            </a:r>
            <a:r>
              <a:rPr dirty="0" spc="-65"/>
              <a:t> </a:t>
            </a:r>
            <a:r>
              <a:rPr dirty="0" spc="-45"/>
              <a:t>Paddle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0">
                <a:latin typeface="Calibri"/>
                <a:cs typeface="Calibri"/>
              </a:rPr>
              <a:t>scratch.mit.edu/pong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32529" y="4745037"/>
            <a:ext cx="137985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green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flag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start.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47848" y="4629213"/>
            <a:ext cx="469391" cy="384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47848" y="4629213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52902" y="4821237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 h="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86025" y="2764764"/>
            <a:ext cx="560070" cy="350520"/>
          </a:xfrm>
          <a:custGeom>
            <a:avLst/>
            <a:gdLst/>
            <a:ahLst/>
            <a:cxnLst/>
            <a:rect l="l" t="t" r="r" b="b"/>
            <a:pathLst>
              <a:path w="560069" h="350519">
                <a:moveTo>
                  <a:pt x="0" y="350520"/>
                </a:moveTo>
                <a:lnTo>
                  <a:pt x="265849" y="0"/>
                </a:lnTo>
                <a:lnTo>
                  <a:pt x="559816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648320" y="6057900"/>
            <a:ext cx="127571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Use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numbers around</a:t>
            </a:r>
            <a:r>
              <a:rPr dirty="0" sz="900" spc="-1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180.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4166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166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4166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166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6900" y="5940425"/>
            <a:ext cx="64833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25" b="1">
                <a:solidFill>
                  <a:srgbClr val="FFFFFF"/>
                </a:solidFill>
                <a:latin typeface="Calibri"/>
                <a:cs typeface="Calibri"/>
              </a:rPr>
              <a:t>Pong</a:t>
            </a:r>
            <a:r>
              <a:rPr dirty="0" sz="100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10" b="1">
                <a:solidFill>
                  <a:srgbClr val="FFFFFF"/>
                </a:solidFill>
                <a:latin typeface="Calibri"/>
                <a:cs typeface="Calibri"/>
              </a:rPr>
              <a:t>Game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30376" y="1276350"/>
            <a:ext cx="2711450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30" b="1">
                <a:solidFill>
                  <a:srgbClr val="FFFFFF"/>
                </a:solidFill>
                <a:latin typeface="Calibri"/>
                <a:cs typeface="Calibri"/>
              </a:rPr>
              <a:t>Stop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game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0" b="1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ball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hits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0" b="1">
                <a:solidFill>
                  <a:srgbClr val="FFFFFF"/>
                </a:solidFill>
                <a:latin typeface="Calibri"/>
                <a:cs typeface="Calibri"/>
              </a:rPr>
              <a:t>red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line.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28" rIns="0" bIns="0" rtlCol="0" vert="horz">
            <a:spAutoFit/>
          </a:bodyPr>
          <a:lstStyle/>
          <a:p>
            <a:pPr marL="1201420">
              <a:lnSpc>
                <a:spcPct val="100000"/>
              </a:lnSpc>
            </a:pPr>
            <a:r>
              <a:rPr dirty="0" sz="2800" spc="-35"/>
              <a:t>Game</a:t>
            </a:r>
            <a:r>
              <a:rPr dirty="0" sz="2800" spc="-70"/>
              <a:t> </a:t>
            </a:r>
            <a:r>
              <a:rPr dirty="0" sz="2800" spc="-85"/>
              <a:t>Over</a:t>
            </a:r>
            <a:endParaRPr sz="2800"/>
          </a:p>
        </p:txBody>
      </p:sp>
      <p:sp>
        <p:nvSpPr>
          <p:cNvPr id="12" name="object 12"/>
          <p:cNvSpPr/>
          <p:nvPr/>
        </p:nvSpPr>
        <p:spPr>
          <a:xfrm>
            <a:off x="762000" y="2514600"/>
            <a:ext cx="3047987" cy="2284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235580" y="5924677"/>
            <a:ext cx="1009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35" b="1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2016-11-28T17:16:41Z</dcterms:created>
  <dcterms:modified xsi:type="dcterms:W3CDTF">2016-11-28T17:16:41Z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2016-10-16T00:00:00Z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2016-11-28T00:00:00Z</vt:filetime>
  </property>
</Properties>
</file>