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4572000" cy="6400800"/>
  <p:notesSz cx="4572000" cy="64008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984248"/>
            <a:ext cx="3886200" cy="1344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3584448"/>
            <a:ext cx="32004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1872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2860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5458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900" y="264871"/>
            <a:ext cx="414020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0883" y="1638300"/>
            <a:ext cx="2374265" cy="3062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1872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54480" y="5952744"/>
            <a:ext cx="146304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2860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29184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jpg"/><Relationship Id="rId7" Type="http://schemas.openxmlformats.org/officeDocument/2006/relationships/image" Target="../media/image5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jpg"/><Relationship Id="rId5" Type="http://schemas.openxmlformats.org/officeDocument/2006/relationships/image" Target="../media/image58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jpg"/><Relationship Id="rId5" Type="http://schemas.openxmlformats.org/officeDocument/2006/relationships/image" Target="../media/image69.jpg"/><Relationship Id="rId6" Type="http://schemas.openxmlformats.org/officeDocument/2006/relationships/image" Target="../media/image70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7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jpg"/><Relationship Id="rId5" Type="http://schemas.openxmlformats.org/officeDocument/2006/relationships/image" Target="../media/image3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jpg"/><Relationship Id="rId5" Type="http://schemas.openxmlformats.org/officeDocument/2006/relationships/image" Target="../media/image47.jpg"/><Relationship Id="rId6" Type="http://schemas.openxmlformats.org/officeDocument/2006/relationships/image" Target="../media/image48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290" y="0"/>
            <a:ext cx="4457709" cy="6286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B56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B56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B56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B56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0" y="0"/>
            <a:ext cx="4572000" cy="6400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09600">
              <a:lnSpc>
                <a:spcPct val="100000"/>
              </a:lnSpc>
              <a:spcBef>
                <a:spcPts val="775"/>
              </a:spcBef>
            </a:pPr>
            <a:r>
              <a:rPr dirty="0" sz="1000" spc="15" b="1">
                <a:solidFill>
                  <a:srgbClr val="FFFFFF"/>
                </a:solidFill>
                <a:latin typeface="Calibri"/>
                <a:cs typeface="Calibri"/>
              </a:rPr>
              <a:t>Race </a:t>
            </a:r>
            <a:r>
              <a:rPr dirty="0" sz="1000" spc="5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000" spc="1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000" spc="-1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25" b="1">
                <a:solidFill>
                  <a:srgbClr val="FFFFFF"/>
                </a:solidFill>
                <a:latin typeface="Calibri"/>
                <a:cs typeface="Calibri"/>
              </a:rPr>
              <a:t>Finish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00" y="495300"/>
            <a:ext cx="3581400" cy="5227320"/>
          </a:xfrm>
          <a:custGeom>
            <a:avLst/>
            <a:gdLst/>
            <a:ahLst/>
            <a:cxnLst/>
            <a:rect l="l" t="t" r="r" b="b"/>
            <a:pathLst>
              <a:path w="3581400" h="5227320">
                <a:moveTo>
                  <a:pt x="3246120" y="0"/>
                </a:moveTo>
                <a:lnTo>
                  <a:pt x="335280" y="0"/>
                </a:lnTo>
                <a:lnTo>
                  <a:pt x="141446" y="5238"/>
                </a:lnTo>
                <a:lnTo>
                  <a:pt x="41910" y="41910"/>
                </a:lnTo>
                <a:lnTo>
                  <a:pt x="5238" y="141446"/>
                </a:lnTo>
                <a:lnTo>
                  <a:pt x="0" y="335280"/>
                </a:lnTo>
                <a:lnTo>
                  <a:pt x="0" y="4892040"/>
                </a:lnTo>
                <a:lnTo>
                  <a:pt x="5238" y="5085873"/>
                </a:lnTo>
                <a:lnTo>
                  <a:pt x="41910" y="5185410"/>
                </a:lnTo>
                <a:lnTo>
                  <a:pt x="141446" y="5222081"/>
                </a:lnTo>
                <a:lnTo>
                  <a:pt x="335280" y="5227320"/>
                </a:lnTo>
                <a:lnTo>
                  <a:pt x="3246120" y="5227320"/>
                </a:lnTo>
                <a:lnTo>
                  <a:pt x="3439953" y="5222081"/>
                </a:lnTo>
                <a:lnTo>
                  <a:pt x="3539490" y="5185410"/>
                </a:lnTo>
                <a:lnTo>
                  <a:pt x="3576161" y="5085873"/>
                </a:lnTo>
                <a:lnTo>
                  <a:pt x="3581400" y="4892040"/>
                </a:lnTo>
                <a:lnTo>
                  <a:pt x="3581400" y="335280"/>
                </a:lnTo>
                <a:lnTo>
                  <a:pt x="3576161" y="141446"/>
                </a:lnTo>
                <a:lnTo>
                  <a:pt x="3539490" y="41910"/>
                </a:lnTo>
                <a:lnTo>
                  <a:pt x="3439953" y="5238"/>
                </a:lnTo>
                <a:lnTo>
                  <a:pt x="32461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00" y="495300"/>
            <a:ext cx="3581400" cy="5227320"/>
          </a:xfrm>
          <a:custGeom>
            <a:avLst/>
            <a:gdLst/>
            <a:ahLst/>
            <a:cxnLst/>
            <a:rect l="l" t="t" r="r" b="b"/>
            <a:pathLst>
              <a:path w="3581400" h="5227320">
                <a:moveTo>
                  <a:pt x="335280" y="0"/>
                </a:moveTo>
                <a:lnTo>
                  <a:pt x="141446" y="5238"/>
                </a:lnTo>
                <a:lnTo>
                  <a:pt x="41910" y="41910"/>
                </a:lnTo>
                <a:lnTo>
                  <a:pt x="5238" y="141446"/>
                </a:lnTo>
                <a:lnTo>
                  <a:pt x="0" y="335280"/>
                </a:lnTo>
                <a:lnTo>
                  <a:pt x="0" y="4892040"/>
                </a:lnTo>
                <a:lnTo>
                  <a:pt x="5238" y="5085873"/>
                </a:lnTo>
                <a:lnTo>
                  <a:pt x="41910" y="5185410"/>
                </a:lnTo>
                <a:lnTo>
                  <a:pt x="141446" y="5222081"/>
                </a:lnTo>
                <a:lnTo>
                  <a:pt x="335280" y="5227320"/>
                </a:lnTo>
                <a:lnTo>
                  <a:pt x="3246120" y="5227320"/>
                </a:lnTo>
                <a:lnTo>
                  <a:pt x="3439953" y="5222081"/>
                </a:lnTo>
                <a:lnTo>
                  <a:pt x="3539490" y="5185410"/>
                </a:lnTo>
                <a:lnTo>
                  <a:pt x="3576161" y="5085873"/>
                </a:lnTo>
                <a:lnTo>
                  <a:pt x="3581400" y="4892040"/>
                </a:lnTo>
                <a:lnTo>
                  <a:pt x="3581400" y="335280"/>
                </a:lnTo>
                <a:lnTo>
                  <a:pt x="3576161" y="141446"/>
                </a:lnTo>
                <a:lnTo>
                  <a:pt x="3539490" y="41910"/>
                </a:lnTo>
                <a:lnTo>
                  <a:pt x="3439953" y="5238"/>
                </a:lnTo>
                <a:lnTo>
                  <a:pt x="3246120" y="0"/>
                </a:lnTo>
                <a:lnTo>
                  <a:pt x="335280" y="0"/>
                </a:lnTo>
                <a:close/>
              </a:path>
            </a:pathLst>
          </a:custGeom>
          <a:ln w="76200">
            <a:solidFill>
              <a:srgbClr val="B466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96232" y="866775"/>
            <a:ext cx="2780030" cy="84455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40435" marR="5080" indent="-928369">
              <a:lnSpc>
                <a:spcPct val="100000"/>
              </a:lnSpc>
            </a:pPr>
            <a:r>
              <a:rPr dirty="0" sz="2700" spc="15">
                <a:solidFill>
                  <a:srgbClr val="B46628"/>
                </a:solidFill>
              </a:rPr>
              <a:t>Race </a:t>
            </a:r>
            <a:r>
              <a:rPr dirty="0" sz="2700" spc="60">
                <a:solidFill>
                  <a:srgbClr val="B46628"/>
                </a:solidFill>
              </a:rPr>
              <a:t>to </a:t>
            </a:r>
            <a:r>
              <a:rPr dirty="0" sz="2700" spc="25">
                <a:solidFill>
                  <a:srgbClr val="B46628"/>
                </a:solidFill>
              </a:rPr>
              <a:t>the</a:t>
            </a:r>
            <a:r>
              <a:rPr dirty="0" sz="2700" spc="-60">
                <a:solidFill>
                  <a:srgbClr val="B46628"/>
                </a:solidFill>
              </a:rPr>
              <a:t> </a:t>
            </a:r>
            <a:r>
              <a:rPr dirty="0" sz="2700" spc="-105">
                <a:solidFill>
                  <a:srgbClr val="B46628"/>
                </a:solidFill>
              </a:rPr>
              <a:t>Finish  </a:t>
            </a:r>
            <a:r>
              <a:rPr dirty="0" sz="2700" spc="-5">
                <a:solidFill>
                  <a:srgbClr val="B46628"/>
                </a:solidFill>
              </a:rPr>
              <a:t>Cards</a:t>
            </a:r>
            <a:endParaRPr sz="2700"/>
          </a:p>
        </p:txBody>
      </p:sp>
      <p:sp>
        <p:nvSpPr>
          <p:cNvPr id="14" name="object 14"/>
          <p:cNvSpPr txBox="1"/>
          <p:nvPr/>
        </p:nvSpPr>
        <p:spPr>
          <a:xfrm>
            <a:off x="925324" y="4421547"/>
            <a:ext cx="2721610" cy="447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51840" marR="5080" indent="-739775">
              <a:lnSpc>
                <a:spcPct val="101200"/>
              </a:lnSpc>
            </a:pPr>
            <a:r>
              <a:rPr dirty="0" sz="1400" spc="-75" b="1">
                <a:solidFill>
                  <a:srgbClr val="B46628"/>
                </a:solidFill>
                <a:latin typeface="Cambria"/>
                <a:cs typeface="Cambria"/>
              </a:rPr>
              <a:t>Make </a:t>
            </a:r>
            <a:r>
              <a:rPr dirty="0" sz="1400" spc="-5" b="1">
                <a:solidFill>
                  <a:srgbClr val="B46628"/>
                </a:solidFill>
                <a:latin typeface="Cambria"/>
                <a:cs typeface="Cambria"/>
              </a:rPr>
              <a:t>a </a:t>
            </a:r>
            <a:r>
              <a:rPr dirty="0" sz="1400" spc="-35" b="1">
                <a:solidFill>
                  <a:srgbClr val="B46628"/>
                </a:solidFill>
                <a:latin typeface="Cambria"/>
                <a:cs typeface="Cambria"/>
              </a:rPr>
              <a:t>game </a:t>
            </a:r>
            <a:r>
              <a:rPr dirty="0" sz="1400" spc="-55" b="1">
                <a:solidFill>
                  <a:srgbClr val="B46628"/>
                </a:solidFill>
                <a:latin typeface="Cambria"/>
                <a:cs typeface="Cambria"/>
              </a:rPr>
              <a:t>where </a:t>
            </a:r>
            <a:r>
              <a:rPr dirty="0" sz="1400" spc="-25" b="1">
                <a:solidFill>
                  <a:srgbClr val="B46628"/>
                </a:solidFill>
                <a:latin typeface="Cambria"/>
                <a:cs typeface="Cambria"/>
              </a:rPr>
              <a:t>two</a:t>
            </a:r>
            <a:r>
              <a:rPr dirty="0" sz="1400" spc="-120" b="1">
                <a:solidFill>
                  <a:srgbClr val="B46628"/>
                </a:solidFill>
                <a:latin typeface="Cambria"/>
                <a:cs typeface="Cambria"/>
              </a:rPr>
              <a:t> </a:t>
            </a:r>
            <a:r>
              <a:rPr dirty="0" sz="1400" spc="-45" b="1">
                <a:solidFill>
                  <a:srgbClr val="B46628"/>
                </a:solidFill>
                <a:latin typeface="Cambria"/>
                <a:cs typeface="Cambria"/>
              </a:rPr>
              <a:t>characters  </a:t>
            </a:r>
            <a:r>
              <a:rPr dirty="0" sz="1400" spc="-60" b="1">
                <a:solidFill>
                  <a:srgbClr val="B46628"/>
                </a:solidFill>
                <a:latin typeface="Cambria"/>
                <a:cs typeface="Cambria"/>
              </a:rPr>
              <a:t>race </a:t>
            </a:r>
            <a:r>
              <a:rPr dirty="0" sz="1400" spc="-30" b="1">
                <a:solidFill>
                  <a:srgbClr val="B46628"/>
                </a:solidFill>
                <a:latin typeface="Cambria"/>
                <a:cs typeface="Cambria"/>
              </a:rPr>
              <a:t>each</a:t>
            </a:r>
            <a:r>
              <a:rPr dirty="0" sz="1400" spc="-110" b="1">
                <a:solidFill>
                  <a:srgbClr val="B46628"/>
                </a:solidFill>
                <a:latin typeface="Cambria"/>
                <a:cs typeface="Cambria"/>
              </a:rPr>
              <a:t> </a:t>
            </a:r>
            <a:r>
              <a:rPr dirty="0" sz="1400" spc="-45" b="1">
                <a:solidFill>
                  <a:srgbClr val="B46628"/>
                </a:solidFill>
                <a:latin typeface="Cambria"/>
                <a:cs typeface="Cambria"/>
              </a:rPr>
              <a:t>other.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96900" y="5940425"/>
            <a:ext cx="146113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0" b="1">
                <a:solidFill>
                  <a:srgbClr val="FFFFFF"/>
                </a:solidFill>
                <a:latin typeface="Calibri"/>
                <a:cs typeface="Calibri"/>
              </a:rPr>
              <a:t>scratch.mit.edu/racegame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9020" y="2050275"/>
            <a:ext cx="1456931" cy="10942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9020" y="3243198"/>
            <a:ext cx="1463037" cy="10972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331834" y="3243198"/>
            <a:ext cx="1463040" cy="10972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337942" y="2050275"/>
            <a:ext cx="1456931" cy="10942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27100"/>
          </a:xfrm>
          <a:custGeom>
            <a:avLst/>
            <a:gdLst/>
            <a:ahLst/>
            <a:cxnLst/>
            <a:rect l="l" t="t" r="r" b="b"/>
            <a:pathLst>
              <a:path w="4572000" h="927100">
                <a:moveTo>
                  <a:pt x="0" y="927100"/>
                </a:moveTo>
                <a:lnTo>
                  <a:pt x="4572000" y="927100"/>
                </a:lnTo>
                <a:lnTo>
                  <a:pt x="4572000" y="0"/>
                </a:lnTo>
                <a:lnTo>
                  <a:pt x="0" y="0"/>
                </a:lnTo>
                <a:lnTo>
                  <a:pt x="0" y="927100"/>
                </a:lnTo>
                <a:close/>
              </a:path>
            </a:pathLst>
          </a:custGeom>
          <a:solidFill>
            <a:srgbClr val="F187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4290" y="0"/>
            <a:ext cx="4457709" cy="1821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27100"/>
            <a:ext cx="4572000" cy="1576705"/>
          </a:xfrm>
          <a:custGeom>
            <a:avLst/>
            <a:gdLst/>
            <a:ahLst/>
            <a:cxnLst/>
            <a:rect l="l" t="t" r="r" b="b"/>
            <a:pathLst>
              <a:path w="4572000" h="1576705">
                <a:moveTo>
                  <a:pt x="0" y="1576324"/>
                </a:moveTo>
                <a:lnTo>
                  <a:pt x="4572000" y="1576324"/>
                </a:lnTo>
                <a:lnTo>
                  <a:pt x="4572000" y="0"/>
                </a:lnTo>
                <a:lnTo>
                  <a:pt x="0" y="0"/>
                </a:lnTo>
                <a:lnTo>
                  <a:pt x="0" y="1576324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914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503423"/>
            <a:ext cx="4572000" cy="2479040"/>
          </a:xfrm>
          <a:custGeom>
            <a:avLst/>
            <a:gdLst/>
            <a:ahLst/>
            <a:cxnLst/>
            <a:rect l="l" t="t" r="r" b="b"/>
            <a:pathLst>
              <a:path w="4572000" h="2479040">
                <a:moveTo>
                  <a:pt x="0" y="2479001"/>
                </a:moveTo>
                <a:lnTo>
                  <a:pt x="4572000" y="2479001"/>
                </a:lnTo>
                <a:lnTo>
                  <a:pt x="4572000" y="0"/>
                </a:lnTo>
                <a:lnTo>
                  <a:pt x="0" y="0"/>
                </a:lnTo>
                <a:lnTo>
                  <a:pt x="0" y="24790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2490723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09242" y="2647950"/>
            <a:ext cx="136652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dirty="0" sz="1400" spc="-15" b="1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dirty="0" sz="1400" spc="90" b="1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dirty="0" sz="1400" spc="30" b="1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2422" y="3340100"/>
            <a:ext cx="1386839" cy="72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25"/>
              <a:t>Choose </a:t>
            </a:r>
            <a:r>
              <a:rPr dirty="0"/>
              <a:t>a</a:t>
            </a:r>
            <a:r>
              <a:rPr dirty="0" spc="-45"/>
              <a:t> </a:t>
            </a:r>
            <a:r>
              <a:rPr dirty="0" spc="-20"/>
              <a:t>Racer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10">
                <a:latin typeface="Calibri"/>
                <a:cs typeface="Calibri"/>
              </a:rPr>
              <a:t>scratch.mit.edu/racegame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4982425"/>
            <a:ext cx="4572000" cy="1418590"/>
          </a:xfrm>
          <a:custGeom>
            <a:avLst/>
            <a:gdLst/>
            <a:ahLst/>
            <a:cxnLst/>
            <a:rect l="l" t="t" r="r" b="b"/>
            <a:pathLst>
              <a:path w="4572000" h="1418589">
                <a:moveTo>
                  <a:pt x="0" y="1418374"/>
                </a:moveTo>
                <a:lnTo>
                  <a:pt x="4572000" y="1418374"/>
                </a:lnTo>
                <a:lnTo>
                  <a:pt x="4572000" y="0"/>
                </a:lnTo>
                <a:lnTo>
                  <a:pt x="0" y="0"/>
                </a:lnTo>
                <a:lnTo>
                  <a:pt x="0" y="1418374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4969725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003132" y="5125940"/>
            <a:ext cx="58039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dirty="0" sz="1400" spc="95" b="1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dirty="0" sz="1400" spc="-35" b="1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22003" y="5540168"/>
            <a:ext cx="1196975" cy="472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Press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space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key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and 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</a:t>
            </a:r>
            <a:r>
              <a:rPr dirty="0" sz="900" spc="45" b="1">
                <a:solidFill>
                  <a:srgbClr val="636466"/>
                </a:solidFill>
                <a:latin typeface="Calibri"/>
                <a:cs typeface="Calibri"/>
              </a:rPr>
              <a:t>right </a:t>
            </a:r>
            <a:r>
              <a:rPr dirty="0" sz="900" spc="40" b="1">
                <a:solidFill>
                  <a:srgbClr val="636466"/>
                </a:solidFill>
                <a:latin typeface="Calibri"/>
                <a:cs typeface="Calibri"/>
              </a:rPr>
              <a:t>arrow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key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 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make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your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sprites</a:t>
            </a:r>
            <a:r>
              <a:rPr dirty="0" sz="900" spc="-1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race.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86000" y="5481802"/>
            <a:ext cx="0" cy="594995"/>
          </a:xfrm>
          <a:custGeom>
            <a:avLst/>
            <a:gdLst/>
            <a:ahLst/>
            <a:cxnLst/>
            <a:rect l="l" t="t" r="r" b="b"/>
            <a:pathLst>
              <a:path w="0" h="594995">
                <a:moveTo>
                  <a:pt x="0" y="0"/>
                </a:moveTo>
                <a:lnTo>
                  <a:pt x="0" y="594867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56474" y="5594057"/>
            <a:ext cx="453378" cy="3703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56474" y="5594059"/>
            <a:ext cx="453390" cy="370840"/>
          </a:xfrm>
          <a:custGeom>
            <a:avLst/>
            <a:gdLst/>
            <a:ahLst/>
            <a:cxnLst/>
            <a:rect l="l" t="t" r="r" b="b"/>
            <a:pathLst>
              <a:path w="453389" h="370839">
                <a:moveTo>
                  <a:pt x="62598" y="0"/>
                </a:moveTo>
                <a:lnTo>
                  <a:pt x="26408" y="978"/>
                </a:lnTo>
                <a:lnTo>
                  <a:pt x="7824" y="7824"/>
                </a:lnTo>
                <a:lnTo>
                  <a:pt x="978" y="26408"/>
                </a:lnTo>
                <a:lnTo>
                  <a:pt x="0" y="62598"/>
                </a:lnTo>
                <a:lnTo>
                  <a:pt x="0" y="307759"/>
                </a:lnTo>
                <a:lnTo>
                  <a:pt x="978" y="343948"/>
                </a:lnTo>
                <a:lnTo>
                  <a:pt x="7824" y="362532"/>
                </a:lnTo>
                <a:lnTo>
                  <a:pt x="26408" y="369379"/>
                </a:lnTo>
                <a:lnTo>
                  <a:pt x="62598" y="370357"/>
                </a:lnTo>
                <a:lnTo>
                  <a:pt x="390791" y="370357"/>
                </a:lnTo>
                <a:lnTo>
                  <a:pt x="426974" y="369379"/>
                </a:lnTo>
                <a:lnTo>
                  <a:pt x="445554" y="362532"/>
                </a:lnTo>
                <a:lnTo>
                  <a:pt x="452399" y="343948"/>
                </a:lnTo>
                <a:lnTo>
                  <a:pt x="453377" y="307759"/>
                </a:lnTo>
                <a:lnTo>
                  <a:pt x="453377" y="62598"/>
                </a:lnTo>
                <a:lnTo>
                  <a:pt x="452399" y="26408"/>
                </a:lnTo>
                <a:lnTo>
                  <a:pt x="445554" y="7824"/>
                </a:lnTo>
                <a:lnTo>
                  <a:pt x="426973" y="978"/>
                </a:lnTo>
                <a:lnTo>
                  <a:pt x="390791" y="0"/>
                </a:lnTo>
                <a:lnTo>
                  <a:pt x="62598" y="0"/>
                </a:lnTo>
                <a:close/>
              </a:path>
            </a:pathLst>
          </a:custGeom>
          <a:ln w="19049">
            <a:solidFill>
              <a:srgbClr val="6BA8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91744" y="5652236"/>
            <a:ext cx="755650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1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green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flag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1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start.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73517" y="5742724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 h="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61638" y="1073150"/>
            <a:ext cx="1709420" cy="626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54380">
              <a:lnSpc>
                <a:spcPct val="100000"/>
              </a:lnSpc>
            </a:pPr>
            <a:r>
              <a:rPr dirty="0" sz="1400" spc="-45" b="1">
                <a:solidFill>
                  <a:srgbClr val="00A1CB"/>
                </a:solidFill>
                <a:latin typeface="Cambria"/>
                <a:cs typeface="Cambria"/>
              </a:rPr>
              <a:t>GET</a:t>
            </a:r>
            <a:r>
              <a:rPr dirty="0" sz="1400" spc="105" b="1">
                <a:solidFill>
                  <a:srgbClr val="00A1CB"/>
                </a:solidFill>
                <a:latin typeface="Cambria"/>
                <a:cs typeface="Cambria"/>
              </a:rPr>
              <a:t> </a:t>
            </a:r>
            <a:r>
              <a:rPr dirty="0" sz="1400" spc="-15" b="1">
                <a:solidFill>
                  <a:srgbClr val="00A1CB"/>
                </a:solidFill>
                <a:latin typeface="Cambria"/>
                <a:cs typeface="Cambria"/>
              </a:rPr>
              <a:t>READY</a:t>
            </a:r>
            <a:endParaRPr sz="1400">
              <a:latin typeface="Cambria"/>
              <a:cs typeface="Cambria"/>
            </a:endParaRPr>
          </a:p>
          <a:p>
            <a:pPr marL="12700" marR="663575">
              <a:lnSpc>
                <a:spcPct val="111100"/>
              </a:lnSpc>
              <a:spcBef>
                <a:spcPts val="735"/>
              </a:spcBef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Choose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sprite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be  the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second</a:t>
            </a:r>
            <a:r>
              <a:rPr dirty="0" sz="900" spc="-114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-5" b="1">
                <a:solidFill>
                  <a:srgbClr val="636466"/>
                </a:solidFill>
                <a:latin typeface="Calibri"/>
                <a:cs typeface="Calibri"/>
              </a:rPr>
              <a:t>racer.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83856" y="1871510"/>
            <a:ext cx="1176540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83863" y="1871510"/>
            <a:ext cx="1176655" cy="274320"/>
          </a:xfrm>
          <a:custGeom>
            <a:avLst/>
            <a:gdLst/>
            <a:ahLst/>
            <a:cxnLst/>
            <a:rect l="l" t="t" r="r" b="b"/>
            <a:pathLst>
              <a:path w="1176655" h="27431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198120"/>
                </a:lnTo>
                <a:lnTo>
                  <a:pt x="1190" y="242173"/>
                </a:lnTo>
                <a:lnTo>
                  <a:pt x="9525" y="264795"/>
                </a:lnTo>
                <a:lnTo>
                  <a:pt x="32146" y="273129"/>
                </a:lnTo>
                <a:lnTo>
                  <a:pt x="76200" y="274320"/>
                </a:lnTo>
                <a:lnTo>
                  <a:pt x="1100328" y="274320"/>
                </a:lnTo>
                <a:lnTo>
                  <a:pt x="1144381" y="273129"/>
                </a:lnTo>
                <a:lnTo>
                  <a:pt x="1167003" y="264795"/>
                </a:lnTo>
                <a:lnTo>
                  <a:pt x="1175337" y="242173"/>
                </a:lnTo>
                <a:lnTo>
                  <a:pt x="1176528" y="198120"/>
                </a:lnTo>
                <a:lnTo>
                  <a:pt x="1176528" y="76200"/>
                </a:lnTo>
                <a:lnTo>
                  <a:pt x="1175337" y="32146"/>
                </a:lnTo>
                <a:lnTo>
                  <a:pt x="1167003" y="9525"/>
                </a:lnTo>
                <a:lnTo>
                  <a:pt x="1144381" y="1190"/>
                </a:lnTo>
                <a:lnTo>
                  <a:pt x="1100328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51470" y="1705991"/>
            <a:ext cx="95885" cy="213995"/>
          </a:xfrm>
          <a:custGeom>
            <a:avLst/>
            <a:gdLst/>
            <a:ahLst/>
            <a:cxnLst/>
            <a:rect l="l" t="t" r="r" b="b"/>
            <a:pathLst>
              <a:path w="95885" h="213994">
                <a:moveTo>
                  <a:pt x="0" y="0"/>
                </a:moveTo>
                <a:lnTo>
                  <a:pt x="95770" y="213753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775661" y="1433360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62656" y="1503845"/>
            <a:ext cx="538479" cy="571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775661" y="1433360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057311" y="3340100"/>
            <a:ext cx="2112264" cy="13228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546819" y="2981325"/>
            <a:ext cx="1000760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Choose </a:t>
            </a:r>
            <a:r>
              <a:rPr dirty="0" sz="900" spc="45" b="1">
                <a:solidFill>
                  <a:srgbClr val="636466"/>
                </a:solidFill>
                <a:latin typeface="Calibri"/>
                <a:cs typeface="Calibri"/>
              </a:rPr>
              <a:t>right</a:t>
            </a:r>
            <a:r>
              <a:rPr dirty="0" sz="900" spc="-10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40" b="1">
                <a:solidFill>
                  <a:srgbClr val="636466"/>
                </a:solidFill>
                <a:latin typeface="Calibri"/>
                <a:cs typeface="Calibri"/>
              </a:rPr>
              <a:t>arrow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or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dirty="0" sz="900" spc="-1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different </a:t>
            </a:r>
            <a:r>
              <a:rPr dirty="0" sz="900" spc="-5" b="1">
                <a:solidFill>
                  <a:srgbClr val="636466"/>
                </a:solidFill>
                <a:latin typeface="Calibri"/>
                <a:cs typeface="Calibri"/>
              </a:rPr>
              <a:t>key.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78378" y="3302000"/>
            <a:ext cx="0" cy="254635"/>
          </a:xfrm>
          <a:custGeom>
            <a:avLst/>
            <a:gdLst/>
            <a:ahLst/>
            <a:cxnLst/>
            <a:rect l="l" t="t" r="r" b="b"/>
            <a:pathLst>
              <a:path w="0" h="254635">
                <a:moveTo>
                  <a:pt x="0" y="254177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99121" y="2966100"/>
            <a:ext cx="1268095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Drag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your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sprite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where 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you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want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it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start.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187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4290" y="0"/>
            <a:ext cx="4457709" cy="6286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B56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B56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B56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B56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96900" y="5940297"/>
            <a:ext cx="988694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5" b="1">
                <a:solidFill>
                  <a:srgbClr val="FFFFFF"/>
                </a:solidFill>
                <a:latin typeface="Calibri"/>
                <a:cs typeface="Calibri"/>
              </a:rPr>
              <a:t>Race </a:t>
            </a:r>
            <a:r>
              <a:rPr dirty="0" sz="1000" spc="5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000" spc="1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000" spc="-1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25" b="1">
                <a:solidFill>
                  <a:srgbClr val="FFFFFF"/>
                </a:solidFill>
                <a:latin typeface="Calibri"/>
                <a:cs typeface="Calibri"/>
              </a:rPr>
              <a:t>Finish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35580" y="5924677"/>
            <a:ext cx="1009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35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428" rIns="0" bIns="0" rtlCol="0" vert="horz">
            <a:spAutoFit/>
          </a:bodyPr>
          <a:lstStyle/>
          <a:p>
            <a:pPr marL="1082675">
              <a:lnSpc>
                <a:spcPct val="100000"/>
              </a:lnSpc>
            </a:pPr>
            <a:r>
              <a:rPr dirty="0" sz="2800" spc="-110"/>
              <a:t>Add </a:t>
            </a:r>
            <a:r>
              <a:rPr dirty="0" sz="2800" spc="5"/>
              <a:t>a</a:t>
            </a:r>
            <a:r>
              <a:rPr dirty="0" sz="2800" spc="70"/>
              <a:t> </a:t>
            </a:r>
            <a:r>
              <a:rPr dirty="0" sz="2800" spc="-35"/>
              <a:t>Sound</a:t>
            </a:r>
            <a:endParaRPr sz="2800"/>
          </a:p>
        </p:txBody>
      </p:sp>
      <p:sp>
        <p:nvSpPr>
          <p:cNvPr id="13" name="object 13"/>
          <p:cNvSpPr txBox="1"/>
          <p:nvPr/>
        </p:nvSpPr>
        <p:spPr>
          <a:xfrm>
            <a:off x="1088331" y="1276350"/>
            <a:ext cx="2395855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40" b="1">
                <a:solidFill>
                  <a:srgbClr val="FFFFFF"/>
                </a:solidFill>
                <a:latin typeface="Calibri"/>
                <a:cs typeface="Calibri"/>
              </a:rPr>
              <a:t>Play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3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sound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win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0" b="1">
                <a:solidFill>
                  <a:srgbClr val="FFFFFF"/>
                </a:solidFill>
                <a:latin typeface="Calibri"/>
                <a:cs typeface="Calibri"/>
              </a:rPr>
              <a:t>race.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5806" y="1864398"/>
            <a:ext cx="2288298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45806" y="3731729"/>
            <a:ext cx="2280399" cy="1719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2434" y="4521034"/>
            <a:ext cx="88900" cy="140970"/>
          </a:xfrm>
          <a:custGeom>
            <a:avLst/>
            <a:gdLst/>
            <a:ahLst/>
            <a:cxnLst/>
            <a:rect l="l" t="t" r="r" b="b"/>
            <a:pathLst>
              <a:path w="88900" h="140970">
                <a:moveTo>
                  <a:pt x="82308" y="0"/>
                </a:moveTo>
                <a:lnTo>
                  <a:pt x="79692" y="0"/>
                </a:lnTo>
                <a:lnTo>
                  <a:pt x="78232" y="444"/>
                </a:lnTo>
                <a:lnTo>
                  <a:pt x="36664" y="29895"/>
                </a:lnTo>
                <a:lnTo>
                  <a:pt x="3238" y="29895"/>
                </a:lnTo>
                <a:lnTo>
                  <a:pt x="0" y="33134"/>
                </a:lnTo>
                <a:lnTo>
                  <a:pt x="0" y="103276"/>
                </a:lnTo>
                <a:lnTo>
                  <a:pt x="3238" y="106527"/>
                </a:lnTo>
                <a:lnTo>
                  <a:pt x="36410" y="106527"/>
                </a:lnTo>
                <a:lnTo>
                  <a:pt x="78803" y="140614"/>
                </a:lnTo>
                <a:lnTo>
                  <a:pt x="81775" y="140957"/>
                </a:lnTo>
                <a:lnTo>
                  <a:pt x="86791" y="138557"/>
                </a:lnTo>
                <a:lnTo>
                  <a:pt x="88392" y="136017"/>
                </a:lnTo>
                <a:lnTo>
                  <a:pt x="88392" y="118148"/>
                </a:lnTo>
                <a:lnTo>
                  <a:pt x="73939" y="118148"/>
                </a:lnTo>
                <a:lnTo>
                  <a:pt x="42202" y="92621"/>
                </a:lnTo>
                <a:lnTo>
                  <a:pt x="40601" y="92062"/>
                </a:lnTo>
                <a:lnTo>
                  <a:pt x="14465" y="92062"/>
                </a:lnTo>
                <a:lnTo>
                  <a:pt x="14465" y="44361"/>
                </a:lnTo>
                <a:lnTo>
                  <a:pt x="40449" y="44361"/>
                </a:lnTo>
                <a:lnTo>
                  <a:pt x="41910" y="43891"/>
                </a:lnTo>
                <a:lnTo>
                  <a:pt x="73939" y="21209"/>
                </a:lnTo>
                <a:lnTo>
                  <a:pt x="88392" y="21209"/>
                </a:lnTo>
                <a:lnTo>
                  <a:pt x="88392" y="4533"/>
                </a:lnTo>
                <a:lnTo>
                  <a:pt x="86893" y="2044"/>
                </a:lnTo>
                <a:lnTo>
                  <a:pt x="83439" y="266"/>
                </a:lnTo>
                <a:lnTo>
                  <a:pt x="82308" y="0"/>
                </a:lnTo>
                <a:close/>
              </a:path>
              <a:path w="88900" h="140970">
                <a:moveTo>
                  <a:pt x="88392" y="21209"/>
                </a:moveTo>
                <a:lnTo>
                  <a:pt x="73939" y="21209"/>
                </a:lnTo>
                <a:lnTo>
                  <a:pt x="73939" y="118148"/>
                </a:lnTo>
                <a:lnTo>
                  <a:pt x="88392" y="118148"/>
                </a:lnTo>
                <a:lnTo>
                  <a:pt x="88392" y="2120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50870" y="4552022"/>
            <a:ext cx="28575" cy="79375"/>
          </a:xfrm>
          <a:custGeom>
            <a:avLst/>
            <a:gdLst/>
            <a:ahLst/>
            <a:cxnLst/>
            <a:rect l="l" t="t" r="r" b="b"/>
            <a:pathLst>
              <a:path w="28575" h="79375">
                <a:moveTo>
                  <a:pt x="10693" y="0"/>
                </a:moveTo>
                <a:lnTo>
                  <a:pt x="6997" y="0"/>
                </a:lnTo>
                <a:lnTo>
                  <a:pt x="5283" y="596"/>
                </a:lnTo>
                <a:lnTo>
                  <a:pt x="927" y="4483"/>
                </a:lnTo>
                <a:lnTo>
                  <a:pt x="647" y="9055"/>
                </a:lnTo>
                <a:lnTo>
                  <a:pt x="3314" y="12039"/>
                </a:lnTo>
                <a:lnTo>
                  <a:pt x="7676" y="17956"/>
                </a:lnTo>
                <a:lnTo>
                  <a:pt x="10869" y="24509"/>
                </a:lnTo>
                <a:lnTo>
                  <a:pt x="12831" y="31536"/>
                </a:lnTo>
                <a:lnTo>
                  <a:pt x="13500" y="38874"/>
                </a:lnTo>
                <a:lnTo>
                  <a:pt x="12793" y="46428"/>
                </a:lnTo>
                <a:lnTo>
                  <a:pt x="10717" y="53640"/>
                </a:lnTo>
                <a:lnTo>
                  <a:pt x="7333" y="60339"/>
                </a:lnTo>
                <a:lnTo>
                  <a:pt x="2705" y="66357"/>
                </a:lnTo>
                <a:lnTo>
                  <a:pt x="0" y="69278"/>
                </a:lnTo>
                <a:lnTo>
                  <a:pt x="165" y="73850"/>
                </a:lnTo>
                <a:lnTo>
                  <a:pt x="6007" y="79298"/>
                </a:lnTo>
                <a:lnTo>
                  <a:pt x="10579" y="79120"/>
                </a:lnTo>
                <a:lnTo>
                  <a:pt x="13309" y="76199"/>
                </a:lnTo>
                <a:lnTo>
                  <a:pt x="19585" y="68022"/>
                </a:lnTo>
                <a:lnTo>
                  <a:pt x="24180" y="58923"/>
                </a:lnTo>
                <a:lnTo>
                  <a:pt x="27004" y="49130"/>
                </a:lnTo>
                <a:lnTo>
                  <a:pt x="27965" y="38874"/>
                </a:lnTo>
                <a:lnTo>
                  <a:pt x="27057" y="28912"/>
                </a:lnTo>
                <a:lnTo>
                  <a:pt x="24391" y="19369"/>
                </a:lnTo>
                <a:lnTo>
                  <a:pt x="20051" y="10465"/>
                </a:lnTo>
                <a:lnTo>
                  <a:pt x="14122" y="2425"/>
                </a:lnTo>
                <a:lnTo>
                  <a:pt x="12687" y="825"/>
                </a:lnTo>
                <a:lnTo>
                  <a:pt x="1069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75221" y="4521034"/>
            <a:ext cx="41275" cy="141605"/>
          </a:xfrm>
          <a:custGeom>
            <a:avLst/>
            <a:gdLst/>
            <a:ahLst/>
            <a:cxnLst/>
            <a:rect l="l" t="t" r="r" b="b"/>
            <a:pathLst>
              <a:path w="41275" h="141604">
                <a:moveTo>
                  <a:pt x="10655" y="0"/>
                </a:moveTo>
                <a:lnTo>
                  <a:pt x="6959" y="0"/>
                </a:lnTo>
                <a:lnTo>
                  <a:pt x="5181" y="647"/>
                </a:lnTo>
                <a:lnTo>
                  <a:pt x="876" y="4699"/>
                </a:lnTo>
                <a:lnTo>
                  <a:pt x="736" y="9271"/>
                </a:lnTo>
                <a:lnTo>
                  <a:pt x="3467" y="12179"/>
                </a:lnTo>
                <a:lnTo>
                  <a:pt x="13252" y="24781"/>
                </a:lnTo>
                <a:lnTo>
                  <a:pt x="20415" y="38828"/>
                </a:lnTo>
                <a:lnTo>
                  <a:pt x="24816" y="53968"/>
                </a:lnTo>
                <a:lnTo>
                  <a:pt x="26314" y="69850"/>
                </a:lnTo>
                <a:lnTo>
                  <a:pt x="24771" y="85985"/>
                </a:lnTo>
                <a:lnTo>
                  <a:pt x="20237" y="101330"/>
                </a:lnTo>
                <a:lnTo>
                  <a:pt x="12855" y="115527"/>
                </a:lnTo>
                <a:lnTo>
                  <a:pt x="2768" y="128219"/>
                </a:lnTo>
                <a:lnTo>
                  <a:pt x="0" y="131089"/>
                </a:lnTo>
                <a:lnTo>
                  <a:pt x="88" y="135674"/>
                </a:lnTo>
                <a:lnTo>
                  <a:pt x="5816" y="141198"/>
                </a:lnTo>
                <a:lnTo>
                  <a:pt x="10401" y="141135"/>
                </a:lnTo>
                <a:lnTo>
                  <a:pt x="13182" y="138252"/>
                </a:lnTo>
                <a:lnTo>
                  <a:pt x="25000" y="123379"/>
                </a:lnTo>
                <a:lnTo>
                  <a:pt x="33653" y="106741"/>
                </a:lnTo>
                <a:lnTo>
                  <a:pt x="38969" y="88758"/>
                </a:lnTo>
                <a:lnTo>
                  <a:pt x="40779" y="69850"/>
                </a:lnTo>
                <a:lnTo>
                  <a:pt x="39023" y="51240"/>
                </a:lnTo>
                <a:lnTo>
                  <a:pt x="33866" y="33499"/>
                </a:lnTo>
                <a:lnTo>
                  <a:pt x="25472" y="17039"/>
                </a:lnTo>
                <a:lnTo>
                  <a:pt x="14008" y="2273"/>
                </a:lnTo>
                <a:lnTo>
                  <a:pt x="12573" y="762"/>
                </a:lnTo>
                <a:lnTo>
                  <a:pt x="1065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27100"/>
          </a:xfrm>
          <a:custGeom>
            <a:avLst/>
            <a:gdLst/>
            <a:ahLst/>
            <a:cxnLst/>
            <a:rect l="l" t="t" r="r" b="b"/>
            <a:pathLst>
              <a:path w="4572000" h="927100">
                <a:moveTo>
                  <a:pt x="0" y="927100"/>
                </a:moveTo>
                <a:lnTo>
                  <a:pt x="4572000" y="927100"/>
                </a:lnTo>
                <a:lnTo>
                  <a:pt x="4572000" y="0"/>
                </a:lnTo>
                <a:lnTo>
                  <a:pt x="0" y="0"/>
                </a:lnTo>
                <a:lnTo>
                  <a:pt x="0" y="927100"/>
                </a:lnTo>
                <a:close/>
              </a:path>
            </a:pathLst>
          </a:custGeom>
          <a:solidFill>
            <a:srgbClr val="F187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4290" y="0"/>
            <a:ext cx="4457709" cy="1821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27100"/>
            <a:ext cx="4572000" cy="2036445"/>
          </a:xfrm>
          <a:custGeom>
            <a:avLst/>
            <a:gdLst/>
            <a:ahLst/>
            <a:cxnLst/>
            <a:rect l="l" t="t" r="r" b="b"/>
            <a:pathLst>
              <a:path w="4572000" h="2036445">
                <a:moveTo>
                  <a:pt x="0" y="2036064"/>
                </a:moveTo>
                <a:lnTo>
                  <a:pt x="4572000" y="2036064"/>
                </a:lnTo>
                <a:lnTo>
                  <a:pt x="4572000" y="0"/>
                </a:lnTo>
                <a:lnTo>
                  <a:pt x="0" y="0"/>
                </a:lnTo>
                <a:lnTo>
                  <a:pt x="0" y="2036064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914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963164"/>
            <a:ext cx="4572000" cy="2208530"/>
          </a:xfrm>
          <a:custGeom>
            <a:avLst/>
            <a:gdLst/>
            <a:ahLst/>
            <a:cxnLst/>
            <a:rect l="l" t="t" r="r" b="b"/>
            <a:pathLst>
              <a:path w="4572000" h="2208529">
                <a:moveTo>
                  <a:pt x="0" y="2208276"/>
                </a:moveTo>
                <a:lnTo>
                  <a:pt x="4572000" y="2208276"/>
                </a:lnTo>
                <a:lnTo>
                  <a:pt x="4572000" y="0"/>
                </a:lnTo>
                <a:lnTo>
                  <a:pt x="0" y="0"/>
                </a:lnTo>
                <a:lnTo>
                  <a:pt x="0" y="2208276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2950464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43608" y="3679825"/>
            <a:ext cx="1684781" cy="1234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310001" y="4564062"/>
            <a:ext cx="909319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Add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this</a:t>
            </a:r>
            <a:r>
              <a:rPr dirty="0" sz="900" spc="-11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block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play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1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sound.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5315" y="1442173"/>
            <a:ext cx="109156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6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6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select</a:t>
            </a:r>
            <a:r>
              <a:rPr dirty="0" sz="900" spc="-6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6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cat.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3869" y="1073150"/>
            <a:ext cx="967105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00A1CB"/>
                </a:solidFill>
                <a:latin typeface="Cambria"/>
                <a:cs typeface="Cambria"/>
              </a:rPr>
              <a:t>GET</a:t>
            </a:r>
            <a:r>
              <a:rPr dirty="0" sz="1400" spc="105" b="1">
                <a:solidFill>
                  <a:srgbClr val="00A1CB"/>
                </a:solidFill>
                <a:latin typeface="Cambria"/>
                <a:cs typeface="Cambria"/>
              </a:rPr>
              <a:t> </a:t>
            </a:r>
            <a:r>
              <a:rPr dirty="0" sz="1400" spc="-15" b="1">
                <a:solidFill>
                  <a:srgbClr val="00A1CB"/>
                </a:solidFill>
                <a:latin typeface="Cambria"/>
                <a:cs typeface="Cambria"/>
              </a:rPr>
              <a:t>READY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5"/>
              <a:t>Add </a:t>
            </a:r>
            <a:r>
              <a:rPr dirty="0"/>
              <a:t>a</a:t>
            </a:r>
            <a:r>
              <a:rPr dirty="0" spc="55"/>
              <a:t> </a:t>
            </a:r>
            <a:r>
              <a:rPr dirty="0" spc="-30"/>
              <a:t>Sound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10">
                <a:latin typeface="Calibri"/>
                <a:cs typeface="Calibri"/>
              </a:rPr>
              <a:t>scratch.mit.edu/racegame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92350" y="1428750"/>
            <a:ext cx="0" cy="1295400"/>
          </a:xfrm>
          <a:custGeom>
            <a:avLst/>
            <a:gdLst/>
            <a:ahLst/>
            <a:cxnLst/>
            <a:rect l="l" t="t" r="r" b="b"/>
            <a:pathLst>
              <a:path w="0" h="1295400">
                <a:moveTo>
                  <a:pt x="0" y="1295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5171440"/>
            <a:ext cx="4572000" cy="1229360"/>
          </a:xfrm>
          <a:custGeom>
            <a:avLst/>
            <a:gdLst/>
            <a:ahLst/>
            <a:cxnLst/>
            <a:rect l="l" t="t" r="r" b="b"/>
            <a:pathLst>
              <a:path w="4572000" h="1229360">
                <a:moveTo>
                  <a:pt x="0" y="1229360"/>
                </a:moveTo>
                <a:lnTo>
                  <a:pt x="4572000" y="1229360"/>
                </a:lnTo>
                <a:lnTo>
                  <a:pt x="4572000" y="0"/>
                </a:lnTo>
                <a:lnTo>
                  <a:pt x="0" y="0"/>
                </a:lnTo>
                <a:lnTo>
                  <a:pt x="0" y="122936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515874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003132" y="5314950"/>
            <a:ext cx="58039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dirty="0" sz="1400" spc="95" b="1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dirty="0" sz="1400" spc="-35" b="1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56474" y="5694349"/>
            <a:ext cx="453378" cy="370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56474" y="5694351"/>
            <a:ext cx="453390" cy="370840"/>
          </a:xfrm>
          <a:custGeom>
            <a:avLst/>
            <a:gdLst/>
            <a:ahLst/>
            <a:cxnLst/>
            <a:rect l="l" t="t" r="r" b="b"/>
            <a:pathLst>
              <a:path w="453389" h="370839">
                <a:moveTo>
                  <a:pt x="62598" y="0"/>
                </a:moveTo>
                <a:lnTo>
                  <a:pt x="26408" y="978"/>
                </a:lnTo>
                <a:lnTo>
                  <a:pt x="7824" y="7824"/>
                </a:lnTo>
                <a:lnTo>
                  <a:pt x="978" y="26408"/>
                </a:lnTo>
                <a:lnTo>
                  <a:pt x="0" y="62598"/>
                </a:lnTo>
                <a:lnTo>
                  <a:pt x="0" y="307759"/>
                </a:lnTo>
                <a:lnTo>
                  <a:pt x="978" y="343948"/>
                </a:lnTo>
                <a:lnTo>
                  <a:pt x="7824" y="362532"/>
                </a:lnTo>
                <a:lnTo>
                  <a:pt x="26408" y="369379"/>
                </a:lnTo>
                <a:lnTo>
                  <a:pt x="62598" y="370357"/>
                </a:lnTo>
                <a:lnTo>
                  <a:pt x="390791" y="370357"/>
                </a:lnTo>
                <a:lnTo>
                  <a:pt x="426974" y="369379"/>
                </a:lnTo>
                <a:lnTo>
                  <a:pt x="445554" y="362532"/>
                </a:lnTo>
                <a:lnTo>
                  <a:pt x="452399" y="343948"/>
                </a:lnTo>
                <a:lnTo>
                  <a:pt x="453377" y="307759"/>
                </a:lnTo>
                <a:lnTo>
                  <a:pt x="453377" y="62598"/>
                </a:lnTo>
                <a:lnTo>
                  <a:pt x="452399" y="26408"/>
                </a:lnTo>
                <a:lnTo>
                  <a:pt x="445554" y="7824"/>
                </a:lnTo>
                <a:lnTo>
                  <a:pt x="426973" y="978"/>
                </a:lnTo>
                <a:lnTo>
                  <a:pt x="390791" y="0"/>
                </a:lnTo>
                <a:lnTo>
                  <a:pt x="62598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622003" y="5727128"/>
            <a:ext cx="1238885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Press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space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key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until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you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cross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finish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line!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86000" y="5666232"/>
            <a:ext cx="0" cy="442595"/>
          </a:xfrm>
          <a:custGeom>
            <a:avLst/>
            <a:gdLst/>
            <a:ahLst/>
            <a:cxnLst/>
            <a:rect l="l" t="t" r="r" b="b"/>
            <a:pathLst>
              <a:path w="0" h="442595">
                <a:moveTo>
                  <a:pt x="0" y="0"/>
                </a:moveTo>
                <a:lnTo>
                  <a:pt x="0" y="442468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91744" y="5752528"/>
            <a:ext cx="755650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1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green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flag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1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start.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73517" y="5843015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 h="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92056" y="4635500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 h="0">
                <a:moveTo>
                  <a:pt x="196735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592158" y="2283678"/>
            <a:ext cx="1424940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Then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choose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sound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from  the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Sound</a:t>
            </a:r>
            <a:r>
              <a:rPr dirty="0" sz="900" spc="-1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library, like </a:t>
            </a: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cheer.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32506" y="1718170"/>
            <a:ext cx="684504" cy="415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832506" y="1718170"/>
            <a:ext cx="684530" cy="415925"/>
          </a:xfrm>
          <a:custGeom>
            <a:avLst/>
            <a:gdLst/>
            <a:ahLst/>
            <a:cxnLst/>
            <a:rect l="l" t="t" r="r" b="b"/>
            <a:pathLst>
              <a:path w="684529" h="41592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39725"/>
                </a:lnTo>
                <a:lnTo>
                  <a:pt x="1190" y="383778"/>
                </a:lnTo>
                <a:lnTo>
                  <a:pt x="9525" y="406400"/>
                </a:lnTo>
                <a:lnTo>
                  <a:pt x="32146" y="414734"/>
                </a:lnTo>
                <a:lnTo>
                  <a:pt x="76200" y="415925"/>
                </a:lnTo>
                <a:lnTo>
                  <a:pt x="608304" y="415925"/>
                </a:lnTo>
                <a:lnTo>
                  <a:pt x="652357" y="414734"/>
                </a:lnTo>
                <a:lnTo>
                  <a:pt x="674979" y="406400"/>
                </a:lnTo>
                <a:lnTo>
                  <a:pt x="683313" y="383778"/>
                </a:lnTo>
                <a:lnTo>
                  <a:pt x="684504" y="339725"/>
                </a:lnTo>
                <a:lnTo>
                  <a:pt x="684504" y="76200"/>
                </a:lnTo>
                <a:lnTo>
                  <a:pt x="683313" y="32146"/>
                </a:lnTo>
                <a:lnTo>
                  <a:pt x="674979" y="9525"/>
                </a:lnTo>
                <a:lnTo>
                  <a:pt x="652357" y="1190"/>
                </a:lnTo>
                <a:lnTo>
                  <a:pt x="60830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580868" y="1443482"/>
            <a:ext cx="45021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1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40443" y="1409191"/>
            <a:ext cx="499109" cy="186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549141" y="1443482"/>
            <a:ext cx="21971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t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b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84830" y="2078989"/>
            <a:ext cx="635" cy="215900"/>
          </a:xfrm>
          <a:custGeom>
            <a:avLst/>
            <a:gdLst/>
            <a:ahLst/>
            <a:cxnLst/>
            <a:rect l="l" t="t" r="r" b="b"/>
            <a:pathLst>
              <a:path w="635" h="215900">
                <a:moveTo>
                  <a:pt x="0" y="0"/>
                </a:moveTo>
                <a:lnTo>
                  <a:pt x="38" y="215353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166912" y="3451542"/>
            <a:ext cx="468630" cy="186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609242" y="3105150"/>
            <a:ext cx="1366520" cy="520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400" spc="-45" b="1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dirty="0" sz="1400" spc="-15" b="1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dirty="0" sz="1400" spc="90" b="1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dirty="0" sz="1400" spc="30" b="1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400">
              <a:latin typeface="Cambria"/>
              <a:cs typeface="Cambria"/>
            </a:endParaRPr>
          </a:p>
          <a:p>
            <a:pPr algn="ctr" marR="4445">
              <a:lnSpc>
                <a:spcPct val="100000"/>
              </a:lnSpc>
              <a:spcBef>
                <a:spcPts val="1215"/>
              </a:spcBef>
              <a:tabLst>
                <a:tab pos="937260" algn="l"/>
              </a:tabLst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	tab.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7535" y="1747113"/>
            <a:ext cx="1491881" cy="7781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97540" y="1747113"/>
            <a:ext cx="1492250" cy="778510"/>
          </a:xfrm>
          <a:custGeom>
            <a:avLst/>
            <a:gdLst/>
            <a:ahLst/>
            <a:cxnLst/>
            <a:rect l="l" t="t" r="r" b="b"/>
            <a:pathLst>
              <a:path w="1492250" h="77851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701954"/>
                </a:lnTo>
                <a:lnTo>
                  <a:pt x="1190" y="746007"/>
                </a:lnTo>
                <a:lnTo>
                  <a:pt x="9525" y="768629"/>
                </a:lnTo>
                <a:lnTo>
                  <a:pt x="32146" y="776963"/>
                </a:lnTo>
                <a:lnTo>
                  <a:pt x="76200" y="778154"/>
                </a:lnTo>
                <a:lnTo>
                  <a:pt x="1415669" y="778154"/>
                </a:lnTo>
                <a:lnTo>
                  <a:pt x="1459722" y="776963"/>
                </a:lnTo>
                <a:lnTo>
                  <a:pt x="1482344" y="768629"/>
                </a:lnTo>
                <a:lnTo>
                  <a:pt x="1490678" y="746007"/>
                </a:lnTo>
                <a:lnTo>
                  <a:pt x="1491869" y="701954"/>
                </a:lnTo>
                <a:lnTo>
                  <a:pt x="1491869" y="76200"/>
                </a:lnTo>
                <a:lnTo>
                  <a:pt x="1490678" y="32146"/>
                </a:lnTo>
                <a:lnTo>
                  <a:pt x="1482344" y="9525"/>
                </a:lnTo>
                <a:lnTo>
                  <a:pt x="1459722" y="1190"/>
                </a:lnTo>
                <a:lnTo>
                  <a:pt x="1415669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94180" y="1596136"/>
            <a:ext cx="0" cy="467359"/>
          </a:xfrm>
          <a:custGeom>
            <a:avLst/>
            <a:gdLst/>
            <a:ahLst/>
            <a:cxnLst/>
            <a:rect l="l" t="t" r="r" b="b"/>
            <a:pathLst>
              <a:path w="0" h="467360">
                <a:moveTo>
                  <a:pt x="0" y="467233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187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4290" y="0"/>
            <a:ext cx="4457709" cy="6286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B56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B56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B56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B56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96900" y="5940297"/>
            <a:ext cx="988694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5" b="1">
                <a:solidFill>
                  <a:srgbClr val="FFFFFF"/>
                </a:solidFill>
                <a:latin typeface="Calibri"/>
                <a:cs typeface="Calibri"/>
              </a:rPr>
              <a:t>Race </a:t>
            </a:r>
            <a:r>
              <a:rPr dirty="0" sz="1000" spc="5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000" spc="1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000" spc="-1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25" b="1">
                <a:solidFill>
                  <a:srgbClr val="FFFFFF"/>
                </a:solidFill>
                <a:latin typeface="Calibri"/>
                <a:cs typeface="Calibri"/>
              </a:rPr>
              <a:t>Finish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35580" y="5924677"/>
            <a:ext cx="1009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35" b="1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5904" y="1859635"/>
            <a:ext cx="1078991" cy="14242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02307" y="2926422"/>
            <a:ext cx="1078992" cy="14242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37104" y="4031335"/>
            <a:ext cx="1078992" cy="14242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428" rIns="0" bIns="0" rtlCol="0" vert="horz">
            <a:spAutoFit/>
          </a:bodyPr>
          <a:lstStyle/>
          <a:p>
            <a:pPr marL="751205">
              <a:lnSpc>
                <a:spcPct val="100000"/>
              </a:lnSpc>
            </a:pPr>
            <a:r>
              <a:rPr dirty="0" sz="2800" spc="-55"/>
              <a:t>Animate </a:t>
            </a:r>
            <a:r>
              <a:rPr dirty="0" sz="2800" spc="30"/>
              <a:t>the</a:t>
            </a:r>
            <a:r>
              <a:rPr dirty="0" sz="2800" spc="35"/>
              <a:t> </a:t>
            </a:r>
            <a:r>
              <a:rPr dirty="0" sz="2800" spc="-185"/>
              <a:t>Run</a:t>
            </a:r>
            <a:endParaRPr sz="2800"/>
          </a:p>
        </p:txBody>
      </p:sp>
      <p:sp>
        <p:nvSpPr>
          <p:cNvPr id="16" name="object 16"/>
          <p:cNvSpPr txBox="1"/>
          <p:nvPr/>
        </p:nvSpPr>
        <p:spPr>
          <a:xfrm>
            <a:off x="1275626" y="1116330"/>
            <a:ext cx="2021205" cy="473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9380" marR="5080" indent="-107314">
              <a:lnSpc>
                <a:spcPct val="125000"/>
              </a:lnSpc>
            </a:pPr>
            <a:r>
              <a:rPr dirty="0" sz="1200" spc="30" b="1">
                <a:solidFill>
                  <a:srgbClr val="FFFFFF"/>
                </a:solidFill>
                <a:latin typeface="Calibri"/>
                <a:cs typeface="Calibri"/>
              </a:rPr>
              <a:t>Switch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costumes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5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your  sprite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look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0" b="1">
                <a:solidFill>
                  <a:srgbClr val="FFFFFF"/>
                </a:solidFill>
                <a:latin typeface="Calibri"/>
                <a:cs typeface="Calibri"/>
              </a:rPr>
              <a:t>it’s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running.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27100"/>
          </a:xfrm>
          <a:custGeom>
            <a:avLst/>
            <a:gdLst/>
            <a:ahLst/>
            <a:cxnLst/>
            <a:rect l="l" t="t" r="r" b="b"/>
            <a:pathLst>
              <a:path w="4572000" h="927100">
                <a:moveTo>
                  <a:pt x="0" y="927100"/>
                </a:moveTo>
                <a:lnTo>
                  <a:pt x="4572000" y="927100"/>
                </a:lnTo>
                <a:lnTo>
                  <a:pt x="4572000" y="0"/>
                </a:lnTo>
                <a:lnTo>
                  <a:pt x="0" y="0"/>
                </a:lnTo>
                <a:lnTo>
                  <a:pt x="0" y="927100"/>
                </a:lnTo>
                <a:close/>
              </a:path>
            </a:pathLst>
          </a:custGeom>
          <a:solidFill>
            <a:srgbClr val="F187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4290" y="0"/>
            <a:ext cx="4457709" cy="1821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27100"/>
            <a:ext cx="4572000" cy="1939925"/>
          </a:xfrm>
          <a:custGeom>
            <a:avLst/>
            <a:gdLst/>
            <a:ahLst/>
            <a:cxnLst/>
            <a:rect l="l" t="t" r="r" b="b"/>
            <a:pathLst>
              <a:path w="4572000" h="1939925">
                <a:moveTo>
                  <a:pt x="0" y="1939912"/>
                </a:moveTo>
                <a:lnTo>
                  <a:pt x="4572000" y="1939912"/>
                </a:lnTo>
                <a:lnTo>
                  <a:pt x="4572000" y="0"/>
                </a:lnTo>
                <a:lnTo>
                  <a:pt x="0" y="0"/>
                </a:lnTo>
                <a:lnTo>
                  <a:pt x="0" y="193991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914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Animate </a:t>
            </a:r>
            <a:r>
              <a:rPr dirty="0" spc="25"/>
              <a:t>the</a:t>
            </a:r>
            <a:r>
              <a:rPr dirty="0"/>
              <a:t> </a:t>
            </a:r>
            <a:r>
              <a:rPr dirty="0" spc="-160"/>
              <a:t>Run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10">
                <a:latin typeface="Calibri"/>
                <a:cs typeface="Calibri"/>
              </a:rPr>
              <a:t>scratch.mit.edu/racegame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67012"/>
            <a:ext cx="4572000" cy="2203450"/>
          </a:xfrm>
          <a:custGeom>
            <a:avLst/>
            <a:gdLst/>
            <a:ahLst/>
            <a:cxnLst/>
            <a:rect l="l" t="t" r="r" b="b"/>
            <a:pathLst>
              <a:path w="4572000" h="2203450">
                <a:moveTo>
                  <a:pt x="0" y="2202840"/>
                </a:moveTo>
                <a:lnTo>
                  <a:pt x="4572000" y="2202840"/>
                </a:lnTo>
                <a:lnTo>
                  <a:pt x="4572000" y="0"/>
                </a:lnTo>
                <a:lnTo>
                  <a:pt x="0" y="0"/>
                </a:lnTo>
                <a:lnTo>
                  <a:pt x="0" y="220284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2854325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5069852"/>
            <a:ext cx="4572000" cy="645795"/>
          </a:xfrm>
          <a:custGeom>
            <a:avLst/>
            <a:gdLst/>
            <a:ahLst/>
            <a:cxnLst/>
            <a:rect l="l" t="t" r="r" b="b"/>
            <a:pathLst>
              <a:path w="4572000" h="645795">
                <a:moveTo>
                  <a:pt x="0" y="645782"/>
                </a:moveTo>
                <a:lnTo>
                  <a:pt x="4572000" y="645782"/>
                </a:lnTo>
                <a:lnTo>
                  <a:pt x="4572000" y="0"/>
                </a:lnTo>
                <a:lnTo>
                  <a:pt x="0" y="0"/>
                </a:lnTo>
                <a:lnTo>
                  <a:pt x="0" y="645782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505714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5715634"/>
            <a:ext cx="4572000" cy="685165"/>
          </a:xfrm>
          <a:custGeom>
            <a:avLst/>
            <a:gdLst/>
            <a:ahLst/>
            <a:cxnLst/>
            <a:rect l="l" t="t" r="r" b="b"/>
            <a:pathLst>
              <a:path w="4572000" h="685164">
                <a:moveTo>
                  <a:pt x="0" y="685164"/>
                </a:moveTo>
                <a:lnTo>
                  <a:pt x="4572000" y="685164"/>
                </a:lnTo>
                <a:lnTo>
                  <a:pt x="4572000" y="0"/>
                </a:lnTo>
                <a:lnTo>
                  <a:pt x="0" y="0"/>
                </a:lnTo>
                <a:lnTo>
                  <a:pt x="0" y="685164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702934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91707" y="5124450"/>
            <a:ext cx="2988945" cy="1073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3970">
              <a:lnSpc>
                <a:spcPct val="100000"/>
              </a:lnSpc>
            </a:pPr>
            <a:r>
              <a:rPr dirty="0" sz="1400" spc="-45" b="1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dirty="0" sz="1400" spc="95" b="1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dirty="0" sz="1400" spc="-35" b="1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4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Press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</a:t>
            </a: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space</a:t>
            </a:r>
            <a:r>
              <a:rPr dirty="0" sz="900" spc="-1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-15" b="1">
                <a:solidFill>
                  <a:srgbClr val="636466"/>
                </a:solidFill>
                <a:latin typeface="Calibri"/>
                <a:cs typeface="Calibri"/>
              </a:rPr>
              <a:t>key.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00">
              <a:latin typeface="Times New Roman"/>
              <a:cs typeface="Times New Roman"/>
            </a:endParaRPr>
          </a:p>
          <a:p>
            <a:pPr algn="ctr" marL="12065">
              <a:lnSpc>
                <a:spcPct val="100000"/>
              </a:lnSpc>
            </a:pPr>
            <a:r>
              <a:rPr dirty="0" sz="1400" spc="-15" b="1">
                <a:solidFill>
                  <a:srgbClr val="00A1CB"/>
                </a:solidFill>
                <a:latin typeface="Cambria"/>
                <a:cs typeface="Cambria"/>
              </a:rPr>
              <a:t>TIP</a:t>
            </a:r>
            <a:endParaRPr sz="14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dirty="0" sz="900" spc="-15" b="1">
                <a:solidFill>
                  <a:srgbClr val="636466"/>
                </a:solidFill>
                <a:latin typeface="Calibri"/>
                <a:cs typeface="Calibri"/>
              </a:rPr>
              <a:t>You</a:t>
            </a:r>
            <a:r>
              <a:rPr dirty="0" sz="900" spc="-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can</a:t>
            </a:r>
            <a:r>
              <a:rPr dirty="0" sz="900" spc="-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animate</a:t>
            </a:r>
            <a:r>
              <a:rPr dirty="0" sz="900" spc="-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any</a:t>
            </a:r>
            <a:r>
              <a:rPr dirty="0" sz="900" spc="-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sprite</a:t>
            </a:r>
            <a:r>
              <a:rPr dirty="0" sz="900" spc="-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that</a:t>
            </a:r>
            <a:r>
              <a:rPr dirty="0" sz="900" spc="-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has</a:t>
            </a:r>
            <a:r>
              <a:rPr dirty="0" sz="900" spc="-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more</a:t>
            </a:r>
            <a:r>
              <a:rPr dirty="0" sz="900" spc="-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than</a:t>
            </a:r>
            <a:r>
              <a:rPr dirty="0" sz="900" spc="-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one</a:t>
            </a:r>
            <a:r>
              <a:rPr dirty="0" sz="900" spc="-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costume.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45005" y="3473322"/>
            <a:ext cx="1681988" cy="1419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245726" y="3948000"/>
            <a:ext cx="846455" cy="472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Add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this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block</a:t>
            </a:r>
            <a:r>
              <a:rPr dirty="0" sz="900" spc="-1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 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switch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between 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costumes.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09444" y="4038600"/>
            <a:ext cx="1023619" cy="0"/>
          </a:xfrm>
          <a:custGeom>
            <a:avLst/>
            <a:gdLst/>
            <a:ahLst/>
            <a:cxnLst/>
            <a:rect l="l" t="t" r="r" b="b"/>
            <a:pathLst>
              <a:path w="1023619" h="0">
                <a:moveTo>
                  <a:pt x="1023531" y="0"/>
                </a:moveTo>
                <a:lnTo>
                  <a:pt x="0" y="0"/>
                </a:lnTo>
              </a:path>
            </a:pathLst>
          </a:custGeom>
          <a:ln w="9982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45252" y="3604767"/>
            <a:ext cx="483870" cy="483870"/>
          </a:xfrm>
          <a:custGeom>
            <a:avLst/>
            <a:gdLst/>
            <a:ahLst/>
            <a:cxnLst/>
            <a:rect l="l" t="t" r="r" b="b"/>
            <a:pathLst>
              <a:path w="483869" h="483870">
                <a:moveTo>
                  <a:pt x="4076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4"/>
                </a:lnTo>
                <a:lnTo>
                  <a:pt x="1190" y="32146"/>
                </a:lnTo>
                <a:lnTo>
                  <a:pt x="0" y="76199"/>
                </a:lnTo>
                <a:lnTo>
                  <a:pt x="0" y="407669"/>
                </a:lnTo>
                <a:lnTo>
                  <a:pt x="1190" y="451723"/>
                </a:lnTo>
                <a:lnTo>
                  <a:pt x="9525" y="474344"/>
                </a:lnTo>
                <a:lnTo>
                  <a:pt x="32146" y="482679"/>
                </a:lnTo>
                <a:lnTo>
                  <a:pt x="76200" y="483869"/>
                </a:lnTo>
                <a:lnTo>
                  <a:pt x="407670" y="483869"/>
                </a:lnTo>
                <a:lnTo>
                  <a:pt x="451723" y="482679"/>
                </a:lnTo>
                <a:lnTo>
                  <a:pt x="474345" y="474344"/>
                </a:lnTo>
                <a:lnTo>
                  <a:pt x="482679" y="451723"/>
                </a:lnTo>
                <a:lnTo>
                  <a:pt x="483870" y="407669"/>
                </a:lnTo>
                <a:lnTo>
                  <a:pt x="483870" y="76199"/>
                </a:lnTo>
                <a:lnTo>
                  <a:pt x="482679" y="32146"/>
                </a:lnTo>
                <a:lnTo>
                  <a:pt x="474345" y="9524"/>
                </a:lnTo>
                <a:lnTo>
                  <a:pt x="451723" y="1190"/>
                </a:lnTo>
                <a:lnTo>
                  <a:pt x="4076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43169" y="3651250"/>
            <a:ext cx="288036" cy="3909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5252" y="3604767"/>
            <a:ext cx="483870" cy="483870"/>
          </a:xfrm>
          <a:custGeom>
            <a:avLst/>
            <a:gdLst/>
            <a:ahLst/>
            <a:cxnLst/>
            <a:rect l="l" t="t" r="r" b="b"/>
            <a:pathLst>
              <a:path w="483869" h="483870">
                <a:moveTo>
                  <a:pt x="76200" y="0"/>
                </a:moveTo>
                <a:lnTo>
                  <a:pt x="32146" y="1190"/>
                </a:lnTo>
                <a:lnTo>
                  <a:pt x="9525" y="9524"/>
                </a:lnTo>
                <a:lnTo>
                  <a:pt x="1190" y="32146"/>
                </a:lnTo>
                <a:lnTo>
                  <a:pt x="0" y="76199"/>
                </a:lnTo>
                <a:lnTo>
                  <a:pt x="0" y="407669"/>
                </a:lnTo>
                <a:lnTo>
                  <a:pt x="1190" y="451723"/>
                </a:lnTo>
                <a:lnTo>
                  <a:pt x="9525" y="474344"/>
                </a:lnTo>
                <a:lnTo>
                  <a:pt x="32146" y="482679"/>
                </a:lnTo>
                <a:lnTo>
                  <a:pt x="76200" y="483869"/>
                </a:lnTo>
                <a:lnTo>
                  <a:pt x="407670" y="483869"/>
                </a:lnTo>
                <a:lnTo>
                  <a:pt x="451723" y="482679"/>
                </a:lnTo>
                <a:lnTo>
                  <a:pt x="474345" y="474344"/>
                </a:lnTo>
                <a:lnTo>
                  <a:pt x="482679" y="451723"/>
                </a:lnTo>
                <a:lnTo>
                  <a:pt x="483870" y="407669"/>
                </a:lnTo>
                <a:lnTo>
                  <a:pt x="483870" y="76199"/>
                </a:lnTo>
                <a:lnTo>
                  <a:pt x="482679" y="32146"/>
                </a:lnTo>
                <a:lnTo>
                  <a:pt x="474345" y="9524"/>
                </a:lnTo>
                <a:lnTo>
                  <a:pt x="451723" y="1190"/>
                </a:lnTo>
                <a:lnTo>
                  <a:pt x="4076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9395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21885" y="1353349"/>
            <a:ext cx="45021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1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81315" y="1331760"/>
            <a:ext cx="605790" cy="1866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803869" y="984250"/>
            <a:ext cx="1846580" cy="5213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00A1CB"/>
                </a:solidFill>
                <a:latin typeface="Cambria"/>
                <a:cs typeface="Cambria"/>
              </a:rPr>
              <a:t>GET</a:t>
            </a:r>
            <a:r>
              <a:rPr dirty="0" sz="1400" spc="105" b="1">
                <a:solidFill>
                  <a:srgbClr val="00A1CB"/>
                </a:solidFill>
                <a:latin typeface="Cambria"/>
                <a:cs typeface="Cambria"/>
              </a:rPr>
              <a:t> </a:t>
            </a:r>
            <a:r>
              <a:rPr dirty="0" sz="1400" spc="-15" b="1">
                <a:solidFill>
                  <a:srgbClr val="00A1CB"/>
                </a:solidFill>
                <a:latin typeface="Cambria"/>
                <a:cs typeface="Cambria"/>
              </a:rPr>
              <a:t>READY</a:t>
            </a:r>
            <a:endParaRPr sz="1400">
              <a:latin typeface="Cambria"/>
              <a:cs typeface="Cambria"/>
            </a:endParaRPr>
          </a:p>
          <a:p>
            <a:pPr marL="205104">
              <a:lnSpc>
                <a:spcPct val="100000"/>
              </a:lnSpc>
              <a:spcBef>
                <a:spcPts val="1225"/>
              </a:spcBef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tab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see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your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sprite’s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costumes.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557274" y="1608505"/>
            <a:ext cx="1457452" cy="10502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557274" y="1608505"/>
            <a:ext cx="1457960" cy="1050290"/>
          </a:xfrm>
          <a:custGeom>
            <a:avLst/>
            <a:gdLst/>
            <a:ahLst/>
            <a:cxnLst/>
            <a:rect l="l" t="t" r="r" b="b"/>
            <a:pathLst>
              <a:path w="1457960" h="105028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974001"/>
                </a:lnTo>
                <a:lnTo>
                  <a:pt x="1190" y="1018054"/>
                </a:lnTo>
                <a:lnTo>
                  <a:pt x="9525" y="1040676"/>
                </a:lnTo>
                <a:lnTo>
                  <a:pt x="32146" y="1049010"/>
                </a:lnTo>
                <a:lnTo>
                  <a:pt x="76200" y="1050201"/>
                </a:lnTo>
                <a:lnTo>
                  <a:pt x="1381252" y="1050201"/>
                </a:lnTo>
                <a:lnTo>
                  <a:pt x="1425305" y="1049010"/>
                </a:lnTo>
                <a:lnTo>
                  <a:pt x="1447927" y="1040676"/>
                </a:lnTo>
                <a:lnTo>
                  <a:pt x="1456261" y="1018054"/>
                </a:lnTo>
                <a:lnTo>
                  <a:pt x="1457452" y="974001"/>
                </a:lnTo>
                <a:lnTo>
                  <a:pt x="1457452" y="76200"/>
                </a:lnTo>
                <a:lnTo>
                  <a:pt x="1456261" y="32146"/>
                </a:lnTo>
                <a:lnTo>
                  <a:pt x="1447927" y="9525"/>
                </a:lnTo>
                <a:lnTo>
                  <a:pt x="1425305" y="1190"/>
                </a:lnTo>
                <a:lnTo>
                  <a:pt x="138125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166912" y="3235109"/>
            <a:ext cx="468630" cy="186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609229" y="2927350"/>
            <a:ext cx="1366520" cy="481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400" spc="-45" b="1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dirty="0" sz="1400" spc="-15" b="1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dirty="0" sz="1400" spc="90" b="1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dirty="0" sz="1400" spc="30" b="1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400">
              <a:latin typeface="Cambria"/>
              <a:cs typeface="Cambria"/>
            </a:endParaRPr>
          </a:p>
          <a:p>
            <a:pPr algn="ctr" marR="4445">
              <a:lnSpc>
                <a:spcPct val="100000"/>
              </a:lnSpc>
              <a:spcBef>
                <a:spcPts val="910"/>
              </a:spcBef>
              <a:tabLst>
                <a:tab pos="937260" algn="l"/>
              </a:tabLst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	tab.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187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4290" y="0"/>
            <a:ext cx="4457709" cy="6286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B56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B56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B56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B56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96900" y="5940297"/>
            <a:ext cx="988694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5" b="1">
                <a:solidFill>
                  <a:srgbClr val="FFFFFF"/>
                </a:solidFill>
                <a:latin typeface="Calibri"/>
                <a:cs typeface="Calibri"/>
              </a:rPr>
              <a:t>Race </a:t>
            </a:r>
            <a:r>
              <a:rPr dirty="0" sz="1000" spc="5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000" spc="1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000" spc="-1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25" b="1">
                <a:solidFill>
                  <a:srgbClr val="FFFFFF"/>
                </a:solidFill>
                <a:latin typeface="Calibri"/>
                <a:cs typeface="Calibri"/>
              </a:rPr>
              <a:t>Finish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35580" y="5924677"/>
            <a:ext cx="1009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35" b="1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2000" y="2514600"/>
            <a:ext cx="3047987" cy="228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428" rIns="0" bIns="0" rtlCol="0" vert="horz">
            <a:spAutoFit/>
          </a:bodyPr>
          <a:lstStyle/>
          <a:p>
            <a:pPr marL="517525">
              <a:lnSpc>
                <a:spcPct val="100000"/>
              </a:lnSpc>
            </a:pPr>
            <a:r>
              <a:rPr dirty="0" sz="2800" spc="20"/>
              <a:t>Race </a:t>
            </a:r>
            <a:r>
              <a:rPr dirty="0" sz="2800" spc="30"/>
              <a:t>the</a:t>
            </a:r>
            <a:r>
              <a:rPr dirty="0" sz="2800" spc="-60"/>
              <a:t> </a:t>
            </a:r>
            <a:r>
              <a:rPr dirty="0" sz="2800" spc="-25"/>
              <a:t>Computer</a:t>
            </a:r>
            <a:endParaRPr sz="2800"/>
          </a:p>
        </p:txBody>
      </p:sp>
      <p:sp>
        <p:nvSpPr>
          <p:cNvPr id="14" name="object 14"/>
          <p:cNvSpPr txBox="1"/>
          <p:nvPr/>
        </p:nvSpPr>
        <p:spPr>
          <a:xfrm>
            <a:off x="1446314" y="1116330"/>
            <a:ext cx="1679575" cy="473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6525" marR="5080" indent="-124460">
              <a:lnSpc>
                <a:spcPct val="125000"/>
              </a:lnSpc>
            </a:pP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Race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against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3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sprite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that 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moves</a:t>
            </a:r>
            <a:r>
              <a:rPr dirty="0" sz="1200" spc="-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automatically.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27100"/>
          </a:xfrm>
          <a:custGeom>
            <a:avLst/>
            <a:gdLst/>
            <a:ahLst/>
            <a:cxnLst/>
            <a:rect l="l" t="t" r="r" b="b"/>
            <a:pathLst>
              <a:path w="4572000" h="927100">
                <a:moveTo>
                  <a:pt x="0" y="927100"/>
                </a:moveTo>
                <a:lnTo>
                  <a:pt x="4572000" y="927100"/>
                </a:lnTo>
                <a:lnTo>
                  <a:pt x="4572000" y="0"/>
                </a:lnTo>
                <a:lnTo>
                  <a:pt x="0" y="0"/>
                </a:lnTo>
                <a:lnTo>
                  <a:pt x="0" y="927100"/>
                </a:lnTo>
                <a:close/>
              </a:path>
            </a:pathLst>
          </a:custGeom>
          <a:solidFill>
            <a:srgbClr val="F187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4290" y="0"/>
            <a:ext cx="4457709" cy="1821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27100"/>
            <a:ext cx="4572000" cy="2052320"/>
          </a:xfrm>
          <a:custGeom>
            <a:avLst/>
            <a:gdLst/>
            <a:ahLst/>
            <a:cxnLst/>
            <a:rect l="l" t="t" r="r" b="b"/>
            <a:pathLst>
              <a:path w="4572000" h="2052320">
                <a:moveTo>
                  <a:pt x="0" y="2051812"/>
                </a:moveTo>
                <a:lnTo>
                  <a:pt x="4572000" y="2051812"/>
                </a:lnTo>
                <a:lnTo>
                  <a:pt x="4572000" y="0"/>
                </a:lnTo>
                <a:lnTo>
                  <a:pt x="0" y="0"/>
                </a:lnTo>
                <a:lnTo>
                  <a:pt x="0" y="205181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914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978911"/>
            <a:ext cx="4572000" cy="2001520"/>
          </a:xfrm>
          <a:custGeom>
            <a:avLst/>
            <a:gdLst/>
            <a:ahLst/>
            <a:cxnLst/>
            <a:rect l="l" t="t" r="r" b="b"/>
            <a:pathLst>
              <a:path w="4572000" h="2001520">
                <a:moveTo>
                  <a:pt x="0" y="2001520"/>
                </a:moveTo>
                <a:lnTo>
                  <a:pt x="4572000" y="2001520"/>
                </a:lnTo>
                <a:lnTo>
                  <a:pt x="4572000" y="0"/>
                </a:lnTo>
                <a:lnTo>
                  <a:pt x="0" y="0"/>
                </a:lnTo>
                <a:lnTo>
                  <a:pt x="0" y="200152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2966211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5"/>
              <a:t>Race </a:t>
            </a:r>
            <a:r>
              <a:rPr dirty="0" spc="25"/>
              <a:t>the</a:t>
            </a:r>
            <a:r>
              <a:rPr dirty="0" spc="-25"/>
              <a:t> Computer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10">
                <a:latin typeface="Calibri"/>
                <a:cs typeface="Calibri"/>
              </a:rPr>
              <a:t>scratch.mit.edu/racegame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4980432"/>
            <a:ext cx="4572000" cy="1420495"/>
          </a:xfrm>
          <a:custGeom>
            <a:avLst/>
            <a:gdLst/>
            <a:ahLst/>
            <a:cxnLst/>
            <a:rect l="l" t="t" r="r" b="b"/>
            <a:pathLst>
              <a:path w="4572000" h="1420495">
                <a:moveTo>
                  <a:pt x="0" y="1420368"/>
                </a:moveTo>
                <a:lnTo>
                  <a:pt x="4572000" y="1420368"/>
                </a:lnTo>
                <a:lnTo>
                  <a:pt x="4572000" y="0"/>
                </a:lnTo>
                <a:lnTo>
                  <a:pt x="0" y="0"/>
                </a:lnTo>
                <a:lnTo>
                  <a:pt x="0" y="1420368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49677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09242" y="3117850"/>
            <a:ext cx="136652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dirty="0" sz="1400" spc="-15" b="1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dirty="0" sz="1400" spc="90" b="1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dirty="0" sz="1400" spc="30" b="1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03132" y="5124450"/>
            <a:ext cx="58039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dirty="0" sz="1400" spc="95" b="1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dirty="0" sz="1400" spc="-35" b="1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03869" y="1060450"/>
            <a:ext cx="1551940" cy="654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00A1CB"/>
                </a:solidFill>
                <a:latin typeface="Cambria"/>
                <a:cs typeface="Cambria"/>
              </a:rPr>
              <a:t>GET</a:t>
            </a:r>
            <a:r>
              <a:rPr dirty="0" sz="1400" spc="105" b="1">
                <a:solidFill>
                  <a:srgbClr val="00A1CB"/>
                </a:solidFill>
                <a:latin typeface="Cambria"/>
                <a:cs typeface="Cambria"/>
              </a:rPr>
              <a:t> </a:t>
            </a:r>
            <a:r>
              <a:rPr dirty="0" sz="1400" spc="-15" b="1">
                <a:solidFill>
                  <a:srgbClr val="00A1CB"/>
                </a:solidFill>
                <a:latin typeface="Cambria"/>
                <a:cs typeface="Cambria"/>
              </a:rPr>
              <a:t>READY</a:t>
            </a:r>
            <a:endParaRPr sz="1400">
              <a:latin typeface="Cambria"/>
              <a:cs typeface="Cambria"/>
            </a:endParaRPr>
          </a:p>
          <a:p>
            <a:pPr marL="203835" marR="5080">
              <a:lnSpc>
                <a:spcPct val="111100"/>
              </a:lnSpc>
              <a:spcBef>
                <a:spcPts val="950"/>
              </a:spcBef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Choose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sprite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you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want 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move</a:t>
            </a:r>
            <a:r>
              <a:rPr dirty="0" sz="900" spc="-1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automatically.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56474" y="5580049"/>
            <a:ext cx="453378" cy="370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56474" y="5580051"/>
            <a:ext cx="453390" cy="370840"/>
          </a:xfrm>
          <a:custGeom>
            <a:avLst/>
            <a:gdLst/>
            <a:ahLst/>
            <a:cxnLst/>
            <a:rect l="l" t="t" r="r" b="b"/>
            <a:pathLst>
              <a:path w="453389" h="370839">
                <a:moveTo>
                  <a:pt x="62598" y="0"/>
                </a:moveTo>
                <a:lnTo>
                  <a:pt x="26408" y="978"/>
                </a:lnTo>
                <a:lnTo>
                  <a:pt x="7824" y="7824"/>
                </a:lnTo>
                <a:lnTo>
                  <a:pt x="978" y="26408"/>
                </a:lnTo>
                <a:lnTo>
                  <a:pt x="0" y="62598"/>
                </a:lnTo>
                <a:lnTo>
                  <a:pt x="0" y="307759"/>
                </a:lnTo>
                <a:lnTo>
                  <a:pt x="978" y="343948"/>
                </a:lnTo>
                <a:lnTo>
                  <a:pt x="7824" y="362532"/>
                </a:lnTo>
                <a:lnTo>
                  <a:pt x="26408" y="369379"/>
                </a:lnTo>
                <a:lnTo>
                  <a:pt x="62598" y="370357"/>
                </a:lnTo>
                <a:lnTo>
                  <a:pt x="390791" y="370357"/>
                </a:lnTo>
                <a:lnTo>
                  <a:pt x="426974" y="369379"/>
                </a:lnTo>
                <a:lnTo>
                  <a:pt x="445554" y="362532"/>
                </a:lnTo>
                <a:lnTo>
                  <a:pt x="452399" y="343948"/>
                </a:lnTo>
                <a:lnTo>
                  <a:pt x="453377" y="307759"/>
                </a:lnTo>
                <a:lnTo>
                  <a:pt x="453377" y="62598"/>
                </a:lnTo>
                <a:lnTo>
                  <a:pt x="452399" y="26408"/>
                </a:lnTo>
                <a:lnTo>
                  <a:pt x="445554" y="7824"/>
                </a:lnTo>
                <a:lnTo>
                  <a:pt x="426973" y="978"/>
                </a:lnTo>
                <a:lnTo>
                  <a:pt x="390791" y="0"/>
                </a:lnTo>
                <a:lnTo>
                  <a:pt x="62598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622003" y="5597603"/>
            <a:ext cx="1115695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Press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space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key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 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move the other</a:t>
            </a:r>
            <a:r>
              <a:rPr dirty="0" sz="900" spc="-1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sprite.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86000" y="5488432"/>
            <a:ext cx="0" cy="569595"/>
          </a:xfrm>
          <a:custGeom>
            <a:avLst/>
            <a:gdLst/>
            <a:ahLst/>
            <a:cxnLst/>
            <a:rect l="l" t="t" r="r" b="b"/>
            <a:pathLst>
              <a:path w="0" h="569595">
                <a:moveTo>
                  <a:pt x="0" y="0"/>
                </a:moveTo>
                <a:lnTo>
                  <a:pt x="0" y="569468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91744" y="5638228"/>
            <a:ext cx="755650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1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green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flag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1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start.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73517" y="5728715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 h="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40052" y="1847570"/>
            <a:ext cx="1491881" cy="7781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40052" y="1847570"/>
            <a:ext cx="1492250" cy="778510"/>
          </a:xfrm>
          <a:custGeom>
            <a:avLst/>
            <a:gdLst/>
            <a:ahLst/>
            <a:cxnLst/>
            <a:rect l="l" t="t" r="r" b="b"/>
            <a:pathLst>
              <a:path w="1492250" h="77851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701954"/>
                </a:lnTo>
                <a:lnTo>
                  <a:pt x="1190" y="746007"/>
                </a:lnTo>
                <a:lnTo>
                  <a:pt x="9525" y="768629"/>
                </a:lnTo>
                <a:lnTo>
                  <a:pt x="32146" y="776963"/>
                </a:lnTo>
                <a:lnTo>
                  <a:pt x="76200" y="778154"/>
                </a:lnTo>
                <a:lnTo>
                  <a:pt x="1415669" y="778154"/>
                </a:lnTo>
                <a:lnTo>
                  <a:pt x="1459722" y="776963"/>
                </a:lnTo>
                <a:lnTo>
                  <a:pt x="1482343" y="768629"/>
                </a:lnTo>
                <a:lnTo>
                  <a:pt x="1490678" y="746007"/>
                </a:lnTo>
                <a:lnTo>
                  <a:pt x="1491869" y="701954"/>
                </a:lnTo>
                <a:lnTo>
                  <a:pt x="1491869" y="76200"/>
                </a:lnTo>
                <a:lnTo>
                  <a:pt x="1490678" y="32146"/>
                </a:lnTo>
                <a:lnTo>
                  <a:pt x="1482343" y="9525"/>
                </a:lnTo>
                <a:lnTo>
                  <a:pt x="1459722" y="1190"/>
                </a:lnTo>
                <a:lnTo>
                  <a:pt x="1415669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679700" y="1737563"/>
            <a:ext cx="0" cy="363220"/>
          </a:xfrm>
          <a:custGeom>
            <a:avLst/>
            <a:gdLst/>
            <a:ahLst/>
            <a:cxnLst/>
            <a:rect l="l" t="t" r="r" b="b"/>
            <a:pathLst>
              <a:path w="0" h="363219">
                <a:moveTo>
                  <a:pt x="0" y="0"/>
                </a:moveTo>
                <a:lnTo>
                  <a:pt x="0" y="362826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315211" y="3492512"/>
            <a:ext cx="1941563" cy="1173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43137" y="4155861"/>
            <a:ext cx="1085850" cy="472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219075">
              <a:lnSpc>
                <a:spcPct val="111100"/>
              </a:lnSpc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Type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smaller 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number </a:t>
            </a: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of</a:t>
            </a:r>
            <a:r>
              <a:rPr dirty="0" sz="900" spc="-10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seconds</a:t>
            </a:r>
            <a:endParaRPr sz="900">
              <a:latin typeface="Calibri"/>
              <a:cs typeface="Calibri"/>
            </a:endParaRPr>
          </a:p>
          <a:p>
            <a:pPr marL="367665">
              <a:lnSpc>
                <a:spcPct val="100000"/>
              </a:lnSpc>
              <a:spcBef>
                <a:spcPts val="120"/>
              </a:spcBef>
            </a:pP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go</a:t>
            </a:r>
            <a:r>
              <a:rPr dirty="0" sz="900" spc="-10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-5" b="1">
                <a:solidFill>
                  <a:srgbClr val="636466"/>
                </a:solidFill>
                <a:latin typeface="Calibri"/>
                <a:cs typeface="Calibri"/>
              </a:rPr>
              <a:t>faster.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290" y="0"/>
            <a:ext cx="4457709" cy="6286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B56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B56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B56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B56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0" y="0"/>
            <a:ext cx="4572000" cy="6400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09600">
              <a:lnSpc>
                <a:spcPct val="100000"/>
              </a:lnSpc>
              <a:spcBef>
                <a:spcPts val="775"/>
              </a:spcBef>
            </a:pPr>
            <a:r>
              <a:rPr dirty="0" sz="1000" spc="15" b="1">
                <a:solidFill>
                  <a:srgbClr val="FFFFFF"/>
                </a:solidFill>
                <a:latin typeface="Calibri"/>
                <a:cs typeface="Calibri"/>
              </a:rPr>
              <a:t>Race </a:t>
            </a:r>
            <a:r>
              <a:rPr dirty="0" sz="1000" spc="5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000" spc="1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000" spc="-1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25" b="1">
                <a:solidFill>
                  <a:srgbClr val="FFFFFF"/>
                </a:solidFill>
                <a:latin typeface="Calibri"/>
                <a:cs typeface="Calibri"/>
              </a:rPr>
              <a:t>Finish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00" y="495300"/>
            <a:ext cx="3581400" cy="5227320"/>
          </a:xfrm>
          <a:custGeom>
            <a:avLst/>
            <a:gdLst/>
            <a:ahLst/>
            <a:cxnLst/>
            <a:rect l="l" t="t" r="r" b="b"/>
            <a:pathLst>
              <a:path w="3581400" h="5227320">
                <a:moveTo>
                  <a:pt x="3246120" y="0"/>
                </a:moveTo>
                <a:lnTo>
                  <a:pt x="335280" y="0"/>
                </a:lnTo>
                <a:lnTo>
                  <a:pt x="141446" y="5238"/>
                </a:lnTo>
                <a:lnTo>
                  <a:pt x="41910" y="41910"/>
                </a:lnTo>
                <a:lnTo>
                  <a:pt x="5238" y="141446"/>
                </a:lnTo>
                <a:lnTo>
                  <a:pt x="0" y="335280"/>
                </a:lnTo>
                <a:lnTo>
                  <a:pt x="0" y="4892040"/>
                </a:lnTo>
                <a:lnTo>
                  <a:pt x="5238" y="5085873"/>
                </a:lnTo>
                <a:lnTo>
                  <a:pt x="41910" y="5185410"/>
                </a:lnTo>
                <a:lnTo>
                  <a:pt x="141446" y="5222081"/>
                </a:lnTo>
                <a:lnTo>
                  <a:pt x="335280" y="5227320"/>
                </a:lnTo>
                <a:lnTo>
                  <a:pt x="3246120" y="5227320"/>
                </a:lnTo>
                <a:lnTo>
                  <a:pt x="3439953" y="5222081"/>
                </a:lnTo>
                <a:lnTo>
                  <a:pt x="3539490" y="5185410"/>
                </a:lnTo>
                <a:lnTo>
                  <a:pt x="3576161" y="5085873"/>
                </a:lnTo>
                <a:lnTo>
                  <a:pt x="3581400" y="4892040"/>
                </a:lnTo>
                <a:lnTo>
                  <a:pt x="3581400" y="335280"/>
                </a:lnTo>
                <a:lnTo>
                  <a:pt x="3576161" y="141446"/>
                </a:lnTo>
                <a:lnTo>
                  <a:pt x="3539490" y="41910"/>
                </a:lnTo>
                <a:lnTo>
                  <a:pt x="3439953" y="5238"/>
                </a:lnTo>
                <a:lnTo>
                  <a:pt x="32461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00" y="495300"/>
            <a:ext cx="3581400" cy="5227320"/>
          </a:xfrm>
          <a:custGeom>
            <a:avLst/>
            <a:gdLst/>
            <a:ahLst/>
            <a:cxnLst/>
            <a:rect l="l" t="t" r="r" b="b"/>
            <a:pathLst>
              <a:path w="3581400" h="5227320">
                <a:moveTo>
                  <a:pt x="335280" y="0"/>
                </a:moveTo>
                <a:lnTo>
                  <a:pt x="141446" y="5238"/>
                </a:lnTo>
                <a:lnTo>
                  <a:pt x="41910" y="41910"/>
                </a:lnTo>
                <a:lnTo>
                  <a:pt x="5238" y="141446"/>
                </a:lnTo>
                <a:lnTo>
                  <a:pt x="0" y="335280"/>
                </a:lnTo>
                <a:lnTo>
                  <a:pt x="0" y="4892040"/>
                </a:lnTo>
                <a:lnTo>
                  <a:pt x="5238" y="5085873"/>
                </a:lnTo>
                <a:lnTo>
                  <a:pt x="41910" y="5185410"/>
                </a:lnTo>
                <a:lnTo>
                  <a:pt x="141446" y="5222081"/>
                </a:lnTo>
                <a:lnTo>
                  <a:pt x="335280" y="5227320"/>
                </a:lnTo>
                <a:lnTo>
                  <a:pt x="3246120" y="5227320"/>
                </a:lnTo>
                <a:lnTo>
                  <a:pt x="3439953" y="5222081"/>
                </a:lnTo>
                <a:lnTo>
                  <a:pt x="3539490" y="5185410"/>
                </a:lnTo>
                <a:lnTo>
                  <a:pt x="3576161" y="5085873"/>
                </a:lnTo>
                <a:lnTo>
                  <a:pt x="3581400" y="4892040"/>
                </a:lnTo>
                <a:lnTo>
                  <a:pt x="3581400" y="335280"/>
                </a:lnTo>
                <a:lnTo>
                  <a:pt x="3576161" y="141446"/>
                </a:lnTo>
                <a:lnTo>
                  <a:pt x="3539490" y="41910"/>
                </a:lnTo>
                <a:lnTo>
                  <a:pt x="3439953" y="5238"/>
                </a:lnTo>
                <a:lnTo>
                  <a:pt x="3246120" y="0"/>
                </a:lnTo>
                <a:lnTo>
                  <a:pt x="335280" y="0"/>
                </a:lnTo>
                <a:close/>
              </a:path>
            </a:pathLst>
          </a:custGeom>
          <a:ln w="76200">
            <a:solidFill>
              <a:srgbClr val="B466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96232" y="714375"/>
            <a:ext cx="2780030" cy="8229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40435" marR="5080" indent="-928369">
              <a:lnSpc>
                <a:spcPct val="100000"/>
              </a:lnSpc>
            </a:pPr>
            <a:r>
              <a:rPr dirty="0" sz="2700" spc="15">
                <a:solidFill>
                  <a:srgbClr val="B46628"/>
                </a:solidFill>
              </a:rPr>
              <a:t>Race </a:t>
            </a:r>
            <a:r>
              <a:rPr dirty="0" sz="2700" spc="60">
                <a:solidFill>
                  <a:srgbClr val="B46628"/>
                </a:solidFill>
              </a:rPr>
              <a:t>to </a:t>
            </a:r>
            <a:r>
              <a:rPr dirty="0" sz="2700" spc="25">
                <a:solidFill>
                  <a:srgbClr val="B46628"/>
                </a:solidFill>
              </a:rPr>
              <a:t>the</a:t>
            </a:r>
            <a:r>
              <a:rPr dirty="0" sz="2700" spc="-60">
                <a:solidFill>
                  <a:srgbClr val="B46628"/>
                </a:solidFill>
              </a:rPr>
              <a:t> </a:t>
            </a:r>
            <a:r>
              <a:rPr dirty="0" sz="2700" spc="-105">
                <a:solidFill>
                  <a:srgbClr val="B46628"/>
                </a:solidFill>
              </a:rPr>
              <a:t>Finish  </a:t>
            </a:r>
            <a:r>
              <a:rPr dirty="0" sz="2700" spc="-5">
                <a:solidFill>
                  <a:srgbClr val="B46628"/>
                </a:solidFill>
              </a:rPr>
              <a:t>Cards</a:t>
            </a:r>
            <a:endParaRPr sz="2700"/>
          </a:p>
        </p:txBody>
      </p:sp>
      <p:sp>
        <p:nvSpPr>
          <p:cNvPr id="14" name="object 14"/>
          <p:cNvSpPr/>
          <p:nvPr/>
        </p:nvSpPr>
        <p:spPr>
          <a:xfrm>
            <a:off x="1267269" y="20193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8981" y="158793"/>
                </a:lnTo>
                <a:lnTo>
                  <a:pt x="33475" y="195124"/>
                </a:lnTo>
                <a:lnTo>
                  <a:pt x="69806" y="219618"/>
                </a:lnTo>
                <a:lnTo>
                  <a:pt x="114300" y="228600"/>
                </a:lnTo>
                <a:lnTo>
                  <a:pt x="158793" y="219618"/>
                </a:lnTo>
                <a:lnTo>
                  <a:pt x="195124" y="195124"/>
                </a:lnTo>
                <a:lnTo>
                  <a:pt x="219618" y="158793"/>
                </a:lnTo>
                <a:lnTo>
                  <a:pt x="228600" y="114300"/>
                </a:lnTo>
                <a:lnTo>
                  <a:pt x="219618" y="69806"/>
                </a:lnTo>
                <a:lnTo>
                  <a:pt x="195124" y="33475"/>
                </a:lnTo>
                <a:lnTo>
                  <a:pt x="158793" y="8981"/>
                </a:lnTo>
                <a:lnTo>
                  <a:pt x="114300" y="0"/>
                </a:lnTo>
                <a:close/>
              </a:path>
            </a:pathLst>
          </a:custGeom>
          <a:solidFill>
            <a:srgbClr val="B466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67269" y="242611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8981" y="158793"/>
                </a:lnTo>
                <a:lnTo>
                  <a:pt x="33475" y="195124"/>
                </a:lnTo>
                <a:lnTo>
                  <a:pt x="69806" y="219618"/>
                </a:lnTo>
                <a:lnTo>
                  <a:pt x="114300" y="228600"/>
                </a:lnTo>
                <a:lnTo>
                  <a:pt x="158793" y="219618"/>
                </a:lnTo>
                <a:lnTo>
                  <a:pt x="195124" y="195124"/>
                </a:lnTo>
                <a:lnTo>
                  <a:pt x="219618" y="158793"/>
                </a:lnTo>
                <a:lnTo>
                  <a:pt x="228600" y="114300"/>
                </a:lnTo>
                <a:lnTo>
                  <a:pt x="219618" y="69806"/>
                </a:lnTo>
                <a:lnTo>
                  <a:pt x="195124" y="33475"/>
                </a:lnTo>
                <a:lnTo>
                  <a:pt x="158793" y="8981"/>
                </a:lnTo>
                <a:lnTo>
                  <a:pt x="114300" y="0"/>
                </a:lnTo>
                <a:close/>
              </a:path>
            </a:pathLst>
          </a:custGeom>
          <a:solidFill>
            <a:srgbClr val="B466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67269" y="283293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8981" y="158793"/>
                </a:lnTo>
                <a:lnTo>
                  <a:pt x="33475" y="195124"/>
                </a:lnTo>
                <a:lnTo>
                  <a:pt x="69806" y="219618"/>
                </a:lnTo>
                <a:lnTo>
                  <a:pt x="114300" y="228600"/>
                </a:lnTo>
                <a:lnTo>
                  <a:pt x="158793" y="219618"/>
                </a:lnTo>
                <a:lnTo>
                  <a:pt x="195124" y="195124"/>
                </a:lnTo>
                <a:lnTo>
                  <a:pt x="219618" y="158793"/>
                </a:lnTo>
                <a:lnTo>
                  <a:pt x="228600" y="114300"/>
                </a:lnTo>
                <a:lnTo>
                  <a:pt x="219618" y="69806"/>
                </a:lnTo>
                <a:lnTo>
                  <a:pt x="195124" y="33475"/>
                </a:lnTo>
                <a:lnTo>
                  <a:pt x="158793" y="8981"/>
                </a:lnTo>
                <a:lnTo>
                  <a:pt x="114300" y="0"/>
                </a:lnTo>
                <a:close/>
              </a:path>
            </a:pathLst>
          </a:custGeom>
          <a:solidFill>
            <a:srgbClr val="B466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67269" y="323977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8981" y="158793"/>
                </a:lnTo>
                <a:lnTo>
                  <a:pt x="33475" y="195124"/>
                </a:lnTo>
                <a:lnTo>
                  <a:pt x="69806" y="219618"/>
                </a:lnTo>
                <a:lnTo>
                  <a:pt x="114300" y="228600"/>
                </a:lnTo>
                <a:lnTo>
                  <a:pt x="158793" y="219618"/>
                </a:lnTo>
                <a:lnTo>
                  <a:pt x="195124" y="195124"/>
                </a:lnTo>
                <a:lnTo>
                  <a:pt x="219618" y="158793"/>
                </a:lnTo>
                <a:lnTo>
                  <a:pt x="228600" y="114300"/>
                </a:lnTo>
                <a:lnTo>
                  <a:pt x="219618" y="69806"/>
                </a:lnTo>
                <a:lnTo>
                  <a:pt x="195124" y="33475"/>
                </a:lnTo>
                <a:lnTo>
                  <a:pt x="158793" y="8981"/>
                </a:lnTo>
                <a:lnTo>
                  <a:pt x="114300" y="0"/>
                </a:lnTo>
                <a:close/>
              </a:path>
            </a:pathLst>
          </a:custGeom>
          <a:solidFill>
            <a:srgbClr val="B466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67269" y="364658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299"/>
                </a:lnTo>
                <a:lnTo>
                  <a:pt x="8981" y="158793"/>
                </a:lnTo>
                <a:lnTo>
                  <a:pt x="33475" y="195124"/>
                </a:lnTo>
                <a:lnTo>
                  <a:pt x="69806" y="219618"/>
                </a:lnTo>
                <a:lnTo>
                  <a:pt x="114300" y="228599"/>
                </a:lnTo>
                <a:lnTo>
                  <a:pt x="158793" y="219618"/>
                </a:lnTo>
                <a:lnTo>
                  <a:pt x="195124" y="195124"/>
                </a:lnTo>
                <a:lnTo>
                  <a:pt x="219618" y="158793"/>
                </a:lnTo>
                <a:lnTo>
                  <a:pt x="228600" y="114299"/>
                </a:lnTo>
                <a:lnTo>
                  <a:pt x="219618" y="69806"/>
                </a:lnTo>
                <a:lnTo>
                  <a:pt x="195124" y="33475"/>
                </a:lnTo>
                <a:lnTo>
                  <a:pt x="158793" y="8981"/>
                </a:lnTo>
                <a:lnTo>
                  <a:pt x="114300" y="0"/>
                </a:lnTo>
                <a:close/>
              </a:path>
            </a:pathLst>
          </a:custGeom>
          <a:solidFill>
            <a:srgbClr val="B466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67269" y="405342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299"/>
                </a:lnTo>
                <a:lnTo>
                  <a:pt x="8981" y="158793"/>
                </a:lnTo>
                <a:lnTo>
                  <a:pt x="33475" y="195124"/>
                </a:lnTo>
                <a:lnTo>
                  <a:pt x="69806" y="219618"/>
                </a:lnTo>
                <a:lnTo>
                  <a:pt x="114300" y="228599"/>
                </a:lnTo>
                <a:lnTo>
                  <a:pt x="158793" y="219618"/>
                </a:lnTo>
                <a:lnTo>
                  <a:pt x="195124" y="195124"/>
                </a:lnTo>
                <a:lnTo>
                  <a:pt x="219618" y="158793"/>
                </a:lnTo>
                <a:lnTo>
                  <a:pt x="228600" y="114299"/>
                </a:lnTo>
                <a:lnTo>
                  <a:pt x="219618" y="69806"/>
                </a:lnTo>
                <a:lnTo>
                  <a:pt x="195124" y="33475"/>
                </a:lnTo>
                <a:lnTo>
                  <a:pt x="158793" y="8981"/>
                </a:lnTo>
                <a:lnTo>
                  <a:pt x="114300" y="0"/>
                </a:lnTo>
                <a:close/>
              </a:path>
            </a:pathLst>
          </a:custGeom>
          <a:solidFill>
            <a:srgbClr val="B466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67269" y="446024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8981" y="158793"/>
                </a:lnTo>
                <a:lnTo>
                  <a:pt x="33475" y="195124"/>
                </a:lnTo>
                <a:lnTo>
                  <a:pt x="69806" y="219618"/>
                </a:lnTo>
                <a:lnTo>
                  <a:pt x="114300" y="228600"/>
                </a:lnTo>
                <a:lnTo>
                  <a:pt x="158793" y="219618"/>
                </a:lnTo>
                <a:lnTo>
                  <a:pt x="195124" y="195124"/>
                </a:lnTo>
                <a:lnTo>
                  <a:pt x="219618" y="158793"/>
                </a:lnTo>
                <a:lnTo>
                  <a:pt x="228600" y="114300"/>
                </a:lnTo>
                <a:lnTo>
                  <a:pt x="219618" y="69806"/>
                </a:lnTo>
                <a:lnTo>
                  <a:pt x="195124" y="33475"/>
                </a:lnTo>
                <a:lnTo>
                  <a:pt x="158793" y="8981"/>
                </a:lnTo>
                <a:lnTo>
                  <a:pt x="114300" y="0"/>
                </a:lnTo>
                <a:close/>
              </a:path>
            </a:pathLst>
          </a:custGeom>
          <a:solidFill>
            <a:srgbClr val="B466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30"/>
              <a:t>Use</a:t>
            </a:r>
            <a:r>
              <a:rPr dirty="0" spc="-30"/>
              <a:t> </a:t>
            </a:r>
            <a:r>
              <a:rPr dirty="0" spc="45"/>
              <a:t>these</a:t>
            </a:r>
            <a:r>
              <a:rPr dirty="0" spc="-30"/>
              <a:t> </a:t>
            </a:r>
            <a:r>
              <a:rPr dirty="0" spc="55"/>
              <a:t>cards</a:t>
            </a:r>
            <a:r>
              <a:rPr dirty="0" spc="-30"/>
              <a:t> </a:t>
            </a:r>
            <a:r>
              <a:rPr dirty="0" spc="50"/>
              <a:t>in</a:t>
            </a:r>
            <a:r>
              <a:rPr dirty="0" spc="-30"/>
              <a:t> </a:t>
            </a:r>
            <a:r>
              <a:rPr dirty="0" spc="55"/>
              <a:t>this</a:t>
            </a:r>
            <a:r>
              <a:rPr dirty="0" spc="-30"/>
              <a:t> </a:t>
            </a:r>
            <a:r>
              <a:rPr dirty="0" spc="45"/>
              <a:t>order: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306705" indent="-257810">
              <a:lnSpc>
                <a:spcPct val="100000"/>
              </a:lnSpc>
              <a:buClr>
                <a:srgbClr val="FFFFFF"/>
              </a:buClr>
              <a:buSzPct val="88235"/>
              <a:buAutoNum type="arabicPlain"/>
              <a:tabLst>
                <a:tab pos="306705" algn="l"/>
                <a:tab pos="307340" algn="l"/>
              </a:tabLst>
            </a:pPr>
            <a:r>
              <a:rPr dirty="0" sz="1700" spc="100">
                <a:solidFill>
                  <a:srgbClr val="B46628"/>
                </a:solidFill>
              </a:rPr>
              <a:t>Start </a:t>
            </a:r>
            <a:r>
              <a:rPr dirty="0" sz="1700" spc="65">
                <a:solidFill>
                  <a:srgbClr val="B46628"/>
                </a:solidFill>
              </a:rPr>
              <a:t>the</a:t>
            </a:r>
            <a:r>
              <a:rPr dirty="0" sz="1700" spc="-235">
                <a:solidFill>
                  <a:srgbClr val="B46628"/>
                </a:solidFill>
              </a:rPr>
              <a:t> </a:t>
            </a:r>
            <a:r>
              <a:rPr dirty="0" sz="1700" spc="60">
                <a:solidFill>
                  <a:srgbClr val="B46628"/>
                </a:solidFill>
              </a:rPr>
              <a:t>Race</a:t>
            </a:r>
            <a:endParaRPr sz="1700"/>
          </a:p>
          <a:p>
            <a:pPr marL="306705" indent="-257810">
              <a:lnSpc>
                <a:spcPct val="100000"/>
              </a:lnSpc>
              <a:spcBef>
                <a:spcPts val="1160"/>
              </a:spcBef>
              <a:buClr>
                <a:srgbClr val="FFFFFF"/>
              </a:buClr>
              <a:buSzPct val="88235"/>
              <a:buAutoNum type="arabicPlain"/>
              <a:tabLst>
                <a:tab pos="306705" algn="l"/>
                <a:tab pos="307340" algn="l"/>
              </a:tabLst>
            </a:pPr>
            <a:r>
              <a:rPr dirty="0" sz="1700" spc="50">
                <a:solidFill>
                  <a:srgbClr val="B46628"/>
                </a:solidFill>
              </a:rPr>
              <a:t>On </a:t>
            </a:r>
            <a:r>
              <a:rPr dirty="0" sz="1700" spc="35">
                <a:solidFill>
                  <a:srgbClr val="B46628"/>
                </a:solidFill>
              </a:rPr>
              <a:t>Your</a:t>
            </a:r>
            <a:r>
              <a:rPr dirty="0" sz="1700" spc="-185">
                <a:solidFill>
                  <a:srgbClr val="B46628"/>
                </a:solidFill>
              </a:rPr>
              <a:t> </a:t>
            </a:r>
            <a:r>
              <a:rPr dirty="0" sz="1700" spc="40">
                <a:solidFill>
                  <a:srgbClr val="B46628"/>
                </a:solidFill>
              </a:rPr>
              <a:t>Mark</a:t>
            </a:r>
            <a:endParaRPr sz="1700"/>
          </a:p>
          <a:p>
            <a:pPr marL="305435" indent="-256540">
              <a:lnSpc>
                <a:spcPct val="100000"/>
              </a:lnSpc>
              <a:spcBef>
                <a:spcPts val="1160"/>
              </a:spcBef>
              <a:buClr>
                <a:srgbClr val="FFFFFF"/>
              </a:buClr>
              <a:buSzPct val="88235"/>
              <a:buAutoNum type="arabicPlain"/>
              <a:tabLst>
                <a:tab pos="305435" algn="l"/>
                <a:tab pos="306070" algn="l"/>
              </a:tabLst>
            </a:pPr>
            <a:r>
              <a:rPr dirty="0" sz="1700" spc="70">
                <a:solidFill>
                  <a:srgbClr val="B46628"/>
                </a:solidFill>
              </a:rPr>
              <a:t>Reach</a:t>
            </a:r>
            <a:r>
              <a:rPr dirty="0" sz="1700" spc="-50">
                <a:solidFill>
                  <a:srgbClr val="B46628"/>
                </a:solidFill>
              </a:rPr>
              <a:t> </a:t>
            </a:r>
            <a:r>
              <a:rPr dirty="0" sz="1700" spc="65">
                <a:solidFill>
                  <a:srgbClr val="B46628"/>
                </a:solidFill>
              </a:rPr>
              <a:t>the</a:t>
            </a:r>
            <a:r>
              <a:rPr dirty="0" sz="1700" spc="-50">
                <a:solidFill>
                  <a:srgbClr val="B46628"/>
                </a:solidFill>
              </a:rPr>
              <a:t> </a:t>
            </a:r>
            <a:r>
              <a:rPr dirty="0" sz="1700" spc="85">
                <a:solidFill>
                  <a:srgbClr val="B46628"/>
                </a:solidFill>
              </a:rPr>
              <a:t>Finish</a:t>
            </a:r>
            <a:r>
              <a:rPr dirty="0" sz="1700" spc="-50">
                <a:solidFill>
                  <a:srgbClr val="B46628"/>
                </a:solidFill>
              </a:rPr>
              <a:t> </a:t>
            </a:r>
            <a:r>
              <a:rPr dirty="0" sz="1700" spc="90">
                <a:solidFill>
                  <a:srgbClr val="B46628"/>
                </a:solidFill>
              </a:rPr>
              <a:t>Line</a:t>
            </a:r>
            <a:endParaRPr sz="1700"/>
          </a:p>
          <a:p>
            <a:pPr marL="306705" indent="-257810">
              <a:lnSpc>
                <a:spcPct val="100000"/>
              </a:lnSpc>
              <a:spcBef>
                <a:spcPts val="1160"/>
              </a:spcBef>
              <a:buClr>
                <a:srgbClr val="FFFFFF"/>
              </a:buClr>
              <a:buSzPct val="88235"/>
              <a:buAutoNum type="arabicPlain"/>
              <a:tabLst>
                <a:tab pos="306705" algn="l"/>
                <a:tab pos="307340" algn="l"/>
              </a:tabLst>
            </a:pPr>
            <a:r>
              <a:rPr dirty="0" sz="1700" spc="60">
                <a:solidFill>
                  <a:srgbClr val="B46628"/>
                </a:solidFill>
              </a:rPr>
              <a:t>Choose </a:t>
            </a:r>
            <a:r>
              <a:rPr dirty="0" sz="1700" spc="80">
                <a:solidFill>
                  <a:srgbClr val="B46628"/>
                </a:solidFill>
              </a:rPr>
              <a:t>a</a:t>
            </a:r>
            <a:r>
              <a:rPr dirty="0" sz="1700" spc="-210">
                <a:solidFill>
                  <a:srgbClr val="B46628"/>
                </a:solidFill>
              </a:rPr>
              <a:t> </a:t>
            </a:r>
            <a:r>
              <a:rPr dirty="0" sz="1700" spc="70">
                <a:solidFill>
                  <a:srgbClr val="B46628"/>
                </a:solidFill>
              </a:rPr>
              <a:t>Racer</a:t>
            </a:r>
            <a:endParaRPr sz="1700"/>
          </a:p>
          <a:p>
            <a:pPr marL="306705" indent="-257810">
              <a:lnSpc>
                <a:spcPct val="100000"/>
              </a:lnSpc>
              <a:spcBef>
                <a:spcPts val="1160"/>
              </a:spcBef>
              <a:buClr>
                <a:srgbClr val="FFFFFF"/>
              </a:buClr>
              <a:buSzPct val="88235"/>
              <a:buAutoNum type="arabicPlain"/>
              <a:tabLst>
                <a:tab pos="306705" algn="l"/>
                <a:tab pos="307340" algn="l"/>
              </a:tabLst>
            </a:pPr>
            <a:r>
              <a:rPr dirty="0" sz="1700" spc="35">
                <a:solidFill>
                  <a:srgbClr val="B46628"/>
                </a:solidFill>
              </a:rPr>
              <a:t>Add </a:t>
            </a:r>
            <a:r>
              <a:rPr dirty="0" sz="1700" spc="80">
                <a:solidFill>
                  <a:srgbClr val="B46628"/>
                </a:solidFill>
              </a:rPr>
              <a:t>a</a:t>
            </a:r>
            <a:r>
              <a:rPr dirty="0" sz="1700" spc="-175">
                <a:solidFill>
                  <a:srgbClr val="B46628"/>
                </a:solidFill>
              </a:rPr>
              <a:t> </a:t>
            </a:r>
            <a:r>
              <a:rPr dirty="0" sz="1700" spc="80">
                <a:solidFill>
                  <a:srgbClr val="B46628"/>
                </a:solidFill>
              </a:rPr>
              <a:t>Sound</a:t>
            </a:r>
            <a:endParaRPr sz="1700"/>
          </a:p>
          <a:p>
            <a:pPr marL="306705" indent="-257810">
              <a:lnSpc>
                <a:spcPct val="100000"/>
              </a:lnSpc>
              <a:spcBef>
                <a:spcPts val="1160"/>
              </a:spcBef>
              <a:buClr>
                <a:srgbClr val="FFFFFF"/>
              </a:buClr>
              <a:buSzPct val="88235"/>
              <a:buAutoNum type="arabicPlain"/>
              <a:tabLst>
                <a:tab pos="306705" algn="l"/>
                <a:tab pos="307340" algn="l"/>
              </a:tabLst>
            </a:pPr>
            <a:r>
              <a:rPr dirty="0" sz="1700" spc="55">
                <a:solidFill>
                  <a:srgbClr val="B46628"/>
                </a:solidFill>
              </a:rPr>
              <a:t>Animate </a:t>
            </a:r>
            <a:r>
              <a:rPr dirty="0" sz="1700" spc="65">
                <a:solidFill>
                  <a:srgbClr val="B46628"/>
                </a:solidFill>
              </a:rPr>
              <a:t>the</a:t>
            </a:r>
            <a:r>
              <a:rPr dirty="0" sz="1700" spc="-190">
                <a:solidFill>
                  <a:srgbClr val="B46628"/>
                </a:solidFill>
              </a:rPr>
              <a:t> </a:t>
            </a:r>
            <a:r>
              <a:rPr dirty="0" sz="1700" spc="85">
                <a:solidFill>
                  <a:srgbClr val="B46628"/>
                </a:solidFill>
              </a:rPr>
              <a:t>Run</a:t>
            </a:r>
            <a:endParaRPr sz="1700"/>
          </a:p>
          <a:p>
            <a:pPr marL="306705" indent="-257810">
              <a:lnSpc>
                <a:spcPct val="100000"/>
              </a:lnSpc>
              <a:spcBef>
                <a:spcPts val="1160"/>
              </a:spcBef>
              <a:buClr>
                <a:srgbClr val="FFFFFF"/>
              </a:buClr>
              <a:buSzPct val="88235"/>
              <a:buAutoNum type="arabicPlain"/>
              <a:tabLst>
                <a:tab pos="306705" algn="l"/>
                <a:tab pos="307340" algn="l"/>
              </a:tabLst>
            </a:pPr>
            <a:r>
              <a:rPr dirty="0" sz="1700" spc="60">
                <a:solidFill>
                  <a:srgbClr val="B46628"/>
                </a:solidFill>
              </a:rPr>
              <a:t>Race </a:t>
            </a:r>
            <a:r>
              <a:rPr dirty="0" sz="1700" spc="65">
                <a:solidFill>
                  <a:srgbClr val="B46628"/>
                </a:solidFill>
              </a:rPr>
              <a:t>the</a:t>
            </a:r>
            <a:r>
              <a:rPr dirty="0" sz="1700" spc="-175">
                <a:solidFill>
                  <a:srgbClr val="B46628"/>
                </a:solidFill>
              </a:rPr>
              <a:t> </a:t>
            </a:r>
            <a:r>
              <a:rPr dirty="0" sz="1700" spc="70">
                <a:solidFill>
                  <a:srgbClr val="B46628"/>
                </a:solidFill>
              </a:rPr>
              <a:t>Computer</a:t>
            </a:r>
            <a:endParaRPr sz="1700"/>
          </a:p>
        </p:txBody>
      </p:sp>
      <p:sp>
        <p:nvSpPr>
          <p:cNvPr id="22" name="object 22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96900" y="5940425"/>
            <a:ext cx="146113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0" b="1">
                <a:solidFill>
                  <a:srgbClr val="FFFFFF"/>
                </a:solidFill>
                <a:latin typeface="Calibri"/>
                <a:cs typeface="Calibri"/>
              </a:rPr>
              <a:t>scratch.mit.edu/racegame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187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4290" y="0"/>
            <a:ext cx="4457709" cy="6286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B56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B56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B56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B56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96900" y="5940297"/>
            <a:ext cx="988694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5" b="1">
                <a:solidFill>
                  <a:srgbClr val="FFFFFF"/>
                </a:solidFill>
                <a:latin typeface="Calibri"/>
                <a:cs typeface="Calibri"/>
              </a:rPr>
              <a:t>Race </a:t>
            </a:r>
            <a:r>
              <a:rPr dirty="0" sz="1000" spc="5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000" spc="1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000" spc="-1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25" b="1">
                <a:solidFill>
                  <a:srgbClr val="FFFFFF"/>
                </a:solidFill>
                <a:latin typeface="Calibri"/>
                <a:cs typeface="Calibri"/>
              </a:rPr>
              <a:t>Finish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6944" y="1749412"/>
            <a:ext cx="1658099" cy="1234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56944" y="3040379"/>
            <a:ext cx="1658099" cy="1234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56944" y="4331347"/>
            <a:ext cx="1658099" cy="12344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235580" y="5924677"/>
            <a:ext cx="1009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35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428" rIns="0" bIns="0" rtlCol="0" vert="horz">
            <a:spAutoFit/>
          </a:bodyPr>
          <a:lstStyle/>
          <a:p>
            <a:pPr marL="897890">
              <a:lnSpc>
                <a:spcPct val="100000"/>
              </a:lnSpc>
            </a:pPr>
            <a:r>
              <a:rPr dirty="0" sz="2800" spc="75"/>
              <a:t>Start </a:t>
            </a:r>
            <a:r>
              <a:rPr dirty="0" sz="2800" spc="30"/>
              <a:t>the</a:t>
            </a:r>
            <a:r>
              <a:rPr dirty="0" sz="2800" spc="-114"/>
              <a:t> </a:t>
            </a:r>
            <a:r>
              <a:rPr dirty="0" sz="2800" spc="20"/>
              <a:t>Race</a:t>
            </a:r>
            <a:endParaRPr sz="2800"/>
          </a:p>
        </p:txBody>
      </p:sp>
      <p:sp>
        <p:nvSpPr>
          <p:cNvPr id="16" name="object 16"/>
          <p:cNvSpPr txBox="1"/>
          <p:nvPr/>
        </p:nvSpPr>
        <p:spPr>
          <a:xfrm>
            <a:off x="1033623" y="1276350"/>
            <a:ext cx="2505075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25" b="1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sprite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move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3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racetrack.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27100"/>
          </a:xfrm>
          <a:custGeom>
            <a:avLst/>
            <a:gdLst/>
            <a:ahLst/>
            <a:cxnLst/>
            <a:rect l="l" t="t" r="r" b="b"/>
            <a:pathLst>
              <a:path w="4572000" h="927100">
                <a:moveTo>
                  <a:pt x="0" y="927100"/>
                </a:moveTo>
                <a:lnTo>
                  <a:pt x="4572000" y="927100"/>
                </a:lnTo>
                <a:lnTo>
                  <a:pt x="4572000" y="0"/>
                </a:lnTo>
                <a:lnTo>
                  <a:pt x="0" y="0"/>
                </a:lnTo>
                <a:lnTo>
                  <a:pt x="0" y="927100"/>
                </a:lnTo>
                <a:close/>
              </a:path>
            </a:pathLst>
          </a:custGeom>
          <a:solidFill>
            <a:srgbClr val="F187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4290" y="0"/>
            <a:ext cx="4457709" cy="1821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60"/>
              <a:t>Start </a:t>
            </a:r>
            <a:r>
              <a:rPr dirty="0" spc="25"/>
              <a:t>the</a:t>
            </a:r>
            <a:r>
              <a:rPr dirty="0" spc="-80"/>
              <a:t> </a:t>
            </a:r>
            <a:r>
              <a:rPr dirty="0" spc="15"/>
              <a:t>Race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10">
                <a:latin typeface="Calibri"/>
                <a:cs typeface="Calibri"/>
              </a:rPr>
              <a:t>scratch.mit.edu/racegame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27100"/>
            <a:ext cx="4572000" cy="2758440"/>
          </a:xfrm>
          <a:custGeom>
            <a:avLst/>
            <a:gdLst/>
            <a:ahLst/>
            <a:cxnLst/>
            <a:rect l="l" t="t" r="r" b="b"/>
            <a:pathLst>
              <a:path w="4572000" h="2758440">
                <a:moveTo>
                  <a:pt x="0" y="2758427"/>
                </a:moveTo>
                <a:lnTo>
                  <a:pt x="4572000" y="2758427"/>
                </a:lnTo>
                <a:lnTo>
                  <a:pt x="4572000" y="0"/>
                </a:lnTo>
                <a:lnTo>
                  <a:pt x="0" y="0"/>
                </a:lnTo>
                <a:lnTo>
                  <a:pt x="0" y="2758427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914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03869" y="1047750"/>
            <a:ext cx="967105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00A1CB"/>
                </a:solidFill>
                <a:latin typeface="Cambria"/>
                <a:cs typeface="Cambria"/>
              </a:rPr>
              <a:t>GET</a:t>
            </a:r>
            <a:r>
              <a:rPr dirty="0" sz="1400" spc="105" b="1">
                <a:solidFill>
                  <a:srgbClr val="00A1CB"/>
                </a:solidFill>
                <a:latin typeface="Cambria"/>
                <a:cs typeface="Cambria"/>
              </a:rPr>
              <a:t> </a:t>
            </a:r>
            <a:r>
              <a:rPr dirty="0" sz="1400" spc="-15" b="1">
                <a:solidFill>
                  <a:srgbClr val="00A1CB"/>
                </a:solidFill>
                <a:latin typeface="Cambria"/>
                <a:cs typeface="Cambria"/>
              </a:rPr>
              <a:t>READY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685527"/>
            <a:ext cx="4572000" cy="1873885"/>
          </a:xfrm>
          <a:custGeom>
            <a:avLst/>
            <a:gdLst/>
            <a:ahLst/>
            <a:cxnLst/>
            <a:rect l="l" t="t" r="r" b="b"/>
            <a:pathLst>
              <a:path w="4572000" h="1873885">
                <a:moveTo>
                  <a:pt x="0" y="1873897"/>
                </a:moveTo>
                <a:lnTo>
                  <a:pt x="4572000" y="1873897"/>
                </a:lnTo>
                <a:lnTo>
                  <a:pt x="4572000" y="0"/>
                </a:lnTo>
                <a:lnTo>
                  <a:pt x="0" y="0"/>
                </a:lnTo>
                <a:lnTo>
                  <a:pt x="0" y="1873897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367284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5559425"/>
            <a:ext cx="4572000" cy="841375"/>
          </a:xfrm>
          <a:custGeom>
            <a:avLst/>
            <a:gdLst/>
            <a:ahLst/>
            <a:cxnLst/>
            <a:rect l="l" t="t" r="r" b="b"/>
            <a:pathLst>
              <a:path w="4572000" h="841375">
                <a:moveTo>
                  <a:pt x="0" y="841375"/>
                </a:moveTo>
                <a:lnTo>
                  <a:pt x="4572000" y="841375"/>
                </a:lnTo>
                <a:lnTo>
                  <a:pt x="4572000" y="0"/>
                </a:lnTo>
                <a:lnTo>
                  <a:pt x="0" y="0"/>
                </a:lnTo>
                <a:lnTo>
                  <a:pt x="0" y="841375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5546725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319542" y="5671591"/>
            <a:ext cx="1932939" cy="474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4445">
              <a:lnSpc>
                <a:spcPct val="100000"/>
              </a:lnSpc>
            </a:pPr>
            <a:r>
              <a:rPr dirty="0" sz="1400" spc="-45" b="1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dirty="0" sz="1400" spc="95" b="1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dirty="0" sz="1400" spc="-35" b="1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4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Press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space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key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move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sprite.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19933" y="141066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71368" y="1487500"/>
            <a:ext cx="609599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719933" y="141066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17372" y="1868106"/>
            <a:ext cx="99060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Choose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dirty="0" sz="900" spc="-1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backdrop.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58163" y="1410665"/>
            <a:ext cx="563880" cy="3066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58163" y="1410665"/>
            <a:ext cx="563880" cy="306705"/>
          </a:xfrm>
          <a:custGeom>
            <a:avLst/>
            <a:gdLst/>
            <a:ahLst/>
            <a:cxnLst/>
            <a:rect l="l" t="t" r="r" b="b"/>
            <a:pathLst>
              <a:path w="563880" h="30670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230428"/>
                </a:lnTo>
                <a:lnTo>
                  <a:pt x="1190" y="274481"/>
                </a:lnTo>
                <a:lnTo>
                  <a:pt x="9525" y="297103"/>
                </a:lnTo>
                <a:lnTo>
                  <a:pt x="32146" y="305438"/>
                </a:lnTo>
                <a:lnTo>
                  <a:pt x="76200" y="306628"/>
                </a:lnTo>
                <a:lnTo>
                  <a:pt x="487680" y="306628"/>
                </a:lnTo>
                <a:lnTo>
                  <a:pt x="531733" y="305438"/>
                </a:lnTo>
                <a:lnTo>
                  <a:pt x="554355" y="297103"/>
                </a:lnTo>
                <a:lnTo>
                  <a:pt x="562689" y="274481"/>
                </a:lnTo>
                <a:lnTo>
                  <a:pt x="563880" y="230428"/>
                </a:lnTo>
                <a:lnTo>
                  <a:pt x="563880" y="76200"/>
                </a:lnTo>
                <a:lnTo>
                  <a:pt x="562689" y="32146"/>
                </a:lnTo>
                <a:lnTo>
                  <a:pt x="554355" y="9525"/>
                </a:lnTo>
                <a:lnTo>
                  <a:pt x="531733" y="1190"/>
                </a:lnTo>
                <a:lnTo>
                  <a:pt x="48768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62239" y="1682623"/>
            <a:ext cx="105410" cy="198120"/>
          </a:xfrm>
          <a:custGeom>
            <a:avLst/>
            <a:gdLst/>
            <a:ahLst/>
            <a:cxnLst/>
            <a:rect l="l" t="t" r="r" b="b"/>
            <a:pathLst>
              <a:path w="105409" h="198119">
                <a:moveTo>
                  <a:pt x="0" y="198069"/>
                </a:moveTo>
                <a:lnTo>
                  <a:pt x="104813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66912" y="4147400"/>
            <a:ext cx="468630" cy="1866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601838" y="3803650"/>
            <a:ext cx="1366520" cy="517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400" spc="-45" b="1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dirty="0" sz="1400" spc="-15" b="1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dirty="0" sz="1400" spc="90" b="1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dirty="0" sz="1400" spc="30" b="1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400">
              <a:latin typeface="Cambria"/>
              <a:cs typeface="Cambria"/>
            </a:endParaRPr>
          </a:p>
          <a:p>
            <a:pPr algn="ctr" marL="1905">
              <a:lnSpc>
                <a:spcPct val="100000"/>
              </a:lnSpc>
              <a:spcBef>
                <a:spcPts val="1195"/>
              </a:spcBef>
              <a:tabLst>
                <a:tab pos="939800" algn="l"/>
              </a:tabLst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	tab.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720088" y="2742082"/>
            <a:ext cx="1119124" cy="7609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20088" y="2742069"/>
            <a:ext cx="1132205" cy="766445"/>
          </a:xfrm>
          <a:custGeom>
            <a:avLst/>
            <a:gdLst/>
            <a:ahLst/>
            <a:cxnLst/>
            <a:rect l="l" t="t" r="r" b="b"/>
            <a:pathLst>
              <a:path w="1132205" h="76644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90105"/>
                </a:lnTo>
                <a:lnTo>
                  <a:pt x="1190" y="734158"/>
                </a:lnTo>
                <a:lnTo>
                  <a:pt x="9525" y="756780"/>
                </a:lnTo>
                <a:lnTo>
                  <a:pt x="32146" y="765114"/>
                </a:lnTo>
                <a:lnTo>
                  <a:pt x="76200" y="766305"/>
                </a:lnTo>
                <a:lnTo>
                  <a:pt x="1055624" y="766305"/>
                </a:lnTo>
                <a:lnTo>
                  <a:pt x="1099677" y="765114"/>
                </a:lnTo>
                <a:lnTo>
                  <a:pt x="1122299" y="756780"/>
                </a:lnTo>
                <a:lnTo>
                  <a:pt x="1130633" y="734158"/>
                </a:lnTo>
                <a:lnTo>
                  <a:pt x="1131824" y="690105"/>
                </a:lnTo>
                <a:lnTo>
                  <a:pt x="1131824" y="76200"/>
                </a:lnTo>
                <a:lnTo>
                  <a:pt x="1130633" y="32146"/>
                </a:lnTo>
                <a:lnTo>
                  <a:pt x="1122299" y="9525"/>
                </a:lnTo>
                <a:lnTo>
                  <a:pt x="1099677" y="1190"/>
                </a:lnTo>
                <a:lnTo>
                  <a:pt x="1055624" y="0"/>
                </a:lnTo>
                <a:lnTo>
                  <a:pt x="76200" y="0"/>
                </a:lnTo>
                <a:close/>
              </a:path>
            </a:pathLst>
          </a:custGeom>
          <a:ln w="19049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427225" y="4422660"/>
            <a:ext cx="1717535" cy="6507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045068" y="2417025"/>
            <a:ext cx="109156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6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6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select</a:t>
            </a:r>
            <a:r>
              <a:rPr dirty="0" sz="900" spc="-6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6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cat.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90800" y="2576067"/>
            <a:ext cx="0" cy="416559"/>
          </a:xfrm>
          <a:custGeom>
            <a:avLst/>
            <a:gdLst/>
            <a:ahLst/>
            <a:cxnLst/>
            <a:rect l="l" t="t" r="r" b="b"/>
            <a:pathLst>
              <a:path w="0" h="416560">
                <a:moveTo>
                  <a:pt x="0" y="416433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28600" y="2299970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 h="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682748" y="4837315"/>
            <a:ext cx="1094105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Try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different</a:t>
            </a:r>
            <a:r>
              <a:rPr dirty="0" sz="900" spc="-114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numbers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change</a:t>
            </a:r>
            <a:r>
              <a:rPr dirty="0" sz="900" spc="-15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speed.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33497" y="4918595"/>
            <a:ext cx="231140" cy="0"/>
          </a:xfrm>
          <a:custGeom>
            <a:avLst/>
            <a:gdLst/>
            <a:ahLst/>
            <a:cxnLst/>
            <a:rect l="l" t="t" r="r" b="b"/>
            <a:pathLst>
              <a:path w="231139" h="0">
                <a:moveTo>
                  <a:pt x="230720" y="0"/>
                </a:moveTo>
                <a:lnTo>
                  <a:pt x="0" y="0"/>
                </a:lnTo>
              </a:path>
            </a:pathLst>
          </a:custGeom>
          <a:ln w="9982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187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4290" y="0"/>
            <a:ext cx="4457709" cy="6286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B56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B56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B56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B56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96900" y="5940297"/>
            <a:ext cx="988694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5" b="1">
                <a:solidFill>
                  <a:srgbClr val="FFFFFF"/>
                </a:solidFill>
                <a:latin typeface="Calibri"/>
                <a:cs typeface="Calibri"/>
              </a:rPr>
              <a:t>Race </a:t>
            </a:r>
            <a:r>
              <a:rPr dirty="0" sz="1000" spc="5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000" spc="1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000" spc="-1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25" b="1">
                <a:solidFill>
                  <a:srgbClr val="FFFFFF"/>
                </a:solidFill>
                <a:latin typeface="Calibri"/>
                <a:cs typeface="Calibri"/>
              </a:rPr>
              <a:t>Finish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923" y="2520886"/>
            <a:ext cx="3048149" cy="22734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235580" y="5924677"/>
            <a:ext cx="1009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35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428" rIns="0" bIns="0" rtlCol="0" vert="horz">
            <a:spAutoFit/>
          </a:bodyPr>
          <a:lstStyle/>
          <a:p>
            <a:pPr marL="1012190">
              <a:lnSpc>
                <a:spcPct val="100000"/>
              </a:lnSpc>
            </a:pPr>
            <a:r>
              <a:rPr dirty="0" sz="2800" spc="-170"/>
              <a:t>On </a:t>
            </a:r>
            <a:r>
              <a:rPr dirty="0" sz="2800" spc="-155"/>
              <a:t>Your</a:t>
            </a:r>
            <a:r>
              <a:rPr dirty="0" sz="2800" spc="100"/>
              <a:t> </a:t>
            </a:r>
            <a:r>
              <a:rPr dirty="0" sz="2800" spc="-90"/>
              <a:t>Mark</a:t>
            </a:r>
            <a:endParaRPr sz="2800"/>
          </a:p>
        </p:txBody>
      </p:sp>
      <p:sp>
        <p:nvSpPr>
          <p:cNvPr id="14" name="object 14"/>
          <p:cNvSpPr txBox="1"/>
          <p:nvPr/>
        </p:nvSpPr>
        <p:spPr>
          <a:xfrm>
            <a:off x="1012211" y="1276350"/>
            <a:ext cx="2547620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Choose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3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starting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point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5" b="1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sprite.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27100"/>
          </a:xfrm>
          <a:custGeom>
            <a:avLst/>
            <a:gdLst/>
            <a:ahLst/>
            <a:cxnLst/>
            <a:rect l="l" t="t" r="r" b="b"/>
            <a:pathLst>
              <a:path w="4572000" h="927100">
                <a:moveTo>
                  <a:pt x="0" y="927100"/>
                </a:moveTo>
                <a:lnTo>
                  <a:pt x="4572000" y="927100"/>
                </a:lnTo>
                <a:lnTo>
                  <a:pt x="4572000" y="0"/>
                </a:lnTo>
                <a:lnTo>
                  <a:pt x="0" y="0"/>
                </a:lnTo>
                <a:lnTo>
                  <a:pt x="0" y="927100"/>
                </a:lnTo>
                <a:close/>
              </a:path>
            </a:pathLst>
          </a:custGeom>
          <a:solidFill>
            <a:srgbClr val="F187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4290" y="0"/>
            <a:ext cx="4457709" cy="1821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27100"/>
            <a:ext cx="4572000" cy="2504440"/>
          </a:xfrm>
          <a:custGeom>
            <a:avLst/>
            <a:gdLst/>
            <a:ahLst/>
            <a:cxnLst/>
            <a:rect l="l" t="t" r="r" b="b"/>
            <a:pathLst>
              <a:path w="4572000" h="2504440">
                <a:moveTo>
                  <a:pt x="0" y="2504440"/>
                </a:moveTo>
                <a:lnTo>
                  <a:pt x="4572000" y="2504440"/>
                </a:lnTo>
                <a:lnTo>
                  <a:pt x="4572000" y="0"/>
                </a:lnTo>
                <a:lnTo>
                  <a:pt x="0" y="0"/>
                </a:lnTo>
                <a:lnTo>
                  <a:pt x="0" y="250444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914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431540"/>
            <a:ext cx="4572000" cy="1630680"/>
          </a:xfrm>
          <a:custGeom>
            <a:avLst/>
            <a:gdLst/>
            <a:ahLst/>
            <a:cxnLst/>
            <a:rect l="l" t="t" r="r" b="b"/>
            <a:pathLst>
              <a:path w="4572000" h="1630679">
                <a:moveTo>
                  <a:pt x="0" y="1630172"/>
                </a:moveTo>
                <a:lnTo>
                  <a:pt x="4572000" y="1630172"/>
                </a:lnTo>
                <a:lnTo>
                  <a:pt x="4572000" y="0"/>
                </a:lnTo>
                <a:lnTo>
                  <a:pt x="0" y="0"/>
                </a:lnTo>
                <a:lnTo>
                  <a:pt x="0" y="1630172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341884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09229" y="3575050"/>
            <a:ext cx="136652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dirty="0" sz="1400" spc="-15" b="1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dirty="0" sz="1400" spc="90" b="1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dirty="0" sz="1400" spc="30" b="1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109" y="1060450"/>
            <a:ext cx="2510155" cy="473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ct val="100000"/>
              </a:lnSpc>
            </a:pPr>
            <a:r>
              <a:rPr dirty="0" sz="1400" spc="-45" b="1">
                <a:solidFill>
                  <a:srgbClr val="00A1CB"/>
                </a:solidFill>
                <a:latin typeface="Cambria"/>
                <a:cs typeface="Cambria"/>
              </a:rPr>
              <a:t>GET</a:t>
            </a:r>
            <a:r>
              <a:rPr dirty="0" sz="1400" spc="105" b="1">
                <a:solidFill>
                  <a:srgbClr val="00A1CB"/>
                </a:solidFill>
                <a:latin typeface="Cambria"/>
                <a:cs typeface="Cambria"/>
              </a:rPr>
              <a:t> </a:t>
            </a:r>
            <a:r>
              <a:rPr dirty="0" sz="1400" spc="-15" b="1">
                <a:solidFill>
                  <a:srgbClr val="00A1CB"/>
                </a:solidFill>
                <a:latin typeface="Cambria"/>
                <a:cs typeface="Cambria"/>
              </a:rPr>
              <a:t>READY</a:t>
            </a:r>
            <a:endParaRPr sz="14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Drag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your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sprite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where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you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want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it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on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Stage.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43189" y="1628775"/>
            <a:ext cx="1828888" cy="1364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43189" y="1628775"/>
            <a:ext cx="1829435" cy="1364615"/>
          </a:xfrm>
          <a:custGeom>
            <a:avLst/>
            <a:gdLst/>
            <a:ahLst/>
            <a:cxnLst/>
            <a:rect l="l" t="t" r="r" b="b"/>
            <a:pathLst>
              <a:path w="1829435" h="1364614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1287856"/>
                </a:lnTo>
                <a:lnTo>
                  <a:pt x="1190" y="1331909"/>
                </a:lnTo>
                <a:lnTo>
                  <a:pt x="9525" y="1354531"/>
                </a:lnTo>
                <a:lnTo>
                  <a:pt x="32146" y="1362865"/>
                </a:lnTo>
                <a:lnTo>
                  <a:pt x="76200" y="1364056"/>
                </a:lnTo>
                <a:lnTo>
                  <a:pt x="1752688" y="1364056"/>
                </a:lnTo>
                <a:lnTo>
                  <a:pt x="1796742" y="1362865"/>
                </a:lnTo>
                <a:lnTo>
                  <a:pt x="1819363" y="1354531"/>
                </a:lnTo>
                <a:lnTo>
                  <a:pt x="1827698" y="1331909"/>
                </a:lnTo>
                <a:lnTo>
                  <a:pt x="1828888" y="1287856"/>
                </a:lnTo>
                <a:lnTo>
                  <a:pt x="1828888" y="76200"/>
                </a:lnTo>
                <a:lnTo>
                  <a:pt x="1827698" y="32146"/>
                </a:lnTo>
                <a:lnTo>
                  <a:pt x="1819363" y="9525"/>
                </a:lnTo>
                <a:lnTo>
                  <a:pt x="1796742" y="1190"/>
                </a:lnTo>
                <a:lnTo>
                  <a:pt x="1752688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061711"/>
            <a:ext cx="4572000" cy="1339215"/>
          </a:xfrm>
          <a:custGeom>
            <a:avLst/>
            <a:gdLst/>
            <a:ahLst/>
            <a:cxnLst/>
            <a:rect l="l" t="t" r="r" b="b"/>
            <a:pathLst>
              <a:path w="4572000" h="1339214">
                <a:moveTo>
                  <a:pt x="0" y="1339088"/>
                </a:moveTo>
                <a:lnTo>
                  <a:pt x="4572000" y="1339088"/>
                </a:lnTo>
                <a:lnTo>
                  <a:pt x="4572000" y="0"/>
                </a:lnTo>
                <a:lnTo>
                  <a:pt x="0" y="0"/>
                </a:lnTo>
                <a:lnTo>
                  <a:pt x="0" y="1339088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5049011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003132" y="5208587"/>
            <a:ext cx="58039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dirty="0" sz="1400" spc="95" b="1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dirty="0" sz="1400" spc="-35" b="1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45"/>
              <a:t>On </a:t>
            </a:r>
            <a:r>
              <a:rPr dirty="0" spc="-130"/>
              <a:t>Your</a:t>
            </a:r>
            <a:r>
              <a:rPr dirty="0" spc="65"/>
              <a:t> </a:t>
            </a:r>
            <a:r>
              <a:rPr dirty="0" spc="-80"/>
              <a:t>Mark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10">
                <a:latin typeface="Calibri"/>
                <a:cs typeface="Calibri"/>
              </a:rPr>
              <a:t>scratch.mit.edu/racegame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08886" y="2456878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5">
                <a:moveTo>
                  <a:pt x="81890" y="86258"/>
                </a:moveTo>
                <a:lnTo>
                  <a:pt x="44818" y="86258"/>
                </a:lnTo>
                <a:lnTo>
                  <a:pt x="55549" y="101599"/>
                </a:lnTo>
                <a:lnTo>
                  <a:pt x="64452" y="103162"/>
                </a:lnTo>
                <a:lnTo>
                  <a:pt x="80949" y="91617"/>
                </a:lnTo>
                <a:lnTo>
                  <a:pt x="81890" y="86258"/>
                </a:lnTo>
                <a:close/>
              </a:path>
              <a:path w="89535" h="103505">
                <a:moveTo>
                  <a:pt x="17653" y="0"/>
                </a:moveTo>
                <a:lnTo>
                  <a:pt x="11671" y="177"/>
                </a:lnTo>
                <a:lnTo>
                  <a:pt x="2222" y="6794"/>
                </a:lnTo>
                <a:lnTo>
                  <a:pt x="0" y="12357"/>
                </a:lnTo>
                <a:lnTo>
                  <a:pt x="16281" y="91706"/>
                </a:lnTo>
                <a:lnTo>
                  <a:pt x="20396" y="95923"/>
                </a:lnTo>
                <a:lnTo>
                  <a:pt x="31369" y="98463"/>
                </a:lnTo>
                <a:lnTo>
                  <a:pt x="36918" y="96481"/>
                </a:lnTo>
                <a:lnTo>
                  <a:pt x="44818" y="86258"/>
                </a:lnTo>
                <a:lnTo>
                  <a:pt x="81890" y="86258"/>
                </a:lnTo>
                <a:lnTo>
                  <a:pt x="82511" y="82715"/>
                </a:lnTo>
                <a:lnTo>
                  <a:pt x="71780" y="67386"/>
                </a:lnTo>
                <a:lnTo>
                  <a:pt x="78727" y="65163"/>
                </a:lnTo>
                <a:lnTo>
                  <a:pt x="84086" y="63461"/>
                </a:lnTo>
                <a:lnTo>
                  <a:pt x="87833" y="58927"/>
                </a:lnTo>
                <a:lnTo>
                  <a:pt x="89217" y="47739"/>
                </a:lnTo>
                <a:lnTo>
                  <a:pt x="86652" y="42430"/>
                </a:lnTo>
                <a:lnTo>
                  <a:pt x="17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08886" y="2456878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5">
                <a:moveTo>
                  <a:pt x="78727" y="65163"/>
                </a:moveTo>
                <a:lnTo>
                  <a:pt x="71780" y="67386"/>
                </a:lnTo>
                <a:lnTo>
                  <a:pt x="78016" y="76288"/>
                </a:lnTo>
                <a:lnTo>
                  <a:pt x="82511" y="82715"/>
                </a:lnTo>
                <a:lnTo>
                  <a:pt x="80949" y="91617"/>
                </a:lnTo>
                <a:lnTo>
                  <a:pt x="74510" y="96113"/>
                </a:lnTo>
                <a:lnTo>
                  <a:pt x="70878" y="98653"/>
                </a:lnTo>
                <a:lnTo>
                  <a:pt x="64452" y="103162"/>
                </a:lnTo>
                <a:lnTo>
                  <a:pt x="55549" y="101599"/>
                </a:lnTo>
                <a:lnTo>
                  <a:pt x="51054" y="95161"/>
                </a:lnTo>
                <a:lnTo>
                  <a:pt x="44818" y="86258"/>
                </a:lnTo>
                <a:lnTo>
                  <a:pt x="43332" y="88188"/>
                </a:lnTo>
                <a:lnTo>
                  <a:pt x="41846" y="90106"/>
                </a:lnTo>
                <a:lnTo>
                  <a:pt x="40360" y="92024"/>
                </a:lnTo>
                <a:lnTo>
                  <a:pt x="36918" y="96481"/>
                </a:lnTo>
                <a:lnTo>
                  <a:pt x="31369" y="98463"/>
                </a:lnTo>
                <a:lnTo>
                  <a:pt x="25895" y="97193"/>
                </a:lnTo>
                <a:lnTo>
                  <a:pt x="20396" y="95923"/>
                </a:lnTo>
                <a:lnTo>
                  <a:pt x="16281" y="91706"/>
                </a:lnTo>
                <a:lnTo>
                  <a:pt x="15151" y="86194"/>
                </a:lnTo>
                <a:lnTo>
                  <a:pt x="1155" y="18008"/>
                </a:lnTo>
                <a:lnTo>
                  <a:pt x="17653" y="0"/>
                </a:lnTo>
                <a:lnTo>
                  <a:pt x="22567" y="3009"/>
                </a:lnTo>
                <a:lnTo>
                  <a:pt x="81851" y="39471"/>
                </a:lnTo>
                <a:lnTo>
                  <a:pt x="86652" y="42430"/>
                </a:lnTo>
                <a:lnTo>
                  <a:pt x="89217" y="47739"/>
                </a:lnTo>
                <a:lnTo>
                  <a:pt x="88519" y="53339"/>
                </a:lnTo>
                <a:lnTo>
                  <a:pt x="87833" y="58927"/>
                </a:lnTo>
                <a:lnTo>
                  <a:pt x="84086" y="63461"/>
                </a:lnTo>
                <a:lnTo>
                  <a:pt x="78714" y="65163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546908" y="5727700"/>
            <a:ext cx="755015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15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green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flag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1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reset.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14674" y="5624576"/>
            <a:ext cx="469391" cy="384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14674" y="5624576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19716" y="5803900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 h="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65200" y="5712475"/>
            <a:ext cx="1011555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Press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</a:t>
            </a: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space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key 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move your</a:t>
            </a:r>
            <a:r>
              <a:rPr dirty="0" sz="900" spc="-1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sprite.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86000" y="5564632"/>
            <a:ext cx="0" cy="531495"/>
          </a:xfrm>
          <a:custGeom>
            <a:avLst/>
            <a:gdLst/>
            <a:ahLst/>
            <a:cxnLst/>
            <a:rect l="l" t="t" r="r" b="b"/>
            <a:pathLst>
              <a:path w="0" h="531495">
                <a:moveTo>
                  <a:pt x="0" y="0"/>
                </a:moveTo>
                <a:lnTo>
                  <a:pt x="0" y="531368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88364" y="4070984"/>
            <a:ext cx="483870" cy="483870"/>
          </a:xfrm>
          <a:custGeom>
            <a:avLst/>
            <a:gdLst/>
            <a:ahLst/>
            <a:cxnLst/>
            <a:rect l="l" t="t" r="r" b="b"/>
            <a:pathLst>
              <a:path w="483869" h="483870">
                <a:moveTo>
                  <a:pt x="4076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7670"/>
                </a:lnTo>
                <a:lnTo>
                  <a:pt x="1190" y="451723"/>
                </a:lnTo>
                <a:lnTo>
                  <a:pt x="9525" y="474345"/>
                </a:lnTo>
                <a:lnTo>
                  <a:pt x="32146" y="482679"/>
                </a:lnTo>
                <a:lnTo>
                  <a:pt x="76200" y="483870"/>
                </a:lnTo>
                <a:lnTo>
                  <a:pt x="407670" y="483870"/>
                </a:lnTo>
                <a:lnTo>
                  <a:pt x="451723" y="482679"/>
                </a:lnTo>
                <a:lnTo>
                  <a:pt x="474345" y="474345"/>
                </a:lnTo>
                <a:lnTo>
                  <a:pt x="482679" y="451723"/>
                </a:lnTo>
                <a:lnTo>
                  <a:pt x="483870" y="407670"/>
                </a:lnTo>
                <a:lnTo>
                  <a:pt x="483870" y="76200"/>
                </a:lnTo>
                <a:lnTo>
                  <a:pt x="482679" y="32146"/>
                </a:lnTo>
                <a:lnTo>
                  <a:pt x="474345" y="9525"/>
                </a:lnTo>
                <a:lnTo>
                  <a:pt x="451723" y="1190"/>
                </a:lnTo>
                <a:lnTo>
                  <a:pt x="4076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86282" y="4117466"/>
            <a:ext cx="288036" cy="3909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88364" y="4070984"/>
            <a:ext cx="483870" cy="483870"/>
          </a:xfrm>
          <a:custGeom>
            <a:avLst/>
            <a:gdLst/>
            <a:ahLst/>
            <a:cxnLst/>
            <a:rect l="l" t="t" r="r" b="b"/>
            <a:pathLst>
              <a:path w="483869" h="48387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7670"/>
                </a:lnTo>
                <a:lnTo>
                  <a:pt x="1190" y="451723"/>
                </a:lnTo>
                <a:lnTo>
                  <a:pt x="9525" y="474345"/>
                </a:lnTo>
                <a:lnTo>
                  <a:pt x="32146" y="482679"/>
                </a:lnTo>
                <a:lnTo>
                  <a:pt x="76200" y="483870"/>
                </a:lnTo>
                <a:lnTo>
                  <a:pt x="407670" y="483870"/>
                </a:lnTo>
                <a:lnTo>
                  <a:pt x="451723" y="482679"/>
                </a:lnTo>
                <a:lnTo>
                  <a:pt x="474345" y="474345"/>
                </a:lnTo>
                <a:lnTo>
                  <a:pt x="482679" y="451723"/>
                </a:lnTo>
                <a:lnTo>
                  <a:pt x="483870" y="407670"/>
                </a:lnTo>
                <a:lnTo>
                  <a:pt x="483870" y="76200"/>
                </a:lnTo>
                <a:lnTo>
                  <a:pt x="482679" y="32146"/>
                </a:lnTo>
                <a:lnTo>
                  <a:pt x="474345" y="9525"/>
                </a:lnTo>
                <a:lnTo>
                  <a:pt x="451723" y="1190"/>
                </a:lnTo>
                <a:lnTo>
                  <a:pt x="4076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9395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65910" y="3932935"/>
            <a:ext cx="1440180" cy="725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124200" y="4392373"/>
            <a:ext cx="1232535" cy="472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Set</a:t>
            </a:r>
            <a:r>
              <a:rPr dirty="0" sz="900" spc="-5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5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starting</a:t>
            </a:r>
            <a:r>
              <a:rPr dirty="0" sz="900" spc="-5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position.  </a:t>
            </a:r>
            <a:r>
              <a:rPr dirty="0" sz="900" spc="-5" b="1">
                <a:solidFill>
                  <a:srgbClr val="636466"/>
                </a:solidFill>
                <a:latin typeface="Calibri"/>
                <a:cs typeface="Calibri"/>
              </a:rPr>
              <a:t>(Your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numbers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may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be 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different.)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99232" y="4494910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187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4290" y="0"/>
            <a:ext cx="4457709" cy="6286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B56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B56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B56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B56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96900" y="5940297"/>
            <a:ext cx="988694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5" b="1">
                <a:solidFill>
                  <a:srgbClr val="FFFFFF"/>
                </a:solidFill>
                <a:latin typeface="Calibri"/>
                <a:cs typeface="Calibri"/>
              </a:rPr>
              <a:t>Race </a:t>
            </a:r>
            <a:r>
              <a:rPr dirty="0" sz="1000" spc="5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000" spc="1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000" spc="-1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25" b="1">
                <a:solidFill>
                  <a:srgbClr val="FFFFFF"/>
                </a:solidFill>
                <a:latin typeface="Calibri"/>
                <a:cs typeface="Calibri"/>
              </a:rPr>
              <a:t>Finish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5806" y="1864614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45806" y="3731514"/>
            <a:ext cx="2280399" cy="1719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235580" y="5924677"/>
            <a:ext cx="1009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35" b="1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428" rIns="0" bIns="0" rtlCol="0" vert="horz">
            <a:spAutoFit/>
          </a:bodyPr>
          <a:lstStyle/>
          <a:p>
            <a:pPr marL="394335">
              <a:lnSpc>
                <a:spcPct val="100000"/>
              </a:lnSpc>
            </a:pPr>
            <a:r>
              <a:rPr dirty="0" sz="2800" spc="-25"/>
              <a:t>Reach </a:t>
            </a:r>
            <a:r>
              <a:rPr dirty="0" sz="2800" spc="30"/>
              <a:t>the </a:t>
            </a:r>
            <a:r>
              <a:rPr dirty="0" sz="2800" spc="-110"/>
              <a:t>Finish</a:t>
            </a:r>
            <a:r>
              <a:rPr dirty="0" sz="2800" spc="20"/>
              <a:t> </a:t>
            </a:r>
            <a:r>
              <a:rPr dirty="0" sz="2800" spc="-114"/>
              <a:t>Line</a:t>
            </a:r>
            <a:endParaRPr sz="2800"/>
          </a:p>
        </p:txBody>
      </p:sp>
      <p:sp>
        <p:nvSpPr>
          <p:cNvPr id="15" name="object 15"/>
          <p:cNvSpPr txBox="1"/>
          <p:nvPr/>
        </p:nvSpPr>
        <p:spPr>
          <a:xfrm>
            <a:off x="1264653" y="1116330"/>
            <a:ext cx="2042795" cy="473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670" marR="5080" indent="-14604">
              <a:lnSpc>
                <a:spcPct val="125000"/>
              </a:lnSpc>
            </a:pPr>
            <a:r>
              <a:rPr dirty="0" sz="1200" spc="-25" b="1">
                <a:solidFill>
                  <a:srgbClr val="FFFFFF"/>
                </a:solidFill>
                <a:latin typeface="Calibri"/>
                <a:cs typeface="Calibri"/>
              </a:rPr>
              <a:t>Make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your sprite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dirty="0" sz="1200" spc="-1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something 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reaches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finish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line.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27100"/>
          </a:xfrm>
          <a:custGeom>
            <a:avLst/>
            <a:gdLst/>
            <a:ahLst/>
            <a:cxnLst/>
            <a:rect l="l" t="t" r="r" b="b"/>
            <a:pathLst>
              <a:path w="4572000" h="927100">
                <a:moveTo>
                  <a:pt x="0" y="927100"/>
                </a:moveTo>
                <a:lnTo>
                  <a:pt x="4572000" y="927100"/>
                </a:lnTo>
                <a:lnTo>
                  <a:pt x="4572000" y="0"/>
                </a:lnTo>
                <a:lnTo>
                  <a:pt x="0" y="0"/>
                </a:lnTo>
                <a:lnTo>
                  <a:pt x="0" y="927100"/>
                </a:lnTo>
                <a:close/>
              </a:path>
            </a:pathLst>
          </a:custGeom>
          <a:solidFill>
            <a:srgbClr val="F187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4290" y="0"/>
            <a:ext cx="4457709" cy="1821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27100"/>
            <a:ext cx="4572000" cy="2501265"/>
          </a:xfrm>
          <a:custGeom>
            <a:avLst/>
            <a:gdLst/>
            <a:ahLst/>
            <a:cxnLst/>
            <a:rect l="l" t="t" r="r" b="b"/>
            <a:pathLst>
              <a:path w="4572000" h="2501265">
                <a:moveTo>
                  <a:pt x="0" y="2500871"/>
                </a:moveTo>
                <a:lnTo>
                  <a:pt x="4572000" y="2500871"/>
                </a:lnTo>
                <a:lnTo>
                  <a:pt x="4572000" y="0"/>
                </a:lnTo>
                <a:lnTo>
                  <a:pt x="0" y="0"/>
                </a:lnTo>
                <a:lnTo>
                  <a:pt x="0" y="2500871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914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03869" y="1009650"/>
            <a:ext cx="967105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00A1CB"/>
                </a:solidFill>
                <a:latin typeface="Cambria"/>
                <a:cs typeface="Cambria"/>
              </a:rPr>
              <a:t>GET</a:t>
            </a:r>
            <a:r>
              <a:rPr dirty="0" sz="1400" spc="105" b="1">
                <a:solidFill>
                  <a:srgbClr val="00A1CB"/>
                </a:solidFill>
                <a:latin typeface="Cambria"/>
                <a:cs typeface="Cambria"/>
              </a:rPr>
              <a:t> </a:t>
            </a:r>
            <a:r>
              <a:rPr dirty="0" sz="1400" spc="-15" b="1">
                <a:solidFill>
                  <a:srgbClr val="00A1CB"/>
                </a:solidFill>
                <a:latin typeface="Cambria"/>
                <a:cs typeface="Cambria"/>
              </a:rPr>
              <a:t>READY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600" y="2254250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 h="0">
                <a:moveTo>
                  <a:pt x="41148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26208" y="2390775"/>
            <a:ext cx="1082154" cy="81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26208" y="2390775"/>
            <a:ext cx="1082675" cy="812800"/>
          </a:xfrm>
          <a:custGeom>
            <a:avLst/>
            <a:gdLst/>
            <a:ahLst/>
            <a:cxnLst/>
            <a:rect l="l" t="t" r="r" b="b"/>
            <a:pathLst>
              <a:path w="1082675" h="81280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736600"/>
                </a:lnTo>
                <a:lnTo>
                  <a:pt x="1190" y="780653"/>
                </a:lnTo>
                <a:lnTo>
                  <a:pt x="9525" y="803275"/>
                </a:lnTo>
                <a:lnTo>
                  <a:pt x="32146" y="811609"/>
                </a:lnTo>
                <a:lnTo>
                  <a:pt x="76200" y="812800"/>
                </a:lnTo>
                <a:lnTo>
                  <a:pt x="1005966" y="812800"/>
                </a:lnTo>
                <a:lnTo>
                  <a:pt x="1050020" y="811609"/>
                </a:lnTo>
                <a:lnTo>
                  <a:pt x="1072642" y="803275"/>
                </a:lnTo>
                <a:lnTo>
                  <a:pt x="1080976" y="780653"/>
                </a:lnTo>
                <a:lnTo>
                  <a:pt x="1082167" y="736600"/>
                </a:lnTo>
                <a:lnTo>
                  <a:pt x="1082167" y="76200"/>
                </a:lnTo>
                <a:lnTo>
                  <a:pt x="1080976" y="32146"/>
                </a:lnTo>
                <a:lnTo>
                  <a:pt x="1072642" y="9525"/>
                </a:lnTo>
                <a:lnTo>
                  <a:pt x="1050020" y="1190"/>
                </a:lnTo>
                <a:lnTo>
                  <a:pt x="1005966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3427971"/>
            <a:ext cx="4572000" cy="1883410"/>
          </a:xfrm>
          <a:custGeom>
            <a:avLst/>
            <a:gdLst/>
            <a:ahLst/>
            <a:cxnLst/>
            <a:rect l="l" t="t" r="r" b="b"/>
            <a:pathLst>
              <a:path w="4572000" h="1883410">
                <a:moveTo>
                  <a:pt x="0" y="1883168"/>
                </a:moveTo>
                <a:lnTo>
                  <a:pt x="4572000" y="1883168"/>
                </a:lnTo>
                <a:lnTo>
                  <a:pt x="4572000" y="0"/>
                </a:lnTo>
                <a:lnTo>
                  <a:pt x="0" y="0"/>
                </a:lnTo>
                <a:lnTo>
                  <a:pt x="0" y="1883168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3415284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32005" y="2337450"/>
            <a:ext cx="1102360" cy="472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Drag the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line</a:t>
            </a:r>
            <a:r>
              <a:rPr dirty="0" sz="900" spc="-1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(Sprite2) 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 where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you want it 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on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1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Stage.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8708" y="4054335"/>
            <a:ext cx="1684781" cy="10561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5311140"/>
            <a:ext cx="4572000" cy="1089660"/>
          </a:xfrm>
          <a:custGeom>
            <a:avLst/>
            <a:gdLst/>
            <a:ahLst/>
            <a:cxnLst/>
            <a:rect l="l" t="t" r="r" b="b"/>
            <a:pathLst>
              <a:path w="4572000" h="1089660">
                <a:moveTo>
                  <a:pt x="0" y="1089660"/>
                </a:moveTo>
                <a:lnTo>
                  <a:pt x="4572000" y="1089660"/>
                </a:lnTo>
                <a:lnTo>
                  <a:pt x="4572000" y="0"/>
                </a:lnTo>
                <a:lnTo>
                  <a:pt x="0" y="0"/>
                </a:lnTo>
                <a:lnTo>
                  <a:pt x="0" y="108966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529844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Reach </a:t>
            </a:r>
            <a:r>
              <a:rPr dirty="0" spc="25"/>
              <a:t>the </a:t>
            </a:r>
            <a:r>
              <a:rPr dirty="0" spc="-95"/>
              <a:t>Finish</a:t>
            </a:r>
            <a:r>
              <a:rPr dirty="0" spc="5"/>
              <a:t> </a:t>
            </a:r>
            <a:r>
              <a:rPr dirty="0" spc="-100"/>
              <a:t>Line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10">
                <a:latin typeface="Calibri"/>
                <a:cs typeface="Calibri"/>
              </a:rPr>
              <a:t>scratch.mit.edu/racegame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56474" y="5719749"/>
            <a:ext cx="453378" cy="370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56474" y="5719751"/>
            <a:ext cx="453390" cy="370840"/>
          </a:xfrm>
          <a:custGeom>
            <a:avLst/>
            <a:gdLst/>
            <a:ahLst/>
            <a:cxnLst/>
            <a:rect l="l" t="t" r="r" b="b"/>
            <a:pathLst>
              <a:path w="453389" h="370839">
                <a:moveTo>
                  <a:pt x="62598" y="0"/>
                </a:moveTo>
                <a:lnTo>
                  <a:pt x="26408" y="978"/>
                </a:lnTo>
                <a:lnTo>
                  <a:pt x="7824" y="7824"/>
                </a:lnTo>
                <a:lnTo>
                  <a:pt x="978" y="26408"/>
                </a:lnTo>
                <a:lnTo>
                  <a:pt x="0" y="62598"/>
                </a:lnTo>
                <a:lnTo>
                  <a:pt x="0" y="307759"/>
                </a:lnTo>
                <a:lnTo>
                  <a:pt x="978" y="343948"/>
                </a:lnTo>
                <a:lnTo>
                  <a:pt x="7824" y="362532"/>
                </a:lnTo>
                <a:lnTo>
                  <a:pt x="26408" y="369379"/>
                </a:lnTo>
                <a:lnTo>
                  <a:pt x="62598" y="370357"/>
                </a:lnTo>
                <a:lnTo>
                  <a:pt x="390791" y="370357"/>
                </a:lnTo>
                <a:lnTo>
                  <a:pt x="426974" y="369379"/>
                </a:lnTo>
                <a:lnTo>
                  <a:pt x="445554" y="362532"/>
                </a:lnTo>
                <a:lnTo>
                  <a:pt x="452399" y="343948"/>
                </a:lnTo>
                <a:lnTo>
                  <a:pt x="453377" y="307759"/>
                </a:lnTo>
                <a:lnTo>
                  <a:pt x="453377" y="62598"/>
                </a:lnTo>
                <a:lnTo>
                  <a:pt x="452399" y="26408"/>
                </a:lnTo>
                <a:lnTo>
                  <a:pt x="445554" y="7824"/>
                </a:lnTo>
                <a:lnTo>
                  <a:pt x="426973" y="978"/>
                </a:lnTo>
                <a:lnTo>
                  <a:pt x="390791" y="0"/>
                </a:lnTo>
                <a:lnTo>
                  <a:pt x="62598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622003" y="5752528"/>
            <a:ext cx="1466850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Keep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pressing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space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key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until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you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cross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finish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line!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86000" y="5691632"/>
            <a:ext cx="0" cy="442595"/>
          </a:xfrm>
          <a:custGeom>
            <a:avLst/>
            <a:gdLst/>
            <a:ahLst/>
            <a:cxnLst/>
            <a:rect l="l" t="t" r="r" b="b"/>
            <a:pathLst>
              <a:path w="0" h="442595">
                <a:moveTo>
                  <a:pt x="0" y="0"/>
                </a:moveTo>
                <a:lnTo>
                  <a:pt x="0" y="442468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91744" y="5777928"/>
            <a:ext cx="755650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1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green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flag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1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start.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73517" y="5868415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 h="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003132" y="5391150"/>
            <a:ext cx="58039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dirty="0" sz="1400" spc="95" b="1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dirty="0" sz="1400" spc="-35" b="1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43200" y="4409554"/>
            <a:ext cx="711835" cy="173355"/>
          </a:xfrm>
          <a:custGeom>
            <a:avLst/>
            <a:gdLst/>
            <a:ahLst/>
            <a:cxnLst/>
            <a:rect l="l" t="t" r="r" b="b"/>
            <a:pathLst>
              <a:path w="711835" h="173354">
                <a:moveTo>
                  <a:pt x="0" y="172846"/>
                </a:moveTo>
                <a:lnTo>
                  <a:pt x="143916" y="0"/>
                </a:lnTo>
                <a:lnTo>
                  <a:pt x="711352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79800" y="4487087"/>
            <a:ext cx="82550" cy="615315"/>
          </a:xfrm>
          <a:custGeom>
            <a:avLst/>
            <a:gdLst/>
            <a:ahLst/>
            <a:cxnLst/>
            <a:rect l="l" t="t" r="r" b="b"/>
            <a:pathLst>
              <a:path w="82550" h="615314">
                <a:moveTo>
                  <a:pt x="9144" y="0"/>
                </a:moveTo>
                <a:lnTo>
                  <a:pt x="82296" y="0"/>
                </a:lnTo>
                <a:lnTo>
                  <a:pt x="82296" y="614756"/>
                </a:lnTo>
                <a:lnTo>
                  <a:pt x="0" y="614756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367176" y="4787900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376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470668" y="4328426"/>
            <a:ext cx="887094" cy="535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Choose</a:t>
            </a:r>
            <a:r>
              <a:rPr dirty="0" sz="900" spc="-8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35" b="1">
                <a:solidFill>
                  <a:srgbClr val="636466"/>
                </a:solidFill>
                <a:latin typeface="Calibri"/>
                <a:cs typeface="Calibri"/>
              </a:rPr>
              <a:t>Sprite2.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Add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these</a:t>
            </a:r>
            <a:r>
              <a:rPr dirty="0" sz="900" spc="-9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blocks.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43453" y="2868917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5">
                <a:moveTo>
                  <a:pt x="81890" y="86258"/>
                </a:moveTo>
                <a:lnTo>
                  <a:pt x="44818" y="86258"/>
                </a:lnTo>
                <a:lnTo>
                  <a:pt x="55549" y="101599"/>
                </a:lnTo>
                <a:lnTo>
                  <a:pt x="64452" y="103162"/>
                </a:lnTo>
                <a:lnTo>
                  <a:pt x="80949" y="91617"/>
                </a:lnTo>
                <a:lnTo>
                  <a:pt x="81890" y="86258"/>
                </a:lnTo>
                <a:close/>
              </a:path>
              <a:path w="89535" h="103505">
                <a:moveTo>
                  <a:pt x="17653" y="0"/>
                </a:moveTo>
                <a:lnTo>
                  <a:pt x="11671" y="177"/>
                </a:lnTo>
                <a:lnTo>
                  <a:pt x="2222" y="6794"/>
                </a:lnTo>
                <a:lnTo>
                  <a:pt x="0" y="12357"/>
                </a:lnTo>
                <a:lnTo>
                  <a:pt x="16281" y="91706"/>
                </a:lnTo>
                <a:lnTo>
                  <a:pt x="20396" y="95923"/>
                </a:lnTo>
                <a:lnTo>
                  <a:pt x="31369" y="98463"/>
                </a:lnTo>
                <a:lnTo>
                  <a:pt x="36918" y="96481"/>
                </a:lnTo>
                <a:lnTo>
                  <a:pt x="44818" y="86258"/>
                </a:lnTo>
                <a:lnTo>
                  <a:pt x="81890" y="86258"/>
                </a:lnTo>
                <a:lnTo>
                  <a:pt x="82511" y="82715"/>
                </a:lnTo>
                <a:lnTo>
                  <a:pt x="71780" y="67386"/>
                </a:lnTo>
                <a:lnTo>
                  <a:pt x="78727" y="65163"/>
                </a:lnTo>
                <a:lnTo>
                  <a:pt x="84086" y="63461"/>
                </a:lnTo>
                <a:lnTo>
                  <a:pt x="87833" y="58927"/>
                </a:lnTo>
                <a:lnTo>
                  <a:pt x="89217" y="47739"/>
                </a:lnTo>
                <a:lnTo>
                  <a:pt x="86652" y="42430"/>
                </a:lnTo>
                <a:lnTo>
                  <a:pt x="17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943453" y="2868917"/>
            <a:ext cx="89535" cy="103505"/>
          </a:xfrm>
          <a:custGeom>
            <a:avLst/>
            <a:gdLst/>
            <a:ahLst/>
            <a:cxnLst/>
            <a:rect l="l" t="t" r="r" b="b"/>
            <a:pathLst>
              <a:path w="89535" h="103505">
                <a:moveTo>
                  <a:pt x="78727" y="65163"/>
                </a:moveTo>
                <a:lnTo>
                  <a:pt x="71780" y="67386"/>
                </a:lnTo>
                <a:lnTo>
                  <a:pt x="78016" y="76288"/>
                </a:lnTo>
                <a:lnTo>
                  <a:pt x="82511" y="82715"/>
                </a:lnTo>
                <a:lnTo>
                  <a:pt x="80949" y="91617"/>
                </a:lnTo>
                <a:lnTo>
                  <a:pt x="74510" y="96113"/>
                </a:lnTo>
                <a:lnTo>
                  <a:pt x="70878" y="98653"/>
                </a:lnTo>
                <a:lnTo>
                  <a:pt x="64452" y="103162"/>
                </a:lnTo>
                <a:lnTo>
                  <a:pt x="55549" y="101599"/>
                </a:lnTo>
                <a:lnTo>
                  <a:pt x="51054" y="95161"/>
                </a:lnTo>
                <a:lnTo>
                  <a:pt x="44818" y="86258"/>
                </a:lnTo>
                <a:lnTo>
                  <a:pt x="43332" y="88188"/>
                </a:lnTo>
                <a:lnTo>
                  <a:pt x="41846" y="90106"/>
                </a:lnTo>
                <a:lnTo>
                  <a:pt x="40360" y="92024"/>
                </a:lnTo>
                <a:lnTo>
                  <a:pt x="36918" y="96481"/>
                </a:lnTo>
                <a:lnTo>
                  <a:pt x="31369" y="98463"/>
                </a:lnTo>
                <a:lnTo>
                  <a:pt x="25895" y="97193"/>
                </a:lnTo>
                <a:lnTo>
                  <a:pt x="20396" y="95923"/>
                </a:lnTo>
                <a:lnTo>
                  <a:pt x="16281" y="91706"/>
                </a:lnTo>
                <a:lnTo>
                  <a:pt x="15151" y="86194"/>
                </a:lnTo>
                <a:lnTo>
                  <a:pt x="1155" y="18008"/>
                </a:lnTo>
                <a:lnTo>
                  <a:pt x="17653" y="0"/>
                </a:lnTo>
                <a:lnTo>
                  <a:pt x="22567" y="3009"/>
                </a:lnTo>
                <a:lnTo>
                  <a:pt x="81851" y="39471"/>
                </a:lnTo>
                <a:lnTo>
                  <a:pt x="86652" y="42430"/>
                </a:lnTo>
                <a:lnTo>
                  <a:pt x="89217" y="47739"/>
                </a:lnTo>
                <a:lnTo>
                  <a:pt x="88519" y="53339"/>
                </a:lnTo>
                <a:lnTo>
                  <a:pt x="87833" y="58927"/>
                </a:lnTo>
                <a:lnTo>
                  <a:pt x="84086" y="63461"/>
                </a:lnTo>
                <a:lnTo>
                  <a:pt x="78714" y="65163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026208" y="1367091"/>
            <a:ext cx="715556" cy="750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026208" y="1367091"/>
            <a:ext cx="715645" cy="751205"/>
          </a:xfrm>
          <a:custGeom>
            <a:avLst/>
            <a:gdLst/>
            <a:ahLst/>
            <a:cxnLst/>
            <a:rect l="l" t="t" r="r" b="b"/>
            <a:pathLst>
              <a:path w="715644" h="75120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74687"/>
                </a:lnTo>
                <a:lnTo>
                  <a:pt x="1190" y="718740"/>
                </a:lnTo>
                <a:lnTo>
                  <a:pt x="9525" y="741362"/>
                </a:lnTo>
                <a:lnTo>
                  <a:pt x="32146" y="749696"/>
                </a:lnTo>
                <a:lnTo>
                  <a:pt x="76200" y="750887"/>
                </a:lnTo>
                <a:lnTo>
                  <a:pt x="639368" y="750887"/>
                </a:lnTo>
                <a:lnTo>
                  <a:pt x="683421" y="749696"/>
                </a:lnTo>
                <a:lnTo>
                  <a:pt x="706043" y="741362"/>
                </a:lnTo>
                <a:lnTo>
                  <a:pt x="714378" y="718740"/>
                </a:lnTo>
                <a:lnTo>
                  <a:pt x="715568" y="674687"/>
                </a:lnTo>
                <a:lnTo>
                  <a:pt x="715568" y="76200"/>
                </a:lnTo>
                <a:lnTo>
                  <a:pt x="714378" y="32146"/>
                </a:lnTo>
                <a:lnTo>
                  <a:pt x="706043" y="9525"/>
                </a:lnTo>
                <a:lnTo>
                  <a:pt x="683421" y="1190"/>
                </a:lnTo>
                <a:lnTo>
                  <a:pt x="639368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858897" y="1313766"/>
            <a:ext cx="1181100" cy="851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48590">
              <a:lnSpc>
                <a:spcPct val="111100"/>
              </a:lnSpc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Choose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</a:t>
            </a:r>
            <a:r>
              <a:rPr dirty="0" sz="900" spc="45" b="1">
                <a:solidFill>
                  <a:srgbClr val="636466"/>
                </a:solidFill>
                <a:latin typeface="Calibri"/>
                <a:cs typeface="Calibri"/>
              </a:rPr>
              <a:t>Line</a:t>
            </a:r>
            <a:r>
              <a:rPr dirty="0" sz="900" spc="-1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tool 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and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draw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line.</a:t>
            </a:r>
            <a:endParaRPr sz="900">
              <a:latin typeface="Calibri"/>
              <a:cs typeface="Calibri"/>
            </a:endParaRPr>
          </a:p>
          <a:p>
            <a:pPr algn="just" marL="12700" marR="5080">
              <a:lnSpc>
                <a:spcPct val="111100"/>
              </a:lnSpc>
              <a:spcBef>
                <a:spcPts val="585"/>
              </a:spcBef>
            </a:pPr>
            <a:r>
              <a:rPr dirty="0" sz="900" spc="-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make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straight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line,  hold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down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Shift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key  while</a:t>
            </a:r>
            <a:r>
              <a:rPr dirty="0" sz="900" spc="-10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drawing.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8883" y="1313766"/>
            <a:ext cx="1054735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paintbrush 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draw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new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sprite.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54230" y="1708391"/>
            <a:ext cx="1176528" cy="274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54230" y="1708391"/>
            <a:ext cx="1176655" cy="274320"/>
          </a:xfrm>
          <a:custGeom>
            <a:avLst/>
            <a:gdLst/>
            <a:ahLst/>
            <a:cxnLst/>
            <a:rect l="l" t="t" r="r" b="b"/>
            <a:pathLst>
              <a:path w="1176655" h="27431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198120"/>
                </a:lnTo>
                <a:lnTo>
                  <a:pt x="1190" y="242173"/>
                </a:lnTo>
                <a:lnTo>
                  <a:pt x="9525" y="264795"/>
                </a:lnTo>
                <a:lnTo>
                  <a:pt x="32146" y="273129"/>
                </a:lnTo>
                <a:lnTo>
                  <a:pt x="76200" y="274320"/>
                </a:lnTo>
                <a:lnTo>
                  <a:pt x="1100328" y="274320"/>
                </a:lnTo>
                <a:lnTo>
                  <a:pt x="1144381" y="273129"/>
                </a:lnTo>
                <a:lnTo>
                  <a:pt x="1167003" y="264795"/>
                </a:lnTo>
                <a:lnTo>
                  <a:pt x="1175337" y="242173"/>
                </a:lnTo>
                <a:lnTo>
                  <a:pt x="1176528" y="198120"/>
                </a:lnTo>
                <a:lnTo>
                  <a:pt x="1176528" y="76200"/>
                </a:lnTo>
                <a:lnTo>
                  <a:pt x="1175337" y="32146"/>
                </a:lnTo>
                <a:lnTo>
                  <a:pt x="1167003" y="9525"/>
                </a:lnTo>
                <a:lnTo>
                  <a:pt x="1144381" y="1190"/>
                </a:lnTo>
                <a:lnTo>
                  <a:pt x="1100328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284439" y="1623060"/>
            <a:ext cx="0" cy="168910"/>
          </a:xfrm>
          <a:custGeom>
            <a:avLst/>
            <a:gdLst/>
            <a:ahLst/>
            <a:cxnLst/>
            <a:rect l="l" t="t" r="r" b="b"/>
            <a:pathLst>
              <a:path w="0" h="168910">
                <a:moveTo>
                  <a:pt x="0" y="0"/>
                </a:moveTo>
                <a:lnTo>
                  <a:pt x="0" y="168402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055571" y="3819309"/>
            <a:ext cx="468630" cy="1866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596008" y="3509492"/>
            <a:ext cx="1379220" cy="4832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 sz="1400" spc="-45" b="1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dirty="0" sz="1400" spc="-15" b="1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dirty="0" sz="1400" spc="90" b="1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dirty="0" sz="1400" spc="30" b="1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  <a:tabLst>
                <a:tab pos="949960" algn="l"/>
              </a:tabLst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	tab.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38125" y="4165460"/>
            <a:ext cx="1119124" cy="7609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38125" y="4165460"/>
            <a:ext cx="1132205" cy="766445"/>
          </a:xfrm>
          <a:custGeom>
            <a:avLst/>
            <a:gdLst/>
            <a:ahLst/>
            <a:cxnLst/>
            <a:rect l="l" t="t" r="r" b="b"/>
            <a:pathLst>
              <a:path w="1132205" h="766445">
                <a:moveTo>
                  <a:pt x="76200" y="0"/>
                </a:moveTo>
                <a:lnTo>
                  <a:pt x="32146" y="1190"/>
                </a:lnTo>
                <a:lnTo>
                  <a:pt x="9525" y="9524"/>
                </a:lnTo>
                <a:lnTo>
                  <a:pt x="1190" y="32146"/>
                </a:lnTo>
                <a:lnTo>
                  <a:pt x="0" y="76199"/>
                </a:lnTo>
                <a:lnTo>
                  <a:pt x="0" y="690105"/>
                </a:lnTo>
                <a:lnTo>
                  <a:pt x="1190" y="734158"/>
                </a:lnTo>
                <a:lnTo>
                  <a:pt x="9525" y="756780"/>
                </a:lnTo>
                <a:lnTo>
                  <a:pt x="32146" y="765114"/>
                </a:lnTo>
                <a:lnTo>
                  <a:pt x="76200" y="766305"/>
                </a:lnTo>
                <a:lnTo>
                  <a:pt x="1055624" y="766305"/>
                </a:lnTo>
                <a:lnTo>
                  <a:pt x="1099677" y="765114"/>
                </a:lnTo>
                <a:lnTo>
                  <a:pt x="1122299" y="756780"/>
                </a:lnTo>
                <a:lnTo>
                  <a:pt x="1130633" y="734158"/>
                </a:lnTo>
                <a:lnTo>
                  <a:pt x="1131824" y="690105"/>
                </a:lnTo>
                <a:lnTo>
                  <a:pt x="1131824" y="76199"/>
                </a:lnTo>
                <a:lnTo>
                  <a:pt x="1130633" y="32146"/>
                </a:lnTo>
                <a:lnTo>
                  <a:pt x="1122299" y="9524"/>
                </a:lnTo>
                <a:lnTo>
                  <a:pt x="1099677" y="1190"/>
                </a:lnTo>
                <a:lnTo>
                  <a:pt x="1055624" y="0"/>
                </a:lnTo>
                <a:lnTo>
                  <a:pt x="76200" y="0"/>
                </a:lnTo>
                <a:close/>
              </a:path>
            </a:pathLst>
          </a:custGeom>
          <a:ln w="19049">
            <a:solidFill>
              <a:srgbClr val="9395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58306" y="3840898"/>
            <a:ext cx="109156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6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6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select</a:t>
            </a:r>
            <a:r>
              <a:rPr dirty="0" sz="900" spc="-6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6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cat.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115987" y="3991267"/>
            <a:ext cx="0" cy="429259"/>
          </a:xfrm>
          <a:custGeom>
            <a:avLst/>
            <a:gdLst/>
            <a:ahLst/>
            <a:cxnLst/>
            <a:rect l="l" t="t" r="r" b="b"/>
            <a:pathLst>
              <a:path w="0" h="429260">
                <a:moveTo>
                  <a:pt x="0" y="429132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187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4290" y="0"/>
            <a:ext cx="4457709" cy="6286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B56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B56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B56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B56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96900" y="5940297"/>
            <a:ext cx="988694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5" b="1">
                <a:solidFill>
                  <a:srgbClr val="FFFFFF"/>
                </a:solidFill>
                <a:latin typeface="Calibri"/>
                <a:cs typeface="Calibri"/>
              </a:rPr>
              <a:t>Race </a:t>
            </a:r>
            <a:r>
              <a:rPr dirty="0" sz="1000" spc="5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000" spc="1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000" spc="-1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25" b="1">
                <a:solidFill>
                  <a:srgbClr val="FFFFFF"/>
                </a:solidFill>
                <a:latin typeface="Calibri"/>
                <a:cs typeface="Calibri"/>
              </a:rPr>
              <a:t>Finish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6944" y="1755762"/>
            <a:ext cx="1658099" cy="1234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57921" y="3040379"/>
            <a:ext cx="1657134" cy="1234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56944" y="4325010"/>
            <a:ext cx="1658099" cy="12344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235580" y="5924677"/>
            <a:ext cx="1009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35" b="1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428" rIns="0" bIns="0" rtlCol="0" vert="horz">
            <a:spAutoFit/>
          </a:bodyPr>
          <a:lstStyle/>
          <a:p>
            <a:pPr marL="826769">
              <a:lnSpc>
                <a:spcPct val="100000"/>
              </a:lnSpc>
            </a:pPr>
            <a:r>
              <a:rPr dirty="0" sz="2800" spc="30"/>
              <a:t>Choose </a:t>
            </a:r>
            <a:r>
              <a:rPr dirty="0" sz="2800" spc="5"/>
              <a:t>a</a:t>
            </a:r>
            <a:r>
              <a:rPr dirty="0" sz="2800" spc="-35"/>
              <a:t> </a:t>
            </a:r>
            <a:r>
              <a:rPr dirty="0" sz="2800" spc="-25"/>
              <a:t>Racer</a:t>
            </a:r>
            <a:endParaRPr sz="2800"/>
          </a:p>
        </p:txBody>
      </p:sp>
      <p:sp>
        <p:nvSpPr>
          <p:cNvPr id="16" name="object 16"/>
          <p:cNvSpPr txBox="1"/>
          <p:nvPr/>
        </p:nvSpPr>
        <p:spPr>
          <a:xfrm>
            <a:off x="898444" y="1276350"/>
            <a:ext cx="2775585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another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sprite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30" b="1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3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0" b="1">
                <a:solidFill>
                  <a:srgbClr val="FFFFFF"/>
                </a:solidFill>
                <a:latin typeface="Calibri"/>
                <a:cs typeface="Calibri"/>
              </a:rPr>
              <a:t>race.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2016-11-28T17:12:59Z</dcterms:created>
  <dcterms:modified xsi:type="dcterms:W3CDTF">2016-11-28T17:12:59Z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2016-10-16T00:00:00Z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2016-11-28T00:00:00Z</vt:filetime>
  </property>
</Properties>
</file>