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3"/>
  </p:normalViewPr>
  <p:slideViewPr>
    <p:cSldViewPr>
      <p:cViewPr>
        <p:scale>
          <a:sx n="112" d="100"/>
          <a:sy n="112" d="100"/>
        </p:scale>
        <p:origin x="-608" y="-6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3"/>
            <a:ext cx="0" cy="7554595"/>
          </a:xfrm>
          <a:custGeom>
            <a:avLst/>
            <a:gdLst/>
            <a:ahLst/>
            <a:cxnLst/>
            <a:rect l="l" t="t" r="r" b="b"/>
            <a:pathLst>
              <a:path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5A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5A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3100" y="7447881"/>
            <a:ext cx="29476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0213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PONG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0213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PONG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427" y="114300"/>
            <a:ext cx="386365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64328" y="114300"/>
            <a:ext cx="386365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3100" y="2021065"/>
            <a:ext cx="3803650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2765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guide, you can plan and</a:t>
            </a:r>
            <a:r>
              <a:rPr sz="15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lead 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one-hour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using</a:t>
            </a: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Scratch.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</a:pP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Participants will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gain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experience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with</a:t>
            </a:r>
            <a:r>
              <a:rPr sz="1500" spc="-2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coding  </a:t>
            </a:r>
            <a:r>
              <a:rPr sz="1500" spc="-15" dirty="0">
                <a:solidFill>
                  <a:srgbClr val="4C4D4F"/>
                </a:solidFill>
                <a:latin typeface="Arial"/>
                <a:cs typeface="Arial"/>
              </a:rPr>
              <a:t>as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they design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bouncing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ball</a:t>
            </a:r>
            <a:r>
              <a:rPr sz="1500" spc="-4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game.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7418" y="847369"/>
            <a:ext cx="229870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dirty="0">
                <a:solidFill>
                  <a:srgbClr val="4C4D4F"/>
                </a:solidFill>
                <a:latin typeface="Arial"/>
                <a:cs typeface="Arial"/>
              </a:rPr>
              <a:t>Workshop</a:t>
            </a:r>
            <a:r>
              <a:rPr sz="1800" b="1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Overview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7118" y="2475661"/>
            <a:ext cx="222377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dirty="0">
                <a:solidFill>
                  <a:srgbClr val="00AEEF"/>
                </a:solidFill>
                <a:latin typeface="Arial"/>
                <a:cs typeface="Arial"/>
              </a:rPr>
              <a:t>First, gather </a:t>
            </a:r>
            <a:r>
              <a:rPr sz="1500" spc="-15" dirty="0">
                <a:solidFill>
                  <a:srgbClr val="00AEEF"/>
                </a:solidFill>
                <a:latin typeface="Arial"/>
                <a:cs typeface="Arial"/>
              </a:rPr>
              <a:t>as </a:t>
            </a:r>
            <a:r>
              <a:rPr sz="1500" spc="-30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500" spc="15" dirty="0">
                <a:solidFill>
                  <a:srgbClr val="00AEEF"/>
                </a:solidFill>
                <a:latin typeface="Arial"/>
                <a:cs typeface="Arial"/>
              </a:rPr>
              <a:t>group</a:t>
            </a:r>
            <a:r>
              <a:rPr sz="1500" spc="-2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00AEEF"/>
                </a:solidFill>
                <a:latin typeface="Arial"/>
                <a:cs typeface="Arial"/>
              </a:rPr>
              <a:t>to  </a:t>
            </a:r>
            <a:r>
              <a:rPr sz="1500" spc="10" dirty="0">
                <a:solidFill>
                  <a:srgbClr val="00AEEF"/>
                </a:solidFill>
                <a:latin typeface="Arial"/>
                <a:cs typeface="Arial"/>
              </a:rPr>
              <a:t>introduce </a:t>
            </a:r>
            <a:r>
              <a:rPr sz="1500" spc="5" dirty="0">
                <a:solidFill>
                  <a:srgbClr val="00AEEF"/>
                </a:solidFill>
                <a:latin typeface="Arial"/>
                <a:cs typeface="Arial"/>
              </a:rPr>
              <a:t>the theme and  </a:t>
            </a:r>
            <a:r>
              <a:rPr sz="1500" spc="10" dirty="0">
                <a:solidFill>
                  <a:srgbClr val="00AEEF"/>
                </a:solidFill>
                <a:latin typeface="Arial"/>
                <a:cs typeface="Arial"/>
              </a:rPr>
              <a:t>spark</a:t>
            </a:r>
            <a:r>
              <a:rPr sz="1500" spc="-7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AEEF"/>
                </a:solidFill>
                <a:latin typeface="Arial"/>
                <a:cs typeface="Arial"/>
              </a:rPr>
              <a:t>ideas.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51562" y="4056888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78397" y="4370438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28778" y="4478261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58471" y="4428058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24892" y="4142511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44539" y="41005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18605" y="4143590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09309" y="4244784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4539" y="4261878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0" y="53314"/>
                </a:moveTo>
                <a:lnTo>
                  <a:pt x="734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20269" y="4247743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1751" y="5686564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20879" y="5730900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93917" y="6220955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90"/>
              </a:lnSpc>
            </a:pPr>
            <a:r>
              <a:rPr sz="1400" b="1" spc="50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90"/>
              </a:lnSpc>
            </a:pPr>
            <a:r>
              <a:rPr sz="1400" i="1" spc="-5" dirty="0">
                <a:solidFill>
                  <a:srgbClr val="642B73"/>
                </a:solidFill>
                <a:latin typeface="Arial"/>
                <a:cs typeface="Arial"/>
              </a:rPr>
              <a:t>10</a:t>
            </a:r>
            <a:r>
              <a:rPr sz="1400" i="1" spc="-70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642B73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17118" y="4145750"/>
            <a:ext cx="2312035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Next,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help </a:t>
            </a:r>
            <a:r>
              <a:rPr sz="1500" spc="15" dirty="0">
                <a:solidFill>
                  <a:srgbClr val="EA6955"/>
                </a:solidFill>
                <a:latin typeface="Arial"/>
                <a:cs typeface="Arial"/>
              </a:rPr>
              <a:t>participants </a:t>
            </a:r>
            <a:r>
              <a:rPr sz="1500" spc="-15" dirty="0">
                <a:solidFill>
                  <a:srgbClr val="EA6955"/>
                </a:solidFill>
                <a:latin typeface="Arial"/>
                <a:cs typeface="Arial"/>
              </a:rPr>
              <a:t>as 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they </a:t>
            </a:r>
            <a:r>
              <a:rPr sz="1500" dirty="0">
                <a:solidFill>
                  <a:srgbClr val="EA6955"/>
                </a:solidFill>
                <a:latin typeface="Arial"/>
                <a:cs typeface="Arial"/>
              </a:rPr>
              <a:t>make games,</a:t>
            </a:r>
            <a:r>
              <a:rPr sz="1500" spc="-7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EA6955"/>
                </a:solidFill>
                <a:latin typeface="Arial"/>
                <a:cs typeface="Arial"/>
              </a:rPr>
              <a:t>working  </a:t>
            </a: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at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their </a:t>
            </a:r>
            <a:r>
              <a:rPr sz="1500" spc="25" dirty="0">
                <a:solidFill>
                  <a:srgbClr val="EA6955"/>
                </a:solidFill>
                <a:latin typeface="Arial"/>
                <a:cs typeface="Arial"/>
              </a:rPr>
              <a:t>own</a:t>
            </a:r>
            <a:r>
              <a:rPr sz="1500" spc="-10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pace.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25754" y="5760732"/>
            <a:ext cx="244983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10" dirty="0">
                <a:solidFill>
                  <a:srgbClr val="642B73"/>
                </a:solidFill>
                <a:latin typeface="Arial"/>
                <a:cs typeface="Arial"/>
              </a:rPr>
              <a:t>At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the end </a:t>
            </a:r>
            <a:r>
              <a:rPr sz="1500" spc="25" dirty="0">
                <a:solidFill>
                  <a:srgbClr val="642B73"/>
                </a:solidFill>
                <a:latin typeface="Arial"/>
                <a:cs typeface="Arial"/>
              </a:rPr>
              <a:t>of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the </a:t>
            </a:r>
            <a:r>
              <a:rPr sz="1500" spc="-5" dirty="0">
                <a:solidFill>
                  <a:srgbClr val="642B73"/>
                </a:solidFill>
                <a:latin typeface="Arial"/>
                <a:cs typeface="Arial"/>
              </a:rPr>
              <a:t>session,  </a:t>
            </a:r>
            <a:r>
              <a:rPr sz="1500" dirty="0">
                <a:solidFill>
                  <a:srgbClr val="642B73"/>
                </a:solidFill>
                <a:latin typeface="Arial"/>
                <a:cs typeface="Arial"/>
              </a:rPr>
              <a:t>gather </a:t>
            </a:r>
            <a:r>
              <a:rPr sz="1500" spc="10" dirty="0">
                <a:solidFill>
                  <a:srgbClr val="642B73"/>
                </a:solidFill>
                <a:latin typeface="Arial"/>
                <a:cs typeface="Arial"/>
              </a:rPr>
              <a:t>together </a:t>
            </a:r>
            <a:r>
              <a:rPr sz="1500" spc="40" dirty="0">
                <a:solidFill>
                  <a:srgbClr val="642B73"/>
                </a:solidFill>
                <a:latin typeface="Arial"/>
                <a:cs typeface="Arial"/>
              </a:rPr>
              <a:t>to </a:t>
            </a:r>
            <a:r>
              <a:rPr sz="1500" spc="-20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r>
              <a:rPr sz="1500" spc="-75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and  reflect.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54115" y="3018154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0"/>
              </a:lnSpc>
            </a:pPr>
            <a:r>
              <a:rPr sz="1400" b="1" spc="8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0"/>
              </a:lnSpc>
            </a:pPr>
            <a:r>
              <a:rPr sz="1400" i="1" spc="-5" dirty="0">
                <a:solidFill>
                  <a:srgbClr val="00AEEF"/>
                </a:solidFill>
                <a:latin typeface="Arial"/>
                <a:cs typeface="Arial"/>
              </a:rPr>
              <a:t>10</a:t>
            </a:r>
            <a:r>
              <a:rPr sz="1400" i="1" spc="-7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AEEF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93917" y="4646460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1590"/>
              </a:lnSpc>
            </a:pPr>
            <a:r>
              <a:rPr sz="1400" b="1" spc="35" dirty="0">
                <a:solidFill>
                  <a:srgbClr val="EA6955"/>
                </a:solidFill>
                <a:latin typeface="Arial"/>
                <a:cs typeface="Arial"/>
              </a:rPr>
              <a:t>CREATE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0"/>
              </a:lnSpc>
            </a:pPr>
            <a:r>
              <a:rPr sz="1400" i="1" spc="-5" dirty="0">
                <a:solidFill>
                  <a:srgbClr val="EA6955"/>
                </a:solidFill>
                <a:latin typeface="Arial"/>
                <a:cs typeface="Arial"/>
              </a:rPr>
              <a:t>40</a:t>
            </a:r>
            <a:r>
              <a:rPr sz="1400" i="1" spc="-7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A6955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85639" y="2368973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56490" y="279956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304" y="36563"/>
                </a:moveTo>
                <a:lnTo>
                  <a:pt x="70424" y="50795"/>
                </a:lnTo>
                <a:lnTo>
                  <a:pt x="62569" y="62417"/>
                </a:lnTo>
                <a:lnTo>
                  <a:pt x="50919" y="70253"/>
                </a:lnTo>
                <a:lnTo>
                  <a:pt x="36652" y="73126"/>
                </a:lnTo>
                <a:lnTo>
                  <a:pt x="22384" y="70253"/>
                </a:lnTo>
                <a:lnTo>
                  <a:pt x="10734" y="62417"/>
                </a:lnTo>
                <a:lnTo>
                  <a:pt x="2880" y="50795"/>
                </a:lnTo>
                <a:lnTo>
                  <a:pt x="0" y="36563"/>
                </a:lnTo>
                <a:lnTo>
                  <a:pt x="2880" y="22331"/>
                </a:lnTo>
                <a:lnTo>
                  <a:pt x="10734" y="10709"/>
                </a:lnTo>
                <a:lnTo>
                  <a:pt x="22384" y="2873"/>
                </a:lnTo>
                <a:lnTo>
                  <a:pt x="36652" y="0"/>
                </a:lnTo>
                <a:lnTo>
                  <a:pt x="50919" y="2873"/>
                </a:lnTo>
                <a:lnTo>
                  <a:pt x="62569" y="10709"/>
                </a:lnTo>
                <a:lnTo>
                  <a:pt x="70424" y="22331"/>
                </a:lnTo>
                <a:lnTo>
                  <a:pt x="73304" y="36563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76200" y="287877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377" y="22631"/>
                </a:moveTo>
                <a:lnTo>
                  <a:pt x="43593" y="31439"/>
                </a:lnTo>
                <a:lnTo>
                  <a:pt x="38731" y="38633"/>
                </a:lnTo>
                <a:lnTo>
                  <a:pt x="31521" y="43484"/>
                </a:lnTo>
                <a:lnTo>
                  <a:pt x="22694" y="45262"/>
                </a:lnTo>
                <a:lnTo>
                  <a:pt x="13860" y="43484"/>
                </a:lnTo>
                <a:lnTo>
                  <a:pt x="6646" y="38633"/>
                </a:lnTo>
                <a:lnTo>
                  <a:pt x="1783" y="31439"/>
                </a:lnTo>
                <a:lnTo>
                  <a:pt x="0" y="22631"/>
                </a:lnTo>
                <a:lnTo>
                  <a:pt x="1783" y="13823"/>
                </a:lnTo>
                <a:lnTo>
                  <a:pt x="6646" y="6629"/>
                </a:lnTo>
                <a:lnTo>
                  <a:pt x="13860" y="1778"/>
                </a:lnTo>
                <a:lnTo>
                  <a:pt x="22694" y="0"/>
                </a:lnTo>
                <a:lnTo>
                  <a:pt x="31521" y="1778"/>
                </a:lnTo>
                <a:lnTo>
                  <a:pt x="38731" y="6629"/>
                </a:lnTo>
                <a:lnTo>
                  <a:pt x="43593" y="13823"/>
                </a:lnTo>
                <a:lnTo>
                  <a:pt x="45377" y="22631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695200" y="1308658"/>
            <a:ext cx="27882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Here’s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suggested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agenda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one-hour</a:t>
            </a:r>
            <a:r>
              <a:rPr sz="15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workshop: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3100" y="843610"/>
            <a:ext cx="2409825" cy="8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" dirty="0">
                <a:solidFill>
                  <a:srgbClr val="4C4D4F"/>
                </a:solidFill>
                <a:latin typeface="Arial"/>
                <a:cs typeface="Arial"/>
              </a:rPr>
              <a:t>EDUCATOR</a:t>
            </a:r>
            <a:r>
              <a:rPr sz="2000" b="1" spc="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2000" b="1" spc="55" dirty="0">
                <a:solidFill>
                  <a:srgbClr val="4C4D4F"/>
                </a:solidFill>
                <a:latin typeface="Arial"/>
                <a:cs typeface="Arial"/>
              </a:rPr>
              <a:t>GUIDE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700" b="1" spc="130" dirty="0">
                <a:solidFill>
                  <a:srgbClr val="41679C"/>
                </a:solidFill>
                <a:latin typeface="Calibri"/>
                <a:cs typeface="Calibri"/>
              </a:rPr>
              <a:t>Pong</a:t>
            </a:r>
            <a:r>
              <a:rPr sz="2700" b="1" spc="55" dirty="0">
                <a:solidFill>
                  <a:srgbClr val="41679C"/>
                </a:solidFill>
                <a:latin typeface="Calibri"/>
                <a:cs typeface="Calibri"/>
              </a:rPr>
              <a:t> </a:t>
            </a:r>
            <a:r>
              <a:rPr sz="2700" b="1" spc="135" dirty="0">
                <a:solidFill>
                  <a:srgbClr val="41679C"/>
                </a:solidFill>
                <a:latin typeface="Calibri"/>
                <a:cs typeface="Calibri"/>
              </a:rPr>
              <a:t>Game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7265" y="3475266"/>
            <a:ext cx="1847875" cy="13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86608" y="3475266"/>
            <a:ext cx="1847875" cy="1389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7265" y="4919002"/>
            <a:ext cx="1847875" cy="13891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86608" y="4919002"/>
            <a:ext cx="1847875" cy="13891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0213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PONG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0213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PONG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427" y="114300"/>
            <a:ext cx="386365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64328" y="114300"/>
            <a:ext cx="386365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8555" y="2039620"/>
            <a:ext cx="4111625" cy="3751579"/>
          </a:xfrm>
          <a:custGeom>
            <a:avLst/>
            <a:gdLst/>
            <a:ahLst/>
            <a:cxnLst/>
            <a:rect l="l" t="t" r="r" b="b"/>
            <a:pathLst>
              <a:path w="4111625" h="3751579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751579"/>
                </a:lnTo>
                <a:lnTo>
                  <a:pt x="3996944" y="3751579"/>
                </a:lnTo>
                <a:lnTo>
                  <a:pt x="4063023" y="3749794"/>
                </a:lnTo>
                <a:lnTo>
                  <a:pt x="4096956" y="3737292"/>
                </a:lnTo>
                <a:lnTo>
                  <a:pt x="4109458" y="3703359"/>
                </a:lnTo>
                <a:lnTo>
                  <a:pt x="4111244" y="3637279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92597" y="726630"/>
            <a:ext cx="139255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75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2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92597" y="1308696"/>
            <a:ext cx="40836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Begin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by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gathering the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500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introduce 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 theme and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spark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ideas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</a:t>
            </a:r>
            <a:r>
              <a:rPr sz="15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projects.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07842" y="978649"/>
            <a:ext cx="441959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65147" y="692014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5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97364" y="88835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60852" y="924471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55004" y="21018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93968" y="2175141"/>
            <a:ext cx="17894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Provide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Ideas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and</a:t>
            </a:r>
            <a:r>
              <a:rPr sz="1000" b="1" spc="-6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Inspiration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87313" y="2506967"/>
            <a:ext cx="3497579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Show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introductory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video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Pong </a:t>
            </a:r>
            <a:r>
              <a:rPr sz="1000" i="1" spc="-15" dirty="0">
                <a:solidFill>
                  <a:srgbClr val="4C4D4F"/>
                </a:solidFill>
                <a:latin typeface="Arial"/>
                <a:cs typeface="Arial"/>
              </a:rPr>
              <a:t>Game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tutorial.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The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video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pong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games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variety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themes,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such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as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space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pong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(using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images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planets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ball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stars</a:t>
            </a:r>
            <a:r>
              <a:rPr sz="10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000" spc="-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backdrop).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3600" y="3359911"/>
            <a:ext cx="3057258" cy="1878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19368" y="3333750"/>
            <a:ext cx="3081655" cy="1905000"/>
          </a:xfrm>
          <a:custGeom>
            <a:avLst/>
            <a:gdLst/>
            <a:ahLst/>
            <a:cxnLst/>
            <a:rect l="l" t="t" r="r" b="b"/>
            <a:pathLst>
              <a:path w="3081654" h="1905000">
                <a:moveTo>
                  <a:pt x="209550" y="0"/>
                </a:moveTo>
                <a:lnTo>
                  <a:pt x="88403" y="3274"/>
                </a:lnTo>
                <a:lnTo>
                  <a:pt x="26193" y="26193"/>
                </a:lnTo>
                <a:lnTo>
                  <a:pt x="3274" y="88403"/>
                </a:lnTo>
                <a:lnTo>
                  <a:pt x="0" y="209550"/>
                </a:lnTo>
                <a:lnTo>
                  <a:pt x="0" y="1695450"/>
                </a:lnTo>
                <a:lnTo>
                  <a:pt x="3274" y="1816596"/>
                </a:lnTo>
                <a:lnTo>
                  <a:pt x="26193" y="1878806"/>
                </a:lnTo>
                <a:lnTo>
                  <a:pt x="88403" y="1901725"/>
                </a:lnTo>
                <a:lnTo>
                  <a:pt x="209550" y="1905000"/>
                </a:lnTo>
                <a:lnTo>
                  <a:pt x="2871952" y="1905000"/>
                </a:lnTo>
                <a:lnTo>
                  <a:pt x="2993098" y="1901725"/>
                </a:lnTo>
                <a:lnTo>
                  <a:pt x="3055308" y="1878806"/>
                </a:lnTo>
                <a:lnTo>
                  <a:pt x="3078228" y="1816596"/>
                </a:lnTo>
                <a:lnTo>
                  <a:pt x="3081502" y="1695450"/>
                </a:lnTo>
                <a:lnTo>
                  <a:pt x="3081502" y="209550"/>
                </a:lnTo>
                <a:lnTo>
                  <a:pt x="3078228" y="88403"/>
                </a:lnTo>
                <a:lnTo>
                  <a:pt x="3055308" y="26193"/>
                </a:lnTo>
                <a:lnTo>
                  <a:pt x="2993098" y="3274"/>
                </a:lnTo>
                <a:lnTo>
                  <a:pt x="2871952" y="0"/>
                </a:lnTo>
                <a:lnTo>
                  <a:pt x="209550" y="0"/>
                </a:lnTo>
                <a:close/>
              </a:path>
            </a:pathLst>
          </a:custGeom>
          <a:ln w="63499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00800" y="5618416"/>
            <a:ext cx="1198880" cy="0"/>
          </a:xfrm>
          <a:custGeom>
            <a:avLst/>
            <a:gdLst/>
            <a:ahLst/>
            <a:cxnLst/>
            <a:rect l="l" t="t" r="r" b="b"/>
            <a:pathLst>
              <a:path w="1198879">
                <a:moveTo>
                  <a:pt x="0" y="0"/>
                </a:moveTo>
                <a:lnTo>
                  <a:pt x="1198549" y="0"/>
                </a:lnTo>
              </a:path>
            </a:pathLst>
          </a:custGeom>
          <a:ln w="25400">
            <a:solidFill>
              <a:srgbClr val="00AEE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82918" y="5618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57972" y="5618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56220" y="5618416"/>
            <a:ext cx="1103630" cy="0"/>
          </a:xfrm>
          <a:custGeom>
            <a:avLst/>
            <a:gdLst/>
            <a:ahLst/>
            <a:cxnLst/>
            <a:rect l="l" t="t" r="r" b="b"/>
            <a:pathLst>
              <a:path w="1103629">
                <a:moveTo>
                  <a:pt x="0" y="0"/>
                </a:moveTo>
                <a:lnTo>
                  <a:pt x="1103579" y="0"/>
                </a:lnTo>
              </a:path>
            </a:pathLst>
          </a:custGeom>
          <a:ln w="25400">
            <a:solidFill>
              <a:srgbClr val="00AEE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38007" y="5618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18574" y="56184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73905" y="850810"/>
            <a:ext cx="325183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Get </a:t>
            </a:r>
            <a:r>
              <a:rPr sz="1800" b="1" spc="35" dirty="0">
                <a:solidFill>
                  <a:srgbClr val="4C4D4F"/>
                </a:solidFill>
                <a:latin typeface="Arial"/>
                <a:cs typeface="Arial"/>
              </a:rPr>
              <a:t>Ready </a:t>
            </a:r>
            <a:r>
              <a:rPr sz="1800" b="1" spc="3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800" b="1" spc="1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4C4D4F"/>
                </a:solidFill>
                <a:latin typeface="Arial"/>
                <a:cs typeface="Arial"/>
              </a:rPr>
              <a:t>Workshop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8701" y="1323847"/>
            <a:ext cx="399859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checklist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prepare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5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2122" y="18245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98500" y="1786978"/>
            <a:ext cx="2584450" cy="1056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-5" dirty="0">
                <a:solidFill>
                  <a:srgbClr val="41679C"/>
                </a:solidFill>
                <a:latin typeface="Arial"/>
                <a:cs typeface="Arial"/>
              </a:rPr>
              <a:t>Preview </a:t>
            </a:r>
            <a:r>
              <a:rPr sz="1000" b="1" spc="5" dirty="0">
                <a:solidFill>
                  <a:srgbClr val="41679C"/>
                </a:solidFill>
                <a:latin typeface="Arial"/>
                <a:cs typeface="Arial"/>
              </a:rPr>
              <a:t>the</a:t>
            </a:r>
            <a:r>
              <a:rPr sz="1000" b="1" spc="-60" dirty="0">
                <a:solidFill>
                  <a:srgbClr val="41679C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41679C"/>
                </a:solidFill>
                <a:latin typeface="Arial"/>
                <a:cs typeface="Arial"/>
              </a:rPr>
              <a:t>Tutorial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Pong </a:t>
            </a:r>
            <a:r>
              <a:rPr sz="1000" i="1" spc="-15" dirty="0">
                <a:solidFill>
                  <a:srgbClr val="4C4D4F"/>
                </a:solidFill>
                <a:latin typeface="Arial"/>
                <a:cs typeface="Arial"/>
              </a:rPr>
              <a:t>Game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shows participants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create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own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projects.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Preview</a:t>
            </a:r>
            <a:r>
              <a:rPr sz="10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 tutorial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before your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workshop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try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000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first  few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steps: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u="sng" spc="5" dirty="0">
                <a:solidFill>
                  <a:srgbClr val="41679C"/>
                </a:solidFill>
                <a:latin typeface="Arial"/>
                <a:cs typeface="Arial"/>
              </a:rPr>
              <a:t>scratch.mit.edu/pong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22122" y="32469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2122" y="44661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98500" y="3209378"/>
            <a:ext cx="8445500" cy="2351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-5" dirty="0">
                <a:solidFill>
                  <a:srgbClr val="41679C"/>
                </a:solidFill>
                <a:latin typeface="Arial"/>
                <a:cs typeface="Arial"/>
              </a:rPr>
              <a:t>Print </a:t>
            </a:r>
            <a:r>
              <a:rPr sz="1000" b="1" spc="5" dirty="0">
                <a:solidFill>
                  <a:srgbClr val="41679C"/>
                </a:solidFill>
                <a:latin typeface="Arial"/>
                <a:cs typeface="Arial"/>
              </a:rPr>
              <a:t>the </a:t>
            </a:r>
            <a:r>
              <a:rPr sz="1000" b="1" spc="-15" dirty="0">
                <a:solidFill>
                  <a:srgbClr val="41679C"/>
                </a:solidFill>
                <a:latin typeface="Arial"/>
                <a:cs typeface="Arial"/>
              </a:rPr>
              <a:t>Activity</a:t>
            </a:r>
            <a:r>
              <a:rPr sz="1000" b="1" spc="-45" dirty="0">
                <a:solidFill>
                  <a:srgbClr val="41679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41679C"/>
                </a:solidFill>
                <a:latin typeface="Arial"/>
                <a:cs typeface="Arial"/>
              </a:rPr>
              <a:t>Cards</a:t>
            </a:r>
            <a:endParaRPr sz="1000">
              <a:latin typeface="Arial"/>
              <a:cs typeface="Arial"/>
            </a:endParaRPr>
          </a:p>
          <a:p>
            <a:pPr marL="12700" marR="6197600">
              <a:lnSpc>
                <a:spcPct val="108300"/>
              </a:lnSpc>
              <a:spcBef>
                <a:spcPts val="530"/>
              </a:spcBef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Print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few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sets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Pong </a:t>
            </a:r>
            <a:r>
              <a:rPr sz="1000" i="1" spc="-15" dirty="0">
                <a:solidFill>
                  <a:srgbClr val="4C4D4F"/>
                </a:solidFill>
                <a:latin typeface="Arial"/>
                <a:cs typeface="Arial"/>
              </a:rPr>
              <a:t>Game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cards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available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participants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during 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workshop.  </a:t>
            </a:r>
            <a:r>
              <a:rPr sz="1000" b="1" u="sng" spc="5" dirty="0">
                <a:solidFill>
                  <a:srgbClr val="41679C"/>
                </a:solidFill>
                <a:latin typeface="Arial"/>
                <a:cs typeface="Arial"/>
              </a:rPr>
              <a:t>scratch.mit.edu/pong/cards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</a:pPr>
            <a:r>
              <a:rPr sz="1000" b="1" spc="30" dirty="0">
                <a:solidFill>
                  <a:srgbClr val="41679C"/>
                </a:solidFill>
                <a:latin typeface="Arial"/>
                <a:cs typeface="Arial"/>
              </a:rPr>
              <a:t>Make </a:t>
            </a:r>
            <a:r>
              <a:rPr sz="1000" b="1" spc="-10" dirty="0">
                <a:solidFill>
                  <a:srgbClr val="41679C"/>
                </a:solidFill>
                <a:latin typeface="Arial"/>
                <a:cs typeface="Arial"/>
              </a:rPr>
              <a:t>sure </a:t>
            </a:r>
            <a:r>
              <a:rPr sz="1000" b="1" dirty="0">
                <a:solidFill>
                  <a:srgbClr val="41679C"/>
                </a:solidFill>
                <a:latin typeface="Arial"/>
                <a:cs typeface="Arial"/>
              </a:rPr>
              <a:t>participants </a:t>
            </a:r>
            <a:r>
              <a:rPr sz="1000" b="1" spc="-5" dirty="0">
                <a:solidFill>
                  <a:srgbClr val="41679C"/>
                </a:solidFill>
                <a:latin typeface="Arial"/>
                <a:cs typeface="Arial"/>
              </a:rPr>
              <a:t>have </a:t>
            </a:r>
            <a:r>
              <a:rPr sz="1000" b="1" spc="5" dirty="0">
                <a:solidFill>
                  <a:srgbClr val="41679C"/>
                </a:solidFill>
                <a:latin typeface="Arial"/>
                <a:cs typeface="Arial"/>
              </a:rPr>
              <a:t>Scratch</a:t>
            </a:r>
            <a:r>
              <a:rPr sz="1000" b="1" spc="-75" dirty="0">
                <a:solidFill>
                  <a:srgbClr val="41679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41679C"/>
                </a:solidFill>
                <a:latin typeface="Arial"/>
                <a:cs typeface="Arial"/>
              </a:rPr>
              <a:t>accounts</a:t>
            </a:r>
            <a:endParaRPr sz="1000">
              <a:latin typeface="Arial"/>
              <a:cs typeface="Arial"/>
            </a:endParaRPr>
          </a:p>
          <a:p>
            <a:pPr marL="12700" marR="4907915">
              <a:lnSpc>
                <a:spcPct val="108300"/>
              </a:lnSpc>
              <a:spcBef>
                <a:spcPts val="525"/>
              </a:spcBef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Participants can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sign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up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own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Scratch accounts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at  </a:t>
            </a:r>
            <a:r>
              <a:rPr sz="1000" b="1" u="sng" dirty="0">
                <a:solidFill>
                  <a:srgbClr val="41679C"/>
                </a:solidFill>
                <a:latin typeface="Arial"/>
                <a:cs typeface="Arial"/>
              </a:rPr>
              <a:t>scratch.mit.edu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,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you can set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up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student accounts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if you 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Teacher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Account. 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request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Teacher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Account,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go to:  </a:t>
            </a:r>
            <a:r>
              <a:rPr sz="1000" b="1" u="sng" spc="5" dirty="0">
                <a:solidFill>
                  <a:srgbClr val="41679C"/>
                </a:solidFill>
                <a:latin typeface="Arial"/>
                <a:cs typeface="Arial"/>
              </a:rPr>
              <a:t>scratch.mit.edu/educators</a:t>
            </a:r>
            <a:endParaRPr sz="1000">
              <a:latin typeface="Arial"/>
              <a:cs typeface="Arial"/>
            </a:endParaRPr>
          </a:p>
          <a:p>
            <a:pPr marL="5207635">
              <a:lnSpc>
                <a:spcPct val="100000"/>
              </a:lnSpc>
              <a:spcBef>
                <a:spcPts val="700"/>
              </a:spcBef>
            </a:pP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View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at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scratch.mit.edu/pong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spc="12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vimeo.com/llk/pong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2122" y="56853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8"/>
                </a:lnTo>
                <a:lnTo>
                  <a:pt x="97409" y="97408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8500" y="5647778"/>
            <a:ext cx="248856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5" dirty="0">
                <a:solidFill>
                  <a:srgbClr val="41679C"/>
                </a:solidFill>
                <a:latin typeface="Arial"/>
                <a:cs typeface="Arial"/>
              </a:rPr>
              <a:t>Set </a:t>
            </a:r>
            <a:r>
              <a:rPr sz="1000" b="1" spc="-10" dirty="0">
                <a:solidFill>
                  <a:srgbClr val="41679C"/>
                </a:solidFill>
                <a:latin typeface="Arial"/>
                <a:cs typeface="Arial"/>
              </a:rPr>
              <a:t>up </a:t>
            </a:r>
            <a:r>
              <a:rPr sz="1000" b="1" dirty="0">
                <a:solidFill>
                  <a:srgbClr val="41679C"/>
                </a:solidFill>
                <a:latin typeface="Arial"/>
                <a:cs typeface="Arial"/>
              </a:rPr>
              <a:t>computers or</a:t>
            </a:r>
            <a:r>
              <a:rPr sz="1000" b="1" spc="-25" dirty="0">
                <a:solidFill>
                  <a:srgbClr val="41679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41679C"/>
                </a:solidFill>
                <a:latin typeface="Arial"/>
                <a:cs typeface="Arial"/>
              </a:rPr>
              <a:t>laptops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25"/>
              </a:spcBef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Arrange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computers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that participants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 can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work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individually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pairs.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2122" y="65616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90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98500" y="6524080"/>
            <a:ext cx="320167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5" dirty="0">
                <a:solidFill>
                  <a:srgbClr val="41679C"/>
                </a:solidFill>
                <a:latin typeface="Arial"/>
                <a:cs typeface="Arial"/>
              </a:rPr>
              <a:t>Set </a:t>
            </a:r>
            <a:r>
              <a:rPr sz="1000" b="1" spc="-10" dirty="0">
                <a:solidFill>
                  <a:srgbClr val="41679C"/>
                </a:solidFill>
                <a:latin typeface="Arial"/>
                <a:cs typeface="Arial"/>
              </a:rPr>
              <a:t>up </a:t>
            </a:r>
            <a:r>
              <a:rPr sz="1000" b="1" spc="15" dirty="0">
                <a:solidFill>
                  <a:srgbClr val="41679C"/>
                </a:solidFill>
                <a:latin typeface="Arial"/>
                <a:cs typeface="Arial"/>
              </a:rPr>
              <a:t>a </a:t>
            </a:r>
            <a:r>
              <a:rPr sz="1000" b="1" spc="5" dirty="0">
                <a:solidFill>
                  <a:srgbClr val="41679C"/>
                </a:solidFill>
                <a:latin typeface="Arial"/>
                <a:cs typeface="Arial"/>
              </a:rPr>
              <a:t>computer </a:t>
            </a:r>
            <a:r>
              <a:rPr sz="1000" b="1" dirty="0">
                <a:solidFill>
                  <a:srgbClr val="41679C"/>
                </a:solidFill>
                <a:latin typeface="Arial"/>
                <a:cs typeface="Arial"/>
              </a:rPr>
              <a:t>with projector or </a:t>
            </a:r>
            <a:r>
              <a:rPr sz="1000" b="1" spc="-5" dirty="0">
                <a:solidFill>
                  <a:srgbClr val="41679C"/>
                </a:solidFill>
                <a:latin typeface="Arial"/>
                <a:cs typeface="Arial"/>
              </a:rPr>
              <a:t>large</a:t>
            </a:r>
            <a:r>
              <a:rPr sz="1000" b="1" dirty="0">
                <a:solidFill>
                  <a:srgbClr val="41679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41679C"/>
                </a:solidFill>
                <a:latin typeface="Arial"/>
                <a:cs typeface="Arial"/>
              </a:rPr>
              <a:t>monitor</a:t>
            </a:r>
            <a:endParaRPr sz="1000">
              <a:latin typeface="Arial"/>
              <a:cs typeface="Arial"/>
            </a:endParaRPr>
          </a:p>
          <a:p>
            <a:pPr marL="12700" marR="525145">
              <a:lnSpc>
                <a:spcPct val="108300"/>
              </a:lnSpc>
              <a:spcBef>
                <a:spcPts val="525"/>
              </a:spcBef>
            </a:pPr>
            <a:r>
              <a:rPr sz="1000" spc="-40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can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projector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examples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 demonstrate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get</a:t>
            </a:r>
            <a:r>
              <a:rPr sz="10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started.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793477" y="1773059"/>
            <a:ext cx="753872" cy="1127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93477" y="1773059"/>
            <a:ext cx="754380" cy="1127760"/>
          </a:xfrm>
          <a:custGeom>
            <a:avLst/>
            <a:gdLst/>
            <a:ahLst/>
            <a:cxnLst/>
            <a:rect l="l" t="t" r="r" b="b"/>
            <a:pathLst>
              <a:path w="754379" h="11277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069848"/>
                </a:lnTo>
                <a:lnTo>
                  <a:pt x="900" y="1103159"/>
                </a:lnTo>
                <a:lnTo>
                  <a:pt x="7204" y="1120265"/>
                </a:lnTo>
                <a:lnTo>
                  <a:pt x="24313" y="1126567"/>
                </a:lnTo>
                <a:lnTo>
                  <a:pt x="57632" y="1127467"/>
                </a:lnTo>
                <a:lnTo>
                  <a:pt x="696252" y="1127467"/>
                </a:lnTo>
                <a:lnTo>
                  <a:pt x="729563" y="1126567"/>
                </a:lnTo>
                <a:lnTo>
                  <a:pt x="746669" y="1120265"/>
                </a:lnTo>
                <a:lnTo>
                  <a:pt x="752971" y="1103159"/>
                </a:lnTo>
                <a:lnTo>
                  <a:pt x="753872" y="1069848"/>
                </a:lnTo>
                <a:lnTo>
                  <a:pt x="753872" y="57632"/>
                </a:lnTo>
                <a:lnTo>
                  <a:pt x="752971" y="24313"/>
                </a:lnTo>
                <a:lnTo>
                  <a:pt x="746669" y="7204"/>
                </a:lnTo>
                <a:lnTo>
                  <a:pt x="729563" y="900"/>
                </a:lnTo>
                <a:lnTo>
                  <a:pt x="696252" y="0"/>
                </a:lnTo>
                <a:lnTo>
                  <a:pt x="57632" y="0"/>
                </a:lnTo>
                <a:close/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95650" y="3206750"/>
            <a:ext cx="1289977" cy="916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95650" y="3206750"/>
            <a:ext cx="1290320" cy="916940"/>
          </a:xfrm>
          <a:custGeom>
            <a:avLst/>
            <a:gdLst/>
            <a:ahLst/>
            <a:cxnLst/>
            <a:rect l="l" t="t" r="r" b="b"/>
            <a:pathLst>
              <a:path w="1290320" h="91693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4522"/>
                </a:lnTo>
                <a:lnTo>
                  <a:pt x="654" y="898751"/>
                </a:lnTo>
                <a:lnTo>
                  <a:pt x="5238" y="911193"/>
                </a:lnTo>
                <a:lnTo>
                  <a:pt x="17680" y="915777"/>
                </a:lnTo>
                <a:lnTo>
                  <a:pt x="41910" y="916432"/>
                </a:lnTo>
                <a:lnTo>
                  <a:pt x="1248067" y="916432"/>
                </a:lnTo>
                <a:lnTo>
                  <a:pt x="1272296" y="915777"/>
                </a:lnTo>
                <a:lnTo>
                  <a:pt x="1284738" y="911193"/>
                </a:lnTo>
                <a:lnTo>
                  <a:pt x="1289322" y="898751"/>
                </a:lnTo>
                <a:lnTo>
                  <a:pt x="1289977" y="87452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9676" y="3048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9676" y="42799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9676" y="54737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9676" y="63754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416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19111" y="4089400"/>
            <a:ext cx="786765" cy="474345"/>
          </a:xfrm>
          <a:custGeom>
            <a:avLst/>
            <a:gdLst/>
            <a:ahLst/>
            <a:cxnLst/>
            <a:rect l="l" t="t" r="r" b="b"/>
            <a:pathLst>
              <a:path w="786765" h="474345">
                <a:moveTo>
                  <a:pt x="729234" y="0"/>
                </a:moveTo>
                <a:lnTo>
                  <a:pt x="57150" y="0"/>
                </a:ln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416750"/>
                </a:lnTo>
                <a:lnTo>
                  <a:pt x="892" y="449790"/>
                </a:lnTo>
                <a:lnTo>
                  <a:pt x="7143" y="466756"/>
                </a:lnTo>
                <a:lnTo>
                  <a:pt x="24110" y="473007"/>
                </a:lnTo>
                <a:lnTo>
                  <a:pt x="57150" y="473900"/>
                </a:lnTo>
                <a:lnTo>
                  <a:pt x="729234" y="473900"/>
                </a:lnTo>
                <a:lnTo>
                  <a:pt x="762273" y="473007"/>
                </a:lnTo>
                <a:lnTo>
                  <a:pt x="779240" y="466756"/>
                </a:lnTo>
                <a:lnTo>
                  <a:pt x="785491" y="449790"/>
                </a:lnTo>
                <a:lnTo>
                  <a:pt x="786384" y="416750"/>
                </a:lnTo>
                <a:lnTo>
                  <a:pt x="786384" y="57150"/>
                </a:lnTo>
                <a:lnTo>
                  <a:pt x="785491" y="24110"/>
                </a:lnTo>
                <a:lnTo>
                  <a:pt x="779240" y="7143"/>
                </a:lnTo>
                <a:lnTo>
                  <a:pt x="762273" y="892"/>
                </a:lnTo>
                <a:lnTo>
                  <a:pt x="72923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22451" y="4212742"/>
            <a:ext cx="215265" cy="224790"/>
          </a:xfrm>
          <a:custGeom>
            <a:avLst/>
            <a:gdLst/>
            <a:ahLst/>
            <a:cxnLst/>
            <a:rect l="l" t="t" r="r" b="b"/>
            <a:pathLst>
              <a:path w="215265" h="224789">
                <a:moveTo>
                  <a:pt x="0" y="0"/>
                </a:moveTo>
                <a:lnTo>
                  <a:pt x="0" y="224612"/>
                </a:lnTo>
                <a:lnTo>
                  <a:pt x="214884" y="1142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22451" y="4212742"/>
            <a:ext cx="215265" cy="224790"/>
          </a:xfrm>
          <a:custGeom>
            <a:avLst/>
            <a:gdLst/>
            <a:ahLst/>
            <a:cxnLst/>
            <a:rect l="l" t="t" r="r" b="b"/>
            <a:pathLst>
              <a:path w="215265" h="224789">
                <a:moveTo>
                  <a:pt x="0" y="0"/>
                </a:moveTo>
                <a:lnTo>
                  <a:pt x="0" y="224612"/>
                </a:lnTo>
                <a:lnTo>
                  <a:pt x="214884" y="11422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18555" y="5912281"/>
            <a:ext cx="4111625" cy="1250950"/>
          </a:xfrm>
          <a:custGeom>
            <a:avLst/>
            <a:gdLst/>
            <a:ahLst/>
            <a:cxnLst/>
            <a:rect l="l" t="t" r="r" b="b"/>
            <a:pathLst>
              <a:path w="4111625" h="1250950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50518"/>
                </a:lnTo>
                <a:lnTo>
                  <a:pt x="3996944" y="1250518"/>
                </a:lnTo>
                <a:lnTo>
                  <a:pt x="4063023" y="1248732"/>
                </a:lnTo>
                <a:lnTo>
                  <a:pt x="4096956" y="1236230"/>
                </a:lnTo>
                <a:lnTo>
                  <a:pt x="4109458" y="1202297"/>
                </a:lnTo>
                <a:lnTo>
                  <a:pt x="4111244" y="1136218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55004" y="5969457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870371" y="6028308"/>
            <a:ext cx="2075814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Warm-up </a:t>
            </a:r>
            <a:r>
              <a:rPr sz="1000" b="1" spc="-20" dirty="0">
                <a:solidFill>
                  <a:srgbClr val="00AEEF"/>
                </a:solidFill>
                <a:latin typeface="Arial"/>
                <a:cs typeface="Arial"/>
              </a:rPr>
              <a:t>Activity: </a:t>
            </a: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Bouncing</a:t>
            </a:r>
            <a:r>
              <a:rPr sz="1000" b="1" spc="-2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Ideas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88659" y="6351714"/>
            <a:ext cx="368617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get participants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thinking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about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theme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game, take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turns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calling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out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theme,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such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as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pizza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pong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flower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pong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brainstorming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ideas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type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images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they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could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represent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theme.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0213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PONG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0213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PONG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427" y="114300"/>
            <a:ext cx="386365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64328" y="114300"/>
            <a:ext cx="386365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7679" y="6134100"/>
            <a:ext cx="4111625" cy="1066800"/>
          </a:xfrm>
          <a:custGeom>
            <a:avLst/>
            <a:gdLst/>
            <a:ahLst/>
            <a:cxnLst/>
            <a:rect l="l" t="t" r="r" b="b"/>
            <a:pathLst>
              <a:path w="4111625" h="1066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6800"/>
                </a:lnTo>
                <a:lnTo>
                  <a:pt x="3997109" y="1066800"/>
                </a:lnTo>
                <a:lnTo>
                  <a:pt x="4063188" y="1065014"/>
                </a:lnTo>
                <a:lnTo>
                  <a:pt x="4097121" y="1052512"/>
                </a:lnTo>
                <a:lnTo>
                  <a:pt x="4109623" y="1018579"/>
                </a:lnTo>
                <a:lnTo>
                  <a:pt x="4111409" y="952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5170" y="61715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0359" y="1981200"/>
            <a:ext cx="4111625" cy="1283335"/>
          </a:xfrm>
          <a:custGeom>
            <a:avLst/>
            <a:gdLst/>
            <a:ahLst/>
            <a:cxnLst/>
            <a:rect l="l" t="t" r="r" b="b"/>
            <a:pathLst>
              <a:path w="4111625" h="128333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3208"/>
                </a:lnTo>
                <a:lnTo>
                  <a:pt x="3997109" y="1283208"/>
                </a:lnTo>
                <a:lnTo>
                  <a:pt x="4063188" y="1281422"/>
                </a:lnTo>
                <a:lnTo>
                  <a:pt x="4097121" y="1268920"/>
                </a:lnTo>
                <a:lnTo>
                  <a:pt x="4109623" y="1234987"/>
                </a:lnTo>
                <a:lnTo>
                  <a:pt x="4111409" y="1168908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3505200"/>
            <a:ext cx="4111625" cy="1981200"/>
          </a:xfrm>
          <a:custGeom>
            <a:avLst/>
            <a:gdLst/>
            <a:ahLst/>
            <a:cxnLst/>
            <a:rect l="l" t="t" r="r" b="b"/>
            <a:pathLst>
              <a:path w="4111625" h="19812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981200"/>
                </a:lnTo>
                <a:lnTo>
                  <a:pt x="3997109" y="1981200"/>
                </a:lnTo>
                <a:lnTo>
                  <a:pt x="4063188" y="1979414"/>
                </a:lnTo>
                <a:lnTo>
                  <a:pt x="4097121" y="1966912"/>
                </a:lnTo>
                <a:lnTo>
                  <a:pt x="4109623" y="1932979"/>
                </a:lnTo>
                <a:lnTo>
                  <a:pt x="4111409" y="1866900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3290" y="35426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8277" y="1975281"/>
            <a:ext cx="4112895" cy="1408430"/>
          </a:xfrm>
          <a:custGeom>
            <a:avLst/>
            <a:gdLst/>
            <a:ahLst/>
            <a:cxnLst/>
            <a:rect l="l" t="t" r="r" b="b"/>
            <a:pathLst>
              <a:path w="4112895" h="1408429">
                <a:moveTo>
                  <a:pt x="4112323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408315"/>
                </a:lnTo>
                <a:lnTo>
                  <a:pt x="3998023" y="1408315"/>
                </a:lnTo>
                <a:lnTo>
                  <a:pt x="4064103" y="1406529"/>
                </a:lnTo>
                <a:lnTo>
                  <a:pt x="4098036" y="1394028"/>
                </a:lnTo>
                <a:lnTo>
                  <a:pt x="4110537" y="1360095"/>
                </a:lnTo>
                <a:lnTo>
                  <a:pt x="4112323" y="1294015"/>
                </a:lnTo>
                <a:lnTo>
                  <a:pt x="4112323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9691" y="2011781"/>
            <a:ext cx="4036695" cy="399415"/>
          </a:xfrm>
          <a:custGeom>
            <a:avLst/>
            <a:gdLst/>
            <a:ahLst/>
            <a:cxnLst/>
            <a:rect l="l" t="t" r="r" b="b"/>
            <a:pathLst>
              <a:path w="4036695" h="399414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30"/>
                </a:lnTo>
                <a:lnTo>
                  <a:pt x="4036161" y="398830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6955" y="3383597"/>
            <a:ext cx="4112895" cy="2624455"/>
          </a:xfrm>
          <a:custGeom>
            <a:avLst/>
            <a:gdLst/>
            <a:ahLst/>
            <a:cxnLst/>
            <a:rect l="l" t="t" r="r" b="b"/>
            <a:pathLst>
              <a:path w="4112895" h="262445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24010"/>
                </a:lnTo>
                <a:lnTo>
                  <a:pt x="3998544" y="2624010"/>
                </a:lnTo>
                <a:lnTo>
                  <a:pt x="4064623" y="2622224"/>
                </a:lnTo>
                <a:lnTo>
                  <a:pt x="4098556" y="2609723"/>
                </a:lnTo>
                <a:lnTo>
                  <a:pt x="4111058" y="2575790"/>
                </a:lnTo>
                <a:lnTo>
                  <a:pt x="4112844" y="2509710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57062" y="3418941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3100" y="843229"/>
            <a:ext cx="324485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5" dirty="0">
                <a:solidFill>
                  <a:srgbClr val="00AEEF"/>
                </a:solidFill>
                <a:latin typeface="Arial"/>
                <a:cs typeface="Arial"/>
              </a:rPr>
              <a:t>Demonstrate </a:t>
            </a:r>
            <a:r>
              <a:rPr sz="1800" b="1" spc="40" dirty="0">
                <a:solidFill>
                  <a:srgbClr val="00AEEF"/>
                </a:solidFill>
                <a:latin typeface="Arial"/>
                <a:cs typeface="Arial"/>
              </a:rPr>
              <a:t>the </a:t>
            </a:r>
            <a:r>
              <a:rPr sz="1800" b="1" spc="20" dirty="0">
                <a:solidFill>
                  <a:srgbClr val="00AEEF"/>
                </a:solidFill>
                <a:latin typeface="Arial"/>
                <a:cs typeface="Arial"/>
              </a:rPr>
              <a:t>First</a:t>
            </a:r>
            <a:r>
              <a:rPr sz="1800" b="1" spc="9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00AEEF"/>
                </a:solidFill>
                <a:latin typeface="Arial"/>
                <a:cs typeface="Arial"/>
              </a:rPr>
              <a:t>Steps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949" y="3602786"/>
            <a:ext cx="29578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Choose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ball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sprite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and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make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it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bounce</a:t>
            </a:r>
            <a:r>
              <a:rPr sz="1000" b="1" spc="-3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around: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284" y="2060892"/>
            <a:ext cx="245046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Go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to the Scratch website.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Click</a:t>
            </a:r>
            <a:r>
              <a:rPr sz="1000" b="1" spc="-6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Create. 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Choose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new</a:t>
            </a:r>
            <a:r>
              <a:rPr sz="1000" b="1" spc="-8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backdrop: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99252" y="729551"/>
            <a:ext cx="3197860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95" dirty="0">
                <a:solidFill>
                  <a:srgbClr val="EA6955"/>
                </a:solidFill>
                <a:latin typeface="Arial"/>
                <a:cs typeface="Arial"/>
              </a:rPr>
              <a:t>Create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Support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-15" dirty="0">
                <a:solidFill>
                  <a:srgbClr val="4C4D4F"/>
                </a:solidFill>
                <a:latin typeface="Arial"/>
                <a:cs typeface="Arial"/>
              </a:rPr>
              <a:t>as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they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create 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pong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games,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own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in</a:t>
            </a:r>
            <a:r>
              <a:rPr sz="1500" spc="-114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pairs.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558426" y="713092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24606" y="858037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47897" y="907878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61626" y="8846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92335" y="752665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47643" y="7332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81883" y="753173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5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77590" y="799947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47643" y="8078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09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90189" y="8013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446983" y="971537"/>
            <a:ext cx="40449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CRE</a:t>
            </a:r>
            <a:r>
              <a:rPr sz="700" b="1" spc="-40" dirty="0">
                <a:solidFill>
                  <a:srgbClr val="EA6955"/>
                </a:solidFill>
                <a:latin typeface="Arial"/>
                <a:cs typeface="Arial"/>
              </a:rPr>
              <a:t>A</a:t>
            </a: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TE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70968" y="3477945"/>
            <a:ext cx="181356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EA6955"/>
                </a:solidFill>
                <a:latin typeface="Arial"/>
                <a:cs typeface="Arial"/>
              </a:rPr>
              <a:t>Provide</a:t>
            </a:r>
            <a:r>
              <a:rPr sz="1000" b="1" spc="-7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Resources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Offer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options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getting</a:t>
            </a:r>
            <a:r>
              <a:rPr sz="10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started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371327" y="976820"/>
            <a:ext cx="441959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28645" y="690186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4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60861" y="88652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4349" y="922642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8736" y="5598312"/>
            <a:ext cx="4111625" cy="1615440"/>
          </a:xfrm>
          <a:custGeom>
            <a:avLst/>
            <a:gdLst/>
            <a:ahLst/>
            <a:cxnLst/>
            <a:rect l="l" t="t" r="r" b="b"/>
            <a:pathLst>
              <a:path w="4111625" h="161544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15287"/>
                </a:lnTo>
                <a:lnTo>
                  <a:pt x="3997109" y="1615287"/>
                </a:lnTo>
                <a:lnTo>
                  <a:pt x="4063188" y="1613501"/>
                </a:lnTo>
                <a:lnTo>
                  <a:pt x="4097121" y="1601000"/>
                </a:lnTo>
                <a:lnTo>
                  <a:pt x="4109623" y="1567067"/>
                </a:lnTo>
                <a:lnTo>
                  <a:pt x="4111409" y="1500987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78550" y="2523998"/>
            <a:ext cx="1633220" cy="686435"/>
          </a:xfrm>
          <a:custGeom>
            <a:avLst/>
            <a:gdLst/>
            <a:ahLst/>
            <a:cxnLst/>
            <a:rect l="l" t="t" r="r" b="b"/>
            <a:pathLst>
              <a:path w="1633220" h="686435">
                <a:moveTo>
                  <a:pt x="1462874" y="522058"/>
                </a:moveTo>
                <a:lnTo>
                  <a:pt x="1347228" y="522058"/>
                </a:lnTo>
                <a:lnTo>
                  <a:pt x="1355491" y="541112"/>
                </a:lnTo>
                <a:lnTo>
                  <a:pt x="1363260" y="584168"/>
                </a:lnTo>
                <a:lnTo>
                  <a:pt x="1359978" y="637130"/>
                </a:lnTo>
                <a:lnTo>
                  <a:pt x="1335087" y="685901"/>
                </a:lnTo>
                <a:lnTo>
                  <a:pt x="1420908" y="651166"/>
                </a:lnTo>
                <a:lnTo>
                  <a:pt x="1462827" y="622520"/>
                </a:lnTo>
                <a:lnTo>
                  <a:pt x="1472822" y="584605"/>
                </a:lnTo>
                <a:lnTo>
                  <a:pt x="1462874" y="522058"/>
                </a:lnTo>
                <a:close/>
              </a:path>
              <a:path w="1633220" h="686435">
                <a:moveTo>
                  <a:pt x="1559496" y="0"/>
                </a:moveTo>
                <a:lnTo>
                  <a:pt x="73723" y="0"/>
                </a:lnTo>
                <a:lnTo>
                  <a:pt x="31102" y="1707"/>
                </a:lnTo>
                <a:lnTo>
                  <a:pt x="9215" y="13658"/>
                </a:lnTo>
                <a:lnTo>
                  <a:pt x="1151" y="46098"/>
                </a:lnTo>
                <a:lnTo>
                  <a:pt x="0" y="109270"/>
                </a:lnTo>
                <a:lnTo>
                  <a:pt x="0" y="412788"/>
                </a:lnTo>
                <a:lnTo>
                  <a:pt x="1151" y="475960"/>
                </a:lnTo>
                <a:lnTo>
                  <a:pt x="9215" y="508400"/>
                </a:lnTo>
                <a:lnTo>
                  <a:pt x="31102" y="520351"/>
                </a:lnTo>
                <a:lnTo>
                  <a:pt x="73723" y="522058"/>
                </a:lnTo>
                <a:lnTo>
                  <a:pt x="1559496" y="522058"/>
                </a:lnTo>
                <a:lnTo>
                  <a:pt x="1602117" y="520351"/>
                </a:lnTo>
                <a:lnTo>
                  <a:pt x="1624004" y="508400"/>
                </a:lnTo>
                <a:lnTo>
                  <a:pt x="1632068" y="475960"/>
                </a:lnTo>
                <a:lnTo>
                  <a:pt x="1633220" y="412788"/>
                </a:lnTo>
                <a:lnTo>
                  <a:pt x="1633220" y="109270"/>
                </a:lnTo>
                <a:lnTo>
                  <a:pt x="1632068" y="46098"/>
                </a:lnTo>
                <a:lnTo>
                  <a:pt x="1624004" y="13658"/>
                </a:lnTo>
                <a:lnTo>
                  <a:pt x="1602117" y="1707"/>
                </a:lnTo>
                <a:lnTo>
                  <a:pt x="1559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11769" y="2663621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230809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72616" y="2534348"/>
            <a:ext cx="31115" cy="48260"/>
          </a:xfrm>
          <a:custGeom>
            <a:avLst/>
            <a:gdLst/>
            <a:ahLst/>
            <a:cxnLst/>
            <a:rect l="l" t="t" r="r" b="b"/>
            <a:pathLst>
              <a:path w="31115" h="48260">
                <a:moveTo>
                  <a:pt x="31102" y="47891"/>
                </a:moveTo>
                <a:lnTo>
                  <a:pt x="26140" y="34343"/>
                </a:lnTo>
                <a:lnTo>
                  <a:pt x="19470" y="21345"/>
                </a:lnTo>
                <a:lnTo>
                  <a:pt x="10840" y="9647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84569" y="2523998"/>
            <a:ext cx="1408430" cy="0"/>
          </a:xfrm>
          <a:custGeom>
            <a:avLst/>
            <a:gdLst/>
            <a:ahLst/>
            <a:cxnLst/>
            <a:rect l="l" t="t" r="r" b="b"/>
            <a:pathLst>
              <a:path w="1408429">
                <a:moveTo>
                  <a:pt x="14082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81762" y="2545397"/>
            <a:ext cx="25400" cy="52069"/>
          </a:xfrm>
          <a:custGeom>
            <a:avLst/>
            <a:gdLst/>
            <a:ahLst/>
            <a:cxnLst/>
            <a:rect l="l" t="t" r="r" b="b"/>
            <a:pathLst>
              <a:path w="25400" h="52069">
                <a:moveTo>
                  <a:pt x="24790" y="0"/>
                </a:moveTo>
                <a:lnTo>
                  <a:pt x="17144" y="9170"/>
                </a:lnTo>
                <a:lnTo>
                  <a:pt x="10233" y="20642"/>
                </a:lnTo>
                <a:lnTo>
                  <a:pt x="4402" y="34673"/>
                </a:lnTo>
                <a:lnTo>
                  <a:pt x="0" y="51523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78550" y="2675623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0809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86601" y="2987801"/>
            <a:ext cx="31115" cy="48260"/>
          </a:xfrm>
          <a:custGeom>
            <a:avLst/>
            <a:gdLst/>
            <a:ahLst/>
            <a:cxnLst/>
            <a:rect l="l" t="t" r="r" b="b"/>
            <a:pathLst>
              <a:path w="31114" h="48260">
                <a:moveTo>
                  <a:pt x="0" y="0"/>
                </a:moveTo>
                <a:lnTo>
                  <a:pt x="4961" y="13548"/>
                </a:lnTo>
                <a:lnTo>
                  <a:pt x="11631" y="26546"/>
                </a:lnTo>
                <a:lnTo>
                  <a:pt x="20261" y="38244"/>
                </a:lnTo>
                <a:lnTo>
                  <a:pt x="31102" y="47891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67703" y="3046044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6439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29842" y="3083801"/>
            <a:ext cx="12700" cy="102870"/>
          </a:xfrm>
          <a:custGeom>
            <a:avLst/>
            <a:gdLst/>
            <a:ahLst/>
            <a:cxnLst/>
            <a:rect l="l" t="t" r="r" b="b"/>
            <a:pathLst>
              <a:path w="12700" h="102869">
                <a:moveTo>
                  <a:pt x="8661" y="0"/>
                </a:moveTo>
                <a:lnTo>
                  <a:pt x="11894" y="23533"/>
                </a:lnTo>
                <a:lnTo>
                  <a:pt x="12407" y="49601"/>
                </a:lnTo>
                <a:lnTo>
                  <a:pt x="8882" y="76443"/>
                </a:lnTo>
                <a:lnTo>
                  <a:pt x="0" y="102298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48664" y="3074035"/>
            <a:ext cx="94615" cy="118745"/>
          </a:xfrm>
          <a:custGeom>
            <a:avLst/>
            <a:gdLst/>
            <a:ahLst/>
            <a:cxnLst/>
            <a:rect l="l" t="t" r="r" b="b"/>
            <a:pathLst>
              <a:path w="94615" h="118744">
                <a:moveTo>
                  <a:pt x="0" y="118706"/>
                </a:moveTo>
                <a:lnTo>
                  <a:pt x="29745" y="99382"/>
                </a:lnTo>
                <a:lnTo>
                  <a:pt x="59520" y="73055"/>
                </a:lnTo>
                <a:lnTo>
                  <a:pt x="83172" y="39877"/>
                </a:lnTo>
                <a:lnTo>
                  <a:pt x="94551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74482" y="3046044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408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83766" y="2973120"/>
            <a:ext cx="25400" cy="52069"/>
          </a:xfrm>
          <a:custGeom>
            <a:avLst/>
            <a:gdLst/>
            <a:ahLst/>
            <a:cxnLst/>
            <a:rect l="l" t="t" r="r" b="b"/>
            <a:pathLst>
              <a:path w="25400" h="52069">
                <a:moveTo>
                  <a:pt x="0" y="51523"/>
                </a:moveTo>
                <a:lnTo>
                  <a:pt x="7645" y="42353"/>
                </a:lnTo>
                <a:lnTo>
                  <a:pt x="14557" y="30881"/>
                </a:lnTo>
                <a:lnTo>
                  <a:pt x="20388" y="16849"/>
                </a:lnTo>
                <a:lnTo>
                  <a:pt x="2479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10080" y="2611843"/>
            <a:ext cx="1905" cy="40005"/>
          </a:xfrm>
          <a:custGeom>
            <a:avLst/>
            <a:gdLst/>
            <a:ahLst/>
            <a:cxnLst/>
            <a:rect l="l" t="t" r="r" b="b"/>
            <a:pathLst>
              <a:path w="1904" h="40005">
                <a:moveTo>
                  <a:pt x="1689" y="39776"/>
                </a:moveTo>
                <a:lnTo>
                  <a:pt x="1689" y="21424"/>
                </a:lnTo>
                <a:lnTo>
                  <a:pt x="1689" y="12611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18729" y="2523998"/>
            <a:ext cx="40640" cy="3810"/>
          </a:xfrm>
          <a:custGeom>
            <a:avLst/>
            <a:gdLst/>
            <a:ahLst/>
            <a:cxnLst/>
            <a:rect l="l" t="t" r="r" b="b"/>
            <a:pathLst>
              <a:path w="40640" h="3810">
                <a:moveTo>
                  <a:pt x="40436" y="3454"/>
                </a:moveTo>
                <a:lnTo>
                  <a:pt x="34175" y="1244"/>
                </a:lnTo>
                <a:lnTo>
                  <a:pt x="27165" y="0"/>
                </a:lnTo>
                <a:lnTo>
                  <a:pt x="19316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31445" y="2523998"/>
            <a:ext cx="40640" cy="5080"/>
          </a:xfrm>
          <a:custGeom>
            <a:avLst/>
            <a:gdLst/>
            <a:ahLst/>
            <a:cxnLst/>
            <a:rect l="l" t="t" r="r" b="b"/>
            <a:pathLst>
              <a:path w="40639" h="5080">
                <a:moveTo>
                  <a:pt x="40144" y="0"/>
                </a:moveTo>
                <a:lnTo>
                  <a:pt x="20828" y="0"/>
                </a:lnTo>
                <a:lnTo>
                  <a:pt x="11760" y="0"/>
                </a:lnTo>
                <a:lnTo>
                  <a:pt x="0" y="471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78550" y="2611856"/>
            <a:ext cx="1270" cy="40005"/>
          </a:xfrm>
          <a:custGeom>
            <a:avLst/>
            <a:gdLst/>
            <a:ahLst/>
            <a:cxnLst/>
            <a:rect l="l" t="t" r="r" b="b"/>
            <a:pathLst>
              <a:path w="1270" h="40005">
                <a:moveTo>
                  <a:pt x="1028" y="0"/>
                </a:moveTo>
                <a:lnTo>
                  <a:pt x="355" y="6629"/>
                </a:lnTo>
                <a:lnTo>
                  <a:pt x="0" y="13754"/>
                </a:lnTo>
                <a:lnTo>
                  <a:pt x="0" y="21412"/>
                </a:lnTo>
                <a:lnTo>
                  <a:pt x="0" y="3976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78550" y="2918434"/>
            <a:ext cx="1905" cy="40005"/>
          </a:xfrm>
          <a:custGeom>
            <a:avLst/>
            <a:gdLst/>
            <a:ahLst/>
            <a:cxnLst/>
            <a:rect l="l" t="t" r="r" b="b"/>
            <a:pathLst>
              <a:path w="1904" h="40005">
                <a:moveTo>
                  <a:pt x="0" y="0"/>
                </a:moveTo>
                <a:lnTo>
                  <a:pt x="0" y="18351"/>
                </a:lnTo>
                <a:lnTo>
                  <a:pt x="0" y="27165"/>
                </a:lnTo>
                <a:lnTo>
                  <a:pt x="1689" y="3977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31140" y="3042602"/>
            <a:ext cx="42545" cy="3810"/>
          </a:xfrm>
          <a:custGeom>
            <a:avLst/>
            <a:gdLst/>
            <a:ahLst/>
            <a:cxnLst/>
            <a:rect l="l" t="t" r="r" b="b"/>
            <a:pathLst>
              <a:path w="42545" h="3810">
                <a:moveTo>
                  <a:pt x="0" y="0"/>
                </a:moveTo>
                <a:lnTo>
                  <a:pt x="6273" y="2209"/>
                </a:lnTo>
                <a:lnTo>
                  <a:pt x="13284" y="3454"/>
                </a:lnTo>
                <a:lnTo>
                  <a:pt x="21132" y="3454"/>
                </a:lnTo>
                <a:lnTo>
                  <a:pt x="42087" y="345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02451" y="3046056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20954" y="0"/>
                </a:lnTo>
                <a:lnTo>
                  <a:pt x="39954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06779" y="3046056"/>
            <a:ext cx="26670" cy="15875"/>
          </a:xfrm>
          <a:custGeom>
            <a:avLst/>
            <a:gdLst/>
            <a:ahLst/>
            <a:cxnLst/>
            <a:rect l="l" t="t" r="r" b="b"/>
            <a:pathLst>
              <a:path w="26670" h="15875">
                <a:moveTo>
                  <a:pt x="0" y="0"/>
                </a:moveTo>
                <a:lnTo>
                  <a:pt x="18999" y="0"/>
                </a:lnTo>
                <a:lnTo>
                  <a:pt x="20497" y="698"/>
                </a:lnTo>
                <a:lnTo>
                  <a:pt x="23355" y="6565"/>
                </a:lnTo>
                <a:lnTo>
                  <a:pt x="26288" y="15862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13637" y="3195954"/>
            <a:ext cx="15875" cy="13970"/>
          </a:xfrm>
          <a:custGeom>
            <a:avLst/>
            <a:gdLst/>
            <a:ahLst/>
            <a:cxnLst/>
            <a:rect l="l" t="t" r="r" b="b"/>
            <a:pathLst>
              <a:path w="15875" h="13969">
                <a:moveTo>
                  <a:pt x="10744" y="0"/>
                </a:moveTo>
                <a:lnTo>
                  <a:pt x="7645" y="4902"/>
                </a:lnTo>
                <a:lnTo>
                  <a:pt x="4089" y="9575"/>
                </a:lnTo>
                <a:lnTo>
                  <a:pt x="0" y="13944"/>
                </a:lnTo>
                <a:lnTo>
                  <a:pt x="6146" y="11595"/>
                </a:lnTo>
                <a:lnTo>
                  <a:pt x="15748" y="694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41425" y="3046056"/>
            <a:ext cx="15875" cy="17145"/>
          </a:xfrm>
          <a:custGeom>
            <a:avLst/>
            <a:gdLst/>
            <a:ahLst/>
            <a:cxnLst/>
            <a:rect l="l" t="t" r="r" b="b"/>
            <a:pathLst>
              <a:path w="15875" h="17144">
                <a:moveTo>
                  <a:pt x="2006" y="17106"/>
                </a:moveTo>
                <a:lnTo>
                  <a:pt x="1816" y="11544"/>
                </a:lnTo>
                <a:lnTo>
                  <a:pt x="1155" y="5842"/>
                </a:lnTo>
                <a:lnTo>
                  <a:pt x="0" y="0"/>
                </a:lnTo>
                <a:lnTo>
                  <a:pt x="15252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22793" y="3041345"/>
            <a:ext cx="36195" cy="5080"/>
          </a:xfrm>
          <a:custGeom>
            <a:avLst/>
            <a:gdLst/>
            <a:ahLst/>
            <a:cxnLst/>
            <a:rect l="l" t="t" r="r" b="b"/>
            <a:pathLst>
              <a:path w="36195" h="5080">
                <a:moveTo>
                  <a:pt x="0" y="4711"/>
                </a:moveTo>
                <a:lnTo>
                  <a:pt x="15252" y="4711"/>
                </a:lnTo>
                <a:lnTo>
                  <a:pt x="24307" y="4711"/>
                </a:lnTo>
                <a:lnTo>
                  <a:pt x="3608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10728" y="2918434"/>
            <a:ext cx="1270" cy="40005"/>
          </a:xfrm>
          <a:custGeom>
            <a:avLst/>
            <a:gdLst/>
            <a:ahLst/>
            <a:cxnLst/>
            <a:rect l="l" t="t" r="r" b="b"/>
            <a:pathLst>
              <a:path w="1270" h="40005">
                <a:moveTo>
                  <a:pt x="0" y="39763"/>
                </a:moveTo>
                <a:lnTo>
                  <a:pt x="673" y="33134"/>
                </a:lnTo>
                <a:lnTo>
                  <a:pt x="1041" y="26009"/>
                </a:lnTo>
                <a:lnTo>
                  <a:pt x="1041" y="18351"/>
                </a:lnTo>
                <a:lnTo>
                  <a:pt x="104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78918" y="2605138"/>
            <a:ext cx="143002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What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background </a:t>
            </a:r>
            <a:r>
              <a:rPr sz="1000" i="1" spc="25" dirty="0">
                <a:solidFill>
                  <a:srgbClr val="4C4D4F"/>
                </a:solidFill>
                <a:latin typeface="Arial"/>
                <a:cs typeface="Arial"/>
              </a:rPr>
              <a:t>do 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want </a:t>
            </a:r>
            <a:r>
              <a:rPr sz="1000" i="1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your</a:t>
            </a:r>
            <a:r>
              <a:rPr sz="1000" i="1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game?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234933" y="2523998"/>
            <a:ext cx="1029969" cy="672465"/>
          </a:xfrm>
          <a:custGeom>
            <a:avLst/>
            <a:gdLst/>
            <a:ahLst/>
            <a:cxnLst/>
            <a:rect l="l" t="t" r="r" b="b"/>
            <a:pathLst>
              <a:path w="1029970" h="672464">
                <a:moveTo>
                  <a:pt x="922312" y="511530"/>
                </a:moveTo>
                <a:lnTo>
                  <a:pt x="849401" y="511530"/>
                </a:lnTo>
                <a:lnTo>
                  <a:pt x="854609" y="530201"/>
                </a:lnTo>
                <a:lnTo>
                  <a:pt x="859509" y="572395"/>
                </a:lnTo>
                <a:lnTo>
                  <a:pt x="857443" y="624294"/>
                </a:lnTo>
                <a:lnTo>
                  <a:pt x="841756" y="672084"/>
                </a:lnTo>
                <a:lnTo>
                  <a:pt x="895864" y="638049"/>
                </a:lnTo>
                <a:lnTo>
                  <a:pt x="922291" y="609981"/>
                </a:lnTo>
                <a:lnTo>
                  <a:pt x="928590" y="572825"/>
                </a:lnTo>
                <a:lnTo>
                  <a:pt x="922312" y="511530"/>
                </a:lnTo>
                <a:close/>
              </a:path>
              <a:path w="1029970" h="672464">
                <a:moveTo>
                  <a:pt x="983234" y="0"/>
                </a:moveTo>
                <a:lnTo>
                  <a:pt x="46482" y="0"/>
                </a:lnTo>
                <a:lnTo>
                  <a:pt x="19609" y="1672"/>
                </a:lnTo>
                <a:lnTo>
                  <a:pt x="5810" y="13382"/>
                </a:lnTo>
                <a:lnTo>
                  <a:pt x="726" y="45166"/>
                </a:lnTo>
                <a:lnTo>
                  <a:pt x="0" y="107061"/>
                </a:lnTo>
                <a:lnTo>
                  <a:pt x="0" y="404469"/>
                </a:lnTo>
                <a:lnTo>
                  <a:pt x="726" y="466364"/>
                </a:lnTo>
                <a:lnTo>
                  <a:pt x="5810" y="498147"/>
                </a:lnTo>
                <a:lnTo>
                  <a:pt x="19609" y="509857"/>
                </a:lnTo>
                <a:lnTo>
                  <a:pt x="46482" y="511530"/>
                </a:lnTo>
                <a:lnTo>
                  <a:pt x="983234" y="511530"/>
                </a:lnTo>
                <a:lnTo>
                  <a:pt x="1010106" y="509857"/>
                </a:lnTo>
                <a:lnTo>
                  <a:pt x="1023905" y="498147"/>
                </a:lnTo>
                <a:lnTo>
                  <a:pt x="1028989" y="466364"/>
                </a:lnTo>
                <a:lnTo>
                  <a:pt x="1029716" y="404469"/>
                </a:lnTo>
                <a:lnTo>
                  <a:pt x="1029716" y="107061"/>
                </a:lnTo>
                <a:lnTo>
                  <a:pt x="1028989" y="45166"/>
                </a:lnTo>
                <a:lnTo>
                  <a:pt x="1023905" y="13382"/>
                </a:lnTo>
                <a:lnTo>
                  <a:pt x="1010106" y="1672"/>
                </a:lnTo>
                <a:lnTo>
                  <a:pt x="9832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264650" y="2660815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226225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244228" y="2539504"/>
            <a:ext cx="16510" cy="47625"/>
          </a:xfrm>
          <a:custGeom>
            <a:avLst/>
            <a:gdLst/>
            <a:ahLst/>
            <a:cxnLst/>
            <a:rect l="l" t="t" r="r" b="b"/>
            <a:pathLst>
              <a:path w="16509" h="47625">
                <a:moveTo>
                  <a:pt x="16446" y="47498"/>
                </a:moveTo>
                <a:lnTo>
                  <a:pt x="13867" y="34715"/>
                </a:lnTo>
                <a:lnTo>
                  <a:pt x="10361" y="22101"/>
                </a:lnTo>
                <a:lnTo>
                  <a:pt x="5786" y="10311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12632" y="2523998"/>
            <a:ext cx="862330" cy="0"/>
          </a:xfrm>
          <a:custGeom>
            <a:avLst/>
            <a:gdLst/>
            <a:ahLst/>
            <a:cxnLst/>
            <a:rect l="l" t="t" r="r" b="b"/>
            <a:pathLst>
              <a:path w="862329">
                <a:moveTo>
                  <a:pt x="86187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36483" y="2551163"/>
            <a:ext cx="12700" cy="48895"/>
          </a:xfrm>
          <a:custGeom>
            <a:avLst/>
            <a:gdLst/>
            <a:ahLst/>
            <a:cxnLst/>
            <a:rect l="l" t="t" r="r" b="b"/>
            <a:pathLst>
              <a:path w="12700" h="48894">
                <a:moveTo>
                  <a:pt x="12636" y="0"/>
                </a:moveTo>
                <a:lnTo>
                  <a:pt x="8643" y="9160"/>
                </a:lnTo>
                <a:lnTo>
                  <a:pt x="5108" y="20181"/>
                </a:lnTo>
                <a:lnTo>
                  <a:pt x="2178" y="33234"/>
                </a:lnTo>
                <a:lnTo>
                  <a:pt x="0" y="48488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34933" y="2672499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225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38908" y="2972523"/>
            <a:ext cx="16510" cy="47625"/>
          </a:xfrm>
          <a:custGeom>
            <a:avLst/>
            <a:gdLst/>
            <a:ahLst/>
            <a:cxnLst/>
            <a:rect l="l" t="t" r="r" b="b"/>
            <a:pathLst>
              <a:path w="16509" h="47625">
                <a:moveTo>
                  <a:pt x="0" y="0"/>
                </a:moveTo>
                <a:lnTo>
                  <a:pt x="2578" y="12782"/>
                </a:lnTo>
                <a:lnTo>
                  <a:pt x="6084" y="25396"/>
                </a:lnTo>
                <a:lnTo>
                  <a:pt x="10660" y="37186"/>
                </a:lnTo>
                <a:lnTo>
                  <a:pt x="16446" y="47498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70468" y="3035541"/>
            <a:ext cx="682625" cy="0"/>
          </a:xfrm>
          <a:custGeom>
            <a:avLst/>
            <a:gdLst/>
            <a:ahLst/>
            <a:cxnLst/>
            <a:rect l="l" t="t" r="r" b="b"/>
            <a:pathLst>
              <a:path w="682625">
                <a:moveTo>
                  <a:pt x="0" y="0"/>
                </a:moveTo>
                <a:lnTo>
                  <a:pt x="682282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87459" y="3072485"/>
            <a:ext cx="7620" cy="99060"/>
          </a:xfrm>
          <a:custGeom>
            <a:avLst/>
            <a:gdLst/>
            <a:ahLst/>
            <a:cxnLst/>
            <a:rect l="l" t="t" r="r" b="b"/>
            <a:pathLst>
              <a:path w="7620" h="99060">
                <a:moveTo>
                  <a:pt x="4902" y="0"/>
                </a:moveTo>
                <a:lnTo>
                  <a:pt x="6918" y="22606"/>
                </a:lnTo>
                <a:lnTo>
                  <a:pt x="7299" y="47639"/>
                </a:lnTo>
                <a:lnTo>
                  <a:pt x="5255" y="73464"/>
                </a:lnTo>
                <a:lnTo>
                  <a:pt x="0" y="9845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10624" y="3067062"/>
            <a:ext cx="47625" cy="100965"/>
          </a:xfrm>
          <a:custGeom>
            <a:avLst/>
            <a:gdLst/>
            <a:ahLst/>
            <a:cxnLst/>
            <a:rect l="l" t="t" r="r" b="b"/>
            <a:pathLst>
              <a:path w="47625" h="100964">
                <a:moveTo>
                  <a:pt x="0" y="100837"/>
                </a:moveTo>
                <a:lnTo>
                  <a:pt x="15726" y="82315"/>
                </a:lnTo>
                <a:lnTo>
                  <a:pt x="30284" y="59282"/>
                </a:lnTo>
                <a:lnTo>
                  <a:pt x="41578" y="31816"/>
                </a:lnTo>
                <a:lnTo>
                  <a:pt x="4751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250464" y="2959887"/>
            <a:ext cx="12700" cy="48895"/>
          </a:xfrm>
          <a:custGeom>
            <a:avLst/>
            <a:gdLst/>
            <a:ahLst/>
            <a:cxnLst/>
            <a:rect l="l" t="t" r="r" b="b"/>
            <a:pathLst>
              <a:path w="12700" h="48894">
                <a:moveTo>
                  <a:pt x="0" y="48488"/>
                </a:moveTo>
                <a:lnTo>
                  <a:pt x="3992" y="39328"/>
                </a:lnTo>
                <a:lnTo>
                  <a:pt x="7527" y="28306"/>
                </a:lnTo>
                <a:lnTo>
                  <a:pt x="10458" y="15254"/>
                </a:lnTo>
                <a:lnTo>
                  <a:pt x="12636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263748" y="2612097"/>
            <a:ext cx="1270" cy="37465"/>
          </a:xfrm>
          <a:custGeom>
            <a:avLst/>
            <a:gdLst/>
            <a:ahLst/>
            <a:cxnLst/>
            <a:rect l="l" t="t" r="r" b="b"/>
            <a:pathLst>
              <a:path w="1270" h="37464">
                <a:moveTo>
                  <a:pt x="901" y="37007"/>
                </a:moveTo>
                <a:lnTo>
                  <a:pt x="901" y="18961"/>
                </a:lnTo>
                <a:lnTo>
                  <a:pt x="901" y="11264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199384" y="2523998"/>
            <a:ext cx="36830" cy="6350"/>
          </a:xfrm>
          <a:custGeom>
            <a:avLst/>
            <a:gdLst/>
            <a:ahLst/>
            <a:cxnLst/>
            <a:rect l="l" t="t" r="r" b="b"/>
            <a:pathLst>
              <a:path w="36829" h="6350">
                <a:moveTo>
                  <a:pt x="36347" y="6197"/>
                </a:moveTo>
                <a:lnTo>
                  <a:pt x="31394" y="2285"/>
                </a:lnTo>
                <a:lnTo>
                  <a:pt x="25590" y="0"/>
                </a:lnTo>
                <a:lnTo>
                  <a:pt x="18783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64334" y="2523998"/>
            <a:ext cx="36195" cy="7620"/>
          </a:xfrm>
          <a:custGeom>
            <a:avLst/>
            <a:gdLst/>
            <a:ahLst/>
            <a:cxnLst/>
            <a:rect l="l" t="t" r="r" b="b"/>
            <a:pathLst>
              <a:path w="36195" h="7619">
                <a:moveTo>
                  <a:pt x="35864" y="0"/>
                </a:moveTo>
                <a:lnTo>
                  <a:pt x="17081" y="0"/>
                </a:lnTo>
                <a:lnTo>
                  <a:pt x="9232" y="0"/>
                </a:lnTo>
                <a:lnTo>
                  <a:pt x="0" y="7416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34933" y="2612161"/>
            <a:ext cx="635" cy="37465"/>
          </a:xfrm>
          <a:custGeom>
            <a:avLst/>
            <a:gdLst/>
            <a:ahLst/>
            <a:cxnLst/>
            <a:rect l="l" t="t" r="r" b="b"/>
            <a:pathLst>
              <a:path w="634" h="37464">
                <a:moveTo>
                  <a:pt x="520" y="0"/>
                </a:moveTo>
                <a:lnTo>
                  <a:pt x="177" y="5892"/>
                </a:lnTo>
                <a:lnTo>
                  <a:pt x="0" y="12191"/>
                </a:lnTo>
                <a:lnTo>
                  <a:pt x="0" y="18897"/>
                </a:lnTo>
                <a:lnTo>
                  <a:pt x="0" y="3694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34933" y="2910420"/>
            <a:ext cx="1270" cy="37465"/>
          </a:xfrm>
          <a:custGeom>
            <a:avLst/>
            <a:gdLst/>
            <a:ahLst/>
            <a:cxnLst/>
            <a:rect l="l" t="t" r="r" b="b"/>
            <a:pathLst>
              <a:path w="1270" h="37464">
                <a:moveTo>
                  <a:pt x="0" y="0"/>
                </a:moveTo>
                <a:lnTo>
                  <a:pt x="0" y="18046"/>
                </a:lnTo>
                <a:lnTo>
                  <a:pt x="0" y="25742"/>
                </a:lnTo>
                <a:lnTo>
                  <a:pt x="901" y="37007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63852" y="3029330"/>
            <a:ext cx="32384" cy="6350"/>
          </a:xfrm>
          <a:custGeom>
            <a:avLst/>
            <a:gdLst/>
            <a:ahLst/>
            <a:cxnLst/>
            <a:rect l="l" t="t" r="r" b="b"/>
            <a:pathLst>
              <a:path w="32384" h="6350">
                <a:moveTo>
                  <a:pt x="0" y="0"/>
                </a:moveTo>
                <a:lnTo>
                  <a:pt x="4953" y="3911"/>
                </a:lnTo>
                <a:lnTo>
                  <a:pt x="10756" y="6197"/>
                </a:lnTo>
                <a:lnTo>
                  <a:pt x="17564" y="6197"/>
                </a:lnTo>
                <a:lnTo>
                  <a:pt x="31953" y="6197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311883" y="3035528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14389" y="0"/>
                </a:lnTo>
                <a:lnTo>
                  <a:pt x="3335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065361" y="3035528"/>
            <a:ext cx="24130" cy="16510"/>
          </a:xfrm>
          <a:custGeom>
            <a:avLst/>
            <a:gdLst/>
            <a:ahLst/>
            <a:cxnLst/>
            <a:rect l="l" t="t" r="r" b="b"/>
            <a:pathLst>
              <a:path w="24129" h="16510">
                <a:moveTo>
                  <a:pt x="0" y="0"/>
                </a:moveTo>
                <a:lnTo>
                  <a:pt x="18973" y="0"/>
                </a:lnTo>
                <a:lnTo>
                  <a:pt x="19939" y="711"/>
                </a:lnTo>
                <a:lnTo>
                  <a:pt x="21793" y="6680"/>
                </a:lnTo>
                <a:lnTo>
                  <a:pt x="23685" y="16128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076690" y="3180905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39">
                <a:moveTo>
                  <a:pt x="7365" y="0"/>
                </a:moveTo>
                <a:lnTo>
                  <a:pt x="5283" y="5359"/>
                </a:lnTo>
                <a:lnTo>
                  <a:pt x="2844" y="10439"/>
                </a:lnTo>
                <a:lnTo>
                  <a:pt x="0" y="15176"/>
                </a:lnTo>
                <a:lnTo>
                  <a:pt x="6273" y="11429"/>
                </a:lnTo>
                <a:lnTo>
                  <a:pt x="15354" y="4063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157246" y="3035528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5" h="19050">
                <a:moveTo>
                  <a:pt x="1308" y="18922"/>
                </a:moveTo>
                <a:lnTo>
                  <a:pt x="1244" y="12801"/>
                </a:lnTo>
                <a:lnTo>
                  <a:pt x="838" y="6502"/>
                </a:lnTo>
                <a:lnTo>
                  <a:pt x="0" y="0"/>
                </a:lnTo>
                <a:lnTo>
                  <a:pt x="18402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199765" y="3028111"/>
            <a:ext cx="35560" cy="7620"/>
          </a:xfrm>
          <a:custGeom>
            <a:avLst/>
            <a:gdLst/>
            <a:ahLst/>
            <a:cxnLst/>
            <a:rect l="l" t="t" r="r" b="b"/>
            <a:pathLst>
              <a:path w="35559" h="7619">
                <a:moveTo>
                  <a:pt x="0" y="7416"/>
                </a:moveTo>
                <a:lnTo>
                  <a:pt x="18402" y="7416"/>
                </a:lnTo>
                <a:lnTo>
                  <a:pt x="26250" y="7416"/>
                </a:lnTo>
                <a:lnTo>
                  <a:pt x="35483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264129" y="2910420"/>
            <a:ext cx="635" cy="37465"/>
          </a:xfrm>
          <a:custGeom>
            <a:avLst/>
            <a:gdLst/>
            <a:ahLst/>
            <a:cxnLst/>
            <a:rect l="l" t="t" r="r" b="b"/>
            <a:pathLst>
              <a:path w="634" h="37464">
                <a:moveTo>
                  <a:pt x="0" y="36944"/>
                </a:moveTo>
                <a:lnTo>
                  <a:pt x="342" y="31051"/>
                </a:lnTo>
                <a:lnTo>
                  <a:pt x="520" y="24752"/>
                </a:lnTo>
                <a:lnTo>
                  <a:pt x="520" y="18046"/>
                </a:lnTo>
                <a:lnTo>
                  <a:pt x="52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8331886" y="2598191"/>
            <a:ext cx="78994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What </a:t>
            </a:r>
            <a:r>
              <a:rPr sz="1000" i="1" spc="10" dirty="0">
                <a:solidFill>
                  <a:srgbClr val="4C4D4F"/>
                </a:solidFill>
                <a:latin typeface="Arial"/>
                <a:cs typeface="Arial"/>
              </a:rPr>
              <a:t>color</a:t>
            </a:r>
            <a:r>
              <a:rPr sz="1000" i="1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or  type </a:t>
            </a:r>
            <a:r>
              <a:rPr sz="1000" i="1" spc="15" dirty="0">
                <a:solidFill>
                  <a:srgbClr val="4C4D4F"/>
                </a:solidFill>
                <a:latin typeface="Arial"/>
                <a:cs typeface="Arial"/>
              </a:rPr>
              <a:t>of</a:t>
            </a:r>
            <a:r>
              <a:rPr sz="1000" i="1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ball?</a:t>
            </a:r>
            <a:endParaRPr sz="10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006591" y="5239055"/>
            <a:ext cx="1617980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Some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particpants</a:t>
            </a:r>
            <a:r>
              <a:rPr sz="10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may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want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follow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online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tutorial:  </a:t>
            </a:r>
            <a:r>
              <a:rPr sz="1000" u="sng" spc="10" dirty="0">
                <a:solidFill>
                  <a:srgbClr val="4C4D4F"/>
                </a:solidFill>
                <a:latin typeface="Arial"/>
                <a:cs typeface="Arial"/>
              </a:rPr>
              <a:t>scratch.mit.edu/pong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960029" y="5264455"/>
            <a:ext cx="159956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Others may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want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use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printed activity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cards:  </a:t>
            </a:r>
            <a:r>
              <a:rPr sz="1000" u="sng" spc="10" dirty="0">
                <a:solidFill>
                  <a:srgbClr val="4C4D4F"/>
                </a:solidFill>
                <a:latin typeface="Arial"/>
                <a:cs typeface="Arial"/>
              </a:rPr>
              <a:t>scratch.mit.edu/pong/cards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324841" y="3996981"/>
            <a:ext cx="846836" cy="1178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24841" y="3996981"/>
            <a:ext cx="847090" cy="1178560"/>
          </a:xfrm>
          <a:custGeom>
            <a:avLst/>
            <a:gdLst/>
            <a:ahLst/>
            <a:cxnLst/>
            <a:rect l="l" t="t" r="r" b="b"/>
            <a:pathLst>
              <a:path w="847090" h="11785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120648"/>
                </a:lnTo>
                <a:lnTo>
                  <a:pt x="900" y="1153966"/>
                </a:lnTo>
                <a:lnTo>
                  <a:pt x="7204" y="1171076"/>
                </a:lnTo>
                <a:lnTo>
                  <a:pt x="24313" y="1177380"/>
                </a:lnTo>
                <a:lnTo>
                  <a:pt x="57632" y="1178280"/>
                </a:lnTo>
                <a:lnTo>
                  <a:pt x="789216" y="1178280"/>
                </a:lnTo>
                <a:lnTo>
                  <a:pt x="822527" y="1177380"/>
                </a:lnTo>
                <a:lnTo>
                  <a:pt x="839633" y="1171076"/>
                </a:lnTo>
                <a:lnTo>
                  <a:pt x="845935" y="1153966"/>
                </a:lnTo>
                <a:lnTo>
                  <a:pt x="846836" y="1120648"/>
                </a:lnTo>
                <a:lnTo>
                  <a:pt x="846836" y="57632"/>
                </a:lnTo>
                <a:lnTo>
                  <a:pt x="845935" y="24313"/>
                </a:lnTo>
                <a:lnTo>
                  <a:pt x="839633" y="7204"/>
                </a:lnTo>
                <a:lnTo>
                  <a:pt x="822527" y="900"/>
                </a:lnTo>
                <a:lnTo>
                  <a:pt x="789216" y="0"/>
                </a:lnTo>
                <a:lnTo>
                  <a:pt x="57632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79918" y="4093717"/>
            <a:ext cx="1541779" cy="11069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79918" y="4093717"/>
            <a:ext cx="1541780" cy="1107440"/>
          </a:xfrm>
          <a:custGeom>
            <a:avLst/>
            <a:gdLst/>
            <a:ahLst/>
            <a:cxnLst/>
            <a:rect l="l" t="t" r="r" b="b"/>
            <a:pathLst>
              <a:path w="1541779" h="1107439">
                <a:moveTo>
                  <a:pt x="41909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65022"/>
                </a:lnTo>
                <a:lnTo>
                  <a:pt x="654" y="1089251"/>
                </a:lnTo>
                <a:lnTo>
                  <a:pt x="5238" y="1101693"/>
                </a:lnTo>
                <a:lnTo>
                  <a:pt x="17680" y="1106277"/>
                </a:lnTo>
                <a:lnTo>
                  <a:pt x="41909" y="1106932"/>
                </a:lnTo>
                <a:lnTo>
                  <a:pt x="1499869" y="1106932"/>
                </a:lnTo>
                <a:lnTo>
                  <a:pt x="1524099" y="1106277"/>
                </a:lnTo>
                <a:lnTo>
                  <a:pt x="1536541" y="1101693"/>
                </a:lnTo>
                <a:lnTo>
                  <a:pt x="1541125" y="1089251"/>
                </a:lnTo>
                <a:lnTo>
                  <a:pt x="1541779" y="1065022"/>
                </a:lnTo>
                <a:lnTo>
                  <a:pt x="1541779" y="41910"/>
                </a:lnTo>
                <a:lnTo>
                  <a:pt x="1541125" y="17680"/>
                </a:lnTo>
                <a:lnTo>
                  <a:pt x="1536541" y="5238"/>
                </a:lnTo>
                <a:lnTo>
                  <a:pt x="1524099" y="654"/>
                </a:lnTo>
                <a:lnTo>
                  <a:pt x="1499869" y="0"/>
                </a:lnTo>
                <a:lnTo>
                  <a:pt x="41909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75929" y="1304518"/>
            <a:ext cx="38677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Demonstrate the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first few steps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500" spc="-10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tutorial  so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can </a:t>
            </a: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see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get</a:t>
            </a:r>
            <a:r>
              <a:rPr sz="15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started.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760720" y="2012442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5868415" y="2053209"/>
            <a:ext cx="232600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Start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with</a:t>
            </a:r>
            <a:r>
              <a:rPr sz="1000" b="1" spc="-4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Prompts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Ask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questions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get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started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863091" y="4100253"/>
            <a:ext cx="1497653" cy="2496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63085" y="4100245"/>
            <a:ext cx="1497965" cy="250190"/>
          </a:xfrm>
          <a:custGeom>
            <a:avLst/>
            <a:gdLst/>
            <a:ahLst/>
            <a:cxnLst/>
            <a:rect l="l" t="t" r="r" b="b"/>
            <a:pathLst>
              <a:path w="1497964" h="250189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192455"/>
                </a:lnTo>
                <a:lnTo>
                  <a:pt x="892" y="225495"/>
                </a:lnTo>
                <a:lnTo>
                  <a:pt x="7143" y="242462"/>
                </a:lnTo>
                <a:lnTo>
                  <a:pt x="24110" y="248712"/>
                </a:lnTo>
                <a:lnTo>
                  <a:pt x="57150" y="249605"/>
                </a:lnTo>
                <a:lnTo>
                  <a:pt x="1440510" y="249605"/>
                </a:lnTo>
                <a:lnTo>
                  <a:pt x="1473550" y="248712"/>
                </a:lnTo>
                <a:lnTo>
                  <a:pt x="1490516" y="242462"/>
                </a:lnTo>
                <a:lnTo>
                  <a:pt x="1496767" y="225495"/>
                </a:lnTo>
                <a:lnTo>
                  <a:pt x="1497660" y="192455"/>
                </a:lnTo>
                <a:lnTo>
                  <a:pt x="1497660" y="57150"/>
                </a:lnTo>
                <a:lnTo>
                  <a:pt x="1496767" y="24110"/>
                </a:lnTo>
                <a:lnTo>
                  <a:pt x="1490516" y="7143"/>
                </a:lnTo>
                <a:lnTo>
                  <a:pt x="1473550" y="892"/>
                </a:lnTo>
                <a:lnTo>
                  <a:pt x="1440510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87487" y="4263631"/>
            <a:ext cx="200025" cy="2000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875947" y="6235789"/>
            <a:ext cx="3319145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Suggest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Ideas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for</a:t>
            </a:r>
            <a:r>
              <a:rPr sz="1000" b="1" spc="-7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Starting</a:t>
            </a:r>
            <a:endParaRPr sz="1000">
              <a:latin typeface="Arial"/>
              <a:cs typeface="Arial"/>
            </a:endParaRPr>
          </a:p>
          <a:p>
            <a:pPr marL="113664" indent="-99060">
              <a:lnSpc>
                <a:spcPct val="100000"/>
              </a:lnSpc>
              <a:spcBef>
                <a:spcPts val="855"/>
              </a:spcBef>
              <a:buClr>
                <a:srgbClr val="EA6955"/>
              </a:buClr>
              <a:buFont typeface="Lucida Sans"/>
              <a:buChar char="•"/>
              <a:tabLst>
                <a:tab pos="114300" algn="l"/>
              </a:tabLst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Choose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backdrop</a:t>
            </a:r>
            <a:endParaRPr sz="1000">
              <a:latin typeface="Arial"/>
              <a:cs typeface="Arial"/>
            </a:endParaRPr>
          </a:p>
          <a:p>
            <a:pPr marL="113664" indent="-99060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4300" algn="l"/>
              </a:tabLst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Choose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draw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ball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sprite and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make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it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bounce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around</a:t>
            </a:r>
            <a:endParaRPr sz="1000">
              <a:latin typeface="Arial"/>
              <a:cs typeface="Arial"/>
            </a:endParaRPr>
          </a:p>
          <a:p>
            <a:pPr marL="113664" indent="-99060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4300" algn="l"/>
              </a:tabLst>
            </a:pP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Add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paddle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sprite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that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you can</a:t>
            </a: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  <a:p>
            <a:pPr marL="113664" indent="-99060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4300" algn="l"/>
              </a:tabLst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Make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ball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bounce off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paddle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23290" y="56381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841884" y="5692025"/>
            <a:ext cx="304038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Add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paddle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sprite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and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control it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with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the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mouse: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353045" y="4579416"/>
            <a:ext cx="544231" cy="596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353058" y="4579416"/>
            <a:ext cx="544830" cy="596900"/>
          </a:xfrm>
          <a:custGeom>
            <a:avLst/>
            <a:gdLst/>
            <a:ahLst/>
            <a:cxnLst/>
            <a:rect l="l" t="t" r="r" b="b"/>
            <a:pathLst>
              <a:path w="544830" h="596900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539750"/>
                </a:lnTo>
                <a:lnTo>
                  <a:pt x="892" y="572789"/>
                </a:lnTo>
                <a:lnTo>
                  <a:pt x="7143" y="589756"/>
                </a:lnTo>
                <a:lnTo>
                  <a:pt x="24110" y="596007"/>
                </a:lnTo>
                <a:lnTo>
                  <a:pt x="57150" y="596900"/>
                </a:lnTo>
                <a:lnTo>
                  <a:pt x="487083" y="596900"/>
                </a:lnTo>
                <a:lnTo>
                  <a:pt x="520122" y="596007"/>
                </a:lnTo>
                <a:lnTo>
                  <a:pt x="537089" y="589756"/>
                </a:lnTo>
                <a:lnTo>
                  <a:pt x="543340" y="572789"/>
                </a:lnTo>
                <a:lnTo>
                  <a:pt x="544233" y="539750"/>
                </a:lnTo>
                <a:lnTo>
                  <a:pt x="544233" y="57150"/>
                </a:lnTo>
                <a:lnTo>
                  <a:pt x="543340" y="24110"/>
                </a:lnTo>
                <a:lnTo>
                  <a:pt x="537089" y="7143"/>
                </a:lnTo>
                <a:lnTo>
                  <a:pt x="520122" y="892"/>
                </a:lnTo>
                <a:lnTo>
                  <a:pt x="487083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63091" y="5992545"/>
            <a:ext cx="1497653" cy="2496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63085" y="5992545"/>
            <a:ext cx="1497965" cy="250190"/>
          </a:xfrm>
          <a:custGeom>
            <a:avLst/>
            <a:gdLst/>
            <a:ahLst/>
            <a:cxnLst/>
            <a:rect l="l" t="t" r="r" b="b"/>
            <a:pathLst>
              <a:path w="1497964" h="250189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49"/>
                </a:lnTo>
                <a:lnTo>
                  <a:pt x="0" y="192455"/>
                </a:lnTo>
                <a:lnTo>
                  <a:pt x="892" y="225495"/>
                </a:lnTo>
                <a:lnTo>
                  <a:pt x="7143" y="242462"/>
                </a:lnTo>
                <a:lnTo>
                  <a:pt x="24110" y="248712"/>
                </a:lnTo>
                <a:lnTo>
                  <a:pt x="57150" y="249605"/>
                </a:lnTo>
                <a:lnTo>
                  <a:pt x="1440510" y="249605"/>
                </a:lnTo>
                <a:lnTo>
                  <a:pt x="1473550" y="248712"/>
                </a:lnTo>
                <a:lnTo>
                  <a:pt x="1490516" y="242462"/>
                </a:lnTo>
                <a:lnTo>
                  <a:pt x="1496767" y="225495"/>
                </a:lnTo>
                <a:lnTo>
                  <a:pt x="1497660" y="192455"/>
                </a:lnTo>
                <a:lnTo>
                  <a:pt x="1497660" y="57149"/>
                </a:lnTo>
                <a:lnTo>
                  <a:pt x="1496767" y="24110"/>
                </a:lnTo>
                <a:lnTo>
                  <a:pt x="1490516" y="7143"/>
                </a:lnTo>
                <a:lnTo>
                  <a:pt x="1473550" y="892"/>
                </a:lnTo>
                <a:lnTo>
                  <a:pt x="1440510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587487" y="6155931"/>
            <a:ext cx="200025" cy="2000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59526" y="6378041"/>
            <a:ext cx="1131281" cy="7482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59526" y="6378041"/>
            <a:ext cx="1131570" cy="748665"/>
          </a:xfrm>
          <a:custGeom>
            <a:avLst/>
            <a:gdLst/>
            <a:ahLst/>
            <a:cxnLst/>
            <a:rect l="l" t="t" r="r" b="b"/>
            <a:pathLst>
              <a:path w="1131570" h="74866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91134"/>
                </a:lnTo>
                <a:lnTo>
                  <a:pt x="892" y="724173"/>
                </a:lnTo>
                <a:lnTo>
                  <a:pt x="7143" y="741140"/>
                </a:lnTo>
                <a:lnTo>
                  <a:pt x="24110" y="747391"/>
                </a:lnTo>
                <a:lnTo>
                  <a:pt x="57150" y="748284"/>
                </a:lnTo>
                <a:lnTo>
                  <a:pt x="1074127" y="748284"/>
                </a:lnTo>
                <a:lnTo>
                  <a:pt x="1107167" y="747391"/>
                </a:lnTo>
                <a:lnTo>
                  <a:pt x="1124134" y="741140"/>
                </a:lnTo>
                <a:lnTo>
                  <a:pt x="1130384" y="724173"/>
                </a:lnTo>
                <a:lnTo>
                  <a:pt x="1131277" y="691134"/>
                </a:lnTo>
                <a:lnTo>
                  <a:pt x="1131277" y="57150"/>
                </a:lnTo>
                <a:lnTo>
                  <a:pt x="1130384" y="24110"/>
                </a:lnTo>
                <a:lnTo>
                  <a:pt x="1124134" y="7143"/>
                </a:lnTo>
                <a:lnTo>
                  <a:pt x="1107167" y="892"/>
                </a:lnTo>
                <a:lnTo>
                  <a:pt x="1074127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897644" y="3918140"/>
            <a:ext cx="1510271" cy="15008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70159" y="2523947"/>
            <a:ext cx="929792" cy="5138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70159" y="2523947"/>
            <a:ext cx="930275" cy="514350"/>
          </a:xfrm>
          <a:custGeom>
            <a:avLst/>
            <a:gdLst/>
            <a:ahLst/>
            <a:cxnLst/>
            <a:rect l="l" t="t" r="r" b="b"/>
            <a:pathLst>
              <a:path w="930275" h="514350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456679"/>
                </a:lnTo>
                <a:lnTo>
                  <a:pt x="892" y="489719"/>
                </a:lnTo>
                <a:lnTo>
                  <a:pt x="7143" y="506685"/>
                </a:lnTo>
                <a:lnTo>
                  <a:pt x="24110" y="512936"/>
                </a:lnTo>
                <a:lnTo>
                  <a:pt x="57150" y="513829"/>
                </a:lnTo>
                <a:lnTo>
                  <a:pt x="872642" y="513829"/>
                </a:lnTo>
                <a:lnTo>
                  <a:pt x="905682" y="512936"/>
                </a:lnTo>
                <a:lnTo>
                  <a:pt x="922648" y="506685"/>
                </a:lnTo>
                <a:lnTo>
                  <a:pt x="928899" y="489719"/>
                </a:lnTo>
                <a:lnTo>
                  <a:pt x="929792" y="456679"/>
                </a:lnTo>
                <a:lnTo>
                  <a:pt x="929792" y="57150"/>
                </a:lnTo>
                <a:lnTo>
                  <a:pt x="928899" y="24110"/>
                </a:lnTo>
                <a:lnTo>
                  <a:pt x="922648" y="7143"/>
                </a:lnTo>
                <a:lnTo>
                  <a:pt x="905682" y="892"/>
                </a:lnTo>
                <a:lnTo>
                  <a:pt x="872642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41856" y="2944114"/>
            <a:ext cx="200025" cy="2000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196033" y="2523934"/>
            <a:ext cx="2226157" cy="7341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96033" y="2523947"/>
            <a:ext cx="2226310" cy="734695"/>
          </a:xfrm>
          <a:custGeom>
            <a:avLst/>
            <a:gdLst/>
            <a:ahLst/>
            <a:cxnLst/>
            <a:rect l="l" t="t" r="r" b="b"/>
            <a:pathLst>
              <a:path w="2226310" h="73469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76960"/>
                </a:lnTo>
                <a:lnTo>
                  <a:pt x="892" y="710000"/>
                </a:lnTo>
                <a:lnTo>
                  <a:pt x="7143" y="726967"/>
                </a:lnTo>
                <a:lnTo>
                  <a:pt x="24110" y="733217"/>
                </a:lnTo>
                <a:lnTo>
                  <a:pt x="57150" y="734110"/>
                </a:lnTo>
                <a:lnTo>
                  <a:pt x="2169007" y="734110"/>
                </a:lnTo>
                <a:lnTo>
                  <a:pt x="2202047" y="733217"/>
                </a:lnTo>
                <a:lnTo>
                  <a:pt x="2219013" y="726967"/>
                </a:lnTo>
                <a:lnTo>
                  <a:pt x="2225264" y="710000"/>
                </a:lnTo>
                <a:lnTo>
                  <a:pt x="2226157" y="676960"/>
                </a:lnTo>
                <a:lnTo>
                  <a:pt x="2226157" y="57150"/>
                </a:lnTo>
                <a:lnTo>
                  <a:pt x="2225264" y="24110"/>
                </a:lnTo>
                <a:lnTo>
                  <a:pt x="2219013" y="7143"/>
                </a:lnTo>
                <a:lnTo>
                  <a:pt x="2202047" y="892"/>
                </a:lnTo>
                <a:lnTo>
                  <a:pt x="2169007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024644" y="6074625"/>
            <a:ext cx="1306563" cy="9878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0213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PONG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0213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PONG </a:t>
            </a:r>
            <a:r>
              <a:rPr sz="800" b="1" spc="5" dirty="0">
                <a:solidFill>
                  <a:srgbClr val="FFFFFF"/>
                </a:solidFill>
                <a:latin typeface="Gill Sans MT"/>
                <a:cs typeface="Gill Sans MT"/>
              </a:rPr>
              <a:t>GAME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427" y="114300"/>
            <a:ext cx="386365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64328" y="114300"/>
            <a:ext cx="386365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6940" y="719493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3120" y="864438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6411" y="914279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30140" y="891076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0849" y="759066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6157" y="7396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0397" y="759574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4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6104" y="806348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6157" y="8142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10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58703" y="8077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15497" y="977937"/>
            <a:ext cx="40449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CRE</a:t>
            </a:r>
            <a:r>
              <a:rPr sz="700" b="1" spc="-40" dirty="0">
                <a:solidFill>
                  <a:srgbClr val="EA6955"/>
                </a:solidFill>
                <a:latin typeface="Arial"/>
                <a:cs typeface="Arial"/>
              </a:rPr>
              <a:t>A</a:t>
            </a: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TE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8051" y="1220495"/>
            <a:ext cx="4114165" cy="1451610"/>
          </a:xfrm>
          <a:custGeom>
            <a:avLst/>
            <a:gdLst/>
            <a:ahLst/>
            <a:cxnLst/>
            <a:rect l="l" t="t" r="r" b="b"/>
            <a:pathLst>
              <a:path w="4114165" h="145161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451457"/>
                </a:lnTo>
                <a:lnTo>
                  <a:pt x="3999306" y="1451457"/>
                </a:lnTo>
                <a:lnTo>
                  <a:pt x="4065385" y="1449671"/>
                </a:lnTo>
                <a:lnTo>
                  <a:pt x="4099318" y="1437170"/>
                </a:lnTo>
                <a:lnTo>
                  <a:pt x="4111820" y="1403237"/>
                </a:lnTo>
                <a:lnTo>
                  <a:pt x="4113606" y="1337157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09170" y="727519"/>
            <a:ext cx="3159125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40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sz="1500" spc="-15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particpants </a:t>
            </a: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share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their</a:t>
            </a:r>
            <a:r>
              <a:rPr sz="1500" spc="-5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projects 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others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in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5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room.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88233" y="977125"/>
            <a:ext cx="354330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491459" y="732421"/>
            <a:ext cx="177165" cy="179705"/>
          </a:xfrm>
          <a:custGeom>
            <a:avLst/>
            <a:gdLst/>
            <a:ahLst/>
            <a:cxnLst/>
            <a:rect l="l" t="t" r="r" b="b"/>
            <a:pathLst>
              <a:path w="177165" h="179705">
                <a:moveTo>
                  <a:pt x="176682" y="47320"/>
                </a:moveTo>
                <a:lnTo>
                  <a:pt x="163403" y="28273"/>
                </a:lnTo>
                <a:lnTo>
                  <a:pt x="143805" y="13301"/>
                </a:lnTo>
                <a:lnTo>
                  <a:pt x="119268" y="3509"/>
                </a:lnTo>
                <a:lnTo>
                  <a:pt x="91173" y="0"/>
                </a:lnTo>
                <a:lnTo>
                  <a:pt x="55683" y="5699"/>
                </a:lnTo>
                <a:lnTo>
                  <a:pt x="26703" y="21242"/>
                </a:lnTo>
                <a:lnTo>
                  <a:pt x="7164" y="44293"/>
                </a:lnTo>
                <a:lnTo>
                  <a:pt x="0" y="72516"/>
                </a:lnTo>
                <a:lnTo>
                  <a:pt x="2006" y="87705"/>
                </a:lnTo>
                <a:lnTo>
                  <a:pt x="7750" y="101792"/>
                </a:lnTo>
                <a:lnTo>
                  <a:pt x="16812" y="114452"/>
                </a:lnTo>
                <a:lnTo>
                  <a:pt x="28778" y="125361"/>
                </a:lnTo>
                <a:lnTo>
                  <a:pt x="26726" y="132531"/>
                </a:lnTo>
                <a:lnTo>
                  <a:pt x="26317" y="148502"/>
                </a:lnTo>
                <a:lnTo>
                  <a:pt x="35600" y="166372"/>
                </a:lnTo>
                <a:lnTo>
                  <a:pt x="62623" y="179235"/>
                </a:lnTo>
                <a:lnTo>
                  <a:pt x="59524" y="162441"/>
                </a:lnTo>
                <a:lnTo>
                  <a:pt x="59121" y="153468"/>
                </a:lnTo>
                <a:lnTo>
                  <a:pt x="61980" y="149279"/>
                </a:lnTo>
                <a:lnTo>
                  <a:pt x="68668" y="146837"/>
                </a:lnTo>
                <a:lnTo>
                  <a:pt x="74091" y="145237"/>
                </a:lnTo>
                <a:lnTo>
                  <a:pt x="77470" y="145021"/>
                </a:lnTo>
                <a:lnTo>
                  <a:pt x="91173" y="145021"/>
                </a:lnTo>
                <a:lnTo>
                  <a:pt x="111582" y="143195"/>
                </a:lnTo>
                <a:lnTo>
                  <a:pt x="130370" y="137990"/>
                </a:lnTo>
                <a:lnTo>
                  <a:pt x="147032" y="129810"/>
                </a:lnTo>
                <a:lnTo>
                  <a:pt x="161061" y="119062"/>
                </a:lnTo>
                <a:lnTo>
                  <a:pt x="158490" y="112992"/>
                </a:lnTo>
                <a:lnTo>
                  <a:pt x="156611" y="106703"/>
                </a:lnTo>
                <a:lnTo>
                  <a:pt x="155458" y="100222"/>
                </a:lnTo>
                <a:lnTo>
                  <a:pt x="155067" y="93573"/>
                </a:lnTo>
                <a:lnTo>
                  <a:pt x="156545" y="80690"/>
                </a:lnTo>
                <a:lnTo>
                  <a:pt x="160812" y="68556"/>
                </a:lnTo>
                <a:lnTo>
                  <a:pt x="167609" y="57367"/>
                </a:lnTo>
                <a:lnTo>
                  <a:pt x="176682" y="47320"/>
                </a:lnTo>
                <a:close/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52507" y="753478"/>
            <a:ext cx="182245" cy="175260"/>
          </a:xfrm>
          <a:custGeom>
            <a:avLst/>
            <a:gdLst/>
            <a:ahLst/>
            <a:cxnLst/>
            <a:rect l="l" t="t" r="r" b="b"/>
            <a:pathLst>
              <a:path w="182245" h="175259">
                <a:moveTo>
                  <a:pt x="0" y="98005"/>
                </a:moveTo>
                <a:lnTo>
                  <a:pt x="13738" y="116941"/>
                </a:lnTo>
                <a:lnTo>
                  <a:pt x="33932" y="131814"/>
                </a:lnTo>
                <a:lnTo>
                  <a:pt x="59173" y="141538"/>
                </a:lnTo>
                <a:lnTo>
                  <a:pt x="88049" y="145021"/>
                </a:lnTo>
                <a:lnTo>
                  <a:pt x="95783" y="145021"/>
                </a:lnTo>
                <a:lnTo>
                  <a:pt x="103276" y="144284"/>
                </a:lnTo>
                <a:lnTo>
                  <a:pt x="110464" y="142925"/>
                </a:lnTo>
                <a:lnTo>
                  <a:pt x="117484" y="153704"/>
                </a:lnTo>
                <a:lnTo>
                  <a:pt x="116062" y="164031"/>
                </a:lnTo>
                <a:lnTo>
                  <a:pt x="111396" y="171784"/>
                </a:lnTo>
                <a:lnTo>
                  <a:pt x="108686" y="174840"/>
                </a:lnTo>
                <a:lnTo>
                  <a:pt x="137844" y="167384"/>
                </a:lnTo>
                <a:lnTo>
                  <a:pt x="150380" y="151501"/>
                </a:lnTo>
                <a:lnTo>
                  <a:pt x="152992" y="135718"/>
                </a:lnTo>
                <a:lnTo>
                  <a:pt x="152374" y="128562"/>
                </a:lnTo>
                <a:lnTo>
                  <a:pt x="169555" y="109869"/>
                </a:lnTo>
                <a:lnTo>
                  <a:pt x="178377" y="97801"/>
                </a:lnTo>
                <a:lnTo>
                  <a:pt x="181628" y="87101"/>
                </a:lnTo>
                <a:lnTo>
                  <a:pt x="182092" y="72516"/>
                </a:lnTo>
                <a:lnTo>
                  <a:pt x="174702" y="44293"/>
                </a:lnTo>
                <a:lnTo>
                  <a:pt x="154549" y="21242"/>
                </a:lnTo>
                <a:lnTo>
                  <a:pt x="124656" y="5699"/>
                </a:lnTo>
                <a:lnTo>
                  <a:pt x="88049" y="0"/>
                </a:lnTo>
                <a:lnTo>
                  <a:pt x="66868" y="1848"/>
                </a:lnTo>
                <a:lnTo>
                  <a:pt x="47382" y="7116"/>
                </a:lnTo>
                <a:lnTo>
                  <a:pt x="30122" y="15392"/>
                </a:lnTo>
                <a:lnTo>
                  <a:pt x="15621" y="26263"/>
                </a:lnTo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23077" y="4361688"/>
            <a:ext cx="4121150" cy="2578735"/>
          </a:xfrm>
          <a:custGeom>
            <a:avLst/>
            <a:gdLst/>
            <a:ahLst/>
            <a:cxnLst/>
            <a:rect l="l" t="t" r="r" b="b"/>
            <a:pathLst>
              <a:path w="4121150" h="2578734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578608"/>
                </a:lnTo>
                <a:lnTo>
                  <a:pt x="4006697" y="2578608"/>
                </a:lnTo>
                <a:lnTo>
                  <a:pt x="4072777" y="2576822"/>
                </a:lnTo>
                <a:lnTo>
                  <a:pt x="4106710" y="2564320"/>
                </a:lnTo>
                <a:lnTo>
                  <a:pt x="4119211" y="2530387"/>
                </a:lnTo>
                <a:lnTo>
                  <a:pt x="4120997" y="2464308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09417" y="1304556"/>
            <a:ext cx="11544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solidFill>
                  <a:srgbClr val="EA6955"/>
                </a:solidFill>
                <a:latin typeface="Arial"/>
                <a:cs typeface="Arial"/>
              </a:rPr>
              <a:t>More </a:t>
            </a:r>
            <a:r>
              <a:rPr sz="1000" b="1" spc="-15" dirty="0">
                <a:solidFill>
                  <a:srgbClr val="EA6955"/>
                </a:solidFill>
                <a:latin typeface="Arial"/>
                <a:cs typeface="Arial"/>
              </a:rPr>
              <a:t>Things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to</a:t>
            </a:r>
            <a:r>
              <a:rPr sz="1000" b="1" spc="-6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45" dirty="0">
                <a:solidFill>
                  <a:srgbClr val="EA6955"/>
                </a:solidFill>
                <a:latin typeface="Arial"/>
                <a:cs typeface="Arial"/>
              </a:rPr>
              <a:t>Try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23559" y="7022109"/>
            <a:ext cx="375920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Scratch </a:t>
            </a:r>
            <a:r>
              <a:rPr sz="800" b="1" spc="-20" dirty="0">
                <a:solidFill>
                  <a:srgbClr val="4C4D4F"/>
                </a:solidFill>
                <a:latin typeface="Arial"/>
                <a:cs typeface="Arial"/>
              </a:rPr>
              <a:t>is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project of </a:t>
            </a:r>
            <a:r>
              <a:rPr sz="800" b="1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800" b="1" spc="-10" dirty="0">
                <a:solidFill>
                  <a:srgbClr val="4C4D4F"/>
                </a:solidFill>
                <a:latin typeface="Arial"/>
                <a:cs typeface="Arial"/>
              </a:rPr>
              <a:t>Lifelong </a:t>
            </a:r>
            <a:r>
              <a:rPr sz="800" b="1" spc="-5" dirty="0">
                <a:solidFill>
                  <a:srgbClr val="4C4D4F"/>
                </a:solidFill>
                <a:latin typeface="Arial"/>
                <a:cs typeface="Arial"/>
              </a:rPr>
              <a:t>Kindergarten </a:t>
            </a:r>
            <a:r>
              <a:rPr sz="800" b="1" spc="-10" dirty="0">
                <a:solidFill>
                  <a:srgbClr val="4C4D4F"/>
                </a:solidFill>
                <a:latin typeface="Arial"/>
                <a:cs typeface="Arial"/>
              </a:rPr>
              <a:t>Group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at </a:t>
            </a:r>
            <a:r>
              <a:rPr sz="800" b="1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800" b="1" spc="20" dirty="0">
                <a:solidFill>
                  <a:srgbClr val="4C4D4F"/>
                </a:solidFill>
                <a:latin typeface="Arial"/>
                <a:cs typeface="Arial"/>
              </a:rPr>
              <a:t>MIT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Media</a:t>
            </a:r>
            <a:r>
              <a:rPr sz="800" b="1" spc="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Lab.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57338" y="5325821"/>
            <a:ext cx="1947545" cy="154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85B033"/>
                </a:solidFill>
                <a:latin typeface="Arial"/>
                <a:cs typeface="Arial"/>
              </a:rPr>
              <a:t>Remix </a:t>
            </a:r>
            <a:r>
              <a:rPr sz="1000" b="1" spc="15" dirty="0">
                <a:solidFill>
                  <a:srgbClr val="85B033"/>
                </a:solidFill>
                <a:latin typeface="Arial"/>
                <a:cs typeface="Arial"/>
              </a:rPr>
              <a:t>a</a:t>
            </a:r>
            <a:r>
              <a:rPr sz="1000" b="1" spc="-60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85B033"/>
                </a:solidFill>
                <a:latin typeface="Arial"/>
                <a:cs typeface="Arial"/>
              </a:rPr>
              <a:t>Game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different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way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pong 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game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is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remix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someone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else’s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project, adding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images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</a:t>
            </a:r>
            <a:r>
              <a:rPr sz="10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ideas.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Find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remix in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 </a:t>
            </a:r>
            <a:r>
              <a:rPr sz="1000" b="1" spc="-5" dirty="0">
                <a:solidFill>
                  <a:srgbClr val="4C4D4F"/>
                </a:solidFill>
                <a:latin typeface="Arial"/>
                <a:cs typeface="Arial"/>
              </a:rPr>
              <a:t>Pong </a:t>
            </a:r>
            <a:r>
              <a:rPr sz="1000" b="1" spc="5" dirty="0">
                <a:solidFill>
                  <a:srgbClr val="4C4D4F"/>
                </a:solidFill>
                <a:latin typeface="Arial"/>
                <a:cs typeface="Arial"/>
              </a:rPr>
              <a:t>Game </a:t>
            </a:r>
            <a:r>
              <a:rPr sz="1000" b="1" spc="-10" dirty="0">
                <a:solidFill>
                  <a:srgbClr val="4C4D4F"/>
                </a:solidFill>
                <a:latin typeface="Arial"/>
                <a:cs typeface="Arial"/>
              </a:rPr>
              <a:t>Studio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:  </a:t>
            </a:r>
            <a:r>
              <a:rPr sz="1000" u="sng" spc="10" dirty="0">
                <a:solidFill>
                  <a:srgbClr val="4C4D4F"/>
                </a:solidFill>
                <a:latin typeface="Arial"/>
                <a:cs typeface="Arial"/>
              </a:rPr>
              <a:t>scratch.mit.edu/studios/644508/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Click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‘</a:t>
            </a:r>
            <a:r>
              <a:rPr sz="1000" b="1" spc="15" dirty="0">
                <a:solidFill>
                  <a:srgbClr val="4C4D4F"/>
                </a:solidFill>
                <a:latin typeface="Arial"/>
                <a:cs typeface="Arial"/>
              </a:rPr>
              <a:t>See </a:t>
            </a:r>
            <a:r>
              <a:rPr sz="1000" b="1" spc="-5" dirty="0">
                <a:solidFill>
                  <a:srgbClr val="4C4D4F"/>
                </a:solidFill>
                <a:latin typeface="Arial"/>
                <a:cs typeface="Arial"/>
              </a:rPr>
              <a:t>inside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’,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then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click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‘</a:t>
            </a:r>
            <a:r>
              <a:rPr sz="1000" b="1" spc="15" dirty="0">
                <a:solidFill>
                  <a:srgbClr val="4C4D4F"/>
                </a:solidFill>
                <a:latin typeface="Arial"/>
                <a:cs typeface="Arial"/>
              </a:rPr>
              <a:t>Remix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’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button.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16676" y="5324335"/>
            <a:ext cx="1341755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85B033"/>
                </a:solidFill>
                <a:latin typeface="Arial"/>
                <a:cs typeface="Arial"/>
              </a:rPr>
              <a:t>Two-Player</a:t>
            </a:r>
            <a:r>
              <a:rPr sz="1000" b="1" spc="-65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85B033"/>
                </a:solidFill>
                <a:latin typeface="Arial"/>
                <a:cs typeface="Arial"/>
              </a:rPr>
              <a:t>Game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more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advanced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project, try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making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two-player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game. 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new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version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your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own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project,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click  </a:t>
            </a:r>
            <a:r>
              <a:rPr sz="1000" b="1" spc="-10" dirty="0">
                <a:solidFill>
                  <a:srgbClr val="4C4D4F"/>
                </a:solidFill>
                <a:latin typeface="Arial"/>
                <a:cs typeface="Arial"/>
              </a:rPr>
              <a:t>File </a:t>
            </a:r>
            <a:r>
              <a:rPr sz="1000" b="1" spc="15" dirty="0">
                <a:solidFill>
                  <a:srgbClr val="4C4D4F"/>
                </a:solidFill>
                <a:latin typeface="Arial"/>
                <a:cs typeface="Arial"/>
              </a:rPr>
              <a:t>&gt; </a:t>
            </a:r>
            <a:r>
              <a:rPr sz="1000" b="1" spc="-5" dirty="0">
                <a:solidFill>
                  <a:srgbClr val="4C4D4F"/>
                </a:solidFill>
                <a:latin typeface="Arial"/>
                <a:cs typeface="Arial"/>
              </a:rPr>
              <a:t>Save as </a:t>
            </a:r>
            <a:r>
              <a:rPr sz="1000" b="1" spc="15" dirty="0">
                <a:solidFill>
                  <a:srgbClr val="4C4D4F"/>
                </a:solidFill>
                <a:latin typeface="Arial"/>
                <a:cs typeface="Arial"/>
              </a:rPr>
              <a:t>a</a:t>
            </a:r>
            <a:r>
              <a:rPr sz="1000" b="1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4C4D4F"/>
                </a:solidFill>
                <a:latin typeface="Arial"/>
                <a:cs typeface="Arial"/>
              </a:rPr>
              <a:t>Copy.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07418" y="3641369"/>
            <a:ext cx="3539490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85B033"/>
                </a:solidFill>
                <a:latin typeface="Arial"/>
                <a:cs typeface="Arial"/>
              </a:rPr>
              <a:t>What’s</a:t>
            </a:r>
            <a:r>
              <a:rPr sz="1800" b="1" spc="5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85B033"/>
                </a:solidFill>
                <a:latin typeface="Arial"/>
                <a:cs typeface="Arial"/>
              </a:rPr>
              <a:t>Next?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890"/>
              </a:spcBef>
            </a:pPr>
            <a:r>
              <a:rPr sz="1100" spc="-20" dirty="0">
                <a:solidFill>
                  <a:srgbClr val="4C4D4F"/>
                </a:solidFill>
                <a:latin typeface="Arial"/>
                <a:cs typeface="Arial"/>
              </a:rPr>
              <a:t>Here </a:t>
            </a:r>
            <a:r>
              <a:rPr sz="1100" spc="-25" dirty="0">
                <a:solidFill>
                  <a:srgbClr val="4C4D4F"/>
                </a:solidFill>
                <a:latin typeface="Arial"/>
                <a:cs typeface="Arial"/>
              </a:rPr>
              <a:t>are a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couple </a:t>
            </a:r>
            <a:r>
              <a:rPr sz="11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other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directions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100" spc="20" dirty="0">
                <a:solidFill>
                  <a:srgbClr val="4C4D4F"/>
                </a:solidFill>
                <a:latin typeface="Arial"/>
                <a:cs typeface="Arial"/>
              </a:rPr>
              <a:t>could</a:t>
            </a:r>
            <a:r>
              <a:rPr sz="1100" spc="2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suggest: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6992" y="5283200"/>
            <a:ext cx="4114165" cy="1727200"/>
          </a:xfrm>
          <a:custGeom>
            <a:avLst/>
            <a:gdLst/>
            <a:ahLst/>
            <a:cxnLst/>
            <a:rect l="l" t="t" r="r" b="b"/>
            <a:pathLst>
              <a:path w="4114165" h="17272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27200"/>
                </a:lnTo>
                <a:lnTo>
                  <a:pt x="3999306" y="1727200"/>
                </a:lnTo>
                <a:lnTo>
                  <a:pt x="4065385" y="1725414"/>
                </a:lnTo>
                <a:lnTo>
                  <a:pt x="4099318" y="1712912"/>
                </a:lnTo>
                <a:lnTo>
                  <a:pt x="4111820" y="1678979"/>
                </a:lnTo>
                <a:lnTo>
                  <a:pt x="4113606" y="16129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7602" y="5317261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0259" y="5387085"/>
            <a:ext cx="104457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Prepare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to</a:t>
            </a:r>
            <a:r>
              <a:rPr sz="1000" b="1" spc="-7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Share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17372" y="5696255"/>
            <a:ext cx="177355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instructions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</a:t>
            </a:r>
            <a:r>
              <a:rPr sz="1000" spc="-3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credits 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online,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click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button: ‘</a:t>
            </a:r>
            <a:r>
              <a:rPr sz="1000" b="1" spc="15" dirty="0">
                <a:solidFill>
                  <a:srgbClr val="4C4D4F"/>
                </a:solidFill>
                <a:latin typeface="Arial"/>
                <a:cs typeface="Arial"/>
              </a:rPr>
              <a:t>See </a:t>
            </a:r>
            <a:r>
              <a:rPr sz="1000" b="1" spc="5" dirty="0">
                <a:solidFill>
                  <a:srgbClr val="4C4D4F"/>
                </a:solidFill>
                <a:latin typeface="Arial"/>
                <a:cs typeface="Arial"/>
              </a:rPr>
              <a:t>project</a:t>
            </a:r>
            <a:r>
              <a:rPr sz="1000" b="1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4C4D4F"/>
                </a:solidFill>
                <a:latin typeface="Arial"/>
                <a:cs typeface="Arial"/>
              </a:rPr>
              <a:t>page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’.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7372" y="6356654"/>
            <a:ext cx="1878964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video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share</a:t>
            </a:r>
            <a:r>
              <a:rPr sz="1000" spc="-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Scratch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website:  </a:t>
            </a:r>
            <a:r>
              <a:rPr sz="1000" u="sng" spc="5" dirty="0">
                <a:solidFill>
                  <a:srgbClr val="4C4D4F"/>
                </a:solidFill>
                <a:latin typeface="Arial"/>
                <a:cs typeface="Arial"/>
              </a:rPr>
              <a:t>vimeo.com/llk/share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83956" y="6699504"/>
            <a:ext cx="18434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30070" algn="l"/>
              </a:tabLst>
            </a:pPr>
            <a:r>
              <a:rPr sz="1000" u="sng" dirty="0">
                <a:solidFill>
                  <a:srgbClr val="4C4D4F"/>
                </a:solid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78975" y="5784850"/>
            <a:ext cx="1853336" cy="10605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rgbClr val="EB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63366" y="1636902"/>
            <a:ext cx="1229080" cy="923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63366" y="1636902"/>
            <a:ext cx="1229360" cy="923925"/>
          </a:xfrm>
          <a:custGeom>
            <a:avLst/>
            <a:gdLst/>
            <a:ahLst/>
            <a:cxnLst/>
            <a:rect l="l" t="t" r="r" b="b"/>
            <a:pathLst>
              <a:path w="1229360" h="923925">
                <a:moveTo>
                  <a:pt x="32689" y="0"/>
                </a:moveTo>
                <a:lnTo>
                  <a:pt x="13791" y="510"/>
                </a:lnTo>
                <a:lnTo>
                  <a:pt x="4086" y="4086"/>
                </a:lnTo>
                <a:lnTo>
                  <a:pt x="510" y="13791"/>
                </a:lnTo>
                <a:lnTo>
                  <a:pt x="0" y="32689"/>
                </a:lnTo>
                <a:lnTo>
                  <a:pt x="0" y="890854"/>
                </a:lnTo>
                <a:lnTo>
                  <a:pt x="510" y="909752"/>
                </a:lnTo>
                <a:lnTo>
                  <a:pt x="4086" y="919457"/>
                </a:lnTo>
                <a:lnTo>
                  <a:pt x="13791" y="923033"/>
                </a:lnTo>
                <a:lnTo>
                  <a:pt x="32689" y="923544"/>
                </a:lnTo>
                <a:lnTo>
                  <a:pt x="1196390" y="923544"/>
                </a:lnTo>
                <a:lnTo>
                  <a:pt x="1215289" y="923033"/>
                </a:lnTo>
                <a:lnTo>
                  <a:pt x="1224994" y="919457"/>
                </a:lnTo>
                <a:lnTo>
                  <a:pt x="1228569" y="909752"/>
                </a:lnTo>
                <a:lnTo>
                  <a:pt x="1229080" y="890854"/>
                </a:lnTo>
                <a:lnTo>
                  <a:pt x="1229080" y="32689"/>
                </a:lnTo>
                <a:lnTo>
                  <a:pt x="1228569" y="13791"/>
                </a:lnTo>
                <a:lnTo>
                  <a:pt x="1224994" y="4086"/>
                </a:lnTo>
                <a:lnTo>
                  <a:pt x="1215289" y="510"/>
                </a:lnTo>
                <a:lnTo>
                  <a:pt x="1196390" y="0"/>
                </a:lnTo>
                <a:lnTo>
                  <a:pt x="32689" y="0"/>
                </a:lnTo>
                <a:close/>
              </a:path>
            </a:pathLst>
          </a:custGeom>
          <a:ln w="9906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800" y="2781300"/>
            <a:ext cx="4114165" cy="2387600"/>
          </a:xfrm>
          <a:custGeom>
            <a:avLst/>
            <a:gdLst/>
            <a:ahLst/>
            <a:cxnLst/>
            <a:rect l="l" t="t" r="r" b="b"/>
            <a:pathLst>
              <a:path w="4114165" h="23876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387600"/>
                </a:lnTo>
                <a:lnTo>
                  <a:pt x="3999306" y="2387600"/>
                </a:lnTo>
                <a:lnTo>
                  <a:pt x="4065385" y="2385814"/>
                </a:lnTo>
                <a:lnTo>
                  <a:pt x="4099318" y="2373312"/>
                </a:lnTo>
                <a:lnTo>
                  <a:pt x="4111820" y="2339379"/>
                </a:lnTo>
                <a:lnTo>
                  <a:pt x="4113606" y="22733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6410" y="2815361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07166" y="2865361"/>
            <a:ext cx="217487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Offer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strategies for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problem</a:t>
            </a:r>
            <a:r>
              <a:rPr sz="1000" b="1" spc="1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EA6955"/>
                </a:solidFill>
                <a:latin typeface="Arial"/>
                <a:cs typeface="Arial"/>
              </a:rPr>
              <a:t>solving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2445" y="3181934"/>
            <a:ext cx="1994535" cy="182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 marR="75565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-40" dirty="0">
                <a:solidFill>
                  <a:srgbClr val="231F20"/>
                </a:solidFill>
                <a:latin typeface="Arial"/>
                <a:cs typeface="Arial"/>
              </a:rPr>
              <a:t>Talk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out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what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you’re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working</a:t>
            </a:r>
            <a:r>
              <a:rPr sz="10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on 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sz="10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someone</a:t>
            </a:r>
            <a:endParaRPr sz="1000">
              <a:latin typeface="Arial"/>
              <a:cs typeface="Arial"/>
            </a:endParaRPr>
          </a:p>
          <a:p>
            <a:pPr marL="118110" marR="202565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-45" dirty="0">
                <a:solidFill>
                  <a:srgbClr val="231F20"/>
                </a:solidFill>
                <a:latin typeface="Arial"/>
                <a:cs typeface="Arial"/>
              </a:rPr>
              <a:t>Try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out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small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bits of code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10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 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time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figure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out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what’s  happening at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each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step</a:t>
            </a:r>
            <a:endParaRPr sz="1000">
              <a:latin typeface="Arial"/>
              <a:cs typeface="Arial"/>
            </a:endParaRPr>
          </a:p>
          <a:p>
            <a:pPr marL="118110" marR="5080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Look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closely at the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blocks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0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the  tutorial or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activity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cards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see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if 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they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are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same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different 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from the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blocks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you’re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using</a:t>
            </a:r>
            <a:endParaRPr sz="1000">
              <a:latin typeface="Arial"/>
              <a:cs typeface="Arial"/>
            </a:endParaRPr>
          </a:p>
          <a:p>
            <a:pPr marL="118110" marR="70485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Look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at the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code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other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pong 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games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on the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Scratch</a:t>
            </a:r>
            <a:r>
              <a:rPr sz="10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site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945638" y="3387496"/>
            <a:ext cx="1675714" cy="14387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45638" y="3387496"/>
            <a:ext cx="1675764" cy="1438910"/>
          </a:xfrm>
          <a:custGeom>
            <a:avLst/>
            <a:gdLst/>
            <a:ahLst/>
            <a:cxnLst/>
            <a:rect l="l" t="t" r="r" b="b"/>
            <a:pathLst>
              <a:path w="1675764" h="1438910">
                <a:moveTo>
                  <a:pt x="51435" y="0"/>
                </a:moveTo>
                <a:lnTo>
                  <a:pt x="21699" y="803"/>
                </a:lnTo>
                <a:lnTo>
                  <a:pt x="6429" y="6429"/>
                </a:lnTo>
                <a:lnTo>
                  <a:pt x="803" y="21699"/>
                </a:lnTo>
                <a:lnTo>
                  <a:pt x="0" y="51435"/>
                </a:lnTo>
                <a:lnTo>
                  <a:pt x="0" y="1387322"/>
                </a:lnTo>
                <a:lnTo>
                  <a:pt x="803" y="1417058"/>
                </a:lnTo>
                <a:lnTo>
                  <a:pt x="6429" y="1432328"/>
                </a:lnTo>
                <a:lnTo>
                  <a:pt x="21699" y="1437953"/>
                </a:lnTo>
                <a:lnTo>
                  <a:pt x="51435" y="1438757"/>
                </a:lnTo>
                <a:lnTo>
                  <a:pt x="1624279" y="1438757"/>
                </a:lnTo>
                <a:lnTo>
                  <a:pt x="1654015" y="1437953"/>
                </a:lnTo>
                <a:lnTo>
                  <a:pt x="1669284" y="1432328"/>
                </a:lnTo>
                <a:lnTo>
                  <a:pt x="1674910" y="1417058"/>
                </a:lnTo>
                <a:lnTo>
                  <a:pt x="1675714" y="1387322"/>
                </a:lnTo>
                <a:lnTo>
                  <a:pt x="1675714" y="51435"/>
                </a:lnTo>
                <a:lnTo>
                  <a:pt x="1674910" y="21699"/>
                </a:lnTo>
                <a:lnTo>
                  <a:pt x="1669284" y="6429"/>
                </a:lnTo>
                <a:lnTo>
                  <a:pt x="1654015" y="803"/>
                </a:lnTo>
                <a:lnTo>
                  <a:pt x="1624279" y="0"/>
                </a:lnTo>
                <a:lnTo>
                  <a:pt x="51435" y="0"/>
                </a:lnTo>
                <a:close/>
              </a:path>
            </a:pathLst>
          </a:custGeom>
          <a:ln w="12699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21870" y="1981200"/>
            <a:ext cx="4116704" cy="1320165"/>
          </a:xfrm>
          <a:custGeom>
            <a:avLst/>
            <a:gdLst/>
            <a:ahLst/>
            <a:cxnLst/>
            <a:rect l="l" t="t" r="r" b="b"/>
            <a:pathLst>
              <a:path w="4116704" h="1320164">
                <a:moveTo>
                  <a:pt x="411637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319784"/>
                </a:lnTo>
                <a:lnTo>
                  <a:pt x="4002074" y="1319784"/>
                </a:lnTo>
                <a:lnTo>
                  <a:pt x="4068154" y="1317998"/>
                </a:lnTo>
                <a:lnTo>
                  <a:pt x="4102087" y="1305496"/>
                </a:lnTo>
                <a:lnTo>
                  <a:pt x="4114588" y="1271563"/>
                </a:lnTo>
                <a:lnTo>
                  <a:pt x="4116374" y="1205484"/>
                </a:lnTo>
                <a:lnTo>
                  <a:pt x="4116374" y="0"/>
                </a:lnTo>
                <a:close/>
              </a:path>
            </a:pathLst>
          </a:custGeom>
          <a:solidFill>
            <a:srgbClr val="DAD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60720" y="2010549"/>
            <a:ext cx="4028440" cy="285115"/>
          </a:xfrm>
          <a:custGeom>
            <a:avLst/>
            <a:gdLst/>
            <a:ahLst/>
            <a:cxnLst/>
            <a:rect l="l" t="t" r="r" b="b"/>
            <a:pathLst>
              <a:path w="4028440" h="285114">
                <a:moveTo>
                  <a:pt x="402793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4594"/>
                </a:lnTo>
                <a:lnTo>
                  <a:pt x="4027932" y="284594"/>
                </a:lnTo>
                <a:lnTo>
                  <a:pt x="4027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866891" y="2072513"/>
            <a:ext cx="23660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642B73"/>
                </a:solidFill>
                <a:latin typeface="Arial"/>
                <a:cs typeface="Arial"/>
              </a:rPr>
              <a:t>Ask </a:t>
            </a:r>
            <a:r>
              <a:rPr sz="1000" b="1" spc="-10" dirty="0">
                <a:solidFill>
                  <a:srgbClr val="642B73"/>
                </a:solidFill>
                <a:latin typeface="Arial"/>
                <a:cs typeface="Arial"/>
              </a:rPr>
              <a:t>questions </a:t>
            </a:r>
            <a:r>
              <a:rPr sz="1000" b="1" spc="5" dirty="0">
                <a:solidFill>
                  <a:srgbClr val="642B73"/>
                </a:solidFill>
                <a:latin typeface="Arial"/>
                <a:cs typeface="Arial"/>
              </a:rPr>
              <a:t>to </a:t>
            </a:r>
            <a:r>
              <a:rPr sz="1000" b="1" dirty="0">
                <a:solidFill>
                  <a:srgbClr val="642B73"/>
                </a:solidFill>
                <a:latin typeface="Arial"/>
                <a:cs typeface="Arial"/>
              </a:rPr>
              <a:t>encourage</a:t>
            </a:r>
            <a:r>
              <a:rPr sz="1000" b="1" spc="20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642B73"/>
                </a:solidFill>
                <a:latin typeface="Arial"/>
                <a:cs typeface="Arial"/>
              </a:rPr>
              <a:t>reflection: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937377" y="2477300"/>
            <a:ext cx="1925320" cy="723900"/>
          </a:xfrm>
          <a:custGeom>
            <a:avLst/>
            <a:gdLst/>
            <a:ahLst/>
            <a:cxnLst/>
            <a:rect l="l" t="t" r="r" b="b"/>
            <a:pathLst>
              <a:path w="1925320" h="723900">
                <a:moveTo>
                  <a:pt x="1724393" y="550811"/>
                </a:moveTo>
                <a:lnTo>
                  <a:pt x="1588071" y="550811"/>
                </a:lnTo>
                <a:lnTo>
                  <a:pt x="1597813" y="570911"/>
                </a:lnTo>
                <a:lnTo>
                  <a:pt x="1606972" y="616340"/>
                </a:lnTo>
                <a:lnTo>
                  <a:pt x="1603105" y="672223"/>
                </a:lnTo>
                <a:lnTo>
                  <a:pt x="1573771" y="723684"/>
                </a:lnTo>
                <a:lnTo>
                  <a:pt x="1674929" y="687035"/>
                </a:lnTo>
                <a:lnTo>
                  <a:pt x="1724339" y="656812"/>
                </a:lnTo>
                <a:lnTo>
                  <a:pt x="1736120" y="616806"/>
                </a:lnTo>
                <a:lnTo>
                  <a:pt x="1724393" y="550811"/>
                </a:lnTo>
                <a:close/>
              </a:path>
              <a:path w="1925320" h="723900">
                <a:moveTo>
                  <a:pt x="1838299" y="0"/>
                </a:moveTo>
                <a:lnTo>
                  <a:pt x="86906" y="0"/>
                </a:lnTo>
                <a:lnTo>
                  <a:pt x="36663" y="1801"/>
                </a:lnTo>
                <a:lnTo>
                  <a:pt x="10863" y="14411"/>
                </a:lnTo>
                <a:lnTo>
                  <a:pt x="1357" y="48638"/>
                </a:lnTo>
                <a:lnTo>
                  <a:pt x="0" y="115290"/>
                </a:lnTo>
                <a:lnTo>
                  <a:pt x="0" y="435521"/>
                </a:lnTo>
                <a:lnTo>
                  <a:pt x="1357" y="502173"/>
                </a:lnTo>
                <a:lnTo>
                  <a:pt x="10863" y="536400"/>
                </a:lnTo>
                <a:lnTo>
                  <a:pt x="36663" y="549010"/>
                </a:lnTo>
                <a:lnTo>
                  <a:pt x="86906" y="550811"/>
                </a:lnTo>
                <a:lnTo>
                  <a:pt x="1838299" y="550811"/>
                </a:lnTo>
                <a:lnTo>
                  <a:pt x="1888534" y="549010"/>
                </a:lnTo>
                <a:lnTo>
                  <a:pt x="1914331" y="536400"/>
                </a:lnTo>
                <a:lnTo>
                  <a:pt x="1923835" y="502173"/>
                </a:lnTo>
                <a:lnTo>
                  <a:pt x="1925193" y="435521"/>
                </a:lnTo>
                <a:lnTo>
                  <a:pt x="1925193" y="115290"/>
                </a:lnTo>
                <a:lnTo>
                  <a:pt x="1923835" y="48638"/>
                </a:lnTo>
                <a:lnTo>
                  <a:pt x="1914331" y="14411"/>
                </a:lnTo>
                <a:lnTo>
                  <a:pt x="1888534" y="1801"/>
                </a:lnTo>
                <a:lnTo>
                  <a:pt x="18382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62569" y="2624620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243344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02118" y="2481452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79" h="74930">
                <a:moveTo>
                  <a:pt x="55803" y="74345"/>
                </a:moveTo>
                <a:lnTo>
                  <a:pt x="49316" y="52763"/>
                </a:lnTo>
                <a:lnTo>
                  <a:pt x="38569" y="31276"/>
                </a:lnTo>
                <a:lnTo>
                  <a:pt x="22488" y="12738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55563" y="24773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167637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39116" y="2487015"/>
            <a:ext cx="50165" cy="79375"/>
          </a:xfrm>
          <a:custGeom>
            <a:avLst/>
            <a:gdLst/>
            <a:ahLst/>
            <a:cxnLst/>
            <a:rect l="l" t="t" r="r" b="b"/>
            <a:pathLst>
              <a:path w="50164" h="79375">
                <a:moveTo>
                  <a:pt x="49695" y="0"/>
                </a:moveTo>
                <a:lnTo>
                  <a:pt x="34214" y="10289"/>
                </a:lnTo>
                <a:lnTo>
                  <a:pt x="19589" y="26074"/>
                </a:lnTo>
                <a:lnTo>
                  <a:pt x="7593" y="48529"/>
                </a:lnTo>
                <a:lnTo>
                  <a:pt x="0" y="78828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37377" y="2637447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344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42038" y="2949613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79" h="74930">
                <a:moveTo>
                  <a:pt x="0" y="0"/>
                </a:moveTo>
                <a:lnTo>
                  <a:pt x="6486" y="21582"/>
                </a:lnTo>
                <a:lnTo>
                  <a:pt x="17233" y="43068"/>
                </a:lnTo>
                <a:lnTo>
                  <a:pt x="33314" y="61607"/>
                </a:lnTo>
                <a:lnTo>
                  <a:pt x="55803" y="74345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53277" y="3028111"/>
            <a:ext cx="1340485" cy="0"/>
          </a:xfrm>
          <a:custGeom>
            <a:avLst/>
            <a:gdLst/>
            <a:ahLst/>
            <a:cxnLst/>
            <a:rect l="l" t="t" r="r" b="b"/>
            <a:pathLst>
              <a:path w="1340484">
                <a:moveTo>
                  <a:pt x="0" y="0"/>
                </a:moveTo>
                <a:lnTo>
                  <a:pt x="1339951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29868" y="3068091"/>
            <a:ext cx="15240" cy="108585"/>
          </a:xfrm>
          <a:custGeom>
            <a:avLst/>
            <a:gdLst/>
            <a:ahLst/>
            <a:cxnLst/>
            <a:rect l="l" t="t" r="r" b="b"/>
            <a:pathLst>
              <a:path w="15240" h="108585">
                <a:moveTo>
                  <a:pt x="10629" y="0"/>
                </a:moveTo>
                <a:lnTo>
                  <a:pt x="14433" y="24989"/>
                </a:lnTo>
                <a:lnTo>
                  <a:pt x="14982" y="52655"/>
                </a:lnTo>
                <a:lnTo>
                  <a:pt x="10697" y="81115"/>
                </a:lnTo>
                <a:lnTo>
                  <a:pt x="0" y="108483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51115" y="3059112"/>
            <a:ext cx="113030" cy="124460"/>
          </a:xfrm>
          <a:custGeom>
            <a:avLst/>
            <a:gdLst/>
            <a:ahLst/>
            <a:cxnLst/>
            <a:rect l="l" t="t" r="r" b="b"/>
            <a:pathLst>
              <a:path w="113029" h="124460">
                <a:moveTo>
                  <a:pt x="0" y="124434"/>
                </a:moveTo>
                <a:lnTo>
                  <a:pt x="34983" y="104298"/>
                </a:lnTo>
                <a:lnTo>
                  <a:pt x="70281" y="76742"/>
                </a:lnTo>
                <a:lnTo>
                  <a:pt x="98598" y="41924"/>
                </a:lnTo>
                <a:lnTo>
                  <a:pt x="112636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01305" y="3028111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>
                <a:moveTo>
                  <a:pt x="0" y="0"/>
                </a:moveTo>
                <a:lnTo>
                  <a:pt x="45885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11134" y="2939567"/>
            <a:ext cx="50165" cy="79375"/>
          </a:xfrm>
          <a:custGeom>
            <a:avLst/>
            <a:gdLst/>
            <a:ahLst/>
            <a:cxnLst/>
            <a:rect l="l" t="t" r="r" b="b"/>
            <a:pathLst>
              <a:path w="50165" h="79375">
                <a:moveTo>
                  <a:pt x="0" y="78828"/>
                </a:moveTo>
                <a:lnTo>
                  <a:pt x="15485" y="68538"/>
                </a:lnTo>
                <a:lnTo>
                  <a:pt x="30110" y="52754"/>
                </a:lnTo>
                <a:lnTo>
                  <a:pt x="42103" y="30299"/>
                </a:lnTo>
                <a:lnTo>
                  <a:pt x="49695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61389" y="2576029"/>
            <a:ext cx="1270" cy="36195"/>
          </a:xfrm>
          <a:custGeom>
            <a:avLst/>
            <a:gdLst/>
            <a:ahLst/>
            <a:cxnLst/>
            <a:rect l="l" t="t" r="r" b="b"/>
            <a:pathLst>
              <a:path w="1270" h="36194">
                <a:moveTo>
                  <a:pt x="1181" y="35750"/>
                </a:moveTo>
                <a:lnTo>
                  <a:pt x="1181" y="16560"/>
                </a:lnTo>
                <a:lnTo>
                  <a:pt x="1181" y="9994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56855" y="2477312"/>
            <a:ext cx="35560" cy="1905"/>
          </a:xfrm>
          <a:custGeom>
            <a:avLst/>
            <a:gdLst/>
            <a:ahLst/>
            <a:cxnLst/>
            <a:rect l="l" t="t" r="r" b="b"/>
            <a:pathLst>
              <a:path w="35559" h="1905">
                <a:moveTo>
                  <a:pt x="35331" y="1511"/>
                </a:moveTo>
                <a:lnTo>
                  <a:pt x="30213" y="533"/>
                </a:lnTo>
                <a:lnTo>
                  <a:pt x="24714" y="0"/>
                </a:lnTo>
                <a:lnTo>
                  <a:pt x="18821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07912" y="2477312"/>
            <a:ext cx="35560" cy="2540"/>
          </a:xfrm>
          <a:custGeom>
            <a:avLst/>
            <a:gdLst/>
            <a:ahLst/>
            <a:cxnLst/>
            <a:rect l="l" t="t" r="r" b="b"/>
            <a:pathLst>
              <a:path w="35560" h="2539">
                <a:moveTo>
                  <a:pt x="35179" y="0"/>
                </a:moveTo>
                <a:lnTo>
                  <a:pt x="16370" y="0"/>
                </a:lnTo>
                <a:lnTo>
                  <a:pt x="9677" y="0"/>
                </a:lnTo>
                <a:lnTo>
                  <a:pt x="0" y="246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37377" y="2576029"/>
            <a:ext cx="1270" cy="36195"/>
          </a:xfrm>
          <a:custGeom>
            <a:avLst/>
            <a:gdLst/>
            <a:ahLst/>
            <a:cxnLst/>
            <a:rect l="l" t="t" r="r" b="b"/>
            <a:pathLst>
              <a:path w="1270" h="36194">
                <a:moveTo>
                  <a:pt x="647" y="0"/>
                </a:moveTo>
                <a:lnTo>
                  <a:pt x="228" y="5232"/>
                </a:lnTo>
                <a:lnTo>
                  <a:pt x="0" y="10756"/>
                </a:lnTo>
                <a:lnTo>
                  <a:pt x="0" y="16560"/>
                </a:lnTo>
                <a:lnTo>
                  <a:pt x="0" y="3575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37377" y="2893644"/>
            <a:ext cx="1270" cy="36195"/>
          </a:xfrm>
          <a:custGeom>
            <a:avLst/>
            <a:gdLst/>
            <a:ahLst/>
            <a:cxnLst/>
            <a:rect l="l" t="t" r="r" b="b"/>
            <a:pathLst>
              <a:path w="1270" h="36194">
                <a:moveTo>
                  <a:pt x="0" y="0"/>
                </a:moveTo>
                <a:lnTo>
                  <a:pt x="0" y="19176"/>
                </a:lnTo>
                <a:lnTo>
                  <a:pt x="0" y="25755"/>
                </a:lnTo>
                <a:lnTo>
                  <a:pt x="1181" y="3575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07760" y="3026587"/>
            <a:ext cx="41275" cy="1905"/>
          </a:xfrm>
          <a:custGeom>
            <a:avLst/>
            <a:gdLst/>
            <a:ahLst/>
            <a:cxnLst/>
            <a:rect l="l" t="t" r="r" b="b"/>
            <a:pathLst>
              <a:path w="41275" h="1905">
                <a:moveTo>
                  <a:pt x="0" y="0"/>
                </a:moveTo>
                <a:lnTo>
                  <a:pt x="5118" y="990"/>
                </a:lnTo>
                <a:lnTo>
                  <a:pt x="10617" y="1524"/>
                </a:lnTo>
                <a:lnTo>
                  <a:pt x="16522" y="1524"/>
                </a:lnTo>
                <a:lnTo>
                  <a:pt x="40652" y="1524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83998" y="3028111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24142" y="0"/>
                </a:lnTo>
                <a:lnTo>
                  <a:pt x="4342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06169" y="3028111"/>
            <a:ext cx="27940" cy="16510"/>
          </a:xfrm>
          <a:custGeom>
            <a:avLst/>
            <a:gdLst/>
            <a:ahLst/>
            <a:cxnLst/>
            <a:rect l="l" t="t" r="r" b="b"/>
            <a:pathLst>
              <a:path w="27940" h="16510">
                <a:moveTo>
                  <a:pt x="0" y="0"/>
                </a:moveTo>
                <a:lnTo>
                  <a:pt x="19278" y="0"/>
                </a:lnTo>
                <a:lnTo>
                  <a:pt x="21018" y="736"/>
                </a:lnTo>
                <a:lnTo>
                  <a:pt x="24333" y="6769"/>
                </a:lnTo>
                <a:lnTo>
                  <a:pt x="27749" y="16357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11148" y="3186938"/>
            <a:ext cx="17780" cy="14604"/>
          </a:xfrm>
          <a:custGeom>
            <a:avLst/>
            <a:gdLst/>
            <a:ahLst/>
            <a:cxnLst/>
            <a:rect l="l" t="t" r="r" b="b"/>
            <a:pathLst>
              <a:path w="17779" h="14605">
                <a:moveTo>
                  <a:pt x="12179" y="0"/>
                </a:moveTo>
                <a:lnTo>
                  <a:pt x="8648" y="4927"/>
                </a:lnTo>
                <a:lnTo>
                  <a:pt x="4597" y="9639"/>
                </a:lnTo>
                <a:lnTo>
                  <a:pt x="0" y="14046"/>
                </a:lnTo>
                <a:lnTo>
                  <a:pt x="6756" y="11722"/>
                </a:lnTo>
                <a:lnTo>
                  <a:pt x="17449" y="7137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61770" y="3028111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2387" y="18592"/>
                </a:moveTo>
                <a:lnTo>
                  <a:pt x="2184" y="12560"/>
                </a:lnTo>
                <a:lnTo>
                  <a:pt x="1409" y="6362"/>
                </a:lnTo>
                <a:lnTo>
                  <a:pt x="0" y="0"/>
                </a:lnTo>
                <a:lnTo>
                  <a:pt x="17411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58252" y="3025648"/>
            <a:ext cx="34290" cy="2540"/>
          </a:xfrm>
          <a:custGeom>
            <a:avLst/>
            <a:gdLst/>
            <a:ahLst/>
            <a:cxnLst/>
            <a:rect l="l" t="t" r="r" b="b"/>
            <a:pathLst>
              <a:path w="34290" h="2539">
                <a:moveTo>
                  <a:pt x="0" y="2463"/>
                </a:moveTo>
                <a:lnTo>
                  <a:pt x="17424" y="2463"/>
                </a:lnTo>
                <a:lnTo>
                  <a:pt x="24117" y="2463"/>
                </a:lnTo>
                <a:lnTo>
                  <a:pt x="33782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861934" y="2893644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0" y="35750"/>
                </a:moveTo>
                <a:lnTo>
                  <a:pt x="419" y="30505"/>
                </a:lnTo>
                <a:lnTo>
                  <a:pt x="634" y="24993"/>
                </a:lnTo>
                <a:lnTo>
                  <a:pt x="634" y="19176"/>
                </a:lnTo>
                <a:lnTo>
                  <a:pt x="634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122415" y="2554566"/>
            <a:ext cx="151701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What </a:t>
            </a:r>
            <a:r>
              <a:rPr sz="1000" i="1" spc="20" dirty="0">
                <a:solidFill>
                  <a:srgbClr val="231F20"/>
                </a:solidFill>
                <a:latin typeface="Arial"/>
                <a:cs typeface="Arial"/>
              </a:rPr>
              <a:t>did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 </a:t>
            </a:r>
            <a:r>
              <a:rPr sz="1000" i="1" spc="10" dirty="0">
                <a:solidFill>
                  <a:srgbClr val="231F20"/>
                </a:solidFill>
                <a:latin typeface="Arial"/>
                <a:cs typeface="Arial"/>
              </a:rPr>
              <a:t>notice</a:t>
            </a:r>
            <a:r>
              <a:rPr sz="1000" i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10" dirty="0">
                <a:solidFill>
                  <a:srgbClr val="231F20"/>
                </a:solidFill>
                <a:latin typeface="Arial"/>
                <a:cs typeface="Arial"/>
              </a:rPr>
              <a:t>about 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i="1" spc="-10" dirty="0">
                <a:solidFill>
                  <a:srgbClr val="231F20"/>
                </a:solidFill>
                <a:latin typeface="Arial"/>
                <a:cs typeface="Arial"/>
              </a:rPr>
              <a:t>games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sz="1000" i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tried?</a:t>
            </a:r>
            <a:endParaRPr sz="10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064754" y="2470442"/>
            <a:ext cx="1524000" cy="724535"/>
          </a:xfrm>
          <a:custGeom>
            <a:avLst/>
            <a:gdLst/>
            <a:ahLst/>
            <a:cxnLst/>
            <a:rect l="l" t="t" r="r" b="b"/>
            <a:pathLst>
              <a:path w="1524000" h="724535">
                <a:moveTo>
                  <a:pt x="1364589" y="551002"/>
                </a:moveTo>
                <a:lnTo>
                  <a:pt x="1256715" y="551002"/>
                </a:lnTo>
                <a:lnTo>
                  <a:pt x="1264425" y="571108"/>
                </a:lnTo>
                <a:lnTo>
                  <a:pt x="1271673" y="616553"/>
                </a:lnTo>
                <a:lnTo>
                  <a:pt x="1268610" y="672456"/>
                </a:lnTo>
                <a:lnTo>
                  <a:pt x="1245387" y="723938"/>
                </a:lnTo>
                <a:lnTo>
                  <a:pt x="1308343" y="691839"/>
                </a:lnTo>
                <a:lnTo>
                  <a:pt x="1341745" y="663125"/>
                </a:lnTo>
                <a:lnTo>
                  <a:pt x="1356769" y="621584"/>
                </a:lnTo>
                <a:lnTo>
                  <a:pt x="1364589" y="551002"/>
                </a:lnTo>
                <a:close/>
              </a:path>
              <a:path w="1524000" h="724535">
                <a:moveTo>
                  <a:pt x="1454721" y="0"/>
                </a:moveTo>
                <a:lnTo>
                  <a:pt x="68770" y="0"/>
                </a:lnTo>
                <a:lnTo>
                  <a:pt x="29012" y="1802"/>
                </a:lnTo>
                <a:lnTo>
                  <a:pt x="8596" y="14416"/>
                </a:lnTo>
                <a:lnTo>
                  <a:pt x="1074" y="48654"/>
                </a:lnTo>
                <a:lnTo>
                  <a:pt x="0" y="115328"/>
                </a:lnTo>
                <a:lnTo>
                  <a:pt x="0" y="435673"/>
                </a:lnTo>
                <a:lnTo>
                  <a:pt x="1074" y="502347"/>
                </a:lnTo>
                <a:lnTo>
                  <a:pt x="8596" y="536586"/>
                </a:lnTo>
                <a:lnTo>
                  <a:pt x="29012" y="549200"/>
                </a:lnTo>
                <a:lnTo>
                  <a:pt x="68770" y="551002"/>
                </a:lnTo>
                <a:lnTo>
                  <a:pt x="1454721" y="551002"/>
                </a:lnTo>
                <a:lnTo>
                  <a:pt x="1494479" y="549200"/>
                </a:lnTo>
                <a:lnTo>
                  <a:pt x="1514895" y="536586"/>
                </a:lnTo>
                <a:lnTo>
                  <a:pt x="1522417" y="502347"/>
                </a:lnTo>
                <a:lnTo>
                  <a:pt x="1523492" y="435673"/>
                </a:lnTo>
                <a:lnTo>
                  <a:pt x="1523492" y="115328"/>
                </a:lnTo>
                <a:lnTo>
                  <a:pt x="1522417" y="48654"/>
                </a:lnTo>
                <a:lnTo>
                  <a:pt x="1514895" y="14416"/>
                </a:lnTo>
                <a:lnTo>
                  <a:pt x="1494479" y="1802"/>
                </a:lnTo>
                <a:lnTo>
                  <a:pt x="14547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588245" y="2617812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243433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53575" y="2482900"/>
            <a:ext cx="27940" cy="51435"/>
          </a:xfrm>
          <a:custGeom>
            <a:avLst/>
            <a:gdLst/>
            <a:ahLst/>
            <a:cxnLst/>
            <a:rect l="l" t="t" r="r" b="b"/>
            <a:pathLst>
              <a:path w="27940" h="51435">
                <a:moveTo>
                  <a:pt x="27673" y="50952"/>
                </a:moveTo>
                <a:lnTo>
                  <a:pt x="23286" y="36752"/>
                </a:lnTo>
                <a:lnTo>
                  <a:pt x="17365" y="23013"/>
                </a:lnTo>
                <a:lnTo>
                  <a:pt x="9679" y="10506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165020" y="2470454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40">
                <a:moveTo>
                  <a:pt x="131038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67509" y="2495143"/>
            <a:ext cx="22225" cy="53975"/>
          </a:xfrm>
          <a:custGeom>
            <a:avLst/>
            <a:gdLst/>
            <a:ahLst/>
            <a:cxnLst/>
            <a:rect l="l" t="t" r="r" b="b"/>
            <a:pathLst>
              <a:path w="22225" h="53975">
                <a:moveTo>
                  <a:pt x="21628" y="0"/>
                </a:moveTo>
                <a:lnTo>
                  <a:pt x="14901" y="9777"/>
                </a:lnTo>
                <a:lnTo>
                  <a:pt x="8861" y="21842"/>
                </a:lnTo>
                <a:lnTo>
                  <a:pt x="3797" y="36438"/>
                </a:lnTo>
                <a:lnTo>
                  <a:pt x="0" y="53809"/>
                </a:lnTo>
              </a:path>
            </a:pathLst>
          </a:custGeom>
          <a:ln w="12699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064754" y="2630652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433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71751" y="2958033"/>
            <a:ext cx="27940" cy="51435"/>
          </a:xfrm>
          <a:custGeom>
            <a:avLst/>
            <a:gdLst/>
            <a:ahLst/>
            <a:cxnLst/>
            <a:rect l="l" t="t" r="r" b="b"/>
            <a:pathLst>
              <a:path w="27940" h="51435">
                <a:moveTo>
                  <a:pt x="0" y="0"/>
                </a:moveTo>
                <a:lnTo>
                  <a:pt x="4386" y="14199"/>
                </a:lnTo>
                <a:lnTo>
                  <a:pt x="10307" y="27938"/>
                </a:lnTo>
                <a:lnTo>
                  <a:pt x="17993" y="40446"/>
                </a:lnTo>
                <a:lnTo>
                  <a:pt x="27673" y="50952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243443" y="3021444"/>
            <a:ext cx="1047115" cy="0"/>
          </a:xfrm>
          <a:custGeom>
            <a:avLst/>
            <a:gdLst/>
            <a:ahLst/>
            <a:cxnLst/>
            <a:rect l="l" t="t" r="r" b="b"/>
            <a:pathLst>
              <a:path w="1047115">
                <a:moveTo>
                  <a:pt x="0" y="0"/>
                </a:moveTo>
                <a:lnTo>
                  <a:pt x="1046873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325546" y="3061474"/>
            <a:ext cx="11430" cy="107314"/>
          </a:xfrm>
          <a:custGeom>
            <a:avLst/>
            <a:gdLst/>
            <a:ahLst/>
            <a:cxnLst/>
            <a:rect l="l" t="t" r="r" b="b"/>
            <a:pathLst>
              <a:path w="11429" h="107314">
                <a:moveTo>
                  <a:pt x="7823" y="0"/>
                </a:moveTo>
                <a:lnTo>
                  <a:pt x="10804" y="24644"/>
                </a:lnTo>
                <a:lnTo>
                  <a:pt x="11293" y="51916"/>
                </a:lnTo>
                <a:lnTo>
                  <a:pt x="8091" y="80004"/>
                </a:lnTo>
                <a:lnTo>
                  <a:pt x="0" y="107099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52571" y="3057309"/>
            <a:ext cx="70485" cy="108585"/>
          </a:xfrm>
          <a:custGeom>
            <a:avLst/>
            <a:gdLst/>
            <a:ahLst/>
            <a:cxnLst/>
            <a:rect l="l" t="t" r="r" b="b"/>
            <a:pathLst>
              <a:path w="70484" h="108585">
                <a:moveTo>
                  <a:pt x="0" y="107988"/>
                </a:moveTo>
                <a:lnTo>
                  <a:pt x="20020" y="88830"/>
                </a:lnTo>
                <a:lnTo>
                  <a:pt x="39793" y="64552"/>
                </a:lnTo>
                <a:lnTo>
                  <a:pt x="57269" y="34995"/>
                </a:lnTo>
                <a:lnTo>
                  <a:pt x="70396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563861" y="2942945"/>
            <a:ext cx="22225" cy="53975"/>
          </a:xfrm>
          <a:custGeom>
            <a:avLst/>
            <a:gdLst/>
            <a:ahLst/>
            <a:cxnLst/>
            <a:rect l="l" t="t" r="r" b="b"/>
            <a:pathLst>
              <a:path w="22225" h="53975">
                <a:moveTo>
                  <a:pt x="0" y="53809"/>
                </a:moveTo>
                <a:lnTo>
                  <a:pt x="6726" y="44032"/>
                </a:lnTo>
                <a:lnTo>
                  <a:pt x="12766" y="31967"/>
                </a:lnTo>
                <a:lnTo>
                  <a:pt x="17830" y="17371"/>
                </a:lnTo>
                <a:lnTo>
                  <a:pt x="21628" y="0"/>
                </a:lnTo>
              </a:path>
            </a:pathLst>
          </a:custGeom>
          <a:ln w="12699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586785" y="2564104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1460" y="40868"/>
                </a:moveTo>
                <a:lnTo>
                  <a:pt x="1460" y="21678"/>
                </a:lnTo>
                <a:lnTo>
                  <a:pt x="1460" y="12814"/>
                </a:lnTo>
                <a:lnTo>
                  <a:pt x="0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500552" y="2470454"/>
            <a:ext cx="40640" cy="4445"/>
          </a:xfrm>
          <a:custGeom>
            <a:avLst/>
            <a:gdLst/>
            <a:ahLst/>
            <a:cxnLst/>
            <a:rect l="l" t="t" r="r" b="b"/>
            <a:pathLst>
              <a:path w="40640" h="4444">
                <a:moveTo>
                  <a:pt x="40081" y="4254"/>
                </a:moveTo>
                <a:lnTo>
                  <a:pt x="33870" y="1536"/>
                </a:lnTo>
                <a:lnTo>
                  <a:pt x="26860" y="0"/>
                </a:lnTo>
                <a:lnTo>
                  <a:pt x="18922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112747" y="2470454"/>
            <a:ext cx="40005" cy="5715"/>
          </a:xfrm>
          <a:custGeom>
            <a:avLst/>
            <a:gdLst/>
            <a:ahLst/>
            <a:cxnLst/>
            <a:rect l="l" t="t" r="r" b="b"/>
            <a:pathLst>
              <a:path w="40004" h="5714">
                <a:moveTo>
                  <a:pt x="39700" y="0"/>
                </a:moveTo>
                <a:lnTo>
                  <a:pt x="20777" y="0"/>
                </a:lnTo>
                <a:lnTo>
                  <a:pt x="11620" y="0"/>
                </a:lnTo>
                <a:lnTo>
                  <a:pt x="0" y="560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64754" y="2564142"/>
            <a:ext cx="1270" cy="41275"/>
          </a:xfrm>
          <a:custGeom>
            <a:avLst/>
            <a:gdLst/>
            <a:ahLst/>
            <a:cxnLst/>
            <a:rect l="l" t="t" r="r" b="b"/>
            <a:pathLst>
              <a:path w="1270" h="41275">
                <a:moveTo>
                  <a:pt x="876" y="0"/>
                </a:moveTo>
                <a:lnTo>
                  <a:pt x="304" y="6718"/>
                </a:lnTo>
                <a:lnTo>
                  <a:pt x="0" y="13919"/>
                </a:lnTo>
                <a:lnTo>
                  <a:pt x="0" y="21640"/>
                </a:lnTo>
                <a:lnTo>
                  <a:pt x="0" y="4083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64754" y="2886938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0" y="0"/>
                </a:moveTo>
                <a:lnTo>
                  <a:pt x="0" y="19189"/>
                </a:lnTo>
                <a:lnTo>
                  <a:pt x="0" y="28054"/>
                </a:lnTo>
                <a:lnTo>
                  <a:pt x="1460" y="40868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112366" y="3017202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0" y="0"/>
                </a:moveTo>
                <a:lnTo>
                  <a:pt x="6210" y="2717"/>
                </a:lnTo>
                <a:lnTo>
                  <a:pt x="13220" y="4254"/>
                </a:lnTo>
                <a:lnTo>
                  <a:pt x="21158" y="4254"/>
                </a:lnTo>
                <a:lnTo>
                  <a:pt x="40919" y="425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80120" y="3021457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>
                <a:moveTo>
                  <a:pt x="0" y="0"/>
                </a:moveTo>
                <a:lnTo>
                  <a:pt x="19761" y="0"/>
                </a:lnTo>
                <a:lnTo>
                  <a:pt x="38519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302712" y="3021457"/>
            <a:ext cx="26034" cy="17145"/>
          </a:xfrm>
          <a:custGeom>
            <a:avLst/>
            <a:gdLst/>
            <a:ahLst/>
            <a:cxnLst/>
            <a:rect l="l" t="t" r="r" b="b"/>
            <a:pathLst>
              <a:path w="26034" h="17144">
                <a:moveTo>
                  <a:pt x="0" y="0"/>
                </a:moveTo>
                <a:lnTo>
                  <a:pt x="18757" y="0"/>
                </a:lnTo>
                <a:lnTo>
                  <a:pt x="20154" y="736"/>
                </a:lnTo>
                <a:lnTo>
                  <a:pt x="22821" y="6934"/>
                </a:lnTo>
                <a:lnTo>
                  <a:pt x="25565" y="1676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310141" y="3179292"/>
            <a:ext cx="19050" cy="15240"/>
          </a:xfrm>
          <a:custGeom>
            <a:avLst/>
            <a:gdLst/>
            <a:ahLst/>
            <a:cxnLst/>
            <a:rect l="l" t="t" r="r" b="b"/>
            <a:pathLst>
              <a:path w="19050" h="15239">
                <a:moveTo>
                  <a:pt x="10236" y="0"/>
                </a:moveTo>
                <a:lnTo>
                  <a:pt x="7302" y="5308"/>
                </a:lnTo>
                <a:lnTo>
                  <a:pt x="3911" y="10363"/>
                </a:lnTo>
                <a:lnTo>
                  <a:pt x="0" y="15087"/>
                </a:lnTo>
                <a:lnTo>
                  <a:pt x="7353" y="11557"/>
                </a:lnTo>
                <a:lnTo>
                  <a:pt x="18427" y="4191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426384" y="3021457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21196"/>
                </a:moveTo>
                <a:lnTo>
                  <a:pt x="1308" y="14376"/>
                </a:lnTo>
                <a:lnTo>
                  <a:pt x="2311" y="7315"/>
                </a:lnTo>
                <a:lnTo>
                  <a:pt x="2959" y="0"/>
                </a:lnTo>
                <a:lnTo>
                  <a:pt x="28663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493770" y="3015856"/>
            <a:ext cx="46990" cy="5715"/>
          </a:xfrm>
          <a:custGeom>
            <a:avLst/>
            <a:gdLst/>
            <a:ahLst/>
            <a:cxnLst/>
            <a:rect l="l" t="t" r="r" b="b"/>
            <a:pathLst>
              <a:path w="46990" h="5714">
                <a:moveTo>
                  <a:pt x="0" y="5600"/>
                </a:moveTo>
                <a:lnTo>
                  <a:pt x="25704" y="5600"/>
                </a:lnTo>
                <a:lnTo>
                  <a:pt x="34861" y="5600"/>
                </a:lnTo>
                <a:lnTo>
                  <a:pt x="46481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587369" y="2886938"/>
            <a:ext cx="1270" cy="41275"/>
          </a:xfrm>
          <a:custGeom>
            <a:avLst/>
            <a:gdLst/>
            <a:ahLst/>
            <a:cxnLst/>
            <a:rect l="l" t="t" r="r" b="b"/>
            <a:pathLst>
              <a:path w="1270" h="41275">
                <a:moveTo>
                  <a:pt x="0" y="40817"/>
                </a:moveTo>
                <a:lnTo>
                  <a:pt x="571" y="34099"/>
                </a:lnTo>
                <a:lnTo>
                  <a:pt x="876" y="26898"/>
                </a:lnTo>
                <a:lnTo>
                  <a:pt x="876" y="19189"/>
                </a:lnTo>
                <a:lnTo>
                  <a:pt x="876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8181975" y="2549702"/>
            <a:ext cx="12490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What </a:t>
            </a:r>
            <a:r>
              <a:rPr sz="1000" i="1" spc="-10" dirty="0">
                <a:solidFill>
                  <a:srgbClr val="231F20"/>
                </a:solidFill>
                <a:latin typeface="Arial"/>
                <a:cs typeface="Arial"/>
              </a:rPr>
              <a:t>ideas </a:t>
            </a:r>
            <a:r>
              <a:rPr sz="1000" i="1" spc="10" dirty="0">
                <a:solidFill>
                  <a:srgbClr val="231F20"/>
                </a:solidFill>
                <a:latin typeface="Arial"/>
                <a:cs typeface="Arial"/>
              </a:rPr>
              <a:t>might</a:t>
            </a:r>
            <a:r>
              <a:rPr sz="100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  </a:t>
            </a:r>
            <a:r>
              <a:rPr sz="1000" i="1" spc="10" dirty="0">
                <a:solidFill>
                  <a:srgbClr val="231F20"/>
                </a:solidFill>
                <a:latin typeface="Arial"/>
                <a:cs typeface="Arial"/>
              </a:rPr>
              <a:t>add </a:t>
            </a:r>
            <a:r>
              <a:rPr sz="1000" i="1" spc="25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sz="1000" i="1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game?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5935192" y="4435271"/>
            <a:ext cx="1030262" cy="7705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935192" y="4435271"/>
            <a:ext cx="1030605" cy="770890"/>
          </a:xfrm>
          <a:custGeom>
            <a:avLst/>
            <a:gdLst/>
            <a:ahLst/>
            <a:cxnLst/>
            <a:rect l="l" t="t" r="r" b="b"/>
            <a:pathLst>
              <a:path w="1030604" h="770889">
                <a:moveTo>
                  <a:pt x="78574" y="0"/>
                </a:moveTo>
                <a:lnTo>
                  <a:pt x="33148" y="1227"/>
                </a:lnTo>
                <a:lnTo>
                  <a:pt x="9821" y="9821"/>
                </a:lnTo>
                <a:lnTo>
                  <a:pt x="1227" y="33148"/>
                </a:lnTo>
                <a:lnTo>
                  <a:pt x="0" y="78574"/>
                </a:lnTo>
                <a:lnTo>
                  <a:pt x="0" y="691972"/>
                </a:lnTo>
                <a:lnTo>
                  <a:pt x="1227" y="737398"/>
                </a:lnTo>
                <a:lnTo>
                  <a:pt x="9821" y="760725"/>
                </a:lnTo>
                <a:lnTo>
                  <a:pt x="33148" y="769319"/>
                </a:lnTo>
                <a:lnTo>
                  <a:pt x="78574" y="770547"/>
                </a:lnTo>
                <a:lnTo>
                  <a:pt x="951674" y="770547"/>
                </a:lnTo>
                <a:lnTo>
                  <a:pt x="997107" y="769319"/>
                </a:lnTo>
                <a:lnTo>
                  <a:pt x="1020438" y="760725"/>
                </a:lnTo>
                <a:lnTo>
                  <a:pt x="1029034" y="737398"/>
                </a:lnTo>
                <a:lnTo>
                  <a:pt x="1030262" y="691972"/>
                </a:lnTo>
                <a:lnTo>
                  <a:pt x="1030262" y="78574"/>
                </a:lnTo>
                <a:lnTo>
                  <a:pt x="1029034" y="33148"/>
                </a:lnTo>
                <a:lnTo>
                  <a:pt x="1020438" y="9821"/>
                </a:lnTo>
                <a:lnTo>
                  <a:pt x="997107" y="1227"/>
                </a:lnTo>
                <a:lnTo>
                  <a:pt x="951674" y="0"/>
                </a:lnTo>
                <a:lnTo>
                  <a:pt x="78574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777226" y="4435271"/>
            <a:ext cx="1030224" cy="7705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777226" y="4435271"/>
            <a:ext cx="1030605" cy="770890"/>
          </a:xfrm>
          <a:custGeom>
            <a:avLst/>
            <a:gdLst/>
            <a:ahLst/>
            <a:cxnLst/>
            <a:rect l="l" t="t" r="r" b="b"/>
            <a:pathLst>
              <a:path w="1030604" h="770889">
                <a:moveTo>
                  <a:pt x="50660" y="0"/>
                </a:moveTo>
                <a:lnTo>
                  <a:pt x="21372" y="791"/>
                </a:lnTo>
                <a:lnTo>
                  <a:pt x="6332" y="6332"/>
                </a:lnTo>
                <a:lnTo>
                  <a:pt x="791" y="21372"/>
                </a:lnTo>
                <a:lnTo>
                  <a:pt x="0" y="50660"/>
                </a:lnTo>
                <a:lnTo>
                  <a:pt x="0" y="719886"/>
                </a:lnTo>
                <a:lnTo>
                  <a:pt x="791" y="749174"/>
                </a:lnTo>
                <a:lnTo>
                  <a:pt x="6332" y="764214"/>
                </a:lnTo>
                <a:lnTo>
                  <a:pt x="21372" y="769755"/>
                </a:lnTo>
                <a:lnTo>
                  <a:pt x="50660" y="770547"/>
                </a:lnTo>
                <a:lnTo>
                  <a:pt x="979576" y="770547"/>
                </a:lnTo>
                <a:lnTo>
                  <a:pt x="1008857" y="769755"/>
                </a:lnTo>
                <a:lnTo>
                  <a:pt x="1023893" y="764214"/>
                </a:lnTo>
                <a:lnTo>
                  <a:pt x="1029432" y="749174"/>
                </a:lnTo>
                <a:lnTo>
                  <a:pt x="1030224" y="719886"/>
                </a:lnTo>
                <a:lnTo>
                  <a:pt x="1030224" y="50660"/>
                </a:lnTo>
                <a:lnTo>
                  <a:pt x="1029432" y="21372"/>
                </a:lnTo>
                <a:lnTo>
                  <a:pt x="1023893" y="6332"/>
                </a:lnTo>
                <a:lnTo>
                  <a:pt x="1008857" y="791"/>
                </a:lnTo>
                <a:lnTo>
                  <a:pt x="979576" y="0"/>
                </a:lnTo>
                <a:lnTo>
                  <a:pt x="5066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822445" y="1607083"/>
            <a:ext cx="2448560" cy="988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 indent="-105410">
              <a:lnSpc>
                <a:spcPct val="1000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Add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sounds and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color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effects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Keep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score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by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adding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variable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Add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way </a:t>
            </a:r>
            <a:r>
              <a:rPr sz="1000" spc="25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win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lose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10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game</a:t>
            </a:r>
            <a:endParaRPr sz="1000">
              <a:latin typeface="Arial"/>
              <a:cs typeface="Arial"/>
            </a:endParaRPr>
          </a:p>
          <a:p>
            <a:pPr marL="118110" marR="480059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Change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backdrop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when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you 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reach </a:t>
            </a:r>
            <a:r>
              <a:rPr sz="1000" spc="-2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certain number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0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points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Duplicate the 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ball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sz="1000" spc="-10" dirty="0">
                <a:solidFill>
                  <a:srgbClr val="231F20"/>
                </a:solidFill>
                <a:latin typeface="Arial"/>
                <a:cs typeface="Arial"/>
              </a:rPr>
              <a:t>an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added</a:t>
            </a:r>
            <a:r>
              <a:rPr sz="10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Arial"/>
                <a:cs typeface="Arial"/>
              </a:rPr>
              <a:t>challenge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8" name="object 10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900</Words>
  <Application>Microsoft Macintosh PowerPoint</Application>
  <PresentationFormat>Custom</PresentationFormat>
  <Paragraphs>113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Gill Sans MT</vt:lpstr>
      <vt:lpstr>Lucida Sans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created xsi:type="dcterms:W3CDTF">2016-12-01T15:21:48Z</dcterms:created>
  <dcterms:modified xsi:type="dcterms:W3CDTF">2016-12-01T15:35:38Z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2016-11-30T00:00:00Z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2016-12-01T00:00:00Z</vt:filetime>
  </property>
</Properties>
</file>