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w="0"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9688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9688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3100" y="7425942"/>
            <a:ext cx="2947670" cy="19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Helvetica Neue"/>
                <a:cs typeface="Helvetica Neue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</a:rPr>
              <a:t>scratch.mit.edu/go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://scratch.mit.edu/go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hyperlink" Target="http://scratch.mit.edu/studios/3757922" TargetMode="External"/><Relationship Id="rId8" Type="http://schemas.openxmlformats.org/officeDocument/2006/relationships/hyperlink" Target="http://scratch.mit.edu/story" TargetMode="External"/><Relationship Id="rId9" Type="http://schemas.openxmlformats.org/officeDocument/2006/relationships/hyperlink" Target="http://scratch.mit.edu/story/cards" TargetMode="External"/><Relationship Id="rId10" Type="http://schemas.openxmlformats.org/officeDocument/2006/relationships/hyperlink" Target="http://scratch.mit.edu/" TargetMode="External"/><Relationship Id="rId11" Type="http://schemas.openxmlformats.org/officeDocument/2006/relationships/hyperlink" Target="http://scratch.mit.edu/educators" TargetMode="External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hyperlink" Target="http://scratch.mit.edu/go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hyperlink" Target="http://scratch.mit.edu/story" TargetMode="External"/><Relationship Id="rId10" Type="http://schemas.openxmlformats.org/officeDocument/2006/relationships/hyperlink" Target="http://scratch.mit.edu/story/cards" TargetMode="External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hyperlink" Target="http://scratch.mit.edu/go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hyperlink" Target="http://vimeo.com/llk/share" TargetMode="External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hyperlink" Target="http://scratch.mit.edu/go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7322" y="96126"/>
            <a:ext cx="406387" cy="361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122" y="96126"/>
            <a:ext cx="406387" cy="361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17118" y="2463065"/>
            <a:ext cx="222377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00AEEF"/>
                </a:solidFill>
                <a:latin typeface="Helvetica Neue"/>
                <a:cs typeface="Helvetica Neue"/>
              </a:rPr>
              <a:t>First, gather as a </a:t>
            </a:r>
            <a:r>
              <a:rPr dirty="0" sz="1500" spc="-10">
                <a:solidFill>
                  <a:srgbClr val="00AEEF"/>
                </a:solidFill>
                <a:latin typeface="Helvetica Neue"/>
                <a:cs typeface="Helvetica Neue"/>
              </a:rPr>
              <a:t>group</a:t>
            </a:r>
            <a:r>
              <a:rPr dirty="0" sz="1500" spc="-8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00AEEF"/>
                </a:solidFill>
                <a:latin typeface="Helvetica Neue"/>
                <a:cs typeface="Helvetica Neue"/>
              </a:rPr>
              <a:t>to  </a:t>
            </a:r>
            <a:r>
              <a:rPr dirty="0" sz="1500" spc="-5">
                <a:solidFill>
                  <a:srgbClr val="00AEEF"/>
                </a:solidFill>
                <a:latin typeface="Helvetica Neue"/>
                <a:cs typeface="Helvetica Neue"/>
              </a:rPr>
              <a:t>introduce </a:t>
            </a:r>
            <a:r>
              <a:rPr dirty="0" sz="1500">
                <a:solidFill>
                  <a:srgbClr val="00AEEF"/>
                </a:solidFill>
                <a:latin typeface="Helvetica Neue"/>
                <a:cs typeface="Helvetica Neue"/>
              </a:rPr>
              <a:t>the theme and  spark</a:t>
            </a:r>
            <a:r>
              <a:rPr dirty="0" sz="1500" spc="-100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00AEEF"/>
                </a:solidFill>
                <a:latin typeface="Helvetica Neue"/>
                <a:cs typeface="Helvetica Neue"/>
              </a:rPr>
              <a:t>ideas.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93920" y="6208254"/>
            <a:ext cx="89852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ts val="1590"/>
              </a:lnSpc>
              <a:spcBef>
                <a:spcPts val="100"/>
              </a:spcBef>
            </a:pPr>
            <a:r>
              <a:rPr dirty="0" sz="1400" spc="60" b="1">
                <a:solidFill>
                  <a:srgbClr val="642B73"/>
                </a:solidFill>
                <a:latin typeface="Helvetica Neue"/>
                <a:cs typeface="Helvetica Neue"/>
              </a:rPr>
              <a:t>SHARE</a:t>
            </a:r>
            <a:endParaRPr sz="1400">
              <a:latin typeface="Helvetica Neue"/>
              <a:cs typeface="Helvetica Neue"/>
            </a:endParaRPr>
          </a:p>
          <a:p>
            <a:pPr algn="ctr">
              <a:lnSpc>
                <a:spcPts val="1590"/>
              </a:lnSpc>
            </a:pPr>
            <a:r>
              <a:rPr dirty="0" sz="1400" i="1">
                <a:solidFill>
                  <a:srgbClr val="642B73"/>
                </a:solidFill>
                <a:latin typeface="Helvetica Neue"/>
                <a:cs typeface="Helvetica Neue"/>
              </a:rPr>
              <a:t>10</a:t>
            </a:r>
            <a:r>
              <a:rPr dirty="0" sz="1400" spc="-100" i="1">
                <a:solidFill>
                  <a:srgbClr val="642B73"/>
                </a:solidFill>
                <a:latin typeface="Helvetica Neue"/>
                <a:cs typeface="Helvetica Neue"/>
              </a:rPr>
              <a:t> </a:t>
            </a:r>
            <a:r>
              <a:rPr dirty="0" sz="1400" i="1">
                <a:solidFill>
                  <a:srgbClr val="642B73"/>
                </a:solidFill>
                <a:latin typeface="Helvetica Neue"/>
                <a:cs typeface="Helvetica Neue"/>
              </a:rPr>
              <a:t>minutes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7118" y="4107745"/>
            <a:ext cx="227965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EA6955"/>
                </a:solidFill>
                <a:latin typeface="Helvetica Neue"/>
                <a:cs typeface="Helvetica Neue"/>
              </a:rPr>
              <a:t>Next, help participants as  they </a:t>
            </a:r>
            <a:r>
              <a:rPr dirty="0" sz="1500" spc="-5">
                <a:solidFill>
                  <a:srgbClr val="EA6955"/>
                </a:solidFill>
                <a:latin typeface="Helvetica Neue"/>
                <a:cs typeface="Helvetica Neue"/>
              </a:rPr>
              <a:t>create </a:t>
            </a:r>
            <a:r>
              <a:rPr dirty="0" sz="1500">
                <a:solidFill>
                  <a:srgbClr val="EA6955"/>
                </a:solidFill>
                <a:latin typeface="Helvetica Neue"/>
                <a:cs typeface="Helvetica Neue"/>
              </a:rPr>
              <a:t>story </a:t>
            </a:r>
            <a:r>
              <a:rPr dirty="0" sz="1500" spc="-5">
                <a:solidFill>
                  <a:srgbClr val="EA6955"/>
                </a:solidFill>
                <a:latin typeface="Helvetica Neue"/>
                <a:cs typeface="Helvetica Neue"/>
              </a:rPr>
              <a:t>projects,  </a:t>
            </a:r>
            <a:r>
              <a:rPr dirty="0" sz="1500">
                <a:solidFill>
                  <a:srgbClr val="EA6955"/>
                </a:solidFill>
                <a:latin typeface="Helvetica Neue"/>
                <a:cs typeface="Helvetica Neue"/>
              </a:rPr>
              <a:t>working at their own</a:t>
            </a:r>
            <a:r>
              <a:rPr dirty="0" sz="1500" spc="-100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EA6955"/>
                </a:solidFill>
                <a:latin typeface="Helvetica Neue"/>
                <a:cs typeface="Helvetica Neue"/>
              </a:rPr>
              <a:t>pace.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25754" y="5748137"/>
            <a:ext cx="219583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642B73"/>
                </a:solidFill>
                <a:latin typeface="Helvetica Neue"/>
                <a:cs typeface="Helvetica Neue"/>
              </a:rPr>
              <a:t>At the end of the</a:t>
            </a:r>
            <a:r>
              <a:rPr dirty="0" sz="1500" spc="-100">
                <a:solidFill>
                  <a:srgbClr val="642B73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642B73"/>
                </a:solidFill>
                <a:latin typeface="Helvetica Neue"/>
                <a:cs typeface="Helvetica Neue"/>
              </a:rPr>
              <a:t>session,  gather together to </a:t>
            </a:r>
            <a:r>
              <a:rPr dirty="0" sz="1500" spc="-10">
                <a:solidFill>
                  <a:srgbClr val="642B73"/>
                </a:solidFill>
                <a:latin typeface="Helvetica Neue"/>
                <a:cs typeface="Helvetica Neue"/>
              </a:rPr>
              <a:t>share  </a:t>
            </a:r>
            <a:r>
              <a:rPr dirty="0" sz="1500">
                <a:solidFill>
                  <a:srgbClr val="642B73"/>
                </a:solidFill>
                <a:latin typeface="Helvetica Neue"/>
                <a:cs typeface="Helvetica Neue"/>
              </a:rPr>
              <a:t>and</a:t>
            </a:r>
            <a:r>
              <a:rPr dirty="0" sz="1500" spc="-90">
                <a:solidFill>
                  <a:srgbClr val="642B73"/>
                </a:solidFill>
                <a:latin typeface="Helvetica Neue"/>
                <a:cs typeface="Helvetica Neue"/>
              </a:rPr>
              <a:t> </a:t>
            </a:r>
            <a:r>
              <a:rPr dirty="0" sz="1500" spc="-5">
                <a:solidFill>
                  <a:srgbClr val="642B73"/>
                </a:solidFill>
                <a:latin typeface="Helvetica Neue"/>
                <a:cs typeface="Helvetica Neue"/>
              </a:rPr>
              <a:t>reflect.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4118" y="3005453"/>
            <a:ext cx="89852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ts val="1590"/>
              </a:lnSpc>
              <a:spcBef>
                <a:spcPts val="100"/>
              </a:spcBef>
            </a:pPr>
            <a:r>
              <a:rPr dirty="0" sz="1400" spc="60" b="1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1400">
              <a:latin typeface="Helvetica Neue"/>
              <a:cs typeface="Helvetica Neue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00AEEF"/>
                </a:solidFill>
                <a:latin typeface="Helvetica Neue"/>
                <a:cs typeface="Helvetica Neue"/>
              </a:rPr>
              <a:t>10</a:t>
            </a:r>
            <a:r>
              <a:rPr dirty="0" sz="1400" spc="-100" i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400" i="1">
                <a:solidFill>
                  <a:srgbClr val="00AEEF"/>
                </a:solidFill>
                <a:latin typeface="Helvetica Neue"/>
                <a:cs typeface="Helvetica Neue"/>
              </a:rPr>
              <a:t>minutes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3920" y="4633761"/>
            <a:ext cx="89852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">
              <a:lnSpc>
                <a:spcPts val="1590"/>
              </a:lnSpc>
              <a:spcBef>
                <a:spcPts val="100"/>
              </a:spcBef>
            </a:pPr>
            <a:r>
              <a:rPr dirty="0" sz="1400" spc="35" b="1">
                <a:solidFill>
                  <a:srgbClr val="EA6955"/>
                </a:solidFill>
                <a:latin typeface="Helvetica Neue"/>
                <a:cs typeface="Helvetica Neue"/>
              </a:rPr>
              <a:t>CREATE</a:t>
            </a:r>
            <a:endParaRPr sz="1400">
              <a:latin typeface="Helvetica Neue"/>
              <a:cs typeface="Helvetica Neue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EA6955"/>
                </a:solidFill>
                <a:latin typeface="Helvetica Neue"/>
                <a:cs typeface="Helvetica Neue"/>
              </a:rPr>
              <a:t>40</a:t>
            </a:r>
            <a:r>
              <a:rPr dirty="0" sz="1400" spc="-100" i="1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400" i="1">
                <a:solidFill>
                  <a:srgbClr val="EA6955"/>
                </a:solidFill>
                <a:latin typeface="Helvetica Neue"/>
                <a:cs typeface="Helvetica Neue"/>
              </a:rPr>
              <a:t>minutes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56493" y="2799567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76204" y="28787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695200" y="834664"/>
            <a:ext cx="2788285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4C4D4F"/>
                </a:solidFill>
                <a:latin typeface="Helvetica Neue"/>
                <a:cs typeface="Helvetica Neue"/>
              </a:rPr>
              <a:t>Workshop</a:t>
            </a:r>
            <a:r>
              <a:rPr dirty="0" sz="1800" spc="75" b="1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Helvetica Neue"/>
                <a:cs typeface="Helvetica Neue"/>
              </a:rPr>
              <a:t>Overview</a:t>
            </a:r>
            <a:endParaRPr sz="1800">
              <a:latin typeface="Helvetica Neue"/>
              <a:cs typeface="Helvetica Neue"/>
            </a:endParaRPr>
          </a:p>
          <a:p>
            <a:pPr marL="12700" marR="5080">
              <a:lnSpc>
                <a:spcPct val="105600"/>
              </a:lnSpc>
              <a:spcBef>
                <a:spcPts val="1470"/>
              </a:spcBef>
            </a:pPr>
            <a:r>
              <a:rPr dirty="0" sz="1500" spc="-25">
                <a:solidFill>
                  <a:srgbClr val="4C4D4F"/>
                </a:solidFill>
                <a:latin typeface="Helvetica Neue"/>
                <a:cs typeface="Helvetica Neue"/>
              </a:rPr>
              <a:t>Here’s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a suggested agenda for</a:t>
            </a:r>
            <a:r>
              <a:rPr dirty="0" sz="1500" spc="-7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a  one-hour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workshop: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100" y="748250"/>
            <a:ext cx="3757929" cy="225107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000" spc="15" b="1">
                <a:solidFill>
                  <a:srgbClr val="4C4D4F"/>
                </a:solidFill>
                <a:latin typeface="Helvetica Neue"/>
                <a:cs typeface="Helvetica Neue"/>
              </a:rPr>
              <a:t>EDUCATOR</a:t>
            </a:r>
            <a:r>
              <a:rPr dirty="0" sz="2000" spc="0" b="1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2000" spc="50" b="1">
                <a:solidFill>
                  <a:srgbClr val="4C4D4F"/>
                </a:solidFill>
                <a:latin typeface="Helvetica Neue"/>
                <a:cs typeface="Helvetica Neue"/>
              </a:rPr>
              <a:t>GUIDE</a:t>
            </a:r>
            <a:endParaRPr sz="2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700" spc="40" b="1">
                <a:solidFill>
                  <a:srgbClr val="7168A7"/>
                </a:solidFill>
                <a:latin typeface="Burbank Big Regular"/>
                <a:cs typeface="Burbank Big Regular"/>
              </a:rPr>
              <a:t>Create </a:t>
            </a:r>
            <a:r>
              <a:rPr dirty="0" sz="2700" b="1">
                <a:solidFill>
                  <a:srgbClr val="7168A7"/>
                </a:solidFill>
                <a:latin typeface="Burbank Big Regular"/>
                <a:cs typeface="Burbank Big Regular"/>
              </a:rPr>
              <a:t>a</a:t>
            </a:r>
            <a:r>
              <a:rPr dirty="0" sz="2700" spc="160" b="1">
                <a:solidFill>
                  <a:srgbClr val="7168A7"/>
                </a:solidFill>
                <a:latin typeface="Burbank Big Regular"/>
                <a:cs typeface="Burbank Big Regular"/>
              </a:rPr>
              <a:t> </a:t>
            </a:r>
            <a:r>
              <a:rPr dirty="0" sz="2700" spc="50" b="1">
                <a:solidFill>
                  <a:srgbClr val="7168A7"/>
                </a:solidFill>
                <a:latin typeface="Burbank Big Regular"/>
                <a:cs typeface="Burbank Big Regular"/>
              </a:rPr>
              <a:t>Story</a:t>
            </a:r>
            <a:endParaRPr sz="2700">
              <a:latin typeface="Burbank Big Regular"/>
              <a:cs typeface="Burbank Big Regular"/>
            </a:endParaRPr>
          </a:p>
          <a:p>
            <a:pPr marL="12700" marR="487045">
              <a:lnSpc>
                <a:spcPct val="105600"/>
              </a:lnSpc>
              <a:spcBef>
                <a:spcPts val="2750"/>
              </a:spcBef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With this guide, you can plan and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lead  a one-hour workshop using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Scratch.</a:t>
            </a:r>
            <a:endParaRPr sz="1500">
              <a:latin typeface="Helvetica Neue"/>
              <a:cs typeface="Helvetica Neue"/>
            </a:endParaRPr>
          </a:p>
          <a:p>
            <a:pPr marL="12700" marR="5080">
              <a:lnSpc>
                <a:spcPct val="105600"/>
              </a:lnSpc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Participants will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create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a story with</a:t>
            </a:r>
            <a:r>
              <a:rPr dirty="0" sz="15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settings,  characters, and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dialogue.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5800" y="3459695"/>
            <a:ext cx="1851685" cy="1389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99080" y="3457435"/>
            <a:ext cx="1851682" cy="1392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5800" y="4904130"/>
            <a:ext cx="1851685" cy="1392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99080" y="4904130"/>
            <a:ext cx="1850774" cy="1392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1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2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  <a:hlinkClick r:id="rId10"/>
              </a:rPr>
              <a:t>scratch.mit.edu/go</a:t>
            </a:r>
            <a:endParaRPr sz="1100"/>
          </a:p>
        </p:txBody>
      </p:sp>
      <p:sp>
        <p:nvSpPr>
          <p:cNvPr id="41" name="object 41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b="1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dirty="0" sz="800" spc="25" b="1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dirty="0" sz="800" b="1">
                <a:solidFill>
                  <a:srgbClr val="939598"/>
                </a:solidFill>
                <a:latin typeface="Helvetica Neue"/>
                <a:cs typeface="Helvetica Neue"/>
              </a:rPr>
              <a:t>•</a:t>
            </a:r>
            <a:r>
              <a:rPr dirty="0" sz="800" spc="204" b="1">
                <a:solidFill>
                  <a:srgbClr val="939598"/>
                </a:solidFill>
                <a:latin typeface="Helvetica Neue"/>
                <a:cs typeface="Helvetica Neue"/>
              </a:rPr>
              <a:t> </a:t>
            </a:r>
            <a:r>
              <a:rPr dirty="0" sz="1100" b="1">
                <a:solidFill>
                  <a:srgbClr val="F8991C"/>
                </a:solidFill>
                <a:latin typeface="Helvetica Neue"/>
                <a:cs typeface="Helvetica Neue"/>
                <a:hlinkClick r:id="rId10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7322" y="96126"/>
            <a:ext cx="406387" cy="361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122" y="96126"/>
            <a:ext cx="406387" cy="361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18555" y="1949884"/>
            <a:ext cx="4111625" cy="1555750"/>
          </a:xfrm>
          <a:custGeom>
            <a:avLst/>
            <a:gdLst/>
            <a:ahLst/>
            <a:cxnLst/>
            <a:rect l="l" t="t" r="r" b="b"/>
            <a:pathLst>
              <a:path w="4111625" h="155575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55318"/>
                </a:lnTo>
                <a:lnTo>
                  <a:pt x="3996944" y="1555318"/>
                </a:lnTo>
                <a:lnTo>
                  <a:pt x="4063023" y="1553532"/>
                </a:lnTo>
                <a:lnTo>
                  <a:pt x="4096956" y="1541030"/>
                </a:lnTo>
                <a:lnTo>
                  <a:pt x="4109458" y="1507097"/>
                </a:lnTo>
                <a:lnTo>
                  <a:pt x="4111244" y="144101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54998" y="20070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18555" y="3575303"/>
            <a:ext cx="4111625" cy="3597275"/>
          </a:xfrm>
          <a:custGeom>
            <a:avLst/>
            <a:gdLst/>
            <a:ahLst/>
            <a:cxnLst/>
            <a:rect l="l" t="t" r="r" b="b"/>
            <a:pathLst>
              <a:path w="4111625" h="359727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596754"/>
                </a:lnTo>
                <a:lnTo>
                  <a:pt x="3996944" y="3596754"/>
                </a:lnTo>
                <a:lnTo>
                  <a:pt x="4063023" y="3594968"/>
                </a:lnTo>
                <a:lnTo>
                  <a:pt x="4096956" y="3582466"/>
                </a:lnTo>
                <a:lnTo>
                  <a:pt x="4109458" y="3548533"/>
                </a:lnTo>
                <a:lnTo>
                  <a:pt x="4111244" y="348245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92594" y="713927"/>
            <a:ext cx="139255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5" b="1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2700">
              <a:latin typeface="Helvetica Neue"/>
              <a:cs typeface="Helvetica Neu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4" y="1296097"/>
            <a:ext cx="408368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Begin by gathering the participants to</a:t>
            </a:r>
            <a:r>
              <a:rPr dirty="0" sz="1500" spc="-8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introduce 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the theme and spark ideas for</a:t>
            </a:r>
            <a:r>
              <a:rPr dirty="0" sz="1500" spc="-8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projects.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3" y="965944"/>
            <a:ext cx="44195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52" y="69201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97370" y="88835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60857" y="92447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54998" y="36258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93963" y="3686442"/>
            <a:ext cx="17894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Helvetica Neue"/>
                <a:cs typeface="Helvetica Neue"/>
              </a:rPr>
              <a:t>Provide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Ideas and</a:t>
            </a:r>
            <a:r>
              <a:rPr dirty="0" sz="1000" spc="-80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Inspiration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373" y="2053207"/>
            <a:ext cx="18103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Helvetica Neue"/>
                <a:cs typeface="Helvetica Neue"/>
              </a:rPr>
              <a:t>Warm-up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Activity: Draw a</a:t>
            </a:r>
            <a:r>
              <a:rPr dirty="0" sz="1000" spc="-60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Hat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61" y="2427359"/>
            <a:ext cx="382016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Give each participant a piece of </a:t>
            </a:r>
            <a:r>
              <a:rPr dirty="0" sz="1000" spc="-20">
                <a:solidFill>
                  <a:srgbClr val="4C4D4F"/>
                </a:solidFill>
                <a:latin typeface="Helvetica Neue"/>
                <a:cs typeface="Helvetica Neue"/>
              </a:rPr>
              <a:t>paper.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Ask them to think of a  favorite character (for example,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from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 book, movie, or their  imagination). Then, ask them to imagine a new scene.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Where</a:t>
            </a:r>
            <a:r>
              <a:rPr dirty="0" sz="10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could  their character go? Who would they meet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there?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What would they  say? Suggest that they write or draw the scene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from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their</a:t>
            </a:r>
            <a:r>
              <a:rPr dirty="0" sz="1000" spc="-8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15">
                <a:solidFill>
                  <a:srgbClr val="4C4D4F"/>
                </a:solidFill>
                <a:latin typeface="Helvetica Neue"/>
                <a:cs typeface="Helvetica Neue"/>
              </a:rPr>
              <a:t>story.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Ask them to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share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their scene with someone else in the</a:t>
            </a:r>
            <a:r>
              <a:rPr dirty="0" sz="1000" spc="-8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group.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5" y="4030281"/>
            <a:ext cx="362267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Show some example Story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projects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to spark ideas. </a:t>
            </a:r>
            <a:r>
              <a:rPr dirty="0" sz="1000" spc="-40">
                <a:solidFill>
                  <a:srgbClr val="4C4D4F"/>
                </a:solidFill>
                <a:latin typeface="Helvetica Neue"/>
                <a:cs typeface="Helvetica Neue"/>
              </a:rPr>
              <a:t>You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can  find some in the </a:t>
            </a:r>
            <a:r>
              <a:rPr dirty="0" sz="1000" spc="-5" i="1">
                <a:solidFill>
                  <a:srgbClr val="4C4D4F"/>
                </a:solidFill>
                <a:latin typeface="Helvetica Neue"/>
                <a:cs typeface="Helvetica Neue"/>
              </a:rPr>
              <a:t>Create </a:t>
            </a:r>
            <a:r>
              <a:rPr dirty="0" sz="1000" i="1">
                <a:solidFill>
                  <a:srgbClr val="4C4D4F"/>
                </a:solidFill>
                <a:latin typeface="Helvetica Neue"/>
                <a:cs typeface="Helvetica Neue"/>
              </a:rPr>
              <a:t>a Story examples Studio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on the</a:t>
            </a:r>
            <a:r>
              <a:rPr dirty="0" sz="10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Scratch  website.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48770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19368" y="4714392"/>
            <a:ext cx="3247721" cy="1845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19363" y="4710745"/>
            <a:ext cx="3248025" cy="1849120"/>
          </a:xfrm>
          <a:custGeom>
            <a:avLst/>
            <a:gdLst/>
            <a:ahLst/>
            <a:cxnLst/>
            <a:rect l="l" t="t" r="r" b="b"/>
            <a:pathLst>
              <a:path w="3248025" h="18491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39252"/>
                </a:lnTo>
                <a:lnTo>
                  <a:pt x="3274" y="1760398"/>
                </a:lnTo>
                <a:lnTo>
                  <a:pt x="26193" y="1822608"/>
                </a:lnTo>
                <a:lnTo>
                  <a:pt x="88403" y="1845528"/>
                </a:lnTo>
                <a:lnTo>
                  <a:pt x="209550" y="1848802"/>
                </a:lnTo>
                <a:lnTo>
                  <a:pt x="3038195" y="1848802"/>
                </a:lnTo>
                <a:lnTo>
                  <a:pt x="3159341" y="1845528"/>
                </a:lnTo>
                <a:lnTo>
                  <a:pt x="3221551" y="1822608"/>
                </a:lnTo>
                <a:lnTo>
                  <a:pt x="3244471" y="1760398"/>
                </a:lnTo>
                <a:lnTo>
                  <a:pt x="3247745" y="1639252"/>
                </a:lnTo>
                <a:lnTo>
                  <a:pt x="3247745" y="209550"/>
                </a:lnTo>
                <a:lnTo>
                  <a:pt x="3244471" y="88403"/>
                </a:lnTo>
                <a:lnTo>
                  <a:pt x="3221551" y="26193"/>
                </a:lnTo>
                <a:lnTo>
                  <a:pt x="3159341" y="3274"/>
                </a:lnTo>
                <a:lnTo>
                  <a:pt x="3038195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69300" y="7002715"/>
            <a:ext cx="1875789" cy="0"/>
          </a:xfrm>
          <a:custGeom>
            <a:avLst/>
            <a:gdLst/>
            <a:ahLst/>
            <a:cxnLst/>
            <a:rect l="l" t="t" r="r" b="b"/>
            <a:pathLst>
              <a:path w="1875790" h="0">
                <a:moveTo>
                  <a:pt x="0" y="0"/>
                </a:moveTo>
                <a:lnTo>
                  <a:pt x="1875637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17913" y="7002715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70640" y="7002715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893963" y="6769070"/>
            <a:ext cx="31026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View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 studio at:</a:t>
            </a:r>
            <a:r>
              <a:rPr dirty="0" sz="1000" spc="18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Helvetica Neue"/>
                <a:cs typeface="Helvetica Neue"/>
                <a:hlinkClick r:id="rId7"/>
              </a:rPr>
              <a:t>scratch.mit.edu/</a:t>
            </a:r>
            <a:r>
              <a:rPr dirty="0" sz="1000" spc="-5" b="1">
                <a:solidFill>
                  <a:srgbClr val="00AEEF"/>
                </a:solidFill>
                <a:latin typeface="Helvetica Neue"/>
                <a:cs typeface="Helvetica Neue"/>
              </a:rPr>
              <a:t>studios/3757922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905" y="838111"/>
            <a:ext cx="4003040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4C4D4F"/>
                </a:solidFill>
                <a:latin typeface="Helvetica Neue"/>
                <a:cs typeface="Helvetica Neue"/>
              </a:rPr>
              <a:t>Get </a:t>
            </a:r>
            <a:r>
              <a:rPr dirty="0" sz="1800" spc="25" b="1">
                <a:solidFill>
                  <a:srgbClr val="4C4D4F"/>
                </a:solidFill>
                <a:latin typeface="Helvetica Neue"/>
                <a:cs typeface="Helvetica Neue"/>
              </a:rPr>
              <a:t>Ready </a:t>
            </a:r>
            <a:r>
              <a:rPr dirty="0" sz="1800" spc="25" b="1">
                <a:solidFill>
                  <a:srgbClr val="4C4D4F"/>
                </a:solidFill>
                <a:latin typeface="Helvetica Neue"/>
                <a:cs typeface="Helvetica Neue"/>
              </a:rPr>
              <a:t>for the</a:t>
            </a:r>
            <a:r>
              <a:rPr dirty="0" sz="1800" spc="300" b="1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800" spc="25" b="1">
                <a:solidFill>
                  <a:srgbClr val="4C4D4F"/>
                </a:solidFill>
                <a:latin typeface="Helvetica Neue"/>
                <a:cs typeface="Helvetica Neue"/>
              </a:rPr>
              <a:t>Workshop</a:t>
            </a:r>
            <a:endParaRPr sz="1800">
              <a:latin typeface="Helvetica Neue"/>
              <a:cs typeface="Helvetica Neue"/>
            </a:endParaRPr>
          </a:p>
          <a:p>
            <a:pPr marL="17145">
              <a:lnSpc>
                <a:spcPct val="100000"/>
              </a:lnSpc>
              <a:spcBef>
                <a:spcPts val="1565"/>
              </a:spcBef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Use this checklist to </a:t>
            </a:r>
            <a:r>
              <a:rPr dirty="0" sz="1500" spc="-10">
                <a:solidFill>
                  <a:srgbClr val="4C4D4F"/>
                </a:solidFill>
                <a:latin typeface="Helvetica Neue"/>
                <a:cs typeface="Helvetica Neue"/>
              </a:rPr>
              <a:t>prepare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for the</a:t>
            </a:r>
            <a:r>
              <a:rPr dirty="0" sz="1500" spc="-8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workshop.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98500" y="1694017"/>
            <a:ext cx="2613025" cy="115125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730"/>
              </a:spcBef>
            </a:pPr>
            <a:r>
              <a:rPr dirty="0" sz="1000" spc="-5" b="1">
                <a:solidFill>
                  <a:srgbClr val="7168A7"/>
                </a:solidFill>
                <a:latin typeface="Helvetica Neue"/>
                <a:cs typeface="Helvetica Neue"/>
              </a:rPr>
              <a:t>Preview </a:t>
            </a: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the</a:t>
            </a:r>
            <a:r>
              <a:rPr dirty="0" sz="1000" spc="-55" b="1">
                <a:solidFill>
                  <a:srgbClr val="7168A7"/>
                </a:solidFill>
                <a:latin typeface="Helvetica Neue"/>
                <a:cs typeface="Helvetica Neue"/>
              </a:rPr>
              <a:t> </a:t>
            </a:r>
            <a:r>
              <a:rPr dirty="0" sz="1000" spc="-15" b="1">
                <a:solidFill>
                  <a:srgbClr val="7168A7"/>
                </a:solidFill>
                <a:latin typeface="Helvetica Neue"/>
                <a:cs typeface="Helvetica Neue"/>
              </a:rPr>
              <a:t>Tutorial</a:t>
            </a:r>
            <a:endParaRPr sz="1000">
              <a:latin typeface="Helvetica Neue"/>
              <a:cs typeface="Helvetica Neue"/>
            </a:endParaRPr>
          </a:p>
          <a:p>
            <a:pPr algn="just" marL="12700" marR="5080">
              <a:lnSpc>
                <a:spcPct val="108300"/>
              </a:lnSpc>
              <a:spcBef>
                <a:spcPts val="53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 </a:t>
            </a:r>
            <a:r>
              <a:rPr dirty="0" sz="1000" spc="-5" i="1">
                <a:solidFill>
                  <a:srgbClr val="4C4D4F"/>
                </a:solidFill>
                <a:latin typeface="Helvetica Neue"/>
                <a:cs typeface="Helvetica Neue"/>
              </a:rPr>
              <a:t>Create </a:t>
            </a:r>
            <a:r>
              <a:rPr dirty="0" sz="1000" i="1">
                <a:solidFill>
                  <a:srgbClr val="4C4D4F"/>
                </a:solidFill>
                <a:latin typeface="Helvetica Neue"/>
                <a:cs typeface="Helvetica Neue"/>
              </a:rPr>
              <a:t>a Story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tutorial shows</a:t>
            </a:r>
            <a:r>
              <a:rPr dirty="0" sz="1000" spc="-9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participants  how to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create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their own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projects. Preview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  tutorial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before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your workshop and try the first  few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steps:</a:t>
            </a:r>
            <a:endParaRPr sz="1000">
              <a:latin typeface="Helvetica Neue"/>
              <a:cs typeface="Helvetica Neue"/>
            </a:endParaRPr>
          </a:p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 u="sng">
                <a:solidFill>
                  <a:srgbClr val="7168A7"/>
                </a:solidFill>
                <a:latin typeface="Helvetica Neue"/>
                <a:cs typeface="Helvetica Neue"/>
                <a:hlinkClick r:id="rId8"/>
              </a:rPr>
              <a:t>scratch.mit.edu/</a:t>
            </a:r>
            <a:r>
              <a:rPr dirty="0" sz="1000" spc="-5" b="1" u="sng">
                <a:solidFill>
                  <a:srgbClr val="7168A7"/>
                </a:solidFill>
                <a:latin typeface="Helvetica Neue"/>
                <a:cs typeface="Helvetica Neue"/>
              </a:rPr>
              <a:t>story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2122" y="3221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98500" y="3091017"/>
            <a:ext cx="2262505" cy="98615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730"/>
              </a:spcBef>
            </a:pP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Print the Activity</a:t>
            </a:r>
            <a:r>
              <a:rPr dirty="0" sz="1000" spc="-95" b="1">
                <a:solidFill>
                  <a:srgbClr val="7168A7"/>
                </a:solidFill>
                <a:latin typeface="Helvetica Neue"/>
                <a:cs typeface="Helvetica Neue"/>
              </a:rPr>
              <a:t> </a:t>
            </a:r>
            <a:r>
              <a:rPr dirty="0" sz="1000" spc="-5" b="1">
                <a:solidFill>
                  <a:srgbClr val="7168A7"/>
                </a:solidFill>
                <a:latin typeface="Helvetica Neue"/>
                <a:cs typeface="Helvetica Neue"/>
              </a:rPr>
              <a:t>Cards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Print a few sets of </a:t>
            </a:r>
            <a:r>
              <a:rPr dirty="0" sz="1000" spc="-5" i="1">
                <a:solidFill>
                  <a:srgbClr val="4C4D4F"/>
                </a:solidFill>
                <a:latin typeface="Helvetica Neue"/>
                <a:cs typeface="Helvetica Neue"/>
              </a:rPr>
              <a:t>Create </a:t>
            </a:r>
            <a:r>
              <a:rPr dirty="0" sz="1000" i="1">
                <a:solidFill>
                  <a:srgbClr val="4C4D4F"/>
                </a:solidFill>
                <a:latin typeface="Helvetica Neue"/>
                <a:cs typeface="Helvetica Neue"/>
              </a:rPr>
              <a:t>a Story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cards 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to have available for participants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during  the workshop.  </a:t>
            </a:r>
            <a:r>
              <a:rPr dirty="0" sz="1000" spc="-5" b="1" u="sng">
                <a:solidFill>
                  <a:srgbClr val="7168A7"/>
                </a:solidFill>
                <a:latin typeface="Helvetica Neue"/>
                <a:cs typeface="Helvetica Neue"/>
                <a:hlinkClick r:id="rId9"/>
              </a:rPr>
              <a:t>scratch.mit.edu/story/cards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44280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8500" y="4298151"/>
            <a:ext cx="3542665" cy="98488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725"/>
              </a:spcBef>
            </a:pP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Make </a:t>
            </a:r>
            <a:r>
              <a:rPr dirty="0" sz="1000" spc="-5" b="1">
                <a:solidFill>
                  <a:srgbClr val="7168A7"/>
                </a:solidFill>
                <a:latin typeface="Helvetica Neue"/>
                <a:cs typeface="Helvetica Neue"/>
              </a:rPr>
              <a:t>sure </a:t>
            </a: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participants have Scratch</a:t>
            </a:r>
            <a:r>
              <a:rPr dirty="0" sz="1000" spc="-95" b="1">
                <a:solidFill>
                  <a:srgbClr val="7168A7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accounts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Participants can sign up for their own Scratch accounts at  </a:t>
            </a:r>
            <a:r>
              <a:rPr dirty="0" sz="1000" spc="-5" b="1" u="sng">
                <a:solidFill>
                  <a:srgbClr val="7168A7"/>
                </a:solidFill>
                <a:latin typeface="Helvetica Neue"/>
                <a:cs typeface="Helvetica Neue"/>
                <a:hlinkClick r:id="rId10"/>
              </a:rPr>
              <a:t>scratch.mit.edu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,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or you can set up student accounts if you  have a </a:t>
            </a:r>
            <a:r>
              <a:rPr dirty="0" sz="1000" spc="-20">
                <a:solidFill>
                  <a:srgbClr val="4C4D4F"/>
                </a:solidFill>
                <a:latin typeface="Helvetica Neue"/>
                <a:cs typeface="Helvetica Neue"/>
              </a:rPr>
              <a:t>Teacher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Account. </a:t>
            </a:r>
            <a:r>
              <a:rPr dirty="0" sz="1000" spc="-60">
                <a:solidFill>
                  <a:srgbClr val="4C4D4F"/>
                </a:solidFill>
                <a:latin typeface="Helvetica Neue"/>
                <a:cs typeface="Helvetica Neue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request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 </a:t>
            </a:r>
            <a:r>
              <a:rPr dirty="0" sz="1000" spc="-20">
                <a:solidFill>
                  <a:srgbClr val="4C4D4F"/>
                </a:solidFill>
                <a:latin typeface="Helvetica Neue"/>
                <a:cs typeface="Helvetica Neue"/>
              </a:rPr>
              <a:t>Teacher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Account, go to:  </a:t>
            </a:r>
            <a:r>
              <a:rPr dirty="0" sz="1000" b="1" u="sng">
                <a:solidFill>
                  <a:srgbClr val="7168A7"/>
                </a:solidFill>
                <a:latin typeface="Helvetica Neue"/>
                <a:cs typeface="Helvetica Neue"/>
                <a:hlinkClick r:id="rId11"/>
              </a:rPr>
              <a:t>scratch.mit.edu/educators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93483" y="1773062"/>
            <a:ext cx="791972" cy="11274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93483" y="1773062"/>
            <a:ext cx="792480" cy="1127760"/>
          </a:xfrm>
          <a:custGeom>
            <a:avLst/>
            <a:gdLst/>
            <a:ahLst/>
            <a:cxnLst/>
            <a:rect l="l" t="t" r="r" b="b"/>
            <a:pathLst>
              <a:path w="7924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734352" y="1127467"/>
                </a:lnTo>
                <a:lnTo>
                  <a:pt x="767663" y="1126567"/>
                </a:lnTo>
                <a:lnTo>
                  <a:pt x="784769" y="1120265"/>
                </a:lnTo>
                <a:lnTo>
                  <a:pt x="791071" y="1103159"/>
                </a:lnTo>
                <a:lnTo>
                  <a:pt x="791972" y="1069848"/>
                </a:lnTo>
                <a:lnTo>
                  <a:pt x="791972" y="57632"/>
                </a:lnTo>
                <a:lnTo>
                  <a:pt x="791071" y="24313"/>
                </a:lnTo>
                <a:lnTo>
                  <a:pt x="784769" y="7204"/>
                </a:lnTo>
                <a:lnTo>
                  <a:pt x="767663" y="900"/>
                </a:lnTo>
                <a:lnTo>
                  <a:pt x="734352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95650" y="3181350"/>
            <a:ext cx="1289977" cy="916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95650" y="31813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9676" y="30226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9676" y="42418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9676" y="54356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9676" y="6489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2122" y="66632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98500" y="6533350"/>
            <a:ext cx="2488565" cy="65468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725"/>
              </a:spcBef>
            </a:pP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Set up computers or</a:t>
            </a:r>
            <a:r>
              <a:rPr dirty="0" sz="1000" spc="-100" b="1">
                <a:solidFill>
                  <a:srgbClr val="7168A7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laptops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Arrange computers so that participants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can  work individually or in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pairs.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2122" y="56218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68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97081" y="5494417"/>
            <a:ext cx="3645535" cy="81534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705"/>
              </a:spcBef>
            </a:pP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Set up a studio for </a:t>
            </a:r>
            <a:r>
              <a:rPr dirty="0" sz="1000" spc="-5" b="1">
                <a:solidFill>
                  <a:srgbClr val="7168A7"/>
                </a:solidFill>
                <a:latin typeface="Helvetica Neue"/>
                <a:cs typeface="Helvetica Neue"/>
              </a:rPr>
              <a:t>project </a:t>
            </a: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sharing on</a:t>
            </a:r>
            <a:r>
              <a:rPr dirty="0" sz="1000" spc="-80" b="1">
                <a:solidFill>
                  <a:srgbClr val="7168A7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7168A7"/>
                </a:solidFill>
                <a:latin typeface="Helvetica Neue"/>
                <a:cs typeface="Helvetica Neue"/>
              </a:rPr>
              <a:t>Scratch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505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Set up a studio so participants will be able to add their</a:t>
            </a:r>
            <a:r>
              <a:rPr dirty="0" sz="1000" spc="-7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projects. 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Go to your </a:t>
            </a:r>
            <a:r>
              <a:rPr dirty="0" sz="1000" b="1" i="1">
                <a:solidFill>
                  <a:srgbClr val="4C4D4F"/>
                </a:solidFill>
                <a:latin typeface="HelveticaNeue-BoldItalic"/>
                <a:cs typeface="HelveticaNeue-BoldItalic"/>
              </a:rPr>
              <a:t>My </a:t>
            </a:r>
            <a:r>
              <a:rPr dirty="0" sz="1000" spc="-15" b="1" i="1">
                <a:solidFill>
                  <a:srgbClr val="4C4D4F"/>
                </a:solidFill>
                <a:latin typeface="HelveticaNeue-BoldItalic"/>
                <a:cs typeface="HelveticaNeue-BoldItalic"/>
              </a:rPr>
              <a:t>Stuff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page, then click the </a:t>
            </a:r>
            <a:r>
              <a:rPr dirty="0" sz="1000" b="1" i="1">
                <a:solidFill>
                  <a:srgbClr val="4C4D4F"/>
                </a:solidFill>
                <a:latin typeface="HelveticaNeue-BoldItalic"/>
                <a:cs typeface="HelveticaNeue-BoldItalic"/>
              </a:rPr>
              <a:t>+ New Studio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button.  </a:t>
            </a:r>
            <a:r>
              <a:rPr dirty="0" sz="1000" spc="-30">
                <a:solidFill>
                  <a:srgbClr val="4C4D4F"/>
                </a:solidFill>
                <a:latin typeface="Helvetica Neue"/>
                <a:cs typeface="Helvetica Neue"/>
              </a:rPr>
              <a:t>Type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in a name for the studio (such as ‘Our Fashion</a:t>
            </a:r>
            <a:r>
              <a:rPr dirty="0" sz="1000" spc="-3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Projects’).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3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4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  <a:hlinkClick r:id="rId14"/>
              </a:rPr>
              <a:t>scratch.mit.edu/go</a:t>
            </a:r>
            <a:endParaRPr sz="1100"/>
          </a:p>
        </p:txBody>
      </p:sp>
      <p:sp>
        <p:nvSpPr>
          <p:cNvPr id="55" name="object 55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b="1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dirty="0" sz="800" spc="25" b="1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dirty="0" sz="800" b="1">
                <a:solidFill>
                  <a:srgbClr val="939598"/>
                </a:solidFill>
                <a:latin typeface="Helvetica Neue"/>
                <a:cs typeface="Helvetica Neue"/>
              </a:rPr>
              <a:t>•</a:t>
            </a:r>
            <a:r>
              <a:rPr dirty="0" sz="800" spc="204" b="1">
                <a:solidFill>
                  <a:srgbClr val="939598"/>
                </a:solidFill>
                <a:latin typeface="Helvetica Neue"/>
                <a:cs typeface="Helvetica Neue"/>
              </a:rPr>
              <a:t> </a:t>
            </a:r>
            <a:r>
              <a:rPr dirty="0" sz="1100" b="1">
                <a:solidFill>
                  <a:srgbClr val="F8991C"/>
                </a:solidFill>
                <a:latin typeface="Helvetica Neue"/>
                <a:cs typeface="Helvetica Neue"/>
                <a:hlinkClick r:id="rId14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7322" y="96126"/>
            <a:ext cx="406387" cy="361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122" y="96126"/>
            <a:ext cx="406387" cy="361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17676" y="6134100"/>
            <a:ext cx="4111625" cy="965200"/>
          </a:xfrm>
          <a:custGeom>
            <a:avLst/>
            <a:gdLst/>
            <a:ahLst/>
            <a:cxnLst/>
            <a:rect l="l" t="t" r="r" b="b"/>
            <a:pathLst>
              <a:path w="4111625" h="9652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965200"/>
                </a:lnTo>
                <a:lnTo>
                  <a:pt x="3997109" y="965200"/>
                </a:lnTo>
                <a:lnTo>
                  <a:pt x="4063188" y="963414"/>
                </a:lnTo>
                <a:lnTo>
                  <a:pt x="4097121" y="950912"/>
                </a:lnTo>
                <a:lnTo>
                  <a:pt x="4109623" y="916979"/>
                </a:lnTo>
                <a:lnTo>
                  <a:pt x="4111409" y="8509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5800" y="3314700"/>
            <a:ext cx="4111625" cy="1206500"/>
          </a:xfrm>
          <a:custGeom>
            <a:avLst/>
            <a:gdLst/>
            <a:ahLst/>
            <a:cxnLst/>
            <a:rect l="l" t="t" r="r" b="b"/>
            <a:pathLst>
              <a:path w="4111625" h="12065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06500"/>
                </a:lnTo>
                <a:lnTo>
                  <a:pt x="3997109" y="1206500"/>
                </a:lnTo>
                <a:lnTo>
                  <a:pt x="4063188" y="1204714"/>
                </a:lnTo>
                <a:lnTo>
                  <a:pt x="4097121" y="1192212"/>
                </a:lnTo>
                <a:lnTo>
                  <a:pt x="4109623" y="1158279"/>
                </a:lnTo>
                <a:lnTo>
                  <a:pt x="4111409" y="10922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3290" y="3352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8277" y="1975280"/>
            <a:ext cx="4112895" cy="1289685"/>
          </a:xfrm>
          <a:custGeom>
            <a:avLst/>
            <a:gdLst/>
            <a:ahLst/>
            <a:cxnLst/>
            <a:rect l="l" t="t" r="r" b="b"/>
            <a:pathLst>
              <a:path w="4112895" h="1289685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9126"/>
                </a:lnTo>
                <a:lnTo>
                  <a:pt x="3998023" y="1289126"/>
                </a:lnTo>
                <a:lnTo>
                  <a:pt x="4064103" y="1287340"/>
                </a:lnTo>
                <a:lnTo>
                  <a:pt x="4098036" y="1274838"/>
                </a:lnTo>
                <a:lnTo>
                  <a:pt x="4110537" y="1240905"/>
                </a:lnTo>
                <a:lnTo>
                  <a:pt x="4112323" y="1174826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3100" y="830535"/>
            <a:ext cx="3244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00AEEF"/>
                </a:solidFill>
                <a:latin typeface="Helvetica Neue"/>
                <a:cs typeface="Helvetica Neue"/>
              </a:rPr>
              <a:t>Demonstrate </a:t>
            </a:r>
            <a:r>
              <a:rPr dirty="0" sz="1800" spc="25" b="1">
                <a:solidFill>
                  <a:srgbClr val="00AEEF"/>
                </a:solidFill>
                <a:latin typeface="Helvetica Neue"/>
                <a:cs typeface="Helvetica Neue"/>
              </a:rPr>
              <a:t>the </a:t>
            </a:r>
            <a:r>
              <a:rPr dirty="0" sz="1800" spc="25" b="1">
                <a:solidFill>
                  <a:srgbClr val="00AEEF"/>
                </a:solidFill>
                <a:latin typeface="Helvetica Neue"/>
                <a:cs typeface="Helvetica Neue"/>
              </a:rPr>
              <a:t>First</a:t>
            </a:r>
            <a:r>
              <a:rPr dirty="0" sz="1800" spc="235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800" spc="35" b="1">
                <a:solidFill>
                  <a:srgbClr val="00AEEF"/>
                </a:solidFill>
                <a:latin typeface="Helvetica Neue"/>
                <a:cs typeface="Helvetica Neue"/>
              </a:rPr>
              <a:t>Steps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949" y="3399582"/>
            <a:ext cx="26104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Choose a character </a:t>
            </a:r>
            <a:r>
              <a:rPr dirty="0" sz="1000" spc="-5" b="1">
                <a:solidFill>
                  <a:srgbClr val="00AEEF"/>
                </a:solidFill>
                <a:latin typeface="Helvetica Neue"/>
                <a:cs typeface="Helvetica Neue"/>
              </a:rPr>
              <a:t>from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the Sprite</a:t>
            </a:r>
            <a:r>
              <a:rPr dirty="0" sz="1000" spc="-95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library: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84" y="2048195"/>
            <a:ext cx="2671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In Scratch, click</a:t>
            </a:r>
            <a:r>
              <a:rPr dirty="0" sz="1000" spc="-85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Helvetica Neue"/>
                <a:cs typeface="Helvetica Neue"/>
              </a:rPr>
              <a:t>Create.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Choose a setting </a:t>
            </a:r>
            <a:r>
              <a:rPr dirty="0" sz="1000" spc="-5" b="1">
                <a:solidFill>
                  <a:srgbClr val="00AEEF"/>
                </a:solidFill>
                <a:latin typeface="Helvetica Neue"/>
                <a:cs typeface="Helvetica Neue"/>
              </a:rPr>
              <a:t>from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the </a:t>
            </a:r>
            <a:r>
              <a:rPr dirty="0" sz="1000" spc="-5" b="1">
                <a:solidFill>
                  <a:srgbClr val="00AEEF"/>
                </a:solidFill>
                <a:latin typeface="Helvetica Neue"/>
                <a:cs typeface="Helvetica Neue"/>
              </a:rPr>
              <a:t>Backdrop</a:t>
            </a:r>
            <a:r>
              <a:rPr dirty="0" sz="1000" spc="-75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library: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9252" y="716848"/>
            <a:ext cx="3522345" cy="109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0" b="1">
                <a:solidFill>
                  <a:srgbClr val="EA6955"/>
                </a:solidFill>
                <a:latin typeface="Helvetica Neue"/>
                <a:cs typeface="Helvetica Neue"/>
              </a:rPr>
              <a:t>Create</a:t>
            </a:r>
            <a:endParaRPr sz="2700">
              <a:latin typeface="Helvetica Neue"/>
              <a:cs typeface="Helvetica Neue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Support participants as they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create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Story 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projects,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on their own or in</a:t>
            </a:r>
            <a:r>
              <a:rPr dirty="0" sz="1500" spc="-8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pairs.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8430" y="713094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92337" y="7526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47647" y="733291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681876" y="753169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77590" y="799943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647642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90190" y="801320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446979" y="958832"/>
            <a:ext cx="404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EA6955"/>
                </a:solidFill>
                <a:latin typeface="Helvetica Neue"/>
                <a:cs typeface="Helvetica Neue"/>
              </a:rPr>
              <a:t>CRE</a:t>
            </a:r>
            <a:r>
              <a:rPr dirty="0" sz="700" spc="-30" b="1">
                <a:solidFill>
                  <a:srgbClr val="EA6955"/>
                </a:solidFill>
                <a:latin typeface="Helvetica Neue"/>
                <a:cs typeface="Helvetica Neue"/>
              </a:rPr>
              <a:t>A</a:t>
            </a:r>
            <a:r>
              <a:rPr dirty="0" sz="700" spc="30" b="1">
                <a:solidFill>
                  <a:srgbClr val="EA6955"/>
                </a:solidFill>
                <a:latin typeface="Helvetica Neue"/>
                <a:cs typeface="Helvetica Neue"/>
              </a:rPr>
              <a:t>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0963" y="3465239"/>
            <a:ext cx="18135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Helvetica Neue"/>
                <a:cs typeface="Helvetica Neue"/>
              </a:rPr>
              <a:t>Provide</a:t>
            </a:r>
            <a:r>
              <a:rPr dirty="0" sz="1000" spc="-60" b="1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000" spc="-5" b="1">
                <a:solidFill>
                  <a:srgbClr val="EA6955"/>
                </a:solidFill>
                <a:latin typeface="Helvetica Neue"/>
                <a:cs typeface="Helvetica Neue"/>
              </a:rPr>
              <a:t>Resources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Offer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options for getting</a:t>
            </a:r>
            <a:r>
              <a:rPr dirty="0" sz="1000" spc="-9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started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5953" y="6223091"/>
            <a:ext cx="16084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Helvetica Neue"/>
                <a:cs typeface="Helvetica Neue"/>
              </a:rPr>
              <a:t>Suggest Ideas for</a:t>
            </a:r>
            <a:r>
              <a:rPr dirty="0" sz="1000" spc="-100" b="1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EA6955"/>
                </a:solidFill>
                <a:latin typeface="Helvetica Neue"/>
                <a:cs typeface="Helvetica Neue"/>
              </a:rPr>
              <a:t>Starting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371328" y="964115"/>
            <a:ext cx="44195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00AEEF"/>
                </a:solidFill>
                <a:latin typeface="Helvetica Neue"/>
                <a:cs typeface="Helvetica Neue"/>
              </a:rPr>
              <a:t>IMAGINE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28639" y="690187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60855" y="88652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24343" y="922643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42167" y="2616568"/>
            <a:ext cx="780041" cy="415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42167" y="2616565"/>
            <a:ext cx="780415" cy="415290"/>
          </a:xfrm>
          <a:custGeom>
            <a:avLst/>
            <a:gdLst/>
            <a:ahLst/>
            <a:cxnLst/>
            <a:rect l="l" t="t" r="r" b="b"/>
            <a:pathLst>
              <a:path w="780414" h="4152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357962"/>
                </a:lnTo>
                <a:lnTo>
                  <a:pt x="892" y="391002"/>
                </a:lnTo>
                <a:lnTo>
                  <a:pt x="7143" y="407968"/>
                </a:lnTo>
                <a:lnTo>
                  <a:pt x="24110" y="414219"/>
                </a:lnTo>
                <a:lnTo>
                  <a:pt x="57150" y="415112"/>
                </a:lnTo>
                <a:lnTo>
                  <a:pt x="722884" y="415112"/>
                </a:lnTo>
                <a:lnTo>
                  <a:pt x="755923" y="414219"/>
                </a:lnTo>
                <a:lnTo>
                  <a:pt x="772890" y="407968"/>
                </a:lnTo>
                <a:lnTo>
                  <a:pt x="779141" y="391002"/>
                </a:lnTo>
                <a:lnTo>
                  <a:pt x="780034" y="357962"/>
                </a:lnTo>
                <a:lnTo>
                  <a:pt x="780034" y="57150"/>
                </a:lnTo>
                <a:lnTo>
                  <a:pt x="779141" y="24110"/>
                </a:lnTo>
                <a:lnTo>
                  <a:pt x="772890" y="7143"/>
                </a:lnTo>
                <a:lnTo>
                  <a:pt x="755923" y="892"/>
                </a:lnTo>
                <a:lnTo>
                  <a:pt x="722884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6444" y="2965001"/>
            <a:ext cx="200024" cy="200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46096" y="2511704"/>
            <a:ext cx="2241765" cy="644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46095" y="2511703"/>
            <a:ext cx="2242185" cy="645160"/>
          </a:xfrm>
          <a:custGeom>
            <a:avLst/>
            <a:gdLst/>
            <a:ahLst/>
            <a:cxnLst/>
            <a:rect l="l" t="t" r="r" b="b"/>
            <a:pathLst>
              <a:path w="2242185" h="64516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587565"/>
                </a:lnTo>
                <a:lnTo>
                  <a:pt x="892" y="620605"/>
                </a:lnTo>
                <a:lnTo>
                  <a:pt x="7143" y="637571"/>
                </a:lnTo>
                <a:lnTo>
                  <a:pt x="24110" y="643822"/>
                </a:lnTo>
                <a:lnTo>
                  <a:pt x="57150" y="644715"/>
                </a:lnTo>
                <a:lnTo>
                  <a:pt x="2184615" y="644715"/>
                </a:lnTo>
                <a:lnTo>
                  <a:pt x="2217655" y="643822"/>
                </a:lnTo>
                <a:lnTo>
                  <a:pt x="2234622" y="637571"/>
                </a:lnTo>
                <a:lnTo>
                  <a:pt x="2240872" y="620605"/>
                </a:lnTo>
                <a:lnTo>
                  <a:pt x="2241765" y="587565"/>
                </a:lnTo>
                <a:lnTo>
                  <a:pt x="2241765" y="57150"/>
                </a:lnTo>
                <a:lnTo>
                  <a:pt x="2240872" y="24110"/>
                </a:lnTo>
                <a:lnTo>
                  <a:pt x="2234622" y="7143"/>
                </a:lnTo>
                <a:lnTo>
                  <a:pt x="2217655" y="892"/>
                </a:lnTo>
                <a:lnTo>
                  <a:pt x="2184615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54750" y="2523998"/>
            <a:ext cx="1200785" cy="686435"/>
          </a:xfrm>
          <a:custGeom>
            <a:avLst/>
            <a:gdLst/>
            <a:ahLst/>
            <a:cxnLst/>
            <a:rect l="l" t="t" r="r" b="b"/>
            <a:pathLst>
              <a:path w="1200784" h="686435">
                <a:moveTo>
                  <a:pt x="1075194" y="522274"/>
                </a:moveTo>
                <a:lnTo>
                  <a:pt x="990206" y="522274"/>
                </a:lnTo>
                <a:lnTo>
                  <a:pt x="996278" y="541343"/>
                </a:lnTo>
                <a:lnTo>
                  <a:pt x="1001987" y="584423"/>
                </a:lnTo>
                <a:lnTo>
                  <a:pt x="999573" y="637412"/>
                </a:lnTo>
                <a:lnTo>
                  <a:pt x="981278" y="686206"/>
                </a:lnTo>
                <a:lnTo>
                  <a:pt x="1044360" y="651455"/>
                </a:lnTo>
                <a:lnTo>
                  <a:pt x="1075170" y="622795"/>
                </a:lnTo>
                <a:lnTo>
                  <a:pt x="1082514" y="584858"/>
                </a:lnTo>
                <a:lnTo>
                  <a:pt x="1075194" y="522274"/>
                </a:lnTo>
                <a:close/>
              </a:path>
              <a:path w="1200784" h="686435">
                <a:moveTo>
                  <a:pt x="1146225" y="0"/>
                </a:moveTo>
                <a:lnTo>
                  <a:pt x="54178" y="0"/>
                </a:lnTo>
                <a:lnTo>
                  <a:pt x="22856" y="1707"/>
                </a:lnTo>
                <a:lnTo>
                  <a:pt x="6772" y="13663"/>
                </a:lnTo>
                <a:lnTo>
                  <a:pt x="846" y="46114"/>
                </a:lnTo>
                <a:lnTo>
                  <a:pt x="0" y="109308"/>
                </a:lnTo>
                <a:lnTo>
                  <a:pt x="0" y="412965"/>
                </a:lnTo>
                <a:lnTo>
                  <a:pt x="846" y="476160"/>
                </a:lnTo>
                <a:lnTo>
                  <a:pt x="6772" y="508611"/>
                </a:lnTo>
                <a:lnTo>
                  <a:pt x="22856" y="520566"/>
                </a:lnTo>
                <a:lnTo>
                  <a:pt x="54178" y="522274"/>
                </a:lnTo>
                <a:lnTo>
                  <a:pt x="1146225" y="522274"/>
                </a:lnTo>
                <a:lnTo>
                  <a:pt x="1177547" y="520566"/>
                </a:lnTo>
                <a:lnTo>
                  <a:pt x="1193631" y="508611"/>
                </a:lnTo>
                <a:lnTo>
                  <a:pt x="1199557" y="476160"/>
                </a:lnTo>
                <a:lnTo>
                  <a:pt x="1200403" y="412965"/>
                </a:lnTo>
                <a:lnTo>
                  <a:pt x="1200403" y="109308"/>
                </a:lnTo>
                <a:lnTo>
                  <a:pt x="1199557" y="46114"/>
                </a:lnTo>
                <a:lnTo>
                  <a:pt x="1193631" y="13663"/>
                </a:lnTo>
                <a:lnTo>
                  <a:pt x="1177547" y="1707"/>
                </a:lnTo>
                <a:lnTo>
                  <a:pt x="1146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55154" y="2663678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230911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29961" y="2538145"/>
            <a:ext cx="20320" cy="48895"/>
          </a:xfrm>
          <a:custGeom>
            <a:avLst/>
            <a:gdLst/>
            <a:ahLst/>
            <a:cxnLst/>
            <a:rect l="l" t="t" r="r" b="b"/>
            <a:pathLst>
              <a:path w="20320" h="48894">
                <a:moveTo>
                  <a:pt x="20243" y="48628"/>
                </a:moveTo>
                <a:lnTo>
                  <a:pt x="17057" y="35365"/>
                </a:lnTo>
                <a:lnTo>
                  <a:pt x="12736" y="22371"/>
                </a:lnTo>
                <a:lnTo>
                  <a:pt x="7108" y="10348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41046" y="2523998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5" h="0">
                <a:moveTo>
                  <a:pt x="101492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56677" y="2549988"/>
            <a:ext cx="15875" cy="50800"/>
          </a:xfrm>
          <a:custGeom>
            <a:avLst/>
            <a:gdLst/>
            <a:ahLst/>
            <a:cxnLst/>
            <a:rect l="l" t="t" r="r" b="b"/>
            <a:pathLst>
              <a:path w="15875" h="50800">
                <a:moveTo>
                  <a:pt x="15633" y="0"/>
                </a:moveTo>
                <a:lnTo>
                  <a:pt x="10722" y="9347"/>
                </a:lnTo>
                <a:lnTo>
                  <a:pt x="6349" y="20701"/>
                </a:lnTo>
                <a:lnTo>
                  <a:pt x="2710" y="34254"/>
                </a:lnTo>
                <a:lnTo>
                  <a:pt x="0" y="5020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4747" y="2675684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091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9695" y="2983500"/>
            <a:ext cx="20320" cy="48895"/>
          </a:xfrm>
          <a:custGeom>
            <a:avLst/>
            <a:gdLst/>
            <a:ahLst/>
            <a:cxnLst/>
            <a:rect l="l" t="t" r="r" b="b"/>
            <a:pathLst>
              <a:path w="20320" h="48894">
                <a:moveTo>
                  <a:pt x="0" y="0"/>
                </a:moveTo>
                <a:lnTo>
                  <a:pt x="3186" y="13263"/>
                </a:lnTo>
                <a:lnTo>
                  <a:pt x="7507" y="26257"/>
                </a:lnTo>
                <a:lnTo>
                  <a:pt x="13135" y="38279"/>
                </a:lnTo>
                <a:lnTo>
                  <a:pt x="20243" y="48628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05389" y="3046277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4" h="0">
                <a:moveTo>
                  <a:pt x="0" y="0"/>
                </a:moveTo>
                <a:lnTo>
                  <a:pt x="80799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48445" y="3084065"/>
            <a:ext cx="8890" cy="100965"/>
          </a:xfrm>
          <a:custGeom>
            <a:avLst/>
            <a:gdLst/>
            <a:ahLst/>
            <a:cxnLst/>
            <a:rect l="l" t="t" r="r" b="b"/>
            <a:pathLst>
              <a:path w="8890" h="100964">
                <a:moveTo>
                  <a:pt x="5867" y="0"/>
                </a:moveTo>
                <a:lnTo>
                  <a:pt x="8220" y="23179"/>
                </a:lnTo>
                <a:lnTo>
                  <a:pt x="8643" y="48844"/>
                </a:lnTo>
                <a:lnTo>
                  <a:pt x="6212" y="75309"/>
                </a:lnTo>
                <a:lnTo>
                  <a:pt x="0" y="10088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74148" y="3079690"/>
            <a:ext cx="57150" cy="103505"/>
          </a:xfrm>
          <a:custGeom>
            <a:avLst/>
            <a:gdLst/>
            <a:ahLst/>
            <a:cxnLst/>
            <a:rect l="l" t="t" r="r" b="b"/>
            <a:pathLst>
              <a:path w="57150" h="103505">
                <a:moveTo>
                  <a:pt x="0" y="103035"/>
                </a:moveTo>
                <a:lnTo>
                  <a:pt x="18538" y="84258"/>
                </a:lnTo>
                <a:lnTo>
                  <a:pt x="35855" y="60771"/>
                </a:lnTo>
                <a:lnTo>
                  <a:pt x="49424" y="32656"/>
                </a:lnTo>
                <a:lnTo>
                  <a:pt x="5671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37590" y="2970084"/>
            <a:ext cx="15875" cy="50800"/>
          </a:xfrm>
          <a:custGeom>
            <a:avLst/>
            <a:gdLst/>
            <a:ahLst/>
            <a:cxnLst/>
            <a:rect l="l" t="t" r="r" b="b"/>
            <a:pathLst>
              <a:path w="15875" h="50800">
                <a:moveTo>
                  <a:pt x="0" y="50203"/>
                </a:moveTo>
                <a:lnTo>
                  <a:pt x="4910" y="40855"/>
                </a:lnTo>
                <a:lnTo>
                  <a:pt x="9283" y="29502"/>
                </a:lnTo>
                <a:lnTo>
                  <a:pt x="12923" y="15948"/>
                </a:lnTo>
                <a:lnTo>
                  <a:pt x="15633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54062" y="2613493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1092" y="38176"/>
                </a:moveTo>
                <a:lnTo>
                  <a:pt x="1092" y="19824"/>
                </a:lnTo>
                <a:lnTo>
                  <a:pt x="1092" y="1174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81735" y="2523996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283"/>
                </a:moveTo>
                <a:lnTo>
                  <a:pt x="32689" y="1930"/>
                </a:lnTo>
                <a:lnTo>
                  <a:pt x="26441" y="0"/>
                </a:lnTo>
                <a:lnTo>
                  <a:pt x="1924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90513" y="2523996"/>
            <a:ext cx="38100" cy="6985"/>
          </a:xfrm>
          <a:custGeom>
            <a:avLst/>
            <a:gdLst/>
            <a:ahLst/>
            <a:cxnLst/>
            <a:rect l="l" t="t" r="r" b="b"/>
            <a:pathLst>
              <a:path w="38100" h="6985">
                <a:moveTo>
                  <a:pt x="37655" y="0"/>
                </a:moveTo>
                <a:lnTo>
                  <a:pt x="18415" y="0"/>
                </a:lnTo>
                <a:lnTo>
                  <a:pt x="10109" y="0"/>
                </a:lnTo>
                <a:lnTo>
                  <a:pt x="0" y="6565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54750" y="2613557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5">
                <a:moveTo>
                  <a:pt x="634" y="0"/>
                </a:moveTo>
                <a:lnTo>
                  <a:pt x="215" y="6146"/>
                </a:lnTo>
                <a:lnTo>
                  <a:pt x="0" y="12725"/>
                </a:lnTo>
                <a:lnTo>
                  <a:pt x="0" y="19761"/>
                </a:lnTo>
                <a:lnTo>
                  <a:pt x="0" y="3811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54750" y="2918611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0"/>
                </a:moveTo>
                <a:lnTo>
                  <a:pt x="0" y="18351"/>
                </a:lnTo>
                <a:lnTo>
                  <a:pt x="0" y="26415"/>
                </a:lnTo>
                <a:lnTo>
                  <a:pt x="1079" y="381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90068" y="3040988"/>
            <a:ext cx="35560" cy="5715"/>
          </a:xfrm>
          <a:custGeom>
            <a:avLst/>
            <a:gdLst/>
            <a:ahLst/>
            <a:cxnLst/>
            <a:rect l="l" t="t" r="r" b="b"/>
            <a:pathLst>
              <a:path w="35560" h="5714">
                <a:moveTo>
                  <a:pt x="0" y="0"/>
                </a:moveTo>
                <a:lnTo>
                  <a:pt x="5410" y="3352"/>
                </a:lnTo>
                <a:lnTo>
                  <a:pt x="11658" y="5283"/>
                </a:lnTo>
                <a:lnTo>
                  <a:pt x="18859" y="5283"/>
                </a:lnTo>
                <a:lnTo>
                  <a:pt x="35115" y="5283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44970" y="304627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0" y="0"/>
                </a:moveTo>
                <a:lnTo>
                  <a:pt x="16256" y="0"/>
                </a:lnTo>
                <a:lnTo>
                  <a:pt x="35204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25995" y="3046271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0" y="0"/>
                </a:moveTo>
                <a:lnTo>
                  <a:pt x="18961" y="0"/>
                </a:lnTo>
                <a:lnTo>
                  <a:pt x="20078" y="723"/>
                </a:lnTo>
                <a:lnTo>
                  <a:pt x="22224" y="6743"/>
                </a:lnTo>
                <a:lnTo>
                  <a:pt x="24409" y="1628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36028" y="3195128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8407" y="0"/>
                </a:moveTo>
                <a:lnTo>
                  <a:pt x="6019" y="5308"/>
                </a:lnTo>
                <a:lnTo>
                  <a:pt x="3238" y="10363"/>
                </a:lnTo>
                <a:lnTo>
                  <a:pt x="0" y="15074"/>
                </a:lnTo>
                <a:lnTo>
                  <a:pt x="6845" y="11493"/>
                </a:lnTo>
                <a:lnTo>
                  <a:pt x="16865" y="447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29944" y="3046271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19">
                <a:moveTo>
                  <a:pt x="1524" y="19862"/>
                </a:moveTo>
                <a:lnTo>
                  <a:pt x="1485" y="13449"/>
                </a:lnTo>
                <a:lnTo>
                  <a:pt x="1003" y="6832"/>
                </a:lnTo>
                <a:lnTo>
                  <a:pt x="0" y="0"/>
                </a:lnTo>
                <a:lnTo>
                  <a:pt x="2092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80033" y="3039705"/>
            <a:ext cx="39370" cy="6985"/>
          </a:xfrm>
          <a:custGeom>
            <a:avLst/>
            <a:gdLst/>
            <a:ahLst/>
            <a:cxnLst/>
            <a:rect l="l" t="t" r="r" b="b"/>
            <a:pathLst>
              <a:path w="39370" h="6985">
                <a:moveTo>
                  <a:pt x="0" y="6565"/>
                </a:moveTo>
                <a:lnTo>
                  <a:pt x="20942" y="6565"/>
                </a:lnTo>
                <a:lnTo>
                  <a:pt x="29248" y="6565"/>
                </a:lnTo>
                <a:lnTo>
                  <a:pt x="3935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54506" y="2918611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38112"/>
                </a:moveTo>
                <a:lnTo>
                  <a:pt x="419" y="31953"/>
                </a:lnTo>
                <a:lnTo>
                  <a:pt x="647" y="25374"/>
                </a:lnTo>
                <a:lnTo>
                  <a:pt x="647" y="18351"/>
                </a:lnTo>
                <a:lnTo>
                  <a:pt x="64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342412" y="2579691"/>
            <a:ext cx="985519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Helvetica Neue"/>
                <a:cs typeface="Helvetica Neue"/>
              </a:rPr>
              <a:t>Where </a:t>
            </a:r>
            <a:r>
              <a:rPr dirty="0" sz="1000" i="1">
                <a:solidFill>
                  <a:srgbClr val="4C4D4F"/>
                </a:solidFill>
                <a:latin typeface="Helvetica Neue"/>
                <a:cs typeface="Helvetica Neue"/>
              </a:rPr>
              <a:t>will your  story take</a:t>
            </a:r>
            <a:r>
              <a:rPr dirty="0" sz="1000" spc="-100" i="1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i="1">
                <a:solidFill>
                  <a:srgbClr val="4C4D4F"/>
                </a:solidFill>
                <a:latin typeface="Helvetica Neue"/>
                <a:cs typeface="Helvetica Neue"/>
              </a:rPr>
              <a:t>place?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082533" y="2523995"/>
            <a:ext cx="1052830" cy="672465"/>
          </a:xfrm>
          <a:custGeom>
            <a:avLst/>
            <a:gdLst/>
            <a:ahLst/>
            <a:cxnLst/>
            <a:rect l="l" t="t" r="r" b="b"/>
            <a:pathLst>
              <a:path w="1052829" h="672464">
                <a:moveTo>
                  <a:pt x="942784" y="511517"/>
                </a:moveTo>
                <a:lnTo>
                  <a:pt x="868260" y="511517"/>
                </a:lnTo>
                <a:lnTo>
                  <a:pt x="873587" y="530187"/>
                </a:lnTo>
                <a:lnTo>
                  <a:pt x="878593" y="572376"/>
                </a:lnTo>
                <a:lnTo>
                  <a:pt x="876477" y="624271"/>
                </a:lnTo>
                <a:lnTo>
                  <a:pt x="860437" y="672058"/>
                </a:lnTo>
                <a:lnTo>
                  <a:pt x="915745" y="638024"/>
                </a:lnTo>
                <a:lnTo>
                  <a:pt x="942759" y="609957"/>
                </a:lnTo>
                <a:lnTo>
                  <a:pt x="949198" y="572805"/>
                </a:lnTo>
                <a:lnTo>
                  <a:pt x="942784" y="511517"/>
                </a:lnTo>
                <a:close/>
              </a:path>
              <a:path w="1052829" h="672464">
                <a:moveTo>
                  <a:pt x="1005065" y="0"/>
                </a:moveTo>
                <a:lnTo>
                  <a:pt x="47510" y="0"/>
                </a:lnTo>
                <a:lnTo>
                  <a:pt x="20043" y="1672"/>
                </a:lnTo>
                <a:lnTo>
                  <a:pt x="5938" y="13382"/>
                </a:lnTo>
                <a:lnTo>
                  <a:pt x="742" y="45166"/>
                </a:lnTo>
                <a:lnTo>
                  <a:pt x="0" y="107060"/>
                </a:lnTo>
                <a:lnTo>
                  <a:pt x="0" y="404456"/>
                </a:lnTo>
                <a:lnTo>
                  <a:pt x="742" y="466351"/>
                </a:lnTo>
                <a:lnTo>
                  <a:pt x="5938" y="498135"/>
                </a:lnTo>
                <a:lnTo>
                  <a:pt x="20043" y="509845"/>
                </a:lnTo>
                <a:lnTo>
                  <a:pt x="47510" y="511517"/>
                </a:lnTo>
                <a:lnTo>
                  <a:pt x="1005065" y="511517"/>
                </a:lnTo>
                <a:lnTo>
                  <a:pt x="1032532" y="509845"/>
                </a:lnTo>
                <a:lnTo>
                  <a:pt x="1046637" y="498135"/>
                </a:lnTo>
                <a:lnTo>
                  <a:pt x="1051833" y="466351"/>
                </a:lnTo>
                <a:lnTo>
                  <a:pt x="1052576" y="404456"/>
                </a:lnTo>
                <a:lnTo>
                  <a:pt x="1052576" y="107060"/>
                </a:lnTo>
                <a:lnTo>
                  <a:pt x="1051833" y="45166"/>
                </a:lnTo>
                <a:lnTo>
                  <a:pt x="1046637" y="13382"/>
                </a:lnTo>
                <a:lnTo>
                  <a:pt x="1032532" y="1672"/>
                </a:lnTo>
                <a:lnTo>
                  <a:pt x="1005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135109" y="2660792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4">
                <a:moveTo>
                  <a:pt x="0" y="22622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114035" y="2539240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16967" y="47536"/>
                </a:moveTo>
                <a:lnTo>
                  <a:pt x="14307" y="34713"/>
                </a:lnTo>
                <a:lnTo>
                  <a:pt x="10688" y="22077"/>
                </a:lnTo>
                <a:lnTo>
                  <a:pt x="5967" y="1028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161960" y="2523998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 h="0">
                <a:moveTo>
                  <a:pt x="88093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84132" y="2550878"/>
            <a:ext cx="13335" cy="48895"/>
          </a:xfrm>
          <a:custGeom>
            <a:avLst/>
            <a:gdLst/>
            <a:ahLst/>
            <a:cxnLst/>
            <a:rect l="l" t="t" r="r" b="b"/>
            <a:pathLst>
              <a:path w="13334" h="48894">
                <a:moveTo>
                  <a:pt x="13042" y="0"/>
                </a:moveTo>
                <a:lnTo>
                  <a:pt x="8920" y="9166"/>
                </a:lnTo>
                <a:lnTo>
                  <a:pt x="5268" y="20207"/>
                </a:lnTo>
                <a:lnTo>
                  <a:pt x="2243" y="33298"/>
                </a:lnTo>
                <a:lnTo>
                  <a:pt x="0" y="4861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82533" y="2672494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4">
                <a:moveTo>
                  <a:pt x="0" y="0"/>
                </a:moveTo>
                <a:lnTo>
                  <a:pt x="0" y="22622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86641" y="2972734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0" y="0"/>
                </a:moveTo>
                <a:lnTo>
                  <a:pt x="2660" y="12823"/>
                </a:lnTo>
                <a:lnTo>
                  <a:pt x="6278" y="25460"/>
                </a:lnTo>
                <a:lnTo>
                  <a:pt x="10999" y="37254"/>
                </a:lnTo>
                <a:lnTo>
                  <a:pt x="16967" y="4754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21151" y="3035513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5" h="0">
                <a:moveTo>
                  <a:pt x="0" y="0"/>
                </a:moveTo>
                <a:lnTo>
                  <a:pt x="697357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953965" y="3072462"/>
            <a:ext cx="7620" cy="99060"/>
          </a:xfrm>
          <a:custGeom>
            <a:avLst/>
            <a:gdLst/>
            <a:ahLst/>
            <a:cxnLst/>
            <a:rect l="l" t="t" r="r" b="b"/>
            <a:pathLst>
              <a:path w="7620" h="99060">
                <a:moveTo>
                  <a:pt x="5029" y="0"/>
                </a:moveTo>
                <a:lnTo>
                  <a:pt x="7090" y="22620"/>
                </a:lnTo>
                <a:lnTo>
                  <a:pt x="7477" y="47669"/>
                </a:lnTo>
                <a:lnTo>
                  <a:pt x="5382" y="73509"/>
                </a:lnTo>
                <a:lnTo>
                  <a:pt x="0" y="9850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77447" y="3067225"/>
            <a:ext cx="48895" cy="100965"/>
          </a:xfrm>
          <a:custGeom>
            <a:avLst/>
            <a:gdLst/>
            <a:ahLst/>
            <a:cxnLst/>
            <a:rect l="l" t="t" r="r" b="b"/>
            <a:pathLst>
              <a:path w="48895" h="100964">
                <a:moveTo>
                  <a:pt x="0" y="100863"/>
                </a:moveTo>
                <a:lnTo>
                  <a:pt x="16106" y="82360"/>
                </a:lnTo>
                <a:lnTo>
                  <a:pt x="31041" y="59328"/>
                </a:lnTo>
                <a:lnTo>
                  <a:pt x="42648" y="31847"/>
                </a:lnTo>
                <a:lnTo>
                  <a:pt x="48768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120466" y="2960018"/>
            <a:ext cx="13335" cy="48895"/>
          </a:xfrm>
          <a:custGeom>
            <a:avLst/>
            <a:gdLst/>
            <a:ahLst/>
            <a:cxnLst/>
            <a:rect l="l" t="t" r="r" b="b"/>
            <a:pathLst>
              <a:path w="13334" h="48894">
                <a:moveTo>
                  <a:pt x="0" y="48615"/>
                </a:moveTo>
                <a:lnTo>
                  <a:pt x="4122" y="39449"/>
                </a:lnTo>
                <a:lnTo>
                  <a:pt x="7773" y="28408"/>
                </a:lnTo>
                <a:lnTo>
                  <a:pt x="10799" y="15316"/>
                </a:lnTo>
                <a:lnTo>
                  <a:pt x="1304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134182" y="2612007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927" y="37096"/>
                </a:moveTo>
                <a:lnTo>
                  <a:pt x="927" y="19049"/>
                </a:lnTo>
                <a:lnTo>
                  <a:pt x="927" y="11315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068460" y="2523996"/>
            <a:ext cx="37465" cy="6350"/>
          </a:xfrm>
          <a:custGeom>
            <a:avLst/>
            <a:gdLst/>
            <a:ahLst/>
            <a:cxnLst/>
            <a:rect l="l" t="t" r="r" b="b"/>
            <a:pathLst>
              <a:path w="37465" h="6350">
                <a:moveTo>
                  <a:pt x="36868" y="6032"/>
                </a:moveTo>
                <a:lnTo>
                  <a:pt x="31851" y="2222"/>
                </a:lnTo>
                <a:lnTo>
                  <a:pt x="25984" y="0"/>
                </a:lnTo>
                <a:lnTo>
                  <a:pt x="1913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12797" y="252399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19">
                <a:moveTo>
                  <a:pt x="36385" y="0"/>
                </a:moveTo>
                <a:lnTo>
                  <a:pt x="17246" y="0"/>
                </a:lnTo>
                <a:lnTo>
                  <a:pt x="9347" y="0"/>
                </a:lnTo>
                <a:lnTo>
                  <a:pt x="0" y="725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82533" y="2612083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546" y="0"/>
                </a:moveTo>
                <a:lnTo>
                  <a:pt x="190" y="5918"/>
                </a:lnTo>
                <a:lnTo>
                  <a:pt x="0" y="12230"/>
                </a:lnTo>
                <a:lnTo>
                  <a:pt x="0" y="18973"/>
                </a:lnTo>
                <a:lnTo>
                  <a:pt x="0" y="3702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082533" y="2910406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0" y="0"/>
                </a:moveTo>
                <a:lnTo>
                  <a:pt x="0" y="18046"/>
                </a:lnTo>
                <a:lnTo>
                  <a:pt x="0" y="25781"/>
                </a:lnTo>
                <a:lnTo>
                  <a:pt x="927" y="3709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112315" y="3029482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4" h="6350">
                <a:moveTo>
                  <a:pt x="0" y="0"/>
                </a:moveTo>
                <a:lnTo>
                  <a:pt x="5016" y="3809"/>
                </a:lnTo>
                <a:lnTo>
                  <a:pt x="10883" y="6032"/>
                </a:lnTo>
                <a:lnTo>
                  <a:pt x="17729" y="6032"/>
                </a:lnTo>
                <a:lnTo>
                  <a:pt x="32372" y="603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61261" y="3035514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 h="0">
                <a:moveTo>
                  <a:pt x="0" y="0"/>
                </a:moveTo>
                <a:lnTo>
                  <a:pt x="14630" y="0"/>
                </a:lnTo>
                <a:lnTo>
                  <a:pt x="33947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31478" y="3035514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10">
                <a:moveTo>
                  <a:pt x="0" y="0"/>
                </a:moveTo>
                <a:lnTo>
                  <a:pt x="19316" y="0"/>
                </a:lnTo>
                <a:lnTo>
                  <a:pt x="20307" y="711"/>
                </a:lnTo>
                <a:lnTo>
                  <a:pt x="22199" y="6667"/>
                </a:lnTo>
                <a:lnTo>
                  <a:pt x="24129" y="16103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942971" y="3180929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7518" y="0"/>
                </a:moveTo>
                <a:lnTo>
                  <a:pt x="5384" y="5334"/>
                </a:lnTo>
                <a:lnTo>
                  <a:pt x="2895" y="10414"/>
                </a:lnTo>
                <a:lnTo>
                  <a:pt x="0" y="15125"/>
                </a:lnTo>
                <a:lnTo>
                  <a:pt x="6350" y="11417"/>
                </a:lnTo>
                <a:lnTo>
                  <a:pt x="15557" y="412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025318" y="303551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333" y="18999"/>
                </a:moveTo>
                <a:lnTo>
                  <a:pt x="1282" y="12865"/>
                </a:lnTo>
                <a:lnTo>
                  <a:pt x="863" y="6527"/>
                </a:lnTo>
                <a:lnTo>
                  <a:pt x="0" y="0"/>
                </a:lnTo>
                <a:lnTo>
                  <a:pt x="1874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068854" y="3028263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19">
                <a:moveTo>
                  <a:pt x="0" y="7251"/>
                </a:moveTo>
                <a:lnTo>
                  <a:pt x="18745" y="7251"/>
                </a:lnTo>
                <a:lnTo>
                  <a:pt x="26644" y="7251"/>
                </a:lnTo>
                <a:lnTo>
                  <a:pt x="35991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134564" y="2910406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37020"/>
                </a:moveTo>
                <a:lnTo>
                  <a:pt x="355" y="31102"/>
                </a:lnTo>
                <a:lnTo>
                  <a:pt x="546" y="24790"/>
                </a:lnTo>
                <a:lnTo>
                  <a:pt x="546" y="18046"/>
                </a:lnTo>
                <a:lnTo>
                  <a:pt x="54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8238150" y="2576125"/>
            <a:ext cx="76708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i="1">
                <a:solidFill>
                  <a:srgbClr val="4C4D4F"/>
                </a:solidFill>
                <a:latin typeface="Helvetica Neue"/>
                <a:cs typeface="Helvetica Neue"/>
              </a:rPr>
              <a:t>What will  happen</a:t>
            </a:r>
            <a:r>
              <a:rPr dirty="0" sz="1000" spc="-100" i="1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i="1">
                <a:solidFill>
                  <a:srgbClr val="4C4D4F"/>
                </a:solidFill>
                <a:latin typeface="Helvetica Neue"/>
                <a:cs typeface="Helvetica Neue"/>
              </a:rPr>
              <a:t>first?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006591" y="5226304"/>
            <a:ext cx="164655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Some participants may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want  to follow the online tutorial:  </a:t>
            </a:r>
            <a:r>
              <a:rPr dirty="0" sz="1000" spc="-5" u="sng">
                <a:solidFill>
                  <a:srgbClr val="4C4D4F"/>
                </a:solidFill>
                <a:latin typeface="Helvetica Neue"/>
                <a:cs typeface="Helvetica Neue"/>
                <a:hlinkClick r:id="rId9"/>
              </a:rPr>
              <a:t>scratch.mit.edu/</a:t>
            </a:r>
            <a:r>
              <a:rPr dirty="0" sz="1000" spc="-5" u="sng">
                <a:solidFill>
                  <a:srgbClr val="4C4D4F"/>
                </a:solidFill>
                <a:latin typeface="Helvetica Neue"/>
                <a:cs typeface="Helvetica Neue"/>
              </a:rPr>
              <a:t>story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947329" y="5226304"/>
            <a:ext cx="15944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Others may want to</a:t>
            </a:r>
            <a:r>
              <a:rPr dirty="0" sz="1000" spc="-8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explore 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using the activity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cards:  </a:t>
            </a:r>
            <a:r>
              <a:rPr dirty="0" sz="1000" spc="-5" u="sng">
                <a:solidFill>
                  <a:srgbClr val="4C4D4F"/>
                </a:solidFill>
                <a:latin typeface="Helvetica Neue"/>
                <a:cs typeface="Helvetica Neue"/>
                <a:hlinkClick r:id="rId10"/>
              </a:rPr>
              <a:t>scratch.mit.edu/</a:t>
            </a:r>
            <a:r>
              <a:rPr dirty="0" sz="1000" spc="-5" u="sng">
                <a:solidFill>
                  <a:srgbClr val="4C4D4F"/>
                </a:solidFill>
                <a:latin typeface="Helvetica Neue"/>
                <a:cs typeface="Helvetica Neue"/>
              </a:rPr>
              <a:t>story/cards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324847" y="3930650"/>
            <a:ext cx="910844" cy="1282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24847" y="3930650"/>
            <a:ext cx="911225" cy="1282700"/>
          </a:xfrm>
          <a:custGeom>
            <a:avLst/>
            <a:gdLst/>
            <a:ahLst/>
            <a:cxnLst/>
            <a:rect l="l" t="t" r="r" b="b"/>
            <a:pathLst>
              <a:path w="911225" h="128270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225080"/>
                </a:lnTo>
                <a:lnTo>
                  <a:pt x="900" y="1258391"/>
                </a:lnTo>
                <a:lnTo>
                  <a:pt x="7204" y="1275497"/>
                </a:lnTo>
                <a:lnTo>
                  <a:pt x="24313" y="1281799"/>
                </a:lnTo>
                <a:lnTo>
                  <a:pt x="57632" y="1282700"/>
                </a:lnTo>
                <a:lnTo>
                  <a:pt x="853224" y="1282700"/>
                </a:lnTo>
                <a:lnTo>
                  <a:pt x="886535" y="1281799"/>
                </a:lnTo>
                <a:lnTo>
                  <a:pt x="903641" y="1275497"/>
                </a:lnTo>
                <a:lnTo>
                  <a:pt x="909943" y="1258391"/>
                </a:lnTo>
                <a:lnTo>
                  <a:pt x="910844" y="1225080"/>
                </a:lnTo>
                <a:lnTo>
                  <a:pt x="910844" y="57632"/>
                </a:lnTo>
                <a:lnTo>
                  <a:pt x="909943" y="24313"/>
                </a:lnTo>
                <a:lnTo>
                  <a:pt x="903641" y="7204"/>
                </a:lnTo>
                <a:lnTo>
                  <a:pt x="886535" y="900"/>
                </a:lnTo>
                <a:lnTo>
                  <a:pt x="853224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79918" y="4042917"/>
            <a:ext cx="1541779" cy="11069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79918" y="40429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675929" y="1291917"/>
            <a:ext cx="386778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Demonstrate the first few steps of the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tutorial  so participants can see how to get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started.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5868415" y="2040507"/>
            <a:ext cx="2326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Helvetica Neue"/>
                <a:cs typeface="Helvetica Neue"/>
              </a:rPr>
              <a:t>Start with</a:t>
            </a:r>
            <a:r>
              <a:rPr dirty="0" sz="1000" spc="-85" b="1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000" spc="-5" b="1">
                <a:solidFill>
                  <a:srgbClr val="EA6955"/>
                </a:solidFill>
                <a:latin typeface="Helvetica Neue"/>
                <a:cs typeface="Helvetica Neue"/>
              </a:rPr>
              <a:t>Prompts</a:t>
            </a:r>
            <a:endParaRPr sz="1000">
              <a:latin typeface="Helvetica Neue"/>
              <a:cs typeface="Helvetica Neue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Ask participants questions to get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started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862828" y="6556050"/>
            <a:ext cx="1260475" cy="3556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2075" indent="-7937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9271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Choose a</a:t>
            </a:r>
            <a:r>
              <a:rPr dirty="0" sz="1000" spc="-7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backdrop.</a:t>
            </a:r>
            <a:endParaRPr sz="1000">
              <a:latin typeface="Helvetica Neue"/>
              <a:cs typeface="Helvetica Neue"/>
            </a:endParaRPr>
          </a:p>
          <a:p>
            <a:pPr marL="92075" indent="-7937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9271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Choose a</a:t>
            </a:r>
            <a:r>
              <a:rPr dirty="0" sz="10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Helvetica Neue"/>
                <a:cs typeface="Helvetica Neue"/>
              </a:rPr>
              <a:t>character.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448804" y="6556050"/>
            <a:ext cx="1987550" cy="3556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2075" indent="-7937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9271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Make a character say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something</a:t>
            </a:r>
            <a:endParaRPr sz="1000">
              <a:latin typeface="Helvetica Neue"/>
              <a:cs typeface="Helvetica Neue"/>
            </a:endParaRPr>
          </a:p>
          <a:p>
            <a:pPr marL="92075" indent="-7937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9271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Make a character hide and</a:t>
            </a:r>
            <a:r>
              <a:rPr dirty="0" sz="1000" spc="-8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15">
                <a:solidFill>
                  <a:srgbClr val="4C4D4F"/>
                </a:solidFill>
                <a:latin typeface="Helvetica Neue"/>
                <a:cs typeface="Helvetica Neue"/>
              </a:rPr>
              <a:t>show.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85800" y="4559300"/>
            <a:ext cx="4111625" cy="1206500"/>
          </a:xfrm>
          <a:custGeom>
            <a:avLst/>
            <a:gdLst/>
            <a:ahLst/>
            <a:cxnLst/>
            <a:rect l="l" t="t" r="r" b="b"/>
            <a:pathLst>
              <a:path w="4111625" h="12065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06500"/>
                </a:lnTo>
                <a:lnTo>
                  <a:pt x="3997109" y="1206500"/>
                </a:lnTo>
                <a:lnTo>
                  <a:pt x="4063188" y="1204714"/>
                </a:lnTo>
                <a:lnTo>
                  <a:pt x="4097121" y="1192212"/>
                </a:lnTo>
                <a:lnTo>
                  <a:pt x="4109623" y="1158279"/>
                </a:lnTo>
                <a:lnTo>
                  <a:pt x="4111409" y="10922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23290" y="45967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838949" y="4644182"/>
            <a:ext cx="9994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Start your</a:t>
            </a:r>
            <a:r>
              <a:rPr dirty="0" sz="1000" spc="-100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story: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85800" y="5824728"/>
            <a:ext cx="4111625" cy="1391285"/>
          </a:xfrm>
          <a:custGeom>
            <a:avLst/>
            <a:gdLst/>
            <a:ahLst/>
            <a:cxnLst/>
            <a:rect l="l" t="t" r="r" b="b"/>
            <a:pathLst>
              <a:path w="4111625" h="1391284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90904"/>
                </a:lnTo>
                <a:lnTo>
                  <a:pt x="3997109" y="1390904"/>
                </a:lnTo>
                <a:lnTo>
                  <a:pt x="4063188" y="1389118"/>
                </a:lnTo>
                <a:lnTo>
                  <a:pt x="4097121" y="1376616"/>
                </a:lnTo>
                <a:lnTo>
                  <a:pt x="4109623" y="1342683"/>
                </a:lnTo>
                <a:lnTo>
                  <a:pt x="4111409" y="1276604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23290" y="58667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838949" y="5914182"/>
            <a:ext cx="27419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Choose a new character and make it</a:t>
            </a:r>
            <a:r>
              <a:rPr dirty="0" sz="1000" spc="-100" b="1">
                <a:solidFill>
                  <a:srgbClr val="00AEEF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00AEEF"/>
                </a:solidFill>
                <a:latin typeface="Helvetica Neue"/>
                <a:cs typeface="Helvetica Neue"/>
              </a:rPr>
              <a:t>appear: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76338" y="3879850"/>
            <a:ext cx="1497660" cy="2496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76334" y="3879850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584819" y="4055455"/>
            <a:ext cx="200024" cy="2000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66403" y="3730269"/>
            <a:ext cx="1917077" cy="6945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666403" y="3730275"/>
            <a:ext cx="1917700" cy="694690"/>
          </a:xfrm>
          <a:custGeom>
            <a:avLst/>
            <a:gdLst/>
            <a:ahLst/>
            <a:cxnLst/>
            <a:rect l="l" t="t" r="r" b="b"/>
            <a:pathLst>
              <a:path w="1917700" h="6946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37374"/>
                </a:lnTo>
                <a:lnTo>
                  <a:pt x="892" y="670414"/>
                </a:lnTo>
                <a:lnTo>
                  <a:pt x="7143" y="687381"/>
                </a:lnTo>
                <a:lnTo>
                  <a:pt x="24110" y="693631"/>
                </a:lnTo>
                <a:lnTo>
                  <a:pt x="57150" y="694524"/>
                </a:lnTo>
                <a:lnTo>
                  <a:pt x="1859927" y="694524"/>
                </a:lnTo>
                <a:lnTo>
                  <a:pt x="1892967" y="693631"/>
                </a:lnTo>
                <a:lnTo>
                  <a:pt x="1909933" y="687381"/>
                </a:lnTo>
                <a:lnTo>
                  <a:pt x="1916184" y="670414"/>
                </a:lnTo>
                <a:lnTo>
                  <a:pt x="1917077" y="637374"/>
                </a:lnTo>
                <a:lnTo>
                  <a:pt x="1917077" y="57150"/>
                </a:lnTo>
                <a:lnTo>
                  <a:pt x="1916184" y="24110"/>
                </a:lnTo>
                <a:lnTo>
                  <a:pt x="1909933" y="7143"/>
                </a:lnTo>
                <a:lnTo>
                  <a:pt x="1892967" y="892"/>
                </a:lnTo>
                <a:lnTo>
                  <a:pt x="1859927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637448" y="4849367"/>
            <a:ext cx="1828449" cy="9164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35728" y="6508750"/>
            <a:ext cx="1497666" cy="24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35728" y="6508750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9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544213" y="6684355"/>
            <a:ext cx="200024" cy="2000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99448" y="6346342"/>
            <a:ext cx="650278" cy="6945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599441" y="6346344"/>
            <a:ext cx="650875" cy="694690"/>
          </a:xfrm>
          <a:custGeom>
            <a:avLst/>
            <a:gdLst/>
            <a:ahLst/>
            <a:cxnLst/>
            <a:rect l="l" t="t" r="r" b="b"/>
            <a:pathLst>
              <a:path w="650875" h="69469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37387"/>
                </a:lnTo>
                <a:lnTo>
                  <a:pt x="892" y="670427"/>
                </a:lnTo>
                <a:lnTo>
                  <a:pt x="7143" y="687393"/>
                </a:lnTo>
                <a:lnTo>
                  <a:pt x="24110" y="693644"/>
                </a:lnTo>
                <a:lnTo>
                  <a:pt x="57150" y="694537"/>
                </a:lnTo>
                <a:lnTo>
                  <a:pt x="593140" y="694537"/>
                </a:lnTo>
                <a:lnTo>
                  <a:pt x="626180" y="693644"/>
                </a:lnTo>
                <a:lnTo>
                  <a:pt x="643147" y="687393"/>
                </a:lnTo>
                <a:lnTo>
                  <a:pt x="649397" y="670427"/>
                </a:lnTo>
                <a:lnTo>
                  <a:pt x="650290" y="637387"/>
                </a:lnTo>
                <a:lnTo>
                  <a:pt x="650290" y="57150"/>
                </a:lnTo>
                <a:lnTo>
                  <a:pt x="649397" y="24110"/>
                </a:lnTo>
                <a:lnTo>
                  <a:pt x="643147" y="7143"/>
                </a:lnTo>
                <a:lnTo>
                  <a:pt x="626180" y="892"/>
                </a:lnTo>
                <a:lnTo>
                  <a:pt x="59314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409218" y="6171590"/>
            <a:ext cx="1180612" cy="10440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31518" y="4981143"/>
            <a:ext cx="646099" cy="6887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631518" y="4981145"/>
            <a:ext cx="646430" cy="694690"/>
          </a:xfrm>
          <a:custGeom>
            <a:avLst/>
            <a:gdLst/>
            <a:ahLst/>
            <a:cxnLst/>
            <a:rect l="l" t="t" r="r" b="b"/>
            <a:pathLst>
              <a:path w="646430" h="6946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37387"/>
                </a:lnTo>
                <a:lnTo>
                  <a:pt x="892" y="670427"/>
                </a:lnTo>
                <a:lnTo>
                  <a:pt x="7143" y="687393"/>
                </a:lnTo>
                <a:lnTo>
                  <a:pt x="24110" y="693644"/>
                </a:lnTo>
                <a:lnTo>
                  <a:pt x="57150" y="694537"/>
                </a:lnTo>
                <a:lnTo>
                  <a:pt x="588962" y="694537"/>
                </a:lnTo>
                <a:lnTo>
                  <a:pt x="622002" y="693644"/>
                </a:lnTo>
                <a:lnTo>
                  <a:pt x="638968" y="687393"/>
                </a:lnTo>
                <a:lnTo>
                  <a:pt x="645219" y="670427"/>
                </a:lnTo>
                <a:lnTo>
                  <a:pt x="646112" y="637387"/>
                </a:lnTo>
                <a:lnTo>
                  <a:pt x="646112" y="57150"/>
                </a:lnTo>
                <a:lnTo>
                  <a:pt x="645219" y="24110"/>
                </a:lnTo>
                <a:lnTo>
                  <a:pt x="638968" y="7143"/>
                </a:lnTo>
                <a:lnTo>
                  <a:pt x="622002" y="892"/>
                </a:lnTo>
                <a:lnTo>
                  <a:pt x="58896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5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6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  <a:hlinkClick r:id="rId22"/>
              </a:rPr>
              <a:t>scratch.mit.edu/go</a:t>
            </a:r>
            <a:endParaRPr sz="1100"/>
          </a:p>
        </p:txBody>
      </p:sp>
      <p:sp>
        <p:nvSpPr>
          <p:cNvPr id="129" name="object 129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b="1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dirty="0" sz="800" spc="25" b="1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dirty="0" sz="800" b="1">
                <a:solidFill>
                  <a:srgbClr val="939598"/>
                </a:solidFill>
                <a:latin typeface="Helvetica Neue"/>
                <a:cs typeface="Helvetica Neue"/>
              </a:rPr>
              <a:t>•</a:t>
            </a:r>
            <a:r>
              <a:rPr dirty="0" sz="800" spc="204" b="1">
                <a:solidFill>
                  <a:srgbClr val="939598"/>
                </a:solidFill>
                <a:latin typeface="Helvetica Neue"/>
                <a:cs typeface="Helvetica Neue"/>
              </a:rPr>
              <a:t> </a:t>
            </a:r>
            <a:r>
              <a:rPr dirty="0" sz="1100" b="1">
                <a:solidFill>
                  <a:srgbClr val="F8991C"/>
                </a:solidFill>
                <a:latin typeface="Helvetica Neue"/>
                <a:cs typeface="Helvetica Neue"/>
                <a:hlinkClick r:id="rId22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10352" y="196105"/>
            <a:ext cx="206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Helvetica Neue"/>
                <a:cs typeface="Helvetica Neue"/>
              </a:rPr>
              <a:t>CREATE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A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STORY </a:t>
            </a:r>
            <a:r>
              <a:rPr dirty="0" sz="800" b="1">
                <a:solidFill>
                  <a:srgbClr val="FFFFFF"/>
                </a:solidFill>
                <a:latin typeface="Helvetica Neue"/>
                <a:cs typeface="Helvetica Neue"/>
              </a:rPr>
              <a:t>/  </a:t>
            </a:r>
            <a:r>
              <a:rPr dirty="0" sz="800" spc="15" b="1">
                <a:solidFill>
                  <a:srgbClr val="FFFFFF"/>
                </a:solidFill>
                <a:latin typeface="Helvetica Neue"/>
                <a:cs typeface="Helvetica Neue"/>
              </a:rPr>
              <a:t>EDUCATOR</a:t>
            </a:r>
            <a:r>
              <a:rPr dirty="0" sz="800" spc="-50" b="1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800" spc="30" b="1">
                <a:solidFill>
                  <a:srgbClr val="FFFFFF"/>
                </a:solidFill>
                <a:latin typeface="Helvetica Neue"/>
                <a:cs typeface="Helvetica Neue"/>
              </a:rPr>
              <a:t>GUIDE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7322" y="96126"/>
            <a:ext cx="406387" cy="361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122" y="96126"/>
            <a:ext cx="406387" cy="361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6992" y="5181600"/>
            <a:ext cx="4114165" cy="1828800"/>
          </a:xfrm>
          <a:custGeom>
            <a:avLst/>
            <a:gdLst/>
            <a:ahLst/>
            <a:cxnLst/>
            <a:rect l="l" t="t" r="r" b="b"/>
            <a:pathLst>
              <a:path w="4114165" h="18288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28800"/>
                </a:lnTo>
                <a:lnTo>
                  <a:pt x="3999306" y="1828800"/>
                </a:lnTo>
                <a:lnTo>
                  <a:pt x="4065385" y="1827014"/>
                </a:lnTo>
                <a:lnTo>
                  <a:pt x="4099318" y="1814512"/>
                </a:lnTo>
                <a:lnTo>
                  <a:pt x="4111820" y="1780579"/>
                </a:lnTo>
                <a:lnTo>
                  <a:pt x="4113606" y="17145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602" y="52283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26943" y="719495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60851" y="75906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16161" y="739692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50390" y="759571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46104" y="806344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16155" y="814249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58704" y="807721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15492" y="965233"/>
            <a:ext cx="4044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EA6955"/>
                </a:solidFill>
                <a:latin typeface="Helvetica Neue"/>
                <a:cs typeface="Helvetica Neue"/>
              </a:rPr>
              <a:t>CRE</a:t>
            </a:r>
            <a:r>
              <a:rPr dirty="0" sz="700" spc="-30" b="1">
                <a:solidFill>
                  <a:srgbClr val="EA6955"/>
                </a:solidFill>
                <a:latin typeface="Helvetica Neue"/>
                <a:cs typeface="Helvetica Neue"/>
              </a:rPr>
              <a:t>A</a:t>
            </a:r>
            <a:r>
              <a:rPr dirty="0" sz="700" spc="30" b="1">
                <a:solidFill>
                  <a:srgbClr val="EA6955"/>
                </a:solidFill>
                <a:latin typeface="Helvetica Neue"/>
                <a:cs typeface="Helvetica Neue"/>
              </a:rPr>
              <a:t>TE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8051" y="1220494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709175" y="714815"/>
            <a:ext cx="4112260" cy="157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30" b="1">
                <a:solidFill>
                  <a:srgbClr val="642B73"/>
                </a:solidFill>
                <a:latin typeface="Helvetica Neue"/>
                <a:cs typeface="Helvetica Neue"/>
              </a:rPr>
              <a:t>Share</a:t>
            </a:r>
            <a:endParaRPr sz="2700">
              <a:latin typeface="Helvetica Neue"/>
              <a:cs typeface="Helvetica Neue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Help the participants add their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projects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to a 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shared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studio in Scratch. Give them a link to</a:t>
            </a:r>
            <a:r>
              <a:rPr dirty="0" sz="15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the  studio. Then they can click ‘Add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Projects’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at the  bottom of the</a:t>
            </a:r>
            <a:r>
              <a:rPr dirty="0" sz="15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page.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9175" y="2463351"/>
            <a:ext cx="390334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Ask for volunteers to show their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to</a:t>
            </a:r>
            <a:r>
              <a:rPr dirty="0" sz="1500" spc="-9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500">
                <a:solidFill>
                  <a:srgbClr val="4C4D4F"/>
                </a:solidFill>
                <a:latin typeface="Helvetica Neue"/>
                <a:cs typeface="Helvetica Neue"/>
              </a:rPr>
              <a:t>the  </a:t>
            </a:r>
            <a:r>
              <a:rPr dirty="0" sz="1500" spc="-5">
                <a:solidFill>
                  <a:srgbClr val="4C4D4F"/>
                </a:solidFill>
                <a:latin typeface="Helvetica Neue"/>
                <a:cs typeface="Helvetica Neue"/>
              </a:rPr>
              <a:t>group.</a:t>
            </a:r>
            <a:endParaRPr sz="1500">
              <a:latin typeface="Helvetica Neue"/>
              <a:cs typeface="Helvetica Neu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88228" y="964420"/>
            <a:ext cx="3543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30" b="1">
                <a:solidFill>
                  <a:srgbClr val="642B73"/>
                </a:solidFill>
                <a:latin typeface="Helvetica Neue"/>
                <a:cs typeface="Helvetica Neue"/>
              </a:rPr>
              <a:t>SHARE</a:t>
            </a:r>
            <a:endParaRPr sz="700">
              <a:latin typeface="Helvetica Neue"/>
              <a:cs typeface="Helvetica Neu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91453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652510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10378" y="4267198"/>
            <a:ext cx="4121150" cy="2794000"/>
          </a:xfrm>
          <a:custGeom>
            <a:avLst/>
            <a:gdLst/>
            <a:ahLst/>
            <a:cxnLst/>
            <a:rect l="l" t="t" r="r" b="b"/>
            <a:pathLst>
              <a:path w="4121150" h="2794000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94000"/>
                </a:lnTo>
                <a:lnTo>
                  <a:pt x="4006697" y="2794000"/>
                </a:lnTo>
                <a:lnTo>
                  <a:pt x="4072777" y="2792214"/>
                </a:lnTo>
                <a:lnTo>
                  <a:pt x="4106710" y="2779712"/>
                </a:lnTo>
                <a:lnTo>
                  <a:pt x="4119211" y="2745779"/>
                </a:lnTo>
                <a:lnTo>
                  <a:pt x="4120997" y="2679700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09417" y="1291854"/>
            <a:ext cx="11544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Helvetica Neue"/>
                <a:cs typeface="Helvetica Neue"/>
              </a:rPr>
              <a:t>More </a:t>
            </a:r>
            <a:r>
              <a:rPr dirty="0" sz="1000" b="1">
                <a:solidFill>
                  <a:srgbClr val="EA6955"/>
                </a:solidFill>
                <a:latin typeface="Helvetica Neue"/>
                <a:cs typeface="Helvetica Neue"/>
              </a:rPr>
              <a:t>Things to</a:t>
            </a:r>
            <a:r>
              <a:rPr dirty="0" sz="1000" spc="-85" b="1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000" spc="-35" b="1">
                <a:solidFill>
                  <a:srgbClr val="EA6955"/>
                </a:solidFill>
                <a:latin typeface="Helvetica Neue"/>
                <a:cs typeface="Helvetica Neue"/>
              </a:rPr>
              <a:t>Try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48770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723564" y="7136409"/>
            <a:ext cx="37592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C4D4F"/>
                </a:solidFill>
                <a:latin typeface="Helvetica Neue"/>
                <a:cs typeface="Helvetica Neue"/>
              </a:rPr>
              <a:t>Scratch is a </a:t>
            </a:r>
            <a:r>
              <a:rPr dirty="0" sz="800" spc="-5" b="1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dirty="0" sz="800" b="1">
                <a:solidFill>
                  <a:srgbClr val="4C4D4F"/>
                </a:solidFill>
                <a:latin typeface="Helvetica Neue"/>
                <a:cs typeface="Helvetica Neue"/>
              </a:rPr>
              <a:t>of the Lifelong </a:t>
            </a:r>
            <a:r>
              <a:rPr dirty="0" sz="800" spc="-5" b="1">
                <a:solidFill>
                  <a:srgbClr val="4C4D4F"/>
                </a:solidFill>
                <a:latin typeface="Helvetica Neue"/>
                <a:cs typeface="Helvetica Neue"/>
              </a:rPr>
              <a:t>Kindergarten Group </a:t>
            </a:r>
            <a:r>
              <a:rPr dirty="0" sz="800" b="1">
                <a:solidFill>
                  <a:srgbClr val="4C4D4F"/>
                </a:solidFill>
                <a:latin typeface="Helvetica Neue"/>
                <a:cs typeface="Helvetica Neue"/>
              </a:rPr>
              <a:t>at the MIT Media</a:t>
            </a:r>
            <a:r>
              <a:rPr dirty="0" sz="800" spc="-20" b="1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800" b="1">
                <a:solidFill>
                  <a:srgbClr val="4C4D4F"/>
                </a:solidFill>
                <a:latin typeface="Helvetica Neue"/>
                <a:cs typeface="Helvetica Neue"/>
              </a:rPr>
              <a:t>Lab.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6992" y="3111500"/>
            <a:ext cx="4114165" cy="1917700"/>
          </a:xfrm>
          <a:custGeom>
            <a:avLst/>
            <a:gdLst/>
            <a:ahLst/>
            <a:cxnLst/>
            <a:rect l="l" t="t" r="r" b="b"/>
            <a:pathLst>
              <a:path w="4114165" h="19177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17700"/>
                </a:lnTo>
                <a:lnTo>
                  <a:pt x="3999306" y="1917700"/>
                </a:lnTo>
                <a:lnTo>
                  <a:pt x="4065385" y="1915914"/>
                </a:lnTo>
                <a:lnTo>
                  <a:pt x="4099318" y="1903412"/>
                </a:lnTo>
                <a:lnTo>
                  <a:pt x="4111820" y="1869479"/>
                </a:lnTo>
                <a:lnTo>
                  <a:pt x="4113606" y="18034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7602" y="31455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10259" y="3189984"/>
            <a:ext cx="11118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Helvetica Neue"/>
                <a:cs typeface="Helvetica Neue"/>
              </a:rPr>
              <a:t>Support</a:t>
            </a:r>
            <a:r>
              <a:rPr dirty="0" sz="1000" spc="-100" b="1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EA6955"/>
                </a:solidFill>
                <a:latin typeface="Helvetica Neue"/>
                <a:cs typeface="Helvetica Neue"/>
              </a:rPr>
              <a:t>Tinkering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5789" y="1705260"/>
            <a:ext cx="1394460" cy="10160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18110" indent="-105410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HelveticaNeue-UltraLight"/>
              <a:buChar char="•"/>
              <a:tabLst>
                <a:tab pos="11176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Switch</a:t>
            </a:r>
            <a:r>
              <a:rPr dirty="0" sz="1000" spc="-7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backdrops.</a:t>
            </a:r>
            <a:endParaRPr sz="1000">
              <a:latin typeface="Helvetica Neue"/>
              <a:cs typeface="Helvetica Neue"/>
            </a:endParaRPr>
          </a:p>
          <a:p>
            <a:pPr marL="118110" marR="42545" indent="-105410">
              <a:lnSpc>
                <a:spcPct val="108300"/>
              </a:lnSpc>
              <a:buClr>
                <a:srgbClr val="EA6955"/>
              </a:buClr>
              <a:buFont typeface="HelveticaNeue-UltraLight"/>
              <a:buChar char="•"/>
              <a:tabLst>
                <a:tab pos="11176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Make</a:t>
            </a:r>
            <a:r>
              <a:rPr dirty="0" sz="1000" spc="-5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your</a:t>
            </a:r>
            <a:r>
              <a:rPr dirty="0" sz="1000" spc="-5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characters  have a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conversation.</a:t>
            </a:r>
            <a:endParaRPr sz="1000">
              <a:latin typeface="Helvetica Neue"/>
              <a:cs typeface="Helvetica Neue"/>
            </a:endParaRPr>
          </a:p>
          <a:p>
            <a:pPr marL="118110" indent="-10541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HelveticaNeue-UltraLight"/>
              <a:buChar char="•"/>
              <a:tabLst>
                <a:tab pos="11176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Move your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characters.</a:t>
            </a:r>
            <a:endParaRPr sz="1000">
              <a:latin typeface="Helvetica Neue"/>
              <a:cs typeface="Helvetica Neue"/>
            </a:endParaRPr>
          </a:p>
          <a:p>
            <a:pPr marL="118110" marR="107950" indent="-105410">
              <a:lnSpc>
                <a:spcPct val="108300"/>
              </a:lnSpc>
              <a:buClr>
                <a:srgbClr val="EA6955"/>
              </a:buClr>
              <a:buFont typeface="HelveticaNeue-UltraLight"/>
              <a:buChar char="•"/>
              <a:tabLst>
                <a:tab pos="111760" algn="l"/>
              </a:tabLst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Change something  when you click on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it.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5506" y="3612713"/>
            <a:ext cx="2426970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985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Scratch is designed to support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creating 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by experimenting and tinkering. So,  your participants may want to start</a:t>
            </a:r>
            <a:r>
              <a:rPr dirty="0" sz="10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their  stories without planning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beforehand.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As  they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create,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one idea can spark</a:t>
            </a:r>
            <a:r>
              <a:rPr dirty="0" sz="1000" spc="-5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15">
                <a:solidFill>
                  <a:srgbClr val="4C4D4F"/>
                </a:solidFill>
                <a:latin typeface="Helvetica Neue"/>
                <a:cs typeface="Helvetica Neue"/>
              </a:rPr>
              <a:t>another.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Celebrate their sparks of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creativity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and</a:t>
            </a:r>
            <a:r>
              <a:rPr dirty="0" sz="1000" spc="-6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  unexpected turns their stories may</a:t>
            </a:r>
            <a:r>
              <a:rPr dirty="0" sz="1000" spc="-9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take.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84240" y="6153150"/>
            <a:ext cx="1081161" cy="792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84240" y="6153150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707418" y="3260364"/>
            <a:ext cx="3658870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85B033"/>
                </a:solidFill>
                <a:latin typeface="Helvetica Neue"/>
                <a:cs typeface="Helvetica Neue"/>
              </a:rPr>
              <a:t>What’s</a:t>
            </a:r>
            <a:r>
              <a:rPr dirty="0" sz="1800" spc="35" b="1">
                <a:solidFill>
                  <a:srgbClr val="85B033"/>
                </a:solidFill>
                <a:latin typeface="Helvetica Neue"/>
                <a:cs typeface="Helvetica Neue"/>
              </a:rPr>
              <a:t> Next?</a:t>
            </a:r>
            <a:endParaRPr sz="1800">
              <a:latin typeface="Helvetica Neue"/>
              <a:cs typeface="Helvetica Neue"/>
            </a:endParaRPr>
          </a:p>
          <a:p>
            <a:pPr marL="25400" marR="5080">
              <a:lnSpc>
                <a:spcPts val="1300"/>
              </a:lnSpc>
              <a:spcBef>
                <a:spcPts val="950"/>
              </a:spcBef>
            </a:pPr>
            <a:r>
              <a:rPr dirty="0" sz="1100">
                <a:solidFill>
                  <a:srgbClr val="4C4D4F"/>
                </a:solidFill>
                <a:latin typeface="Helvetica Neue"/>
                <a:cs typeface="Helvetica Neue"/>
              </a:rPr>
              <a:t>Participants can use these ideas and concepts to </a:t>
            </a:r>
            <a:r>
              <a:rPr dirty="0" sz="1100" spc="-5">
                <a:solidFill>
                  <a:srgbClr val="4C4D4F"/>
                </a:solidFill>
                <a:latin typeface="Helvetica Neue"/>
                <a:cs typeface="Helvetica Neue"/>
              </a:rPr>
              <a:t>create</a:t>
            </a:r>
            <a:r>
              <a:rPr dirty="0" sz="11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100">
                <a:solidFill>
                  <a:srgbClr val="4C4D4F"/>
                </a:solidFill>
                <a:latin typeface="Helvetica Neue"/>
                <a:cs typeface="Helvetica Neue"/>
              </a:rPr>
              <a:t>a  variety of </a:t>
            </a:r>
            <a:r>
              <a:rPr dirty="0" sz="1100" spc="-5">
                <a:solidFill>
                  <a:srgbClr val="4C4D4F"/>
                </a:solidFill>
                <a:latin typeface="Helvetica Neue"/>
                <a:cs typeface="Helvetica Neue"/>
              </a:rPr>
              <a:t>projects. Here </a:t>
            </a:r>
            <a:r>
              <a:rPr dirty="0" sz="1100" spc="-10">
                <a:solidFill>
                  <a:srgbClr val="4C4D4F"/>
                </a:solidFill>
                <a:latin typeface="Helvetica Neue"/>
                <a:cs typeface="Helvetica Neue"/>
              </a:rPr>
              <a:t>are </a:t>
            </a:r>
            <a:r>
              <a:rPr dirty="0" sz="1100">
                <a:solidFill>
                  <a:srgbClr val="4C4D4F"/>
                </a:solidFill>
                <a:latin typeface="Helvetica Neue"/>
                <a:cs typeface="Helvetica Neue"/>
              </a:rPr>
              <a:t>some variations on the story  </a:t>
            </a:r>
            <a:r>
              <a:rPr dirty="0" sz="1100" spc="-5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dirty="0" sz="1100">
                <a:solidFill>
                  <a:srgbClr val="4C4D4F"/>
                </a:solidFill>
                <a:latin typeface="Helvetica Neue"/>
                <a:cs typeface="Helvetica Neue"/>
              </a:rPr>
              <a:t>you could</a:t>
            </a:r>
            <a:r>
              <a:rPr dirty="0" sz="1100" spc="-8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100">
                <a:solidFill>
                  <a:srgbClr val="4C4D4F"/>
                </a:solidFill>
                <a:latin typeface="Helvetica Neue"/>
                <a:cs typeface="Helvetica Neue"/>
              </a:rPr>
              <a:t>suggest: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6410" y="5304562"/>
            <a:ext cx="4035425" cy="201930"/>
          </a:xfrm>
          <a:custGeom>
            <a:avLst/>
            <a:gdLst/>
            <a:ahLst/>
            <a:cxnLst/>
            <a:rect l="l" t="t" r="r" b="b"/>
            <a:pathLst>
              <a:path w="4035425" h="201929">
                <a:moveTo>
                  <a:pt x="4035361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01777"/>
                </a:lnTo>
                <a:lnTo>
                  <a:pt x="4035361" y="2017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10259" y="5272784"/>
            <a:ext cx="10445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EA6955"/>
                </a:solidFill>
                <a:latin typeface="Helvetica Neue"/>
                <a:cs typeface="Helvetica Neue"/>
              </a:rPr>
              <a:t>Prepare </a:t>
            </a:r>
            <a:r>
              <a:rPr dirty="0" sz="1000" b="1">
                <a:solidFill>
                  <a:srgbClr val="EA6955"/>
                </a:solidFill>
                <a:latin typeface="Helvetica Neue"/>
                <a:cs typeface="Helvetica Neue"/>
              </a:rPr>
              <a:t>to</a:t>
            </a:r>
            <a:r>
              <a:rPr dirty="0" sz="1000" spc="-55" b="1">
                <a:solidFill>
                  <a:srgbClr val="EA6955"/>
                </a:solidFill>
                <a:latin typeface="Helvetica Neue"/>
                <a:cs typeface="Helvetica Neue"/>
              </a:rPr>
              <a:t> </a:t>
            </a:r>
            <a:r>
              <a:rPr dirty="0" sz="1000" spc="-5" b="1">
                <a:solidFill>
                  <a:srgbClr val="EA6955"/>
                </a:solidFill>
                <a:latin typeface="Helvetica Neue"/>
                <a:cs typeface="Helvetica Neue"/>
              </a:rPr>
              <a:t>Share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84240" y="5267937"/>
            <a:ext cx="1081161" cy="7925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84240" y="5267936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17372" y="5632704"/>
            <a:ext cx="177355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60">
                <a:solidFill>
                  <a:srgbClr val="4C4D4F"/>
                </a:solidFill>
                <a:latin typeface="Helvetica Neue"/>
                <a:cs typeface="Helvetica Neue"/>
              </a:rPr>
              <a:t>To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add instructions and</a:t>
            </a:r>
            <a:r>
              <a:rPr dirty="0" sz="1000" spc="-2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credits 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to a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project,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click the button:  “See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project</a:t>
            </a:r>
            <a:r>
              <a:rPr dirty="0" sz="1000" spc="-8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page”.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7372" y="6293103"/>
            <a:ext cx="1878964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This video shows how to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share</a:t>
            </a:r>
            <a:r>
              <a:rPr dirty="0" sz="1000" spc="-9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a 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project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on the Scratch website:  </a:t>
            </a:r>
            <a:r>
              <a:rPr dirty="0" sz="1000" spc="-5" u="sng">
                <a:solidFill>
                  <a:srgbClr val="4C4D4F"/>
                </a:solidFill>
                <a:latin typeface="Helvetica Neue"/>
                <a:cs typeface="Helvetica Neue"/>
                <a:hlinkClick r:id="rId8"/>
              </a:rPr>
              <a:t>vimeo.com/llk/share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83955" y="6636004"/>
            <a:ext cx="18434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0070" algn="l"/>
              </a:tabLst>
            </a:pPr>
            <a:r>
              <a:rPr dirty="0" sz="1000" u="sng">
                <a:solidFill>
                  <a:srgbClr val="4C4D4F"/>
                </a:solidFill>
                <a:latin typeface="Helvetica Neue"/>
                <a:cs typeface="Helvetica Neue"/>
              </a:rPr>
              <a:t> 	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78974" y="5746750"/>
            <a:ext cx="1853336" cy="10605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60198" y="1835500"/>
            <a:ext cx="1202588" cy="8634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60198" y="1835500"/>
            <a:ext cx="1202690" cy="863600"/>
          </a:xfrm>
          <a:custGeom>
            <a:avLst/>
            <a:gdLst/>
            <a:ahLst/>
            <a:cxnLst/>
            <a:rect l="l" t="t" r="r" b="b"/>
            <a:pathLst>
              <a:path w="1202689" h="86360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0719"/>
                </a:lnTo>
                <a:lnTo>
                  <a:pt x="510" y="849618"/>
                </a:lnTo>
                <a:lnTo>
                  <a:pt x="4086" y="859323"/>
                </a:lnTo>
                <a:lnTo>
                  <a:pt x="13791" y="862898"/>
                </a:lnTo>
                <a:lnTo>
                  <a:pt x="32689" y="863409"/>
                </a:lnTo>
                <a:lnTo>
                  <a:pt x="1169898" y="863409"/>
                </a:lnTo>
                <a:lnTo>
                  <a:pt x="1188797" y="862898"/>
                </a:lnTo>
                <a:lnTo>
                  <a:pt x="1198502" y="859323"/>
                </a:lnTo>
                <a:lnTo>
                  <a:pt x="1202077" y="849618"/>
                </a:lnTo>
                <a:lnTo>
                  <a:pt x="1202588" y="830719"/>
                </a:lnTo>
                <a:lnTo>
                  <a:pt x="1202588" y="32689"/>
                </a:lnTo>
                <a:lnTo>
                  <a:pt x="1202077" y="13791"/>
                </a:lnTo>
                <a:lnTo>
                  <a:pt x="1198502" y="4086"/>
                </a:lnTo>
                <a:lnTo>
                  <a:pt x="1188797" y="510"/>
                </a:lnTo>
                <a:lnTo>
                  <a:pt x="116989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84964" y="1833752"/>
            <a:ext cx="925541" cy="8669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84964" y="1833752"/>
            <a:ext cx="925830" cy="867410"/>
          </a:xfrm>
          <a:custGeom>
            <a:avLst/>
            <a:gdLst/>
            <a:ahLst/>
            <a:cxnLst/>
            <a:rect l="l" t="t" r="r" b="b"/>
            <a:pathLst>
              <a:path w="925829" h="867410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34212"/>
                </a:lnTo>
                <a:lnTo>
                  <a:pt x="510" y="853110"/>
                </a:lnTo>
                <a:lnTo>
                  <a:pt x="4086" y="862815"/>
                </a:lnTo>
                <a:lnTo>
                  <a:pt x="13791" y="866391"/>
                </a:lnTo>
                <a:lnTo>
                  <a:pt x="32689" y="866902"/>
                </a:lnTo>
                <a:lnTo>
                  <a:pt x="892848" y="866902"/>
                </a:lnTo>
                <a:lnTo>
                  <a:pt x="911746" y="866391"/>
                </a:lnTo>
                <a:lnTo>
                  <a:pt x="921451" y="862815"/>
                </a:lnTo>
                <a:lnTo>
                  <a:pt x="925027" y="853110"/>
                </a:lnTo>
                <a:lnTo>
                  <a:pt x="925537" y="834212"/>
                </a:lnTo>
                <a:lnTo>
                  <a:pt x="925537" y="32689"/>
                </a:lnTo>
                <a:lnTo>
                  <a:pt x="925027" y="13791"/>
                </a:lnTo>
                <a:lnTo>
                  <a:pt x="921451" y="4086"/>
                </a:lnTo>
                <a:lnTo>
                  <a:pt x="911746" y="510"/>
                </a:lnTo>
                <a:lnTo>
                  <a:pt x="892848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20669" y="3700653"/>
            <a:ext cx="1333652" cy="1018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20669" y="3700653"/>
            <a:ext cx="1334135" cy="1019175"/>
          </a:xfrm>
          <a:custGeom>
            <a:avLst/>
            <a:gdLst/>
            <a:ahLst/>
            <a:cxnLst/>
            <a:rect l="l" t="t" r="r" b="b"/>
            <a:pathLst>
              <a:path w="1334135" h="1019175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986104"/>
                </a:lnTo>
                <a:lnTo>
                  <a:pt x="510" y="1005002"/>
                </a:lnTo>
                <a:lnTo>
                  <a:pt x="4086" y="1014707"/>
                </a:lnTo>
                <a:lnTo>
                  <a:pt x="13791" y="1018283"/>
                </a:lnTo>
                <a:lnTo>
                  <a:pt x="32689" y="1018794"/>
                </a:lnTo>
                <a:lnTo>
                  <a:pt x="1300962" y="1018794"/>
                </a:lnTo>
                <a:lnTo>
                  <a:pt x="1319861" y="1018283"/>
                </a:lnTo>
                <a:lnTo>
                  <a:pt x="1329566" y="1014707"/>
                </a:lnTo>
                <a:lnTo>
                  <a:pt x="1333141" y="1005002"/>
                </a:lnTo>
                <a:lnTo>
                  <a:pt x="1333652" y="986104"/>
                </a:lnTo>
                <a:lnTo>
                  <a:pt x="1333652" y="32689"/>
                </a:lnTo>
                <a:lnTo>
                  <a:pt x="1333141" y="13791"/>
                </a:lnTo>
                <a:lnTo>
                  <a:pt x="1329566" y="4086"/>
                </a:lnTo>
                <a:lnTo>
                  <a:pt x="1319861" y="510"/>
                </a:lnTo>
                <a:lnTo>
                  <a:pt x="1300962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372604" y="5202934"/>
            <a:ext cx="2251075" cy="800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solidFill>
                  <a:srgbClr val="85B033"/>
                </a:solidFill>
                <a:latin typeface="Helvetica Neue"/>
                <a:cs typeface="Helvetica Neue"/>
              </a:rPr>
              <a:t>Neighbourhood</a:t>
            </a:r>
            <a:r>
              <a:rPr dirty="0" sz="1000" spc="-100" b="1">
                <a:solidFill>
                  <a:srgbClr val="85B033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85B033"/>
                </a:solidFill>
                <a:latin typeface="Helvetica Neue"/>
                <a:cs typeface="Helvetica Neue"/>
              </a:rPr>
              <a:t>story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30">
                <a:solidFill>
                  <a:srgbClr val="4C4D4F"/>
                </a:solidFill>
                <a:latin typeface="Helvetica Neue"/>
                <a:cs typeface="Helvetica Neue"/>
              </a:rPr>
              <a:t>Take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photos of your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classroom,</a:t>
            </a:r>
            <a:r>
              <a:rPr dirty="0" sz="1000" spc="-3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school,  or neighborhood and use them as 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backdrops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in your</a:t>
            </a:r>
            <a:r>
              <a:rPr dirty="0" sz="1000" spc="-5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15">
                <a:solidFill>
                  <a:srgbClr val="4C4D4F"/>
                </a:solidFill>
                <a:latin typeface="Helvetica Neue"/>
                <a:cs typeface="Helvetica Neue"/>
              </a:rPr>
              <a:t>story.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66163" y="6116037"/>
            <a:ext cx="2309495" cy="800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5" b="1">
                <a:solidFill>
                  <a:srgbClr val="85B033"/>
                </a:solidFill>
                <a:latin typeface="Helvetica Neue"/>
                <a:cs typeface="Helvetica Neue"/>
              </a:rPr>
              <a:t>Round-robin</a:t>
            </a:r>
            <a:r>
              <a:rPr dirty="0" sz="1000" spc="-65" b="1">
                <a:solidFill>
                  <a:srgbClr val="85B033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85B033"/>
                </a:solidFill>
                <a:latin typeface="Helvetica Neue"/>
                <a:cs typeface="Helvetica Neue"/>
              </a:rPr>
              <a:t>story</a:t>
            </a:r>
            <a:endParaRPr sz="1000">
              <a:latin typeface="Helvetica Neue"/>
              <a:cs typeface="Helvetica Neue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Give everyone 5 minutes to start a</a:t>
            </a:r>
            <a:r>
              <a:rPr dirty="0" sz="1000" spc="-8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 spc="-15">
                <a:solidFill>
                  <a:srgbClr val="4C4D4F"/>
                </a:solidFill>
                <a:latin typeface="Helvetica Neue"/>
                <a:cs typeface="Helvetica Neue"/>
              </a:rPr>
              <a:t>story. 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Then, have them switch to the next  computer to add to the </a:t>
            </a:r>
            <a:r>
              <a:rPr dirty="0" sz="1000" spc="-15">
                <a:solidFill>
                  <a:srgbClr val="4C4D4F"/>
                </a:solidFill>
                <a:latin typeface="Helvetica Neue"/>
                <a:cs typeface="Helvetica Neue"/>
              </a:rPr>
              <a:t>story.</a:t>
            </a:r>
            <a:r>
              <a:rPr dirty="0" sz="1000" spc="-85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Repeat.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84240" y="4382724"/>
            <a:ext cx="1081161" cy="792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84240" y="4382724"/>
            <a:ext cx="1081405" cy="793115"/>
          </a:xfrm>
          <a:custGeom>
            <a:avLst/>
            <a:gdLst/>
            <a:ahLst/>
            <a:cxnLst/>
            <a:rect l="l" t="t" r="r" b="b"/>
            <a:pathLst>
              <a:path w="1081404" h="79311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35380"/>
                </a:lnTo>
                <a:lnTo>
                  <a:pt x="892" y="768420"/>
                </a:lnTo>
                <a:lnTo>
                  <a:pt x="7143" y="785387"/>
                </a:lnTo>
                <a:lnTo>
                  <a:pt x="24110" y="791637"/>
                </a:lnTo>
                <a:lnTo>
                  <a:pt x="57150" y="792530"/>
                </a:lnTo>
                <a:lnTo>
                  <a:pt x="1024013" y="792530"/>
                </a:lnTo>
                <a:lnTo>
                  <a:pt x="1057053" y="791637"/>
                </a:lnTo>
                <a:lnTo>
                  <a:pt x="1074019" y="785387"/>
                </a:lnTo>
                <a:lnTo>
                  <a:pt x="1080270" y="768420"/>
                </a:lnTo>
                <a:lnTo>
                  <a:pt x="1081163" y="735380"/>
                </a:lnTo>
                <a:lnTo>
                  <a:pt x="1081163" y="57150"/>
                </a:lnTo>
                <a:lnTo>
                  <a:pt x="1080270" y="24110"/>
                </a:lnTo>
                <a:lnTo>
                  <a:pt x="1074019" y="7143"/>
                </a:lnTo>
                <a:lnTo>
                  <a:pt x="1057053" y="892"/>
                </a:lnTo>
                <a:lnTo>
                  <a:pt x="102401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372604" y="4313934"/>
            <a:ext cx="2168525" cy="800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solidFill>
                  <a:srgbClr val="85B033"/>
                </a:solidFill>
                <a:latin typeface="Helvetica Neue"/>
                <a:cs typeface="Helvetica Neue"/>
              </a:rPr>
              <a:t>Retell a</a:t>
            </a:r>
            <a:r>
              <a:rPr dirty="0" sz="1000" spc="-100" b="1">
                <a:solidFill>
                  <a:srgbClr val="85B033"/>
                </a:solidFill>
                <a:latin typeface="Helvetica Neue"/>
                <a:cs typeface="Helvetica Neue"/>
              </a:rPr>
              <a:t> </a:t>
            </a:r>
            <a:r>
              <a:rPr dirty="0" sz="1000" b="1">
                <a:solidFill>
                  <a:srgbClr val="85B033"/>
                </a:solidFill>
                <a:latin typeface="Helvetica Neue"/>
                <a:cs typeface="Helvetica Neue"/>
              </a:rPr>
              <a:t>story</a:t>
            </a:r>
            <a:endParaRPr sz="1000">
              <a:latin typeface="Helvetica Neue"/>
              <a:cs typeface="Helvetica Neue"/>
            </a:endParaRPr>
          </a:p>
          <a:p>
            <a:pPr algn="just"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Start with a story you know and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make  it in Scratch. Imagine a new ending</a:t>
            </a:r>
            <a:r>
              <a:rPr dirty="0" sz="1000" spc="-10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or  a </a:t>
            </a:r>
            <a:r>
              <a:rPr dirty="0" sz="1000" spc="-5">
                <a:solidFill>
                  <a:srgbClr val="4C4D4F"/>
                </a:solidFill>
                <a:latin typeface="Helvetica Neue"/>
                <a:cs typeface="Helvetica Neue"/>
              </a:rPr>
              <a:t>different</a:t>
            </a:r>
            <a:r>
              <a:rPr dirty="0" sz="1000" spc="-90">
                <a:solidFill>
                  <a:srgbClr val="4C4D4F"/>
                </a:solidFill>
                <a:latin typeface="Helvetica Neue"/>
                <a:cs typeface="Helvetica Neue"/>
              </a:rPr>
              <a:t> </a:t>
            </a:r>
            <a:r>
              <a:rPr dirty="0" sz="1000">
                <a:solidFill>
                  <a:srgbClr val="4C4D4F"/>
                </a:solidFill>
                <a:latin typeface="Helvetica Neue"/>
                <a:cs typeface="Helvetica Neue"/>
              </a:rPr>
              <a:t>setting.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47735" y="2214641"/>
            <a:ext cx="182875" cy="1810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6680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7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709935" y="7421472"/>
            <a:ext cx="103505" cy="1924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b="1">
                <a:solidFill>
                  <a:srgbClr val="FFFFFF"/>
                </a:solidFill>
                <a:latin typeface="Helvetica Neue"/>
                <a:cs typeface="Helvetica Neue"/>
              </a:rPr>
              <a:t>8</a:t>
            </a:r>
            <a:endParaRPr sz="1100">
              <a:latin typeface="Helvetica Neue"/>
              <a:cs typeface="Helvetica Neue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SCRATCH EDUCATOR </a:t>
            </a:r>
            <a:r>
              <a:rPr dirty="0" spc="25"/>
              <a:t>GUIDE </a:t>
            </a:r>
            <a:r>
              <a:rPr dirty="0"/>
              <a:t>•</a:t>
            </a:r>
            <a:r>
              <a:rPr dirty="0" spc="204"/>
              <a:t> </a:t>
            </a:r>
            <a:r>
              <a:rPr dirty="0" sz="1100">
                <a:solidFill>
                  <a:srgbClr val="F8991C"/>
                </a:solidFill>
                <a:hlinkClick r:id="rId15"/>
              </a:rPr>
              <a:t>scratch.mit.edu/go</a:t>
            </a:r>
            <a:endParaRPr sz="1100"/>
          </a:p>
        </p:txBody>
      </p:sp>
      <p:sp>
        <p:nvSpPr>
          <p:cNvPr id="67" name="object 67"/>
          <p:cNvSpPr txBox="1"/>
          <p:nvPr/>
        </p:nvSpPr>
        <p:spPr>
          <a:xfrm>
            <a:off x="5712967" y="7425942"/>
            <a:ext cx="294767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b="1">
                <a:solidFill>
                  <a:srgbClr val="939598"/>
                </a:solidFill>
                <a:latin typeface="Helvetica Neue"/>
                <a:cs typeface="Helvetica Neue"/>
              </a:rPr>
              <a:t>SCRATCH EDUCATOR </a:t>
            </a:r>
            <a:r>
              <a:rPr dirty="0" sz="800" spc="25" b="1">
                <a:solidFill>
                  <a:srgbClr val="939598"/>
                </a:solidFill>
                <a:latin typeface="Helvetica Neue"/>
                <a:cs typeface="Helvetica Neue"/>
              </a:rPr>
              <a:t>GUIDE </a:t>
            </a:r>
            <a:r>
              <a:rPr dirty="0" sz="800" b="1">
                <a:solidFill>
                  <a:srgbClr val="939598"/>
                </a:solidFill>
                <a:latin typeface="Helvetica Neue"/>
                <a:cs typeface="Helvetica Neue"/>
              </a:rPr>
              <a:t>•</a:t>
            </a:r>
            <a:r>
              <a:rPr dirty="0" sz="800" spc="204" b="1">
                <a:solidFill>
                  <a:srgbClr val="939598"/>
                </a:solidFill>
                <a:latin typeface="Helvetica Neue"/>
                <a:cs typeface="Helvetica Neue"/>
              </a:rPr>
              <a:t> </a:t>
            </a:r>
            <a:r>
              <a:rPr dirty="0" sz="1100" b="1">
                <a:solidFill>
                  <a:srgbClr val="F8991C"/>
                </a:solidFill>
                <a:latin typeface="Helvetica Neue"/>
                <a:cs typeface="Helvetica Neue"/>
                <a:hlinkClick r:id="rId15"/>
              </a:rPr>
              <a:t>scratch.mit.edu/go</a:t>
            </a:r>
            <a:endParaRPr sz="11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2017-08-21T12:28:31Z</dcterms:created>
  <dcterms:modified xsi:type="dcterms:W3CDTF">2017-08-21T12:28:31Z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2017-02-15T00:00:00Z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2017-08-21T00:00:00Z</vt:filetime>
  </property>
</Properties>
</file>