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98500" y="3161756"/>
            <a:ext cx="3809365" cy="389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C9BB8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707418" y="3215359"/>
            <a:ext cx="3957320" cy="3931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5B03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w="0"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BC42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BC42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454" y="637665"/>
            <a:ext cx="326749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74885" y="7448018"/>
            <a:ext cx="1584960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32735" y="7401114"/>
            <a:ext cx="140081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jp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jp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13.png"/><Relationship Id="rId21" Type="http://schemas.openxmlformats.org/officeDocument/2006/relationships/image" Target="../media/image28.jpg"/><Relationship Id="rId22" Type="http://schemas.openxmlformats.org/officeDocument/2006/relationships/image" Target="../media/image29.png"/><Relationship Id="rId23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11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198646"/>
            <a:ext cx="1795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CHASE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3737" y="198646"/>
            <a:ext cx="1795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CHASE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7118" y="2615084"/>
            <a:ext cx="218313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First,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gather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as a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group</a:t>
            </a:r>
            <a:r>
              <a:rPr dirty="0" sz="1500" spc="-7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to 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introduce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the theme and  spark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ideas.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1560" y="40822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78394" y="43958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28778" y="45036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 h="0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58471" y="44534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24893" y="41679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44539" y="41259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18603" y="41689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9315" y="42701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44536" y="42872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3670" y="-13912"/>
                </a:moveTo>
                <a:lnTo>
                  <a:pt x="3670" y="67227"/>
                </a:lnTo>
              </a:path>
            </a:pathLst>
          </a:custGeom>
          <a:ln w="35166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20264" y="42731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81756" y="56865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20877" y="57309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97849" y="6168250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642B73"/>
                </a:solidFill>
                <a:latin typeface="Roboto"/>
                <a:cs typeface="Roboto"/>
              </a:rPr>
              <a:t>SHARE</a:t>
            </a:r>
            <a:endParaRPr sz="1400">
              <a:latin typeface="Roboto"/>
              <a:cs typeface="Roboto"/>
            </a:endParaRPr>
          </a:p>
          <a:p>
            <a:pPr algn="ctr">
              <a:lnSpc>
                <a:spcPts val="1590"/>
              </a:lnSpc>
            </a:pPr>
            <a:r>
              <a:rPr dirty="0" sz="1400" i="1">
                <a:solidFill>
                  <a:srgbClr val="642B73"/>
                </a:solidFill>
                <a:latin typeface="Roboto"/>
                <a:cs typeface="Roboto"/>
              </a:rPr>
              <a:t>10</a:t>
            </a:r>
            <a:r>
              <a:rPr dirty="0" sz="1400" spc="-80" i="1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642B73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7118" y="4335965"/>
            <a:ext cx="224726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Next, help participants as 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they </a:t>
            </a:r>
            <a:r>
              <a:rPr dirty="0" sz="1500" spc="-10">
                <a:solidFill>
                  <a:srgbClr val="EA6955"/>
                </a:solidFill>
                <a:latin typeface="Roboto"/>
                <a:cs typeface="Roboto"/>
              </a:rPr>
              <a:t>make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chase games,  working </a:t>
            </a: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at their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own</a:t>
            </a:r>
            <a:r>
              <a:rPr dirty="0" sz="1500" spc="-95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pace.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25754" y="5862058"/>
            <a:ext cx="216598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At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the end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the</a:t>
            </a:r>
            <a:r>
              <a:rPr dirty="0" sz="1500" spc="-8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session, 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gather </a:t>
            </a: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together to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share 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reflect.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8046" y="2965450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00AEEF"/>
                </a:solidFill>
                <a:latin typeface="Roboto"/>
                <a:cs typeface="Roboto"/>
              </a:rPr>
              <a:t>10</a:t>
            </a:r>
            <a:r>
              <a:rPr dirty="0" sz="1400" spc="-100" i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00AEEF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7849" y="4644557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ts val="1590"/>
              </a:lnSpc>
              <a:spcBef>
                <a:spcPts val="100"/>
              </a:spcBef>
            </a:pPr>
            <a:r>
              <a:rPr dirty="0" sz="1400" spc="100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EA6955"/>
                </a:solidFill>
                <a:latin typeface="Roboto"/>
                <a:cs typeface="Roboto"/>
              </a:rPr>
              <a:t>40</a:t>
            </a:r>
            <a:r>
              <a:rPr dirty="0" sz="1400" spc="-80" i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EA6955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85643" y="23689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66545" y="2789909"/>
            <a:ext cx="172910" cy="1437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695200" y="783232"/>
            <a:ext cx="2743200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r>
              <a:rPr dirty="0" sz="1800" spc="75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Overview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575"/>
              </a:spcBef>
            </a:pPr>
            <a:r>
              <a:rPr dirty="0" sz="1500" spc="-30">
                <a:solidFill>
                  <a:srgbClr val="4C4D4F"/>
                </a:solidFill>
                <a:latin typeface="Roboto"/>
                <a:cs typeface="Roboto"/>
              </a:rPr>
              <a:t>Here’s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suggested agenda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4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one-hour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3100" y="773766"/>
            <a:ext cx="3895725" cy="218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4C4D4F"/>
                </a:solidFill>
                <a:latin typeface="Roboto"/>
                <a:cs typeface="Roboto"/>
              </a:rPr>
              <a:t>EDUCATOR</a:t>
            </a:r>
            <a:r>
              <a:rPr dirty="0" sz="2000" spc="9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2000" spc="45" b="1">
                <a:solidFill>
                  <a:srgbClr val="4C4D4F"/>
                </a:solidFill>
                <a:latin typeface="Roboto"/>
                <a:cs typeface="Roboto"/>
              </a:rPr>
              <a:t>GUIDE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700" spc="30" b="1">
                <a:solidFill>
                  <a:srgbClr val="BC42BC"/>
                </a:solidFill>
                <a:latin typeface="Montserrat-Black"/>
                <a:cs typeface="Montserrat-Black"/>
              </a:rPr>
              <a:t>Make </a:t>
            </a:r>
            <a:r>
              <a:rPr dirty="0" sz="2700" b="1">
                <a:solidFill>
                  <a:srgbClr val="BC42BC"/>
                </a:solidFill>
                <a:latin typeface="Montserrat-Black"/>
                <a:cs typeface="Montserrat-Black"/>
              </a:rPr>
              <a:t>a </a:t>
            </a:r>
            <a:r>
              <a:rPr dirty="0" sz="2700" spc="50" b="1">
                <a:solidFill>
                  <a:srgbClr val="BC42BC"/>
                </a:solidFill>
                <a:latin typeface="Montserrat-Black"/>
                <a:cs typeface="Montserrat-Black"/>
              </a:rPr>
              <a:t>Chase</a:t>
            </a:r>
            <a:r>
              <a:rPr dirty="0" sz="2700" spc="295" b="1">
                <a:solidFill>
                  <a:srgbClr val="BC42BC"/>
                </a:solidFill>
                <a:latin typeface="Montserrat-Black"/>
                <a:cs typeface="Montserrat-Black"/>
              </a:rPr>
              <a:t> </a:t>
            </a:r>
            <a:r>
              <a:rPr dirty="0" sz="2700" spc="55" b="1">
                <a:solidFill>
                  <a:srgbClr val="BC42BC"/>
                </a:solidFill>
                <a:latin typeface="Montserrat-Black"/>
                <a:cs typeface="Montserrat-Black"/>
              </a:rPr>
              <a:t>Game</a:t>
            </a:r>
            <a:endParaRPr sz="2700">
              <a:latin typeface="Montserrat-Black"/>
              <a:cs typeface="Montserrat-Black"/>
            </a:endParaRPr>
          </a:p>
          <a:p>
            <a:pPr marL="12700" marR="135255">
              <a:lnSpc>
                <a:spcPct val="105600"/>
              </a:lnSpc>
              <a:spcBef>
                <a:spcPts val="186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guide,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plan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and lead 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hour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 using Scratch.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Participants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will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that includes 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variable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keep score.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0580" y="3430422"/>
            <a:ext cx="1900605" cy="142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94406" y="3430422"/>
            <a:ext cx="1900605" cy="142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0580" y="4915331"/>
            <a:ext cx="1900605" cy="14288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94406" y="4915331"/>
            <a:ext cx="1900605" cy="14288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198646"/>
            <a:ext cx="1795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CHASE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3737" y="198646"/>
            <a:ext cx="1795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CHASE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8555" y="1937184"/>
            <a:ext cx="4111625" cy="1784985"/>
          </a:xfrm>
          <a:custGeom>
            <a:avLst/>
            <a:gdLst/>
            <a:ahLst/>
            <a:cxnLst/>
            <a:rect l="l" t="t" r="r" b="b"/>
            <a:pathLst>
              <a:path w="4111625" h="178498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84426"/>
                </a:lnTo>
                <a:lnTo>
                  <a:pt x="3996944" y="1784426"/>
                </a:lnTo>
                <a:lnTo>
                  <a:pt x="4063023" y="1782640"/>
                </a:lnTo>
                <a:lnTo>
                  <a:pt x="4096956" y="1770138"/>
                </a:lnTo>
                <a:lnTo>
                  <a:pt x="4109458" y="1736205"/>
                </a:lnTo>
                <a:lnTo>
                  <a:pt x="4111244" y="1670126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54998" y="1994359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8555" y="3766820"/>
            <a:ext cx="4111625" cy="3103880"/>
          </a:xfrm>
          <a:custGeom>
            <a:avLst/>
            <a:gdLst/>
            <a:ahLst/>
            <a:cxnLst/>
            <a:rect l="l" t="t" r="r" b="b"/>
            <a:pathLst>
              <a:path w="4111625" h="3103879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103880"/>
                </a:lnTo>
                <a:lnTo>
                  <a:pt x="3996944" y="3103880"/>
                </a:lnTo>
                <a:lnTo>
                  <a:pt x="4063023" y="3102094"/>
                </a:lnTo>
                <a:lnTo>
                  <a:pt x="4096956" y="3089592"/>
                </a:lnTo>
                <a:lnTo>
                  <a:pt x="4109458" y="3055659"/>
                </a:lnTo>
                <a:lnTo>
                  <a:pt x="4111244" y="2989580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92594" y="636778"/>
            <a:ext cx="13309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00AEEF"/>
                </a:solidFill>
              </a:rPr>
              <a:t>Imagine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92594" y="1218946"/>
            <a:ext cx="402971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Begin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gathering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participants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introduce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theme and spark ideas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09576" y="945941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54900" y="686059"/>
            <a:ext cx="218393" cy="2650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4998" y="38290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70373" y="2050034"/>
            <a:ext cx="3491229" cy="146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Warm-up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Activity: Imaginary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Chase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Roboto"/>
              <a:cs typeface="Roboto"/>
            </a:endParaRPr>
          </a:p>
          <a:p>
            <a:pPr algn="just" marL="30480" marR="5080">
              <a:lnSpc>
                <a:spcPct val="108300"/>
              </a:lnSpc>
              <a:spcBef>
                <a:spcPts val="5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Gather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participants in 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circle.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by giving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 example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 one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thing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chasing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another,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such as “The dog is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dinosaur.”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next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person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such as, “The</a:t>
            </a:r>
            <a:r>
              <a:rPr dirty="0" sz="1000" spc="-6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dinosaur</a:t>
            </a:r>
            <a:endParaRPr sz="1000">
              <a:latin typeface="Roboto"/>
              <a:cs typeface="Roboto"/>
            </a:endParaRPr>
          </a:p>
          <a:p>
            <a:pPr algn="just" marL="30480" marR="23495">
              <a:lnSpc>
                <a:spcPct val="108300"/>
              </a:lnSpc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donut.”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following person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 by saying,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“The donut is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duck.”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whatever creature or object  they choose.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Continue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until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each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person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has added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this  imaginary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game of chase.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7315" y="3899169"/>
            <a:ext cx="3781425" cy="652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Provide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Ideas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and Inspiration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</a:pP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spark ideas,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watch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Chase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Game video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at the start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 tutorial.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42802" y="6694741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 h="0">
                <a:moveTo>
                  <a:pt x="0" y="0"/>
                </a:moveTo>
                <a:lnTo>
                  <a:pt x="1181811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92513" y="66947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49762" y="66947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93963" y="6464017"/>
            <a:ext cx="2381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View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video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at</a:t>
            </a:r>
            <a:r>
              <a:rPr dirty="0" sz="1000" spc="14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aseline="2777" sz="1500" spc="-15" b="1">
                <a:solidFill>
                  <a:srgbClr val="00AEEF"/>
                </a:solidFill>
                <a:latin typeface="Roboto"/>
                <a:cs typeface="Roboto"/>
              </a:rPr>
              <a:t>scratch.mit.edu/chase</a:t>
            </a:r>
            <a:endParaRPr baseline="2777" sz="15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905" y="786678"/>
            <a:ext cx="3950335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Ready </a:t>
            </a: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800" spc="25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endParaRPr sz="1800">
              <a:latin typeface="Roboto"/>
              <a:cs typeface="Roboto"/>
            </a:endParaRPr>
          </a:p>
          <a:p>
            <a:pPr marL="17145">
              <a:lnSpc>
                <a:spcPct val="100000"/>
              </a:lnSpc>
              <a:spcBef>
                <a:spcPts val="1664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checklist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prepare for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500" spc="-5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8500" y="1739356"/>
            <a:ext cx="2300605" cy="91440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dirty="0" sz="1000" spc="-5" b="1">
                <a:solidFill>
                  <a:srgbClr val="4C9BB8"/>
                </a:solidFill>
                <a:latin typeface="Roboto"/>
                <a:cs typeface="Roboto"/>
              </a:rPr>
              <a:t>Preview </a:t>
            </a:r>
            <a:r>
              <a:rPr dirty="0" sz="1000" b="1">
                <a:solidFill>
                  <a:srgbClr val="4C9BB8"/>
                </a:solidFill>
                <a:latin typeface="Roboto"/>
                <a:cs typeface="Roboto"/>
              </a:rPr>
              <a:t>the</a:t>
            </a:r>
            <a:r>
              <a:rPr dirty="0" sz="1000" spc="-45" b="1">
                <a:solidFill>
                  <a:srgbClr val="4C9BB8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4C9BB8"/>
                </a:solidFill>
                <a:latin typeface="Roboto"/>
                <a:cs typeface="Roboto"/>
              </a:rPr>
              <a:t>Tutorial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Chase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tutorial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shows  participants how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own  projects. Preview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tutorial before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try the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few</a:t>
            </a: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steps.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2122" y="32469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95650" y="3206750"/>
            <a:ext cx="1289977" cy="916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2122" y="44661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2122" y="56853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dirty="0"/>
              <a:t>Print the Activity</a:t>
            </a:r>
            <a:r>
              <a:rPr dirty="0" spc="-10"/>
              <a:t> Cards</a:t>
            </a:r>
          </a:p>
          <a:p>
            <a:pPr marL="12700" marR="1564640">
              <a:lnSpc>
                <a:spcPct val="108300"/>
              </a:lnSpc>
              <a:spcBef>
                <a:spcPts val="2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Print a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sets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pc="-5" b="0" i="1">
                <a:solidFill>
                  <a:srgbClr val="4C4D4F"/>
                </a:solidFill>
                <a:latin typeface="Roboto"/>
                <a:cs typeface="Roboto"/>
              </a:rPr>
              <a:t>Chase </a:t>
            </a:r>
            <a:r>
              <a:rPr dirty="0" b="0" i="1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cards  to have available 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during  the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workshop. </a:t>
            </a:r>
            <a:r>
              <a:rPr dirty="0" spc="-15" b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download the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cards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at: </a:t>
            </a:r>
            <a:r>
              <a:rPr dirty="0" u="sng" spc="-10">
                <a:uFill>
                  <a:solidFill>
                    <a:srgbClr val="4C9BB8"/>
                  </a:solidFill>
                </a:uFill>
              </a:rPr>
              <a:t>scratch.mit.edu/ideas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Make </a:t>
            </a:r>
            <a:r>
              <a:rPr dirty="0" spc="-10"/>
              <a:t>sure </a:t>
            </a:r>
            <a:r>
              <a:rPr dirty="0"/>
              <a:t>participants </a:t>
            </a:r>
            <a:r>
              <a:rPr dirty="0" spc="-5"/>
              <a:t>have Scratch</a:t>
            </a:r>
            <a:r>
              <a:rPr dirty="0" spc="5"/>
              <a:t> </a:t>
            </a:r>
            <a:r>
              <a:rPr dirty="0" spc="-5"/>
              <a:t>accounts</a:t>
            </a:r>
          </a:p>
          <a:p>
            <a:pPr marL="12700" marR="223520">
              <a:lnSpc>
                <a:spcPct val="108300"/>
              </a:lnSpc>
              <a:spcBef>
                <a:spcPts val="2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sign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up 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own Scratch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accounts at  </a:t>
            </a:r>
            <a:r>
              <a:rPr dirty="0" u="sng" spc="-5">
                <a:uFill>
                  <a:solidFill>
                    <a:srgbClr val="4C9BB8"/>
                  </a:solidFill>
                </a:uFill>
              </a:rPr>
              <a:t>scratch.mit.edu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, or you can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set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up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student accounts if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have 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Account. </a:t>
            </a:r>
            <a:r>
              <a:rPr dirty="0" spc="-25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request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Account, go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to:  </a:t>
            </a:r>
            <a:r>
              <a:rPr dirty="0" u="sng" spc="-10">
                <a:uFill>
                  <a:solidFill>
                    <a:srgbClr val="4C9BB8"/>
                  </a:solidFill>
                </a:uFill>
              </a:rPr>
              <a:t>scratch.mit.edu/educators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</a:t>
            </a:r>
            <a:r>
              <a:rPr dirty="0" spc="-5"/>
              <a:t>computers or</a:t>
            </a:r>
            <a:r>
              <a:rPr dirty="0" spc="-10"/>
              <a:t> laptops</a:t>
            </a:r>
          </a:p>
          <a:p>
            <a:pPr marL="12700" marR="372745">
              <a:lnSpc>
                <a:spcPct val="108300"/>
              </a:lnSpc>
              <a:spcBef>
                <a:spcPts val="250"/>
              </a:spcBef>
            </a:pP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Arrange computers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so that participants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work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individually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 pairs.</a:t>
            </a: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Roboto"/>
              <a:cs typeface="Roboto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a </a:t>
            </a:r>
            <a:r>
              <a:rPr dirty="0" spc="-5"/>
              <a:t>computer </a:t>
            </a:r>
            <a:r>
              <a:rPr dirty="0"/>
              <a:t>with </a:t>
            </a:r>
            <a:r>
              <a:rPr dirty="0" spc="-10"/>
              <a:t>projector </a:t>
            </a:r>
            <a:r>
              <a:rPr dirty="0" spc="-5"/>
              <a:t>or large</a:t>
            </a:r>
            <a:r>
              <a:rPr dirty="0" spc="-15"/>
              <a:t> </a:t>
            </a:r>
            <a:r>
              <a:rPr dirty="0" spc="-5"/>
              <a:t>monitor</a:t>
            </a: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dirty="0" spc="-15" b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projector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show examples and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how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</a:p>
        </p:txBody>
      </p:sp>
      <p:sp>
        <p:nvSpPr>
          <p:cNvPr id="35" name="object 35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40963" y="1828255"/>
            <a:ext cx="1628139" cy="9944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09042" y="4665979"/>
            <a:ext cx="2865526" cy="17501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198646"/>
            <a:ext cx="1795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CHASE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3737" y="198646"/>
            <a:ext cx="1795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CHASE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6910" y="2001807"/>
            <a:ext cx="1819275" cy="1253490"/>
          </a:xfrm>
          <a:custGeom>
            <a:avLst/>
            <a:gdLst/>
            <a:ahLst/>
            <a:cxnLst/>
            <a:rect l="l" t="t" r="r" b="b"/>
            <a:pathLst>
              <a:path w="1819275" h="1253489">
                <a:moveTo>
                  <a:pt x="1819135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53248"/>
                </a:lnTo>
                <a:lnTo>
                  <a:pt x="1704835" y="1253248"/>
                </a:lnTo>
                <a:lnTo>
                  <a:pt x="1770914" y="1251462"/>
                </a:lnTo>
                <a:lnTo>
                  <a:pt x="1804847" y="1238961"/>
                </a:lnTo>
                <a:lnTo>
                  <a:pt x="1817349" y="1205028"/>
                </a:lnTo>
                <a:lnTo>
                  <a:pt x="1819135" y="1138948"/>
                </a:lnTo>
                <a:lnTo>
                  <a:pt x="1819135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17676" y="61087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55167" y="61461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20362" y="1993901"/>
            <a:ext cx="4111625" cy="1675764"/>
          </a:xfrm>
          <a:custGeom>
            <a:avLst/>
            <a:gdLst/>
            <a:ahLst/>
            <a:cxnLst/>
            <a:rect l="l" t="t" r="r" b="b"/>
            <a:pathLst>
              <a:path w="4111625" h="1675764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75574"/>
                </a:lnTo>
                <a:lnTo>
                  <a:pt x="3997109" y="1675574"/>
                </a:lnTo>
                <a:lnTo>
                  <a:pt x="4063188" y="1673788"/>
                </a:lnTo>
                <a:lnTo>
                  <a:pt x="4097121" y="1661287"/>
                </a:lnTo>
                <a:lnTo>
                  <a:pt x="4109623" y="1627354"/>
                </a:lnTo>
                <a:lnTo>
                  <a:pt x="4111409" y="1561274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16959" y="3783775"/>
            <a:ext cx="4112895" cy="2224405"/>
          </a:xfrm>
          <a:custGeom>
            <a:avLst/>
            <a:gdLst/>
            <a:ahLst/>
            <a:cxnLst/>
            <a:rect l="l" t="t" r="r" b="b"/>
            <a:pathLst>
              <a:path w="4112895" h="222440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223833"/>
                </a:lnTo>
                <a:lnTo>
                  <a:pt x="3998544" y="2223833"/>
                </a:lnTo>
                <a:lnTo>
                  <a:pt x="4064623" y="2222047"/>
                </a:lnTo>
                <a:lnTo>
                  <a:pt x="4098556" y="2209546"/>
                </a:lnTo>
                <a:lnTo>
                  <a:pt x="4111058" y="2175613"/>
                </a:lnTo>
                <a:lnTo>
                  <a:pt x="4112844" y="2109533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36625" y="38158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3100" y="779102"/>
            <a:ext cx="3056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Demonstrate </a:t>
            </a:r>
            <a:r>
              <a:rPr dirty="0" sz="1800" spc="3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First</a:t>
            </a:r>
            <a:r>
              <a:rPr dirty="0" sz="1800" spc="14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00AEEF"/>
                </a:solidFill>
                <a:latin typeface="Roboto"/>
                <a:cs typeface="Roboto"/>
              </a:rPr>
              <a:t>Steps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99252" y="639698"/>
            <a:ext cx="109347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EA6955"/>
                </a:solidFill>
              </a:rPr>
              <a:t>C</a:t>
            </a:r>
            <a:r>
              <a:rPr dirty="0" spc="40">
                <a:solidFill>
                  <a:srgbClr val="EA6955"/>
                </a:solidFill>
              </a:rPr>
              <a:t>r</a:t>
            </a:r>
            <a:r>
              <a:rPr dirty="0" spc="65">
                <a:solidFill>
                  <a:srgbClr val="EA6955"/>
                </a:solidFill>
              </a:rPr>
              <a:t>eate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99252" y="1221866"/>
            <a:ext cx="350329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Support participants 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they create catch  games. Suggest working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pairs.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51997" y="706662"/>
            <a:ext cx="200939" cy="15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83757" y="726859"/>
            <a:ext cx="135501" cy="112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453058" y="938829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0525" y="3858968"/>
            <a:ext cx="18148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Provide Resources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Offer options for getting</a:t>
            </a:r>
            <a:r>
              <a:rPr dirty="0" sz="10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373059" y="944112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18386" y="684231"/>
            <a:ext cx="218393" cy="2650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00374" y="2566922"/>
            <a:ext cx="1874520" cy="963294"/>
          </a:xfrm>
          <a:custGeom>
            <a:avLst/>
            <a:gdLst/>
            <a:ahLst/>
            <a:cxnLst/>
            <a:rect l="l" t="t" r="r" b="b"/>
            <a:pathLst>
              <a:path w="1874520" h="963295">
                <a:moveTo>
                  <a:pt x="1678990" y="732764"/>
                </a:moveTo>
                <a:lnTo>
                  <a:pt x="1546263" y="732764"/>
                </a:lnTo>
                <a:lnTo>
                  <a:pt x="1553505" y="750834"/>
                </a:lnTo>
                <a:lnTo>
                  <a:pt x="1561938" y="793000"/>
                </a:lnTo>
                <a:lnTo>
                  <a:pt x="1565356" y="849130"/>
                </a:lnTo>
                <a:lnTo>
                  <a:pt x="1557555" y="909090"/>
                </a:lnTo>
                <a:lnTo>
                  <a:pt x="1532331" y="962748"/>
                </a:lnTo>
                <a:lnTo>
                  <a:pt x="1630827" y="913999"/>
                </a:lnTo>
                <a:lnTo>
                  <a:pt x="1678936" y="873793"/>
                </a:lnTo>
                <a:lnTo>
                  <a:pt x="1690408" y="820568"/>
                </a:lnTo>
                <a:lnTo>
                  <a:pt x="1678990" y="732764"/>
                </a:lnTo>
                <a:close/>
              </a:path>
              <a:path w="1874520" h="963295">
                <a:moveTo>
                  <a:pt x="1789899" y="0"/>
                </a:moveTo>
                <a:lnTo>
                  <a:pt x="84607" y="0"/>
                </a:lnTo>
                <a:lnTo>
                  <a:pt x="35693" y="2396"/>
                </a:lnTo>
                <a:lnTo>
                  <a:pt x="10575" y="19170"/>
                </a:lnTo>
                <a:lnTo>
                  <a:pt x="1321" y="64700"/>
                </a:lnTo>
                <a:lnTo>
                  <a:pt x="0" y="153365"/>
                </a:lnTo>
                <a:lnTo>
                  <a:pt x="0" y="579399"/>
                </a:lnTo>
                <a:lnTo>
                  <a:pt x="1321" y="668063"/>
                </a:lnTo>
                <a:lnTo>
                  <a:pt x="10575" y="713593"/>
                </a:lnTo>
                <a:lnTo>
                  <a:pt x="35693" y="730368"/>
                </a:lnTo>
                <a:lnTo>
                  <a:pt x="84607" y="732764"/>
                </a:lnTo>
                <a:lnTo>
                  <a:pt x="1789899" y="732764"/>
                </a:lnTo>
                <a:lnTo>
                  <a:pt x="1838813" y="730368"/>
                </a:lnTo>
                <a:lnTo>
                  <a:pt x="1863931" y="713593"/>
                </a:lnTo>
                <a:lnTo>
                  <a:pt x="1873185" y="668063"/>
                </a:lnTo>
                <a:lnTo>
                  <a:pt x="1874507" y="579399"/>
                </a:lnTo>
                <a:lnTo>
                  <a:pt x="1874507" y="153365"/>
                </a:lnTo>
                <a:lnTo>
                  <a:pt x="1873185" y="64700"/>
                </a:lnTo>
                <a:lnTo>
                  <a:pt x="1863931" y="19170"/>
                </a:lnTo>
                <a:lnTo>
                  <a:pt x="1838813" y="2396"/>
                </a:lnTo>
                <a:lnTo>
                  <a:pt x="1789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674881" y="2750728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4">
                <a:moveTo>
                  <a:pt x="0" y="353123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620971" y="2575044"/>
            <a:ext cx="50165" cy="100965"/>
          </a:xfrm>
          <a:custGeom>
            <a:avLst/>
            <a:gdLst/>
            <a:ahLst/>
            <a:cxnLst/>
            <a:rect l="l" t="t" r="r" b="b"/>
            <a:pathLst>
              <a:path w="50165" h="100964">
                <a:moveTo>
                  <a:pt x="50038" y="100418"/>
                </a:moveTo>
                <a:lnTo>
                  <a:pt x="44350" y="72384"/>
                </a:lnTo>
                <a:lnTo>
                  <a:pt x="34786" y="43865"/>
                </a:lnTo>
                <a:lnTo>
                  <a:pt x="20339" y="1851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16564" y="2566923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 h="0">
                <a:moveTo>
                  <a:pt x="162951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01716" y="2584441"/>
            <a:ext cx="43180" cy="104139"/>
          </a:xfrm>
          <a:custGeom>
            <a:avLst/>
            <a:gdLst/>
            <a:ahLst/>
            <a:cxnLst/>
            <a:rect l="l" t="t" r="r" b="b"/>
            <a:pathLst>
              <a:path w="43179" h="104139">
                <a:moveTo>
                  <a:pt x="42837" y="0"/>
                </a:moveTo>
                <a:lnTo>
                  <a:pt x="29026" y="14817"/>
                </a:lnTo>
                <a:lnTo>
                  <a:pt x="16384" y="36256"/>
                </a:lnTo>
                <a:lnTo>
                  <a:pt x="6259" y="65542"/>
                </a:lnTo>
                <a:lnTo>
                  <a:pt x="0" y="10389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00368" y="2762765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4">
                <a:moveTo>
                  <a:pt x="0" y="0"/>
                </a:moveTo>
                <a:lnTo>
                  <a:pt x="0" y="353123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04239" y="3191154"/>
            <a:ext cx="50165" cy="100965"/>
          </a:xfrm>
          <a:custGeom>
            <a:avLst/>
            <a:gdLst/>
            <a:ahLst/>
            <a:cxnLst/>
            <a:rect l="l" t="t" r="r" b="b"/>
            <a:pathLst>
              <a:path w="50165" h="100964">
                <a:moveTo>
                  <a:pt x="0" y="0"/>
                </a:moveTo>
                <a:lnTo>
                  <a:pt x="5687" y="28034"/>
                </a:lnTo>
                <a:lnTo>
                  <a:pt x="15251" y="56553"/>
                </a:lnTo>
                <a:lnTo>
                  <a:pt x="29698" y="81899"/>
                </a:lnTo>
                <a:lnTo>
                  <a:pt x="50038" y="10041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10504" y="3299692"/>
            <a:ext cx="1304925" cy="0"/>
          </a:xfrm>
          <a:custGeom>
            <a:avLst/>
            <a:gdLst/>
            <a:ahLst/>
            <a:cxnLst/>
            <a:rect l="l" t="t" r="r" b="b"/>
            <a:pathLst>
              <a:path w="1304925" h="0">
                <a:moveTo>
                  <a:pt x="0" y="0"/>
                </a:moveTo>
                <a:lnTo>
                  <a:pt x="1304759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47979" y="3339236"/>
            <a:ext cx="17780" cy="165100"/>
          </a:xfrm>
          <a:custGeom>
            <a:avLst/>
            <a:gdLst/>
            <a:ahLst/>
            <a:cxnLst/>
            <a:rect l="l" t="t" r="r" b="b"/>
            <a:pathLst>
              <a:path w="17779" h="165100">
                <a:moveTo>
                  <a:pt x="10909" y="0"/>
                </a:moveTo>
                <a:lnTo>
                  <a:pt x="16150" y="36363"/>
                </a:lnTo>
                <a:lnTo>
                  <a:pt x="17708" y="78613"/>
                </a:lnTo>
                <a:lnTo>
                  <a:pt x="13139" y="122758"/>
                </a:lnTo>
                <a:lnTo>
                  <a:pt x="0" y="164807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367744" y="3328781"/>
            <a:ext cx="114300" cy="180975"/>
          </a:xfrm>
          <a:custGeom>
            <a:avLst/>
            <a:gdLst/>
            <a:ahLst/>
            <a:cxnLst/>
            <a:rect l="l" t="t" r="r" b="b"/>
            <a:pathLst>
              <a:path w="114300" h="180975">
                <a:moveTo>
                  <a:pt x="0" y="180352"/>
                </a:moveTo>
                <a:lnTo>
                  <a:pt x="28757" y="158850"/>
                </a:lnTo>
                <a:lnTo>
                  <a:pt x="59129" y="129928"/>
                </a:lnTo>
                <a:lnTo>
                  <a:pt x="86522" y="93721"/>
                </a:lnTo>
                <a:lnTo>
                  <a:pt x="106342" y="50366"/>
                </a:lnTo>
                <a:lnTo>
                  <a:pt x="113995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517777" y="3299692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 h="0">
                <a:moveTo>
                  <a:pt x="0" y="0"/>
                </a:moveTo>
                <a:lnTo>
                  <a:pt x="44767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630695" y="3178276"/>
            <a:ext cx="43180" cy="104139"/>
          </a:xfrm>
          <a:custGeom>
            <a:avLst/>
            <a:gdLst/>
            <a:ahLst/>
            <a:cxnLst/>
            <a:rect l="l" t="t" r="r" b="b"/>
            <a:pathLst>
              <a:path w="43179" h="104139">
                <a:moveTo>
                  <a:pt x="0" y="103898"/>
                </a:moveTo>
                <a:lnTo>
                  <a:pt x="13810" y="89080"/>
                </a:lnTo>
                <a:lnTo>
                  <a:pt x="26452" y="67641"/>
                </a:lnTo>
                <a:lnTo>
                  <a:pt x="36577" y="38356"/>
                </a:lnTo>
                <a:lnTo>
                  <a:pt x="42837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673966" y="2701080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914" y="37604"/>
                </a:moveTo>
                <a:lnTo>
                  <a:pt x="914" y="19215"/>
                </a:lnTo>
                <a:lnTo>
                  <a:pt x="914" y="11696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571300" y="2566930"/>
            <a:ext cx="38100" cy="3175"/>
          </a:xfrm>
          <a:custGeom>
            <a:avLst/>
            <a:gdLst/>
            <a:ahLst/>
            <a:cxnLst/>
            <a:rect l="l" t="t" r="r" b="b"/>
            <a:pathLst>
              <a:path w="38100" h="3175">
                <a:moveTo>
                  <a:pt x="37922" y="2857"/>
                </a:moveTo>
                <a:lnTo>
                  <a:pt x="32130" y="1003"/>
                </a:lnTo>
                <a:lnTo>
                  <a:pt x="25831" y="0"/>
                </a:lnTo>
                <a:lnTo>
                  <a:pt x="1897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66376" y="2566930"/>
            <a:ext cx="38100" cy="4445"/>
          </a:xfrm>
          <a:custGeom>
            <a:avLst/>
            <a:gdLst/>
            <a:ahLst/>
            <a:cxnLst/>
            <a:rect l="l" t="t" r="r" b="b"/>
            <a:pathLst>
              <a:path w="38100" h="4444">
                <a:moveTo>
                  <a:pt x="37566" y="0"/>
                </a:moveTo>
                <a:lnTo>
                  <a:pt x="18605" y="0"/>
                </a:lnTo>
                <a:lnTo>
                  <a:pt x="10833" y="0"/>
                </a:lnTo>
                <a:lnTo>
                  <a:pt x="0" y="4267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00374" y="2701131"/>
            <a:ext cx="635" cy="38100"/>
          </a:xfrm>
          <a:custGeom>
            <a:avLst/>
            <a:gdLst/>
            <a:ahLst/>
            <a:cxnLst/>
            <a:rect l="l" t="t" r="r" b="b"/>
            <a:pathLst>
              <a:path w="634" h="38100">
                <a:moveTo>
                  <a:pt x="-6350" y="18776"/>
                </a:moveTo>
                <a:lnTo>
                  <a:pt x="6807" y="18776"/>
                </a:lnTo>
              </a:path>
            </a:pathLst>
          </a:custGeom>
          <a:ln w="50253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00374" y="3127927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0" y="18389"/>
                </a:lnTo>
                <a:lnTo>
                  <a:pt x="0" y="25907"/>
                </a:lnTo>
                <a:lnTo>
                  <a:pt x="914" y="3761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66033" y="3296837"/>
            <a:ext cx="42545" cy="3175"/>
          </a:xfrm>
          <a:custGeom>
            <a:avLst/>
            <a:gdLst/>
            <a:ahLst/>
            <a:cxnLst/>
            <a:rect l="l" t="t" r="r" b="b"/>
            <a:pathLst>
              <a:path w="42545" h="3175">
                <a:moveTo>
                  <a:pt x="0" y="0"/>
                </a:moveTo>
                <a:lnTo>
                  <a:pt x="5791" y="1854"/>
                </a:lnTo>
                <a:lnTo>
                  <a:pt x="12090" y="2857"/>
                </a:lnTo>
                <a:lnTo>
                  <a:pt x="18948" y="2857"/>
                </a:lnTo>
                <a:lnTo>
                  <a:pt x="42532" y="285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43046" y="3299695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 h="0">
                <a:moveTo>
                  <a:pt x="0" y="0"/>
                </a:moveTo>
                <a:lnTo>
                  <a:pt x="23583" y="0"/>
                </a:lnTo>
                <a:lnTo>
                  <a:pt x="4244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327777" y="3299695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4" h="17145">
                <a:moveTo>
                  <a:pt x="0" y="0"/>
                </a:moveTo>
                <a:lnTo>
                  <a:pt x="18859" y="0"/>
                </a:lnTo>
                <a:lnTo>
                  <a:pt x="20320" y="838"/>
                </a:lnTo>
                <a:lnTo>
                  <a:pt x="22898" y="6870"/>
                </a:lnTo>
                <a:lnTo>
                  <a:pt x="25692" y="1662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32705" y="3514540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39">
                <a:moveTo>
                  <a:pt x="9944" y="0"/>
                </a:moveTo>
                <a:lnTo>
                  <a:pt x="6972" y="5270"/>
                </a:lnTo>
                <a:lnTo>
                  <a:pt x="3670" y="10325"/>
                </a:lnTo>
                <a:lnTo>
                  <a:pt x="0" y="15138"/>
                </a:lnTo>
                <a:lnTo>
                  <a:pt x="6032" y="12306"/>
                </a:lnTo>
                <a:lnTo>
                  <a:pt x="15659" y="671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479364" y="3299695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2006" y="17665"/>
                </a:moveTo>
                <a:lnTo>
                  <a:pt x="1638" y="11887"/>
                </a:lnTo>
                <a:lnTo>
                  <a:pt x="977" y="5994"/>
                </a:lnTo>
                <a:lnTo>
                  <a:pt x="0" y="0"/>
                </a:lnTo>
                <a:lnTo>
                  <a:pt x="1703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573231" y="3295427"/>
            <a:ext cx="36195" cy="4445"/>
          </a:xfrm>
          <a:custGeom>
            <a:avLst/>
            <a:gdLst/>
            <a:ahLst/>
            <a:cxnLst/>
            <a:rect l="l" t="t" r="r" b="b"/>
            <a:pathLst>
              <a:path w="36195" h="4445">
                <a:moveTo>
                  <a:pt x="0" y="4267"/>
                </a:moveTo>
                <a:lnTo>
                  <a:pt x="17043" y="4267"/>
                </a:lnTo>
                <a:lnTo>
                  <a:pt x="24815" y="4267"/>
                </a:lnTo>
                <a:lnTo>
                  <a:pt x="35648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674411" y="3127927"/>
            <a:ext cx="635" cy="38100"/>
          </a:xfrm>
          <a:custGeom>
            <a:avLst/>
            <a:gdLst/>
            <a:ahLst/>
            <a:cxnLst/>
            <a:rect l="l" t="t" r="r" b="b"/>
            <a:pathLst>
              <a:path w="634" h="38100">
                <a:moveTo>
                  <a:pt x="-6350" y="18776"/>
                </a:moveTo>
                <a:lnTo>
                  <a:pt x="6819" y="18776"/>
                </a:lnTo>
              </a:path>
            </a:pathLst>
          </a:custGeom>
          <a:ln w="50253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880879" y="2609030"/>
            <a:ext cx="166878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Who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do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want as the main 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character in your game? What 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will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it</a:t>
            </a:r>
            <a:r>
              <a:rPr dirty="0" sz="1000" spc="-15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chase?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40628" y="2559998"/>
            <a:ext cx="1879600" cy="671830"/>
          </a:xfrm>
          <a:custGeom>
            <a:avLst/>
            <a:gdLst/>
            <a:ahLst/>
            <a:cxnLst/>
            <a:rect l="l" t="t" r="r" b="b"/>
            <a:pathLst>
              <a:path w="1879600" h="671830">
                <a:moveTo>
                  <a:pt x="1683499" y="511098"/>
                </a:moveTo>
                <a:lnTo>
                  <a:pt x="1550415" y="511098"/>
                </a:lnTo>
                <a:lnTo>
                  <a:pt x="1559925" y="529755"/>
                </a:lnTo>
                <a:lnTo>
                  <a:pt x="1568869" y="571912"/>
                </a:lnTo>
                <a:lnTo>
                  <a:pt x="1565096" y="623766"/>
                </a:lnTo>
                <a:lnTo>
                  <a:pt x="1536458" y="671512"/>
                </a:lnTo>
                <a:lnTo>
                  <a:pt x="1635218" y="637509"/>
                </a:lnTo>
                <a:lnTo>
                  <a:pt x="1683454" y="609465"/>
                </a:lnTo>
                <a:lnTo>
                  <a:pt x="1694953" y="572341"/>
                </a:lnTo>
                <a:lnTo>
                  <a:pt x="1683499" y="511098"/>
                </a:lnTo>
                <a:close/>
              </a:path>
              <a:path w="1879600" h="671830">
                <a:moveTo>
                  <a:pt x="1794713" y="0"/>
                </a:moveTo>
                <a:lnTo>
                  <a:pt x="84835" y="0"/>
                </a:lnTo>
                <a:lnTo>
                  <a:pt x="35790" y="1671"/>
                </a:lnTo>
                <a:lnTo>
                  <a:pt x="10604" y="13373"/>
                </a:lnTo>
                <a:lnTo>
                  <a:pt x="1325" y="45134"/>
                </a:lnTo>
                <a:lnTo>
                  <a:pt x="0" y="106984"/>
                </a:lnTo>
                <a:lnTo>
                  <a:pt x="0" y="404126"/>
                </a:lnTo>
                <a:lnTo>
                  <a:pt x="1325" y="465969"/>
                </a:lnTo>
                <a:lnTo>
                  <a:pt x="10604" y="497727"/>
                </a:lnTo>
                <a:lnTo>
                  <a:pt x="35790" y="509427"/>
                </a:lnTo>
                <a:lnTo>
                  <a:pt x="84835" y="511098"/>
                </a:lnTo>
                <a:lnTo>
                  <a:pt x="1794713" y="511098"/>
                </a:lnTo>
                <a:lnTo>
                  <a:pt x="1843759" y="509427"/>
                </a:lnTo>
                <a:lnTo>
                  <a:pt x="1868944" y="497727"/>
                </a:lnTo>
                <a:lnTo>
                  <a:pt x="1878223" y="465969"/>
                </a:lnTo>
                <a:lnTo>
                  <a:pt x="1879549" y="404126"/>
                </a:lnTo>
                <a:lnTo>
                  <a:pt x="1879549" y="106984"/>
                </a:lnTo>
                <a:lnTo>
                  <a:pt x="1878223" y="45134"/>
                </a:lnTo>
                <a:lnTo>
                  <a:pt x="1868944" y="13373"/>
                </a:lnTo>
                <a:lnTo>
                  <a:pt x="1843759" y="1671"/>
                </a:lnTo>
                <a:lnTo>
                  <a:pt x="1794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20177" y="2696692"/>
            <a:ext cx="0" cy="226060"/>
          </a:xfrm>
          <a:custGeom>
            <a:avLst/>
            <a:gdLst/>
            <a:ahLst/>
            <a:cxnLst/>
            <a:rect l="l" t="t" r="r" b="b"/>
            <a:pathLst>
              <a:path w="0" h="226060">
                <a:moveTo>
                  <a:pt x="0" y="226034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72182" y="2568498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19">
                <a:moveTo>
                  <a:pt x="37642" y="45631"/>
                </a:moveTo>
                <a:lnTo>
                  <a:pt x="31548" y="32455"/>
                </a:lnTo>
                <a:lnTo>
                  <a:pt x="23436" y="19972"/>
                </a:lnTo>
                <a:lnTo>
                  <a:pt x="13016" y="891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57135" y="2560003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90" h="0">
                <a:moveTo>
                  <a:pt x="163388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44863" y="2578600"/>
            <a:ext cx="31115" cy="50800"/>
          </a:xfrm>
          <a:custGeom>
            <a:avLst/>
            <a:gdLst/>
            <a:ahLst/>
            <a:cxnLst/>
            <a:rect l="l" t="t" r="r" b="b"/>
            <a:pathLst>
              <a:path w="31114" h="50800">
                <a:moveTo>
                  <a:pt x="30822" y="0"/>
                </a:moveTo>
                <a:lnTo>
                  <a:pt x="21445" y="8768"/>
                </a:lnTo>
                <a:lnTo>
                  <a:pt x="12877" y="19931"/>
                </a:lnTo>
                <a:lnTo>
                  <a:pt x="5576" y="33777"/>
                </a:lnTo>
                <a:lnTo>
                  <a:pt x="0" y="50596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840628" y="2708374"/>
            <a:ext cx="0" cy="226060"/>
          </a:xfrm>
          <a:custGeom>
            <a:avLst/>
            <a:gdLst/>
            <a:ahLst/>
            <a:cxnLst/>
            <a:rect l="l" t="t" r="r" b="b"/>
            <a:pathLst>
              <a:path w="0" h="226060">
                <a:moveTo>
                  <a:pt x="0" y="0"/>
                </a:moveTo>
                <a:lnTo>
                  <a:pt x="0" y="226034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50981" y="3016972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19">
                <a:moveTo>
                  <a:pt x="0" y="0"/>
                </a:moveTo>
                <a:lnTo>
                  <a:pt x="6094" y="13175"/>
                </a:lnTo>
                <a:lnTo>
                  <a:pt x="14206" y="25658"/>
                </a:lnTo>
                <a:lnTo>
                  <a:pt x="24626" y="36720"/>
                </a:lnTo>
                <a:lnTo>
                  <a:pt x="37642" y="4563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51337" y="3071098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4" h="0">
                <a:moveTo>
                  <a:pt x="0" y="0"/>
                </a:moveTo>
                <a:lnTo>
                  <a:pt x="1308265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95166" y="3107964"/>
            <a:ext cx="15240" cy="101600"/>
          </a:xfrm>
          <a:custGeom>
            <a:avLst/>
            <a:gdLst/>
            <a:ahLst/>
            <a:cxnLst/>
            <a:rect l="l" t="t" r="r" b="b"/>
            <a:pathLst>
              <a:path w="15240" h="101600">
                <a:moveTo>
                  <a:pt x="10515" y="0"/>
                </a:moveTo>
                <a:lnTo>
                  <a:pt x="14271" y="23298"/>
                </a:lnTo>
                <a:lnTo>
                  <a:pt x="14816" y="49123"/>
                </a:lnTo>
                <a:lnTo>
                  <a:pt x="10581" y="75691"/>
                </a:lnTo>
                <a:lnTo>
                  <a:pt x="0" y="101219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15272" y="3100574"/>
            <a:ext cx="111125" cy="115570"/>
          </a:xfrm>
          <a:custGeom>
            <a:avLst/>
            <a:gdLst/>
            <a:ahLst/>
            <a:cxnLst/>
            <a:rect l="l" t="t" r="r" b="b"/>
            <a:pathLst>
              <a:path w="111125" h="115569">
                <a:moveTo>
                  <a:pt x="0" y="115163"/>
                </a:moveTo>
                <a:lnTo>
                  <a:pt x="34134" y="96610"/>
                </a:lnTo>
                <a:lnTo>
                  <a:pt x="68753" y="71131"/>
                </a:lnTo>
                <a:lnTo>
                  <a:pt x="96678" y="38877"/>
                </a:lnTo>
                <a:lnTo>
                  <a:pt x="11073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62659" y="3071098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 h="0">
                <a:moveTo>
                  <a:pt x="0" y="0"/>
                </a:moveTo>
                <a:lnTo>
                  <a:pt x="4488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85119" y="3001905"/>
            <a:ext cx="31115" cy="50800"/>
          </a:xfrm>
          <a:custGeom>
            <a:avLst/>
            <a:gdLst/>
            <a:ahLst/>
            <a:cxnLst/>
            <a:rect l="l" t="t" r="r" b="b"/>
            <a:pathLst>
              <a:path w="31115" h="50800">
                <a:moveTo>
                  <a:pt x="0" y="50596"/>
                </a:moveTo>
                <a:lnTo>
                  <a:pt x="9377" y="41828"/>
                </a:lnTo>
                <a:lnTo>
                  <a:pt x="17945" y="30665"/>
                </a:lnTo>
                <a:lnTo>
                  <a:pt x="25246" y="16819"/>
                </a:lnTo>
                <a:lnTo>
                  <a:pt x="30822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18043" y="2644827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2133" y="40182"/>
                </a:moveTo>
                <a:lnTo>
                  <a:pt x="2133" y="22148"/>
                </a:lnTo>
                <a:lnTo>
                  <a:pt x="2133" y="1297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16329" y="2560003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046" y="2730"/>
                </a:moveTo>
                <a:lnTo>
                  <a:pt x="34429" y="977"/>
                </a:lnTo>
                <a:lnTo>
                  <a:pt x="27101" y="0"/>
                </a:lnTo>
                <a:lnTo>
                  <a:pt x="1901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03645" y="2560003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830" y="0"/>
                </a:moveTo>
                <a:lnTo>
                  <a:pt x="21818" y="0"/>
                </a:lnTo>
                <a:lnTo>
                  <a:pt x="12484" y="0"/>
                </a:lnTo>
                <a:lnTo>
                  <a:pt x="0" y="391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840628" y="2644801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1346" y="0"/>
                </a:moveTo>
                <a:lnTo>
                  <a:pt x="469" y="6819"/>
                </a:lnTo>
                <a:lnTo>
                  <a:pt x="0" y="14198"/>
                </a:lnTo>
                <a:lnTo>
                  <a:pt x="0" y="22174"/>
                </a:lnTo>
                <a:lnTo>
                  <a:pt x="0" y="4020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40628" y="2946096"/>
            <a:ext cx="2540" cy="40640"/>
          </a:xfrm>
          <a:custGeom>
            <a:avLst/>
            <a:gdLst/>
            <a:ahLst/>
            <a:cxnLst/>
            <a:rect l="l" t="t" r="r" b="b"/>
            <a:pathLst>
              <a:path w="2539" h="40639">
                <a:moveTo>
                  <a:pt x="0" y="0"/>
                </a:moveTo>
                <a:lnTo>
                  <a:pt x="0" y="18034"/>
                </a:lnTo>
                <a:lnTo>
                  <a:pt x="0" y="27203"/>
                </a:lnTo>
                <a:lnTo>
                  <a:pt x="2133" y="4018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03429" y="3068359"/>
            <a:ext cx="45720" cy="3175"/>
          </a:xfrm>
          <a:custGeom>
            <a:avLst/>
            <a:gdLst/>
            <a:ahLst/>
            <a:cxnLst/>
            <a:rect l="l" t="t" r="r" b="b"/>
            <a:pathLst>
              <a:path w="45720" h="3175">
                <a:moveTo>
                  <a:pt x="0" y="0"/>
                </a:moveTo>
                <a:lnTo>
                  <a:pt x="6616" y="1765"/>
                </a:lnTo>
                <a:lnTo>
                  <a:pt x="13944" y="2743"/>
                </a:lnTo>
                <a:lnTo>
                  <a:pt x="22034" y="2743"/>
                </a:lnTo>
                <a:lnTo>
                  <a:pt x="45681" y="274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83694" y="3071102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 h="0">
                <a:moveTo>
                  <a:pt x="0" y="0"/>
                </a:moveTo>
                <a:lnTo>
                  <a:pt x="23647" y="0"/>
                </a:lnTo>
                <a:lnTo>
                  <a:pt x="4254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72146" y="3071102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0" y="0"/>
                </a:moveTo>
                <a:lnTo>
                  <a:pt x="18897" y="0"/>
                </a:lnTo>
                <a:lnTo>
                  <a:pt x="20612" y="685"/>
                </a:lnTo>
                <a:lnTo>
                  <a:pt x="23863" y="6324"/>
                </a:lnTo>
                <a:lnTo>
                  <a:pt x="27203" y="1529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77086" y="3218536"/>
            <a:ext cx="17145" cy="13335"/>
          </a:xfrm>
          <a:custGeom>
            <a:avLst/>
            <a:gdLst/>
            <a:ahLst/>
            <a:cxnLst/>
            <a:rect l="l" t="t" r="r" b="b"/>
            <a:pathLst>
              <a:path w="17145" h="13335">
                <a:moveTo>
                  <a:pt x="11849" y="0"/>
                </a:moveTo>
                <a:lnTo>
                  <a:pt x="8407" y="4546"/>
                </a:lnTo>
                <a:lnTo>
                  <a:pt x="4470" y="8890"/>
                </a:lnTo>
                <a:lnTo>
                  <a:pt x="0" y="12979"/>
                </a:lnTo>
                <a:lnTo>
                  <a:pt x="6527" y="10845"/>
                </a:lnTo>
                <a:lnTo>
                  <a:pt x="16852" y="662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524127" y="3071102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62" y="17830"/>
                </a:moveTo>
                <a:lnTo>
                  <a:pt x="2197" y="12052"/>
                </a:lnTo>
                <a:lnTo>
                  <a:pt x="1435" y="6108"/>
                </a:lnTo>
                <a:lnTo>
                  <a:pt x="0" y="0"/>
                </a:lnTo>
                <a:lnTo>
                  <a:pt x="170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18259" y="3067190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3911"/>
                </a:moveTo>
                <a:lnTo>
                  <a:pt x="17081" y="3911"/>
                </a:lnTo>
                <a:lnTo>
                  <a:pt x="26415" y="3911"/>
                </a:lnTo>
                <a:lnTo>
                  <a:pt x="3890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718831" y="2946096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0" y="40208"/>
                </a:moveTo>
                <a:lnTo>
                  <a:pt x="876" y="33375"/>
                </a:lnTo>
                <a:lnTo>
                  <a:pt x="1346" y="25996"/>
                </a:lnTo>
                <a:lnTo>
                  <a:pt x="1346" y="18034"/>
                </a:lnTo>
                <a:lnTo>
                  <a:pt x="1346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5916777" y="2595163"/>
            <a:ext cx="165290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Which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backdrop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would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you 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like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choose for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your</a:t>
            </a:r>
            <a:r>
              <a:rPr dirty="0" sz="1000" spc="-85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game?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68491" y="5289550"/>
            <a:ext cx="163512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want  to follow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online tutorial: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scratch.mit.edu/chase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74583" y="5412268"/>
            <a:ext cx="156845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explore  using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printed cards: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scratch.mit.edu/ideas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004835" y="4296907"/>
            <a:ext cx="1541779" cy="11069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004835" y="429690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675929" y="1253436"/>
            <a:ext cx="386397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steps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tutorial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so 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see how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760720" y="20251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868415" y="2050034"/>
            <a:ext cx="2319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Start with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Prompts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questions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0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862828" y="6194516"/>
            <a:ext cx="1962785" cy="925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Suggest Ideas 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for</a:t>
            </a:r>
            <a:r>
              <a:rPr dirty="0" sz="1000" spc="-2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Starting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79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Choose a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backdrop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Choose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draw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main</a:t>
            </a:r>
            <a:r>
              <a:rPr dirty="0" sz="1000" spc="-6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move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with arrow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keys.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Select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object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chase.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01661" y="2037627"/>
            <a:ext cx="1729739" cy="334010"/>
          </a:xfrm>
          <a:custGeom>
            <a:avLst/>
            <a:gdLst/>
            <a:ahLst/>
            <a:cxnLst/>
            <a:rect l="l" t="t" r="r" b="b"/>
            <a:pathLst>
              <a:path w="1729739" h="334010">
                <a:moveTo>
                  <a:pt x="1729638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1729638" y="333756"/>
                </a:lnTo>
                <a:lnTo>
                  <a:pt x="17296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628837" y="2002383"/>
            <a:ext cx="2161540" cy="1259840"/>
          </a:xfrm>
          <a:custGeom>
            <a:avLst/>
            <a:gdLst/>
            <a:ahLst/>
            <a:cxnLst/>
            <a:rect l="l" t="t" r="r" b="b"/>
            <a:pathLst>
              <a:path w="2161540" h="1259839">
                <a:moveTo>
                  <a:pt x="2161540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59547"/>
                </a:lnTo>
                <a:lnTo>
                  <a:pt x="2047239" y="1259547"/>
                </a:lnTo>
                <a:lnTo>
                  <a:pt x="2113319" y="1257761"/>
                </a:lnTo>
                <a:lnTo>
                  <a:pt x="2147252" y="1245260"/>
                </a:lnTo>
                <a:lnTo>
                  <a:pt x="2159754" y="1211327"/>
                </a:lnTo>
                <a:lnTo>
                  <a:pt x="2161540" y="1145247"/>
                </a:lnTo>
                <a:lnTo>
                  <a:pt x="2161540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677316" y="2039907"/>
            <a:ext cx="2043430" cy="334010"/>
          </a:xfrm>
          <a:custGeom>
            <a:avLst/>
            <a:gdLst/>
            <a:ahLst/>
            <a:cxnLst/>
            <a:rect l="l" t="t" r="r" b="b"/>
            <a:pathLst>
              <a:path w="2043429" h="334010">
                <a:moveTo>
                  <a:pt x="20430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2043023" y="333756"/>
                </a:lnTo>
                <a:lnTo>
                  <a:pt x="20430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8736" y="3371936"/>
            <a:ext cx="4102100" cy="2635885"/>
          </a:xfrm>
          <a:custGeom>
            <a:avLst/>
            <a:gdLst/>
            <a:ahLst/>
            <a:cxnLst/>
            <a:rect l="l" t="t" r="r" b="b"/>
            <a:pathLst>
              <a:path w="4102100" h="2635885">
                <a:moveTo>
                  <a:pt x="410164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35669"/>
                </a:lnTo>
                <a:lnTo>
                  <a:pt x="3987342" y="2635669"/>
                </a:lnTo>
                <a:lnTo>
                  <a:pt x="4053422" y="2633883"/>
                </a:lnTo>
                <a:lnTo>
                  <a:pt x="4087355" y="2621381"/>
                </a:lnTo>
                <a:lnTo>
                  <a:pt x="4099856" y="2587448"/>
                </a:lnTo>
                <a:lnTo>
                  <a:pt x="4101642" y="2521369"/>
                </a:lnTo>
                <a:lnTo>
                  <a:pt x="4101642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26226" y="3411085"/>
            <a:ext cx="3994150" cy="258445"/>
          </a:xfrm>
          <a:custGeom>
            <a:avLst/>
            <a:gdLst/>
            <a:ahLst/>
            <a:cxnLst/>
            <a:rect l="l" t="t" r="r" b="b"/>
            <a:pathLst>
              <a:path w="3994150" h="258445">
                <a:moveTo>
                  <a:pt x="399411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58394"/>
                </a:lnTo>
                <a:lnTo>
                  <a:pt x="3994111" y="258394"/>
                </a:lnTo>
                <a:lnTo>
                  <a:pt x="3994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972714" y="2475191"/>
            <a:ext cx="603172" cy="5997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750564" y="2441448"/>
            <a:ext cx="757516" cy="7148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337799" y="2878352"/>
            <a:ext cx="200024" cy="200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770225" y="2062734"/>
            <a:ext cx="11563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Choose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1000" spc="-5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backdrop.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53382" y="2471792"/>
            <a:ext cx="603555" cy="6035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267099" y="2908033"/>
            <a:ext cx="200016" cy="200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617260" y="2454161"/>
            <a:ext cx="773379" cy="7554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780671" y="2065379"/>
            <a:ext cx="19284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C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In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ho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S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o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c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s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r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e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at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ch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s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,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p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c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r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h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it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o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e</a:t>
            </a:r>
            <a:r>
              <a:rPr dirty="0" sz="1000" spc="-229" b="1">
                <a:solidFill>
                  <a:srgbClr val="00AEEF"/>
                </a:solidFill>
                <a:latin typeface="Roboto"/>
                <a:cs typeface="Roboto"/>
              </a:rPr>
              <a:t>o</a:t>
            </a:r>
            <a:r>
              <a:rPr dirty="0" baseline="-11111" sz="1500" spc="-345" b="1">
                <a:solidFill>
                  <a:srgbClr val="00AEEF"/>
                </a:solidFill>
                <a:latin typeface="Roboto"/>
                <a:cs typeface="Roboto"/>
              </a:rPr>
              <a:t>,</a:t>
            </a:r>
            <a:r>
              <a:rPr dirty="0" baseline="-11111" sz="1500" spc="-337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baseline="-11111" sz="1500" spc="-254" b="1">
                <a:solidFill>
                  <a:srgbClr val="00AEEF"/>
                </a:solidFill>
                <a:latin typeface="Roboto"/>
                <a:cs typeface="Roboto"/>
              </a:rPr>
              <a:t>l</a:t>
            </a:r>
            <a:r>
              <a:rPr dirty="0" sz="1000" spc="-170" b="1">
                <a:solidFill>
                  <a:srgbClr val="00AEEF"/>
                </a:solidFill>
                <a:latin typeface="Roboto"/>
                <a:cs typeface="Roboto"/>
              </a:rPr>
              <a:t>s</a:t>
            </a:r>
            <a:r>
              <a:rPr dirty="0" baseline="-11111" sz="1500" spc="-254" b="1">
                <a:solidFill>
                  <a:srgbClr val="00AEEF"/>
                </a:solidFill>
                <a:latin typeface="Roboto"/>
                <a:cs typeface="Roboto"/>
              </a:rPr>
              <a:t>ik</a:t>
            </a:r>
            <a:r>
              <a:rPr dirty="0" sz="1000" spc="-170" b="1">
                <a:solidFill>
                  <a:srgbClr val="00AEEF"/>
                </a:solidFill>
                <a:latin typeface="Roboto"/>
                <a:cs typeface="Roboto"/>
              </a:rPr>
              <a:t>e</a:t>
            </a:r>
            <a:r>
              <a:rPr dirty="0" baseline="-11111" sz="1500" spc="-254" b="1">
                <a:solidFill>
                  <a:srgbClr val="00AEEF"/>
                </a:solidFill>
                <a:latin typeface="Roboto"/>
                <a:cs typeface="Roboto"/>
              </a:rPr>
              <a:t>e</a:t>
            </a:r>
            <a:r>
              <a:rPr dirty="0" sz="1000" spc="-17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baseline="-11111" sz="1500" spc="-254" b="1">
                <a:solidFill>
                  <a:srgbClr val="00AEEF"/>
                </a:solidFill>
                <a:latin typeface="Roboto"/>
                <a:cs typeface="Roboto"/>
              </a:rPr>
              <a:t>R</a:t>
            </a:r>
            <a:r>
              <a:rPr dirty="0" sz="1000" spc="-170" b="1">
                <a:solidFill>
                  <a:srgbClr val="00AEEF"/>
                </a:solidFill>
                <a:latin typeface="Roboto"/>
                <a:cs typeface="Roboto"/>
              </a:rPr>
              <a:t>n</a:t>
            </a:r>
            <a:r>
              <a:rPr dirty="0" baseline="-11111" sz="1500" spc="-254" b="1">
                <a:solidFill>
                  <a:srgbClr val="00AEEF"/>
                </a:solidFill>
                <a:latin typeface="Roboto"/>
                <a:cs typeface="Roboto"/>
              </a:rPr>
              <a:t>o</a:t>
            </a:r>
            <a:r>
              <a:rPr dirty="0" sz="1000" spc="-170" b="1">
                <a:solidFill>
                  <a:srgbClr val="00AEEF"/>
                </a:solidFill>
                <a:latin typeface="Roboto"/>
                <a:cs typeface="Roboto"/>
              </a:rPr>
              <a:t>e</a:t>
            </a:r>
            <a:r>
              <a:rPr dirty="0" baseline="-11111" sz="1500" spc="-254" b="1">
                <a:solidFill>
                  <a:srgbClr val="00AEEF"/>
                </a:solidFill>
                <a:latin typeface="Roboto"/>
                <a:cs typeface="Roboto"/>
              </a:rPr>
              <a:t>b</a:t>
            </a:r>
            <a:r>
              <a:rPr dirty="0" sz="1000" spc="-170" b="1">
                <a:solidFill>
                  <a:srgbClr val="00AEEF"/>
                </a:solidFill>
                <a:latin typeface="Roboto"/>
                <a:cs typeface="Roboto"/>
              </a:rPr>
              <a:t>w</a:t>
            </a:r>
            <a:r>
              <a:rPr dirty="0" baseline="-11111" sz="1500" spc="-254" b="1">
                <a:solidFill>
                  <a:srgbClr val="00AEEF"/>
                </a:solidFill>
                <a:latin typeface="Roboto"/>
                <a:cs typeface="Roboto"/>
              </a:rPr>
              <a:t>ot</a:t>
            </a:r>
            <a:r>
              <a:rPr dirty="0" sz="1000" spc="-170" b="1">
                <a:solidFill>
                  <a:srgbClr val="00AEEF"/>
                </a:solidFill>
                <a:latin typeface="Roboto"/>
                <a:cs typeface="Roboto"/>
              </a:rPr>
              <a:t>s</a:t>
            </a:r>
            <a:r>
              <a:rPr dirty="0" baseline="-11111" sz="1500" spc="-254" b="1">
                <a:solidFill>
                  <a:srgbClr val="00AEEF"/>
                </a:solidFill>
                <a:latin typeface="Roboto"/>
                <a:cs typeface="Roboto"/>
              </a:rPr>
              <a:t>.</a:t>
            </a:r>
            <a:r>
              <a:rPr dirty="0" sz="1000" spc="-170" b="1">
                <a:solidFill>
                  <a:srgbClr val="00AEEF"/>
                </a:solidFill>
                <a:latin typeface="Roboto"/>
                <a:cs typeface="Roboto"/>
              </a:rPr>
              <a:t>prite.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08739" y="4549867"/>
            <a:ext cx="1522554" cy="7155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08740" y="3792335"/>
            <a:ext cx="1579707" cy="7155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765907" y="502860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44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229767" y="5515119"/>
            <a:ext cx="204584" cy="2219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955846" y="5511800"/>
            <a:ext cx="204584" cy="2219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791205" y="5087012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0473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971390" y="4296078"/>
            <a:ext cx="1628139" cy="9944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841884" y="3440945"/>
            <a:ext cx="3112135" cy="2344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Make your sprite move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right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and left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with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arrow</a:t>
            </a:r>
            <a:r>
              <a:rPr dirty="0" sz="1000" spc="-4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keys.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Roboto"/>
              <a:cs typeface="Roboto"/>
            </a:endParaRPr>
          </a:p>
          <a:p>
            <a:pPr marL="1744345" marR="438784">
              <a:lnSpc>
                <a:spcPct val="111100"/>
              </a:lnSpc>
              <a:spcBef>
                <a:spcPts val="5"/>
              </a:spcBef>
            </a:pPr>
            <a:r>
              <a:rPr dirty="0" sz="900" b="1">
                <a:solidFill>
                  <a:srgbClr val="636466"/>
                </a:solidFill>
                <a:latin typeface="Montserrat-SemiBold"/>
                <a:cs typeface="Montserrat-SemiBold"/>
              </a:rPr>
              <a:t>Choose </a:t>
            </a:r>
            <a:r>
              <a:rPr dirty="0" sz="900" b="1">
                <a:solidFill>
                  <a:srgbClr val="636466"/>
                </a:solidFill>
                <a:latin typeface="Montserrat-Black"/>
                <a:cs typeface="Montserrat-Black"/>
              </a:rPr>
              <a:t>right  </a:t>
            </a:r>
            <a:r>
              <a:rPr dirty="0" sz="900" spc="-5" b="1">
                <a:solidFill>
                  <a:srgbClr val="636466"/>
                </a:solidFill>
                <a:latin typeface="Montserrat-Black"/>
                <a:cs typeface="Montserrat-Black"/>
              </a:rPr>
              <a:t>arrow </a:t>
            </a:r>
            <a:r>
              <a:rPr dirty="0" sz="900" spc="15" b="1">
                <a:solidFill>
                  <a:srgbClr val="636466"/>
                </a:solidFill>
                <a:latin typeface="Montserrat-SemiBold"/>
                <a:cs typeface="Montserrat-SemiBold"/>
              </a:rPr>
              <a:t>from</a:t>
            </a:r>
            <a:r>
              <a:rPr dirty="0" sz="900" spc="-90" b="1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dirty="0" sz="900" b="1">
                <a:solidFill>
                  <a:srgbClr val="636466"/>
                </a:solidFill>
                <a:latin typeface="Montserrat-SemiBold"/>
                <a:cs typeface="Montserrat-SemiBold"/>
              </a:rPr>
              <a:t>the  menu.</a:t>
            </a:r>
            <a:endParaRPr sz="900">
              <a:latin typeface="Montserrat-SemiBold"/>
              <a:cs typeface="Montserrat-SemiBold"/>
            </a:endParaRPr>
          </a:p>
          <a:p>
            <a:pPr>
              <a:lnSpc>
                <a:spcPct val="100000"/>
              </a:lnSpc>
            </a:pPr>
            <a:endParaRPr sz="1100">
              <a:latin typeface="Montserrat-SemiBold"/>
              <a:cs typeface="Montserrat-SemiBold"/>
            </a:endParaRPr>
          </a:p>
          <a:p>
            <a:pPr marL="1700530" marR="482600">
              <a:lnSpc>
                <a:spcPct val="111100"/>
              </a:lnSpc>
              <a:spcBef>
                <a:spcPts val="680"/>
              </a:spcBef>
            </a:pPr>
            <a:r>
              <a:rPr dirty="0" sz="900" b="1">
                <a:solidFill>
                  <a:srgbClr val="636466"/>
                </a:solidFill>
                <a:latin typeface="Montserrat-SemiBold"/>
                <a:cs typeface="Montserrat-SemiBold"/>
              </a:rPr>
              <a:t>Choose </a:t>
            </a:r>
            <a:r>
              <a:rPr dirty="0" sz="900" b="1">
                <a:solidFill>
                  <a:srgbClr val="636466"/>
                </a:solidFill>
                <a:latin typeface="Montserrat-Black"/>
                <a:cs typeface="Montserrat-Black"/>
              </a:rPr>
              <a:t>left  </a:t>
            </a:r>
            <a:r>
              <a:rPr dirty="0" sz="900" spc="-5" b="1">
                <a:solidFill>
                  <a:srgbClr val="636466"/>
                </a:solidFill>
                <a:latin typeface="Montserrat-Black"/>
                <a:cs typeface="Montserrat-Black"/>
              </a:rPr>
              <a:t>arrow </a:t>
            </a:r>
            <a:r>
              <a:rPr dirty="0" sz="900" spc="15" b="1">
                <a:solidFill>
                  <a:srgbClr val="636466"/>
                </a:solidFill>
                <a:latin typeface="Montserrat-SemiBold"/>
                <a:cs typeface="Montserrat-SemiBold"/>
              </a:rPr>
              <a:t>from</a:t>
            </a:r>
            <a:r>
              <a:rPr dirty="0" sz="900" spc="-90" b="1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dirty="0" sz="900" b="1">
                <a:solidFill>
                  <a:srgbClr val="636466"/>
                </a:solidFill>
                <a:latin typeface="Montserrat-SemiBold"/>
                <a:cs typeface="Montserrat-SemiBold"/>
              </a:rPr>
              <a:t>the</a:t>
            </a:r>
            <a:endParaRPr sz="900">
              <a:latin typeface="Montserrat-SemiBold"/>
              <a:cs typeface="Montserrat-SemiBold"/>
            </a:endParaRPr>
          </a:p>
          <a:p>
            <a:pPr marL="1524635">
              <a:lnSpc>
                <a:spcPct val="100000"/>
              </a:lnSpc>
              <a:spcBef>
                <a:spcPts val="880"/>
              </a:spcBef>
            </a:pPr>
            <a:r>
              <a:rPr dirty="0" sz="9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Type </a:t>
            </a:r>
            <a:r>
              <a:rPr dirty="0" sz="900" b="1">
                <a:solidFill>
                  <a:srgbClr val="636466"/>
                </a:solidFill>
                <a:latin typeface="Montserrat-SemiBold"/>
                <a:cs typeface="Montserrat-SemiBold"/>
              </a:rPr>
              <a:t>a minus sign </a:t>
            </a:r>
            <a:r>
              <a:rPr dirty="0" sz="9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to</a:t>
            </a:r>
            <a:r>
              <a:rPr dirty="0" sz="900" spc="-65" b="1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dirty="0" sz="9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move</a:t>
            </a:r>
            <a:endParaRPr sz="900">
              <a:latin typeface="Montserrat-SemiBold"/>
              <a:cs typeface="Montserrat-SemiBold"/>
            </a:endParaRPr>
          </a:p>
          <a:p>
            <a:pPr>
              <a:lnSpc>
                <a:spcPct val="100000"/>
              </a:lnSpc>
            </a:pPr>
            <a:endParaRPr sz="1100">
              <a:latin typeface="Montserrat-SemiBold"/>
              <a:cs typeface="Montserrat-SemiBol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Montserrat-SemiBold"/>
              <a:cs typeface="Montserrat-SemiBold"/>
            </a:endParaRPr>
          </a:p>
          <a:p>
            <a:pPr marL="749935">
              <a:lnSpc>
                <a:spcPct val="100000"/>
              </a:lnSpc>
            </a:pPr>
            <a:r>
              <a:rPr dirty="0" sz="900" spc="-5" b="1">
                <a:solidFill>
                  <a:srgbClr val="636466"/>
                </a:solidFill>
                <a:latin typeface="Montserrat-SemiBold"/>
                <a:cs typeface="Montserrat-SemiBold"/>
              </a:rPr>
              <a:t>Press </a:t>
            </a:r>
            <a:r>
              <a:rPr dirty="0" sz="900" b="1">
                <a:solidFill>
                  <a:srgbClr val="636466"/>
                </a:solidFill>
                <a:latin typeface="Montserrat-SemiBold"/>
                <a:cs typeface="Montserrat-SemiBold"/>
              </a:rPr>
              <a:t>the </a:t>
            </a:r>
            <a:r>
              <a:rPr dirty="0" sz="900" b="1">
                <a:solidFill>
                  <a:srgbClr val="636466"/>
                </a:solidFill>
                <a:latin typeface="Montserrat-Black"/>
                <a:cs typeface="Montserrat-Black"/>
              </a:rPr>
              <a:t>left </a:t>
            </a:r>
            <a:r>
              <a:rPr dirty="0" sz="900" spc="-5" b="1">
                <a:solidFill>
                  <a:srgbClr val="636466"/>
                </a:solidFill>
                <a:latin typeface="Montserrat-Black"/>
                <a:cs typeface="Montserrat-Black"/>
              </a:rPr>
              <a:t>arrow </a:t>
            </a:r>
            <a:r>
              <a:rPr dirty="0" sz="900" b="1">
                <a:solidFill>
                  <a:srgbClr val="636466"/>
                </a:solidFill>
                <a:latin typeface="Montserrat-SemiBold"/>
                <a:cs typeface="Montserrat-SemiBold"/>
              </a:rPr>
              <a:t>and </a:t>
            </a:r>
            <a:r>
              <a:rPr dirty="0" sz="900" b="1">
                <a:solidFill>
                  <a:srgbClr val="636466"/>
                </a:solidFill>
                <a:latin typeface="Montserrat-Black"/>
                <a:cs typeface="Montserrat-Black"/>
              </a:rPr>
              <a:t>right</a:t>
            </a:r>
            <a:r>
              <a:rPr dirty="0" sz="900" spc="-50" b="1">
                <a:solidFill>
                  <a:srgbClr val="636466"/>
                </a:solidFill>
                <a:latin typeface="Montserrat-Black"/>
                <a:cs typeface="Montserrat-Black"/>
              </a:rPr>
              <a:t> </a:t>
            </a:r>
            <a:r>
              <a:rPr dirty="0" sz="900" spc="-5" b="1">
                <a:solidFill>
                  <a:srgbClr val="636466"/>
                </a:solidFill>
                <a:latin typeface="Montserrat-Black"/>
                <a:cs typeface="Montserrat-Black"/>
              </a:rPr>
              <a:t>arrow</a:t>
            </a:r>
            <a:endParaRPr sz="900">
              <a:latin typeface="Montserrat-Black"/>
              <a:cs typeface="Montserrat-Black"/>
            </a:endParaRPr>
          </a:p>
          <a:p>
            <a:pPr marL="749935">
              <a:lnSpc>
                <a:spcPct val="100000"/>
              </a:lnSpc>
              <a:spcBef>
                <a:spcPts val="120"/>
              </a:spcBef>
            </a:pPr>
            <a:r>
              <a:rPr dirty="0" sz="9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keys </a:t>
            </a:r>
            <a:r>
              <a:rPr dirty="0" sz="900" b="1">
                <a:solidFill>
                  <a:srgbClr val="636466"/>
                </a:solidFill>
                <a:latin typeface="Montserrat-SemiBold"/>
                <a:cs typeface="Montserrat-SemiBold"/>
              </a:rPr>
              <a:t>on </a:t>
            </a:r>
            <a:r>
              <a:rPr dirty="0" sz="900" spc="-5" b="1">
                <a:solidFill>
                  <a:srgbClr val="636466"/>
                </a:solidFill>
                <a:latin typeface="Montserrat-SemiBold"/>
                <a:cs typeface="Montserrat-SemiBold"/>
              </a:rPr>
              <a:t>your </a:t>
            </a:r>
            <a:r>
              <a:rPr dirty="0" sz="9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keyboard to</a:t>
            </a:r>
            <a:r>
              <a:rPr dirty="0" sz="900" spc="10" b="1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dirty="0" sz="9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move.</a:t>
            </a:r>
            <a:endParaRPr sz="900">
              <a:latin typeface="Montserrat-SemiBold"/>
              <a:cs typeface="Montserrat-SemiBold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88736" y="6122078"/>
            <a:ext cx="4102100" cy="984250"/>
          </a:xfrm>
          <a:custGeom>
            <a:avLst/>
            <a:gdLst/>
            <a:ahLst/>
            <a:cxnLst/>
            <a:rect l="l" t="t" r="r" b="b"/>
            <a:pathLst>
              <a:path w="4102100" h="984250">
                <a:moveTo>
                  <a:pt x="410164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983919"/>
                </a:lnTo>
                <a:lnTo>
                  <a:pt x="3987342" y="983919"/>
                </a:lnTo>
                <a:lnTo>
                  <a:pt x="4053422" y="982133"/>
                </a:lnTo>
                <a:lnTo>
                  <a:pt x="4087355" y="969632"/>
                </a:lnTo>
                <a:lnTo>
                  <a:pt x="4099856" y="935699"/>
                </a:lnTo>
                <a:lnTo>
                  <a:pt x="4101642" y="869619"/>
                </a:lnTo>
                <a:lnTo>
                  <a:pt x="4101642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26226" y="6161227"/>
            <a:ext cx="3994150" cy="453390"/>
          </a:xfrm>
          <a:custGeom>
            <a:avLst/>
            <a:gdLst/>
            <a:ahLst/>
            <a:cxnLst/>
            <a:rect l="l" t="t" r="r" b="b"/>
            <a:pathLst>
              <a:path w="3994150" h="453390">
                <a:moveTo>
                  <a:pt x="399411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52805"/>
                </a:lnTo>
                <a:lnTo>
                  <a:pt x="3994111" y="452805"/>
                </a:lnTo>
                <a:lnTo>
                  <a:pt x="3994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841884" y="6216487"/>
            <a:ext cx="34258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Discuss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next steps they can </a:t>
            </a:r>
            <a:r>
              <a:rPr dirty="0" sz="1000" spc="-20" b="1">
                <a:solidFill>
                  <a:srgbClr val="00AEEF"/>
                </a:solidFill>
                <a:latin typeface="Roboto"/>
                <a:cs typeface="Roboto"/>
              </a:rPr>
              <a:t>try,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such as coding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sprite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to 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move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up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and down and adding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sprite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to</a:t>
            </a:r>
            <a:r>
              <a:rPr dirty="0" sz="1000" spc="-3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chase.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147716" y="6689008"/>
            <a:ext cx="379999" cy="379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701215" y="6696958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09">
                <a:moveTo>
                  <a:pt x="320675" y="0"/>
                </a:moveTo>
                <a:lnTo>
                  <a:pt x="38404" y="0"/>
                </a:lnTo>
                <a:lnTo>
                  <a:pt x="16202" y="600"/>
                </a:lnTo>
                <a:lnTo>
                  <a:pt x="4800" y="4800"/>
                </a:lnTo>
                <a:lnTo>
                  <a:pt x="600" y="16202"/>
                </a:lnTo>
                <a:lnTo>
                  <a:pt x="0" y="38404"/>
                </a:lnTo>
                <a:lnTo>
                  <a:pt x="0" y="320674"/>
                </a:lnTo>
                <a:lnTo>
                  <a:pt x="600" y="342877"/>
                </a:lnTo>
                <a:lnTo>
                  <a:pt x="4800" y="354279"/>
                </a:lnTo>
                <a:lnTo>
                  <a:pt x="16202" y="358479"/>
                </a:lnTo>
                <a:lnTo>
                  <a:pt x="38404" y="359079"/>
                </a:lnTo>
                <a:lnTo>
                  <a:pt x="320675" y="359079"/>
                </a:lnTo>
                <a:lnTo>
                  <a:pt x="342877" y="358479"/>
                </a:lnTo>
                <a:lnTo>
                  <a:pt x="354279" y="354279"/>
                </a:lnTo>
                <a:lnTo>
                  <a:pt x="358479" y="342877"/>
                </a:lnTo>
                <a:lnTo>
                  <a:pt x="359079" y="320674"/>
                </a:lnTo>
                <a:lnTo>
                  <a:pt x="359079" y="38404"/>
                </a:lnTo>
                <a:lnTo>
                  <a:pt x="358479" y="16202"/>
                </a:lnTo>
                <a:lnTo>
                  <a:pt x="354279" y="4800"/>
                </a:lnTo>
                <a:lnTo>
                  <a:pt x="342877" y="600"/>
                </a:lnTo>
                <a:lnTo>
                  <a:pt x="3206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01215" y="6696958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09">
                <a:moveTo>
                  <a:pt x="38404" y="0"/>
                </a:moveTo>
                <a:lnTo>
                  <a:pt x="16202" y="600"/>
                </a:lnTo>
                <a:lnTo>
                  <a:pt x="4800" y="4800"/>
                </a:lnTo>
                <a:lnTo>
                  <a:pt x="600" y="16202"/>
                </a:lnTo>
                <a:lnTo>
                  <a:pt x="0" y="38404"/>
                </a:lnTo>
                <a:lnTo>
                  <a:pt x="0" y="320674"/>
                </a:lnTo>
                <a:lnTo>
                  <a:pt x="600" y="342877"/>
                </a:lnTo>
                <a:lnTo>
                  <a:pt x="4800" y="354279"/>
                </a:lnTo>
                <a:lnTo>
                  <a:pt x="16202" y="358479"/>
                </a:lnTo>
                <a:lnTo>
                  <a:pt x="38404" y="359079"/>
                </a:lnTo>
                <a:lnTo>
                  <a:pt x="320675" y="359079"/>
                </a:lnTo>
                <a:lnTo>
                  <a:pt x="342877" y="358479"/>
                </a:lnTo>
                <a:lnTo>
                  <a:pt x="354279" y="354279"/>
                </a:lnTo>
                <a:lnTo>
                  <a:pt x="358479" y="342877"/>
                </a:lnTo>
                <a:lnTo>
                  <a:pt x="359079" y="320674"/>
                </a:lnTo>
                <a:lnTo>
                  <a:pt x="359079" y="38404"/>
                </a:lnTo>
                <a:lnTo>
                  <a:pt x="358479" y="16202"/>
                </a:lnTo>
                <a:lnTo>
                  <a:pt x="354279" y="4800"/>
                </a:lnTo>
                <a:lnTo>
                  <a:pt x="342877" y="600"/>
                </a:lnTo>
                <a:lnTo>
                  <a:pt x="320675" y="0"/>
                </a:lnTo>
                <a:lnTo>
                  <a:pt x="38404" y="0"/>
                </a:lnTo>
                <a:close/>
              </a:path>
            </a:pathLst>
          </a:custGeom>
          <a:ln w="9601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3816546" y="6978092"/>
            <a:ext cx="128905" cy="86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636466"/>
                </a:solidFill>
                <a:latin typeface="Montserrat"/>
                <a:cs typeface="Montserrat"/>
              </a:rPr>
              <a:t>Star</a:t>
            </a:r>
            <a:endParaRPr sz="400">
              <a:latin typeface="Montserrat"/>
              <a:cs typeface="Montserra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746081" y="6751472"/>
            <a:ext cx="270116" cy="2120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70336" y="6716708"/>
            <a:ext cx="244113" cy="2250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477239" y="6716708"/>
            <a:ext cx="244111" cy="2250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117" name="object 117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121" name="object 121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198646"/>
            <a:ext cx="1795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CHASE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3737" y="198646"/>
            <a:ext cx="1795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CHASE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GAME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0510" y="713063"/>
            <a:ext cx="200939" cy="15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52271" y="733259"/>
            <a:ext cx="135501" cy="112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21572" y="945230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5000" y="2006600"/>
            <a:ext cx="4116704" cy="1219200"/>
          </a:xfrm>
          <a:custGeom>
            <a:avLst/>
            <a:gdLst/>
            <a:ahLst/>
            <a:cxnLst/>
            <a:rect l="l" t="t" r="r" b="b"/>
            <a:pathLst>
              <a:path w="4116704" h="1219200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19200"/>
                </a:lnTo>
                <a:lnTo>
                  <a:pt x="4002074" y="1219200"/>
                </a:lnTo>
                <a:lnTo>
                  <a:pt x="4068154" y="1217414"/>
                </a:lnTo>
                <a:lnTo>
                  <a:pt x="4102087" y="1204912"/>
                </a:lnTo>
                <a:lnTo>
                  <a:pt x="4114588" y="1170979"/>
                </a:lnTo>
                <a:lnTo>
                  <a:pt x="4116374" y="1104900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8051" y="1220494"/>
            <a:ext cx="4114165" cy="1576705"/>
          </a:xfrm>
          <a:custGeom>
            <a:avLst/>
            <a:gdLst/>
            <a:ahLst/>
            <a:cxnLst/>
            <a:rect l="l" t="t" r="r" b="b"/>
            <a:pathLst>
              <a:path w="4114165" h="1576705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76158"/>
                </a:lnTo>
                <a:lnTo>
                  <a:pt x="3999306" y="1576158"/>
                </a:lnTo>
                <a:lnTo>
                  <a:pt x="4065385" y="1574372"/>
                </a:lnTo>
                <a:lnTo>
                  <a:pt x="4099318" y="1561871"/>
                </a:lnTo>
                <a:lnTo>
                  <a:pt x="4111820" y="1527938"/>
                </a:lnTo>
                <a:lnTo>
                  <a:pt x="4113606" y="1461858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26005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Sha</a:t>
            </a:r>
            <a:r>
              <a:rPr dirty="0" spc="40"/>
              <a:t>r</a:t>
            </a:r>
            <a:r>
              <a:rPr dirty="0"/>
              <a:t>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709175" y="1219833"/>
            <a:ext cx="359219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their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neighbors.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705" y="944417"/>
            <a:ext cx="34861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S</a:t>
            </a:r>
            <a:r>
              <a:rPr dirty="0" sz="700" spc="65" b="1">
                <a:solidFill>
                  <a:srgbClr val="642B73"/>
                </a:solidFill>
                <a:latin typeface="Roboto"/>
                <a:cs typeface="Roboto"/>
              </a:rPr>
              <a:t>H</a:t>
            </a: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ARE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84271" y="725239"/>
            <a:ext cx="357513" cy="210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10378" y="4306823"/>
            <a:ext cx="4121150" cy="2633980"/>
          </a:xfrm>
          <a:custGeom>
            <a:avLst/>
            <a:gdLst/>
            <a:ahLst/>
            <a:cxnLst/>
            <a:rect l="l" t="t" r="r" b="b"/>
            <a:pathLst>
              <a:path w="4121150" h="2633979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33472"/>
                </a:lnTo>
                <a:lnTo>
                  <a:pt x="4006697" y="2633472"/>
                </a:lnTo>
                <a:lnTo>
                  <a:pt x="4072777" y="2631686"/>
                </a:lnTo>
                <a:lnTo>
                  <a:pt x="4106710" y="2619184"/>
                </a:lnTo>
                <a:lnTo>
                  <a:pt x="4119211" y="2585251"/>
                </a:lnTo>
                <a:lnTo>
                  <a:pt x="4120997" y="2519172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60720" y="20359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66891" y="2082038"/>
            <a:ext cx="23425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642B73"/>
                </a:solidFill>
                <a:latin typeface="Roboto"/>
                <a:cs typeface="Roboto"/>
              </a:rPr>
              <a:t>Ask questions that </a:t>
            </a:r>
            <a:r>
              <a:rPr dirty="0" sz="1000" spc="-5" b="1">
                <a:solidFill>
                  <a:srgbClr val="642B73"/>
                </a:solidFill>
                <a:latin typeface="Roboto"/>
                <a:cs typeface="Roboto"/>
              </a:rPr>
              <a:t>encourage</a:t>
            </a:r>
            <a:r>
              <a:rPr dirty="0" sz="1000" spc="-50" b="1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642B73"/>
                </a:solidFill>
                <a:latin typeface="Roboto"/>
                <a:cs typeface="Roboto"/>
              </a:rPr>
              <a:t>reflection: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09417" y="1288680"/>
            <a:ext cx="2205990" cy="131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More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Things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dirty="0" sz="1000" spc="-65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Try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Roboto"/>
              <a:cs typeface="Roboto"/>
            </a:endParaRPr>
          </a:p>
          <a:p>
            <a:pPr marL="100965" indent="-73025">
              <a:lnSpc>
                <a:spcPct val="100000"/>
              </a:lnSpc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Code the star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other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sprite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8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chase</a:t>
            </a:r>
            <a:endParaRPr sz="1000">
              <a:latin typeface="Roboto"/>
              <a:cs typeface="Roboto"/>
            </a:endParaRPr>
          </a:p>
          <a:p>
            <a:pPr marL="100965" indent="-730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variable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keep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score</a:t>
            </a:r>
            <a:endParaRPr sz="1000">
              <a:latin typeface="Roboto"/>
              <a:cs typeface="Roboto"/>
            </a:endParaRPr>
          </a:p>
          <a:p>
            <a:pPr marL="100965" indent="-730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Add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sounds</a:t>
            </a:r>
            <a:endParaRPr sz="1000">
              <a:latin typeface="Roboto"/>
              <a:cs typeface="Roboto"/>
            </a:endParaRPr>
          </a:p>
          <a:p>
            <a:pPr marL="100965" indent="-730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</a:t>
            </a:r>
            <a:r>
              <a:rPr dirty="0" sz="1000" spc="-9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level</a:t>
            </a:r>
            <a:endParaRPr sz="1000">
              <a:latin typeface="Roboto"/>
              <a:cs typeface="Roboto"/>
            </a:endParaRPr>
          </a:p>
          <a:p>
            <a:pPr marL="123189" marR="73025" indent="-94615">
              <a:lnSpc>
                <a:spcPct val="108300"/>
              </a:lnSpc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Show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message when reaching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 new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 level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27072" y="2451906"/>
            <a:ext cx="1493520" cy="684530"/>
          </a:xfrm>
          <a:custGeom>
            <a:avLst/>
            <a:gdLst/>
            <a:ahLst/>
            <a:cxnLst/>
            <a:rect l="l" t="t" r="r" b="b"/>
            <a:pathLst>
              <a:path w="1493520" h="684530">
                <a:moveTo>
                  <a:pt x="261442" y="520903"/>
                </a:moveTo>
                <a:lnTo>
                  <a:pt x="155727" y="520903"/>
                </a:lnTo>
                <a:lnTo>
                  <a:pt x="146629" y="583315"/>
                </a:lnTo>
                <a:lnTo>
                  <a:pt x="155765" y="621149"/>
                </a:lnTo>
                <a:lnTo>
                  <a:pt x="194085" y="649731"/>
                </a:lnTo>
                <a:lnTo>
                  <a:pt x="272542" y="684390"/>
                </a:lnTo>
                <a:lnTo>
                  <a:pt x="249790" y="635726"/>
                </a:lnTo>
                <a:lnTo>
                  <a:pt x="246789" y="582877"/>
                </a:lnTo>
                <a:lnTo>
                  <a:pt x="253889" y="539913"/>
                </a:lnTo>
                <a:lnTo>
                  <a:pt x="261442" y="520903"/>
                </a:lnTo>
                <a:close/>
              </a:path>
              <a:path w="1493520" h="684530">
                <a:moveTo>
                  <a:pt x="1425651" y="0"/>
                </a:moveTo>
                <a:lnTo>
                  <a:pt x="67398" y="0"/>
                </a:lnTo>
                <a:lnTo>
                  <a:pt x="28433" y="1703"/>
                </a:lnTo>
                <a:lnTo>
                  <a:pt x="8424" y="13628"/>
                </a:lnTo>
                <a:lnTo>
                  <a:pt x="1053" y="45996"/>
                </a:lnTo>
                <a:lnTo>
                  <a:pt x="0" y="109029"/>
                </a:lnTo>
                <a:lnTo>
                  <a:pt x="0" y="411873"/>
                </a:lnTo>
                <a:lnTo>
                  <a:pt x="1053" y="474906"/>
                </a:lnTo>
                <a:lnTo>
                  <a:pt x="8424" y="507274"/>
                </a:lnTo>
                <a:lnTo>
                  <a:pt x="28433" y="519199"/>
                </a:lnTo>
                <a:lnTo>
                  <a:pt x="67398" y="520903"/>
                </a:lnTo>
                <a:lnTo>
                  <a:pt x="1425651" y="520903"/>
                </a:lnTo>
                <a:lnTo>
                  <a:pt x="1464616" y="519199"/>
                </a:lnTo>
                <a:lnTo>
                  <a:pt x="1484625" y="507274"/>
                </a:lnTo>
                <a:lnTo>
                  <a:pt x="1491996" y="474906"/>
                </a:lnTo>
                <a:lnTo>
                  <a:pt x="1493050" y="411873"/>
                </a:lnTo>
                <a:lnTo>
                  <a:pt x="1493050" y="109029"/>
                </a:lnTo>
                <a:lnTo>
                  <a:pt x="1491996" y="45996"/>
                </a:lnTo>
                <a:lnTo>
                  <a:pt x="1484625" y="13628"/>
                </a:lnTo>
                <a:lnTo>
                  <a:pt x="1464616" y="1703"/>
                </a:lnTo>
                <a:lnTo>
                  <a:pt x="1425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27072" y="2591212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5">
                <a:moveTo>
                  <a:pt x="0" y="23031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34028" y="2463242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39" h="48260">
                <a:moveTo>
                  <a:pt x="0" y="48221"/>
                </a:moveTo>
                <a:lnTo>
                  <a:pt x="4364" y="34729"/>
                </a:lnTo>
                <a:lnTo>
                  <a:pt x="10258" y="21701"/>
                </a:lnTo>
                <a:lnTo>
                  <a:pt x="17909" y="9877"/>
                </a:lnTo>
                <a:lnTo>
                  <a:pt x="2754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39799" y="2451903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 h="0">
                <a:moveTo>
                  <a:pt x="0" y="0"/>
                </a:moveTo>
                <a:lnTo>
                  <a:pt x="128059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95657" y="2474569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0"/>
                </a:moveTo>
                <a:lnTo>
                  <a:pt x="6732" y="9226"/>
                </a:lnTo>
                <a:lnTo>
                  <a:pt x="12790" y="20666"/>
                </a:lnTo>
                <a:lnTo>
                  <a:pt x="17879" y="34557"/>
                </a:lnTo>
                <a:lnTo>
                  <a:pt x="21704" y="51142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20120" y="2603182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5">
                <a:moveTo>
                  <a:pt x="0" y="0"/>
                </a:moveTo>
                <a:lnTo>
                  <a:pt x="0" y="23031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85617" y="2913246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40" h="48260">
                <a:moveTo>
                  <a:pt x="27546" y="0"/>
                </a:moveTo>
                <a:lnTo>
                  <a:pt x="23181" y="13492"/>
                </a:lnTo>
                <a:lnTo>
                  <a:pt x="17287" y="26520"/>
                </a:lnTo>
                <a:lnTo>
                  <a:pt x="9636" y="38344"/>
                </a:lnTo>
                <a:lnTo>
                  <a:pt x="0" y="4822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20847" y="297280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 h="0">
                <a:moveTo>
                  <a:pt x="102152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73442" y="3010473"/>
            <a:ext cx="11430" cy="101600"/>
          </a:xfrm>
          <a:custGeom>
            <a:avLst/>
            <a:gdLst/>
            <a:ahLst/>
            <a:cxnLst/>
            <a:rect l="l" t="t" r="r" b="b"/>
            <a:pathLst>
              <a:path w="11429" h="101600">
                <a:moveTo>
                  <a:pt x="3436" y="0"/>
                </a:moveTo>
                <a:lnTo>
                  <a:pt x="489" y="23361"/>
                </a:lnTo>
                <a:lnTo>
                  <a:pt x="0" y="49237"/>
                </a:lnTo>
                <a:lnTo>
                  <a:pt x="3156" y="75895"/>
                </a:lnTo>
                <a:lnTo>
                  <a:pt x="11145" y="10160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82004" y="3008752"/>
            <a:ext cx="73660" cy="102870"/>
          </a:xfrm>
          <a:custGeom>
            <a:avLst/>
            <a:gdLst/>
            <a:ahLst/>
            <a:cxnLst/>
            <a:rect l="l" t="t" r="r" b="b"/>
            <a:pathLst>
              <a:path w="73660" h="102869">
                <a:moveTo>
                  <a:pt x="73355" y="102374"/>
                </a:moveTo>
                <a:lnTo>
                  <a:pt x="49968" y="83987"/>
                </a:lnTo>
                <a:lnTo>
                  <a:pt x="27747" y="60736"/>
                </a:lnTo>
                <a:lnTo>
                  <a:pt x="9991" y="3271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29830" y="2898998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704" y="51142"/>
                </a:moveTo>
                <a:lnTo>
                  <a:pt x="14971" y="41915"/>
                </a:lnTo>
                <a:lnTo>
                  <a:pt x="8913" y="30476"/>
                </a:lnTo>
                <a:lnTo>
                  <a:pt x="3825" y="16585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27072" y="2540068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39179"/>
                </a:moveTo>
                <a:lnTo>
                  <a:pt x="0" y="20866"/>
                </a:lnTo>
                <a:lnTo>
                  <a:pt x="0" y="12306"/>
                </a:lnTo>
                <a:lnTo>
                  <a:pt x="148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74049" y="2451905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3886"/>
                </a:moveTo>
                <a:lnTo>
                  <a:pt x="5994" y="1396"/>
                </a:lnTo>
                <a:lnTo>
                  <a:pt x="12776" y="0"/>
                </a:lnTo>
                <a:lnTo>
                  <a:pt x="20421" y="0"/>
                </a:lnTo>
                <a:lnTo>
                  <a:pt x="3976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33381" y="2451905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0" y="0"/>
                </a:moveTo>
                <a:lnTo>
                  <a:pt x="19342" y="0"/>
                </a:lnTo>
                <a:lnTo>
                  <a:pt x="28168" y="0"/>
                </a:lnTo>
                <a:lnTo>
                  <a:pt x="39420" y="515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19220" y="2540093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0"/>
                </a:moveTo>
                <a:lnTo>
                  <a:pt x="584" y="6464"/>
                </a:lnTo>
                <a:lnTo>
                  <a:pt x="901" y="13398"/>
                </a:lnTo>
                <a:lnTo>
                  <a:pt x="901" y="20840"/>
                </a:lnTo>
                <a:lnTo>
                  <a:pt x="901" y="3915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18636" y="2845465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85" y="0"/>
                </a:moveTo>
                <a:lnTo>
                  <a:pt x="1485" y="18313"/>
                </a:lnTo>
                <a:lnTo>
                  <a:pt x="1485" y="26860"/>
                </a:lnTo>
                <a:lnTo>
                  <a:pt x="0" y="3917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33292" y="2968922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39852" y="0"/>
                </a:moveTo>
                <a:lnTo>
                  <a:pt x="33845" y="2489"/>
                </a:lnTo>
                <a:lnTo>
                  <a:pt x="27076" y="3886"/>
                </a:lnTo>
                <a:lnTo>
                  <a:pt x="19430" y="3886"/>
                </a:lnTo>
                <a:lnTo>
                  <a:pt x="0" y="388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368344" y="2972808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 h="0">
                <a:moveTo>
                  <a:pt x="38785" y="0"/>
                </a:moveTo>
                <a:lnTo>
                  <a:pt x="1934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81808" y="2972808"/>
            <a:ext cx="26670" cy="16510"/>
          </a:xfrm>
          <a:custGeom>
            <a:avLst/>
            <a:gdLst/>
            <a:ahLst/>
            <a:cxnLst/>
            <a:rect l="l" t="t" r="r" b="b"/>
            <a:pathLst>
              <a:path w="26670" h="16510">
                <a:moveTo>
                  <a:pt x="26047" y="0"/>
                </a:moveTo>
                <a:lnTo>
                  <a:pt x="6705" y="0"/>
                </a:lnTo>
                <a:lnTo>
                  <a:pt x="5334" y="711"/>
                </a:lnTo>
                <a:lnTo>
                  <a:pt x="2705" y="6616"/>
                </a:lnTo>
                <a:lnTo>
                  <a:pt x="0" y="159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80627" y="3122007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8953" y="0"/>
                </a:moveTo>
                <a:lnTo>
                  <a:pt x="11836" y="5029"/>
                </a:lnTo>
                <a:lnTo>
                  <a:pt x="15163" y="9817"/>
                </a:lnTo>
                <a:lnTo>
                  <a:pt x="18986" y="14287"/>
                </a:lnTo>
                <a:lnTo>
                  <a:pt x="11366" y="11099"/>
                </a:lnTo>
                <a:lnTo>
                  <a:pt x="0" y="48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57539" y="2972808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89">
                <a:moveTo>
                  <a:pt x="23367" y="21107"/>
                </a:moveTo>
                <a:lnTo>
                  <a:pt x="23342" y="14300"/>
                </a:lnTo>
                <a:lnTo>
                  <a:pt x="23939" y="7264"/>
                </a:lnTo>
                <a:lnTo>
                  <a:pt x="2526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74392" y="2967639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45339" y="5168"/>
                </a:moveTo>
                <a:lnTo>
                  <a:pt x="20078" y="5168"/>
                </a:lnTo>
                <a:lnTo>
                  <a:pt x="11252" y="516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027072" y="2845465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901" y="39141"/>
                </a:moveTo>
                <a:lnTo>
                  <a:pt x="317" y="32689"/>
                </a:lnTo>
                <a:lnTo>
                  <a:pt x="0" y="25755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126645" y="2492208"/>
            <a:ext cx="120396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do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like</a:t>
            </a:r>
            <a:r>
              <a:rPr dirty="0" sz="1000" spc="-75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best 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about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your</a:t>
            </a:r>
            <a:r>
              <a:rPr dirty="0" sz="1000" spc="-3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game?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60538" y="2454699"/>
            <a:ext cx="1737360" cy="684530"/>
          </a:xfrm>
          <a:custGeom>
            <a:avLst/>
            <a:gdLst/>
            <a:ahLst/>
            <a:cxnLst/>
            <a:rect l="l" t="t" r="r" b="b"/>
            <a:pathLst>
              <a:path w="1737359" h="684530">
                <a:moveTo>
                  <a:pt x="304139" y="520814"/>
                </a:moveTo>
                <a:lnTo>
                  <a:pt x="181165" y="520814"/>
                </a:lnTo>
                <a:lnTo>
                  <a:pt x="170579" y="583218"/>
                </a:lnTo>
                <a:lnTo>
                  <a:pt x="181205" y="621047"/>
                </a:lnTo>
                <a:lnTo>
                  <a:pt x="225780" y="649625"/>
                </a:lnTo>
                <a:lnTo>
                  <a:pt x="317042" y="684275"/>
                </a:lnTo>
                <a:lnTo>
                  <a:pt x="290575" y="635623"/>
                </a:lnTo>
                <a:lnTo>
                  <a:pt x="287088" y="582785"/>
                </a:lnTo>
                <a:lnTo>
                  <a:pt x="295352" y="539827"/>
                </a:lnTo>
                <a:lnTo>
                  <a:pt x="304139" y="520814"/>
                </a:lnTo>
                <a:close/>
              </a:path>
              <a:path w="1737359" h="684530">
                <a:moveTo>
                  <a:pt x="1658454" y="0"/>
                </a:moveTo>
                <a:lnTo>
                  <a:pt x="78397" y="0"/>
                </a:lnTo>
                <a:lnTo>
                  <a:pt x="33073" y="1703"/>
                </a:lnTo>
                <a:lnTo>
                  <a:pt x="9799" y="13627"/>
                </a:lnTo>
                <a:lnTo>
                  <a:pt x="1224" y="45991"/>
                </a:lnTo>
                <a:lnTo>
                  <a:pt x="0" y="109016"/>
                </a:lnTo>
                <a:lnTo>
                  <a:pt x="0" y="411810"/>
                </a:lnTo>
                <a:lnTo>
                  <a:pt x="1224" y="474828"/>
                </a:lnTo>
                <a:lnTo>
                  <a:pt x="9799" y="507188"/>
                </a:lnTo>
                <a:lnTo>
                  <a:pt x="33073" y="519111"/>
                </a:lnTo>
                <a:lnTo>
                  <a:pt x="78397" y="520814"/>
                </a:lnTo>
                <a:lnTo>
                  <a:pt x="1658454" y="520814"/>
                </a:lnTo>
                <a:lnTo>
                  <a:pt x="1703778" y="519111"/>
                </a:lnTo>
                <a:lnTo>
                  <a:pt x="1727052" y="507188"/>
                </a:lnTo>
                <a:lnTo>
                  <a:pt x="1735627" y="474828"/>
                </a:lnTo>
                <a:lnTo>
                  <a:pt x="1736852" y="411810"/>
                </a:lnTo>
                <a:lnTo>
                  <a:pt x="1736852" y="109016"/>
                </a:lnTo>
                <a:lnTo>
                  <a:pt x="1735627" y="45991"/>
                </a:lnTo>
                <a:lnTo>
                  <a:pt x="1727052" y="13627"/>
                </a:lnTo>
                <a:lnTo>
                  <a:pt x="1703778" y="1703"/>
                </a:lnTo>
                <a:lnTo>
                  <a:pt x="1658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860538" y="2593988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5">
                <a:moveTo>
                  <a:pt x="0" y="230276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869474" y="2464334"/>
            <a:ext cx="34290" cy="47625"/>
          </a:xfrm>
          <a:custGeom>
            <a:avLst/>
            <a:gdLst/>
            <a:ahLst/>
            <a:cxnLst/>
            <a:rect l="l" t="t" r="r" b="b"/>
            <a:pathLst>
              <a:path w="34290" h="47625">
                <a:moveTo>
                  <a:pt x="0" y="47345"/>
                </a:moveTo>
                <a:lnTo>
                  <a:pt x="5419" y="33847"/>
                </a:lnTo>
                <a:lnTo>
                  <a:pt x="12677" y="20958"/>
                </a:lnTo>
                <a:lnTo>
                  <a:pt x="22045" y="9426"/>
                </a:lnTo>
                <a:lnTo>
                  <a:pt x="33794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83163" y="2454704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5" h="0">
                <a:moveTo>
                  <a:pt x="0" y="0"/>
                </a:moveTo>
                <a:lnTo>
                  <a:pt x="1504226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566595" y="2475100"/>
            <a:ext cx="27305" cy="52069"/>
          </a:xfrm>
          <a:custGeom>
            <a:avLst/>
            <a:gdLst/>
            <a:ahLst/>
            <a:cxnLst/>
            <a:rect l="l" t="t" r="r" b="b"/>
            <a:pathLst>
              <a:path w="27304" h="52069">
                <a:moveTo>
                  <a:pt x="0" y="0"/>
                </a:moveTo>
                <a:lnTo>
                  <a:pt x="8340" y="9070"/>
                </a:lnTo>
                <a:lnTo>
                  <a:pt x="15914" y="20497"/>
                </a:lnTo>
                <a:lnTo>
                  <a:pt x="22329" y="34554"/>
                </a:lnTo>
                <a:lnTo>
                  <a:pt x="27190" y="51511"/>
                </a:lnTo>
              </a:path>
            </a:pathLst>
          </a:custGeom>
          <a:ln w="12699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597390" y="2605956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5">
                <a:moveTo>
                  <a:pt x="0" y="0"/>
                </a:moveTo>
                <a:lnTo>
                  <a:pt x="0" y="230276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554658" y="2918541"/>
            <a:ext cx="34290" cy="47625"/>
          </a:xfrm>
          <a:custGeom>
            <a:avLst/>
            <a:gdLst/>
            <a:ahLst/>
            <a:cxnLst/>
            <a:rect l="l" t="t" r="r" b="b"/>
            <a:pathLst>
              <a:path w="34290" h="47625">
                <a:moveTo>
                  <a:pt x="33794" y="0"/>
                </a:moveTo>
                <a:lnTo>
                  <a:pt x="28374" y="13498"/>
                </a:lnTo>
                <a:lnTo>
                  <a:pt x="21116" y="26387"/>
                </a:lnTo>
                <a:lnTo>
                  <a:pt x="11749" y="37919"/>
                </a:lnTo>
                <a:lnTo>
                  <a:pt x="0" y="47345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196644" y="2975517"/>
            <a:ext cx="1202055" cy="0"/>
          </a:xfrm>
          <a:custGeom>
            <a:avLst/>
            <a:gdLst/>
            <a:ahLst/>
            <a:cxnLst/>
            <a:rect l="l" t="t" r="r" b="b"/>
            <a:pathLst>
              <a:path w="1202054" h="0">
                <a:moveTo>
                  <a:pt x="120191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147167" y="3013160"/>
            <a:ext cx="13970" cy="102870"/>
          </a:xfrm>
          <a:custGeom>
            <a:avLst/>
            <a:gdLst/>
            <a:ahLst/>
            <a:cxnLst/>
            <a:rect l="l" t="t" r="r" b="b"/>
            <a:pathLst>
              <a:path w="13970" h="102869">
                <a:moveTo>
                  <a:pt x="3973" y="0"/>
                </a:moveTo>
                <a:lnTo>
                  <a:pt x="528" y="23572"/>
                </a:lnTo>
                <a:lnTo>
                  <a:pt x="0" y="49690"/>
                </a:lnTo>
                <a:lnTo>
                  <a:pt x="3807" y="76572"/>
                </a:lnTo>
                <a:lnTo>
                  <a:pt x="13371" y="102438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039850" y="3004225"/>
            <a:ext cx="101600" cy="118110"/>
          </a:xfrm>
          <a:custGeom>
            <a:avLst/>
            <a:gdLst/>
            <a:ahLst/>
            <a:cxnLst/>
            <a:rect l="l" t="t" r="r" b="b"/>
            <a:pathLst>
              <a:path w="101600" h="118110">
                <a:moveTo>
                  <a:pt x="101269" y="118059"/>
                </a:moveTo>
                <a:lnTo>
                  <a:pt x="69658" y="98917"/>
                </a:lnTo>
                <a:lnTo>
                  <a:pt x="37852" y="72759"/>
                </a:lnTo>
                <a:lnTo>
                  <a:pt x="12437" y="39736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64630" y="2975517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 h="0">
                <a:moveTo>
                  <a:pt x="4170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864142" y="2903608"/>
            <a:ext cx="27305" cy="52069"/>
          </a:xfrm>
          <a:custGeom>
            <a:avLst/>
            <a:gdLst/>
            <a:ahLst/>
            <a:cxnLst/>
            <a:rect l="l" t="t" r="r" b="b"/>
            <a:pathLst>
              <a:path w="27304" h="52069">
                <a:moveTo>
                  <a:pt x="27190" y="51511"/>
                </a:moveTo>
                <a:lnTo>
                  <a:pt x="18850" y="42441"/>
                </a:lnTo>
                <a:lnTo>
                  <a:pt x="11276" y="31013"/>
                </a:lnTo>
                <a:lnTo>
                  <a:pt x="4861" y="16956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60538" y="2541907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0" y="40119"/>
                </a:moveTo>
                <a:lnTo>
                  <a:pt x="0" y="21805"/>
                </a:lnTo>
                <a:lnTo>
                  <a:pt x="0" y="12814"/>
                </a:lnTo>
                <a:lnTo>
                  <a:pt x="1854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17357" y="2454709"/>
            <a:ext cx="40640" cy="3175"/>
          </a:xfrm>
          <a:custGeom>
            <a:avLst/>
            <a:gdLst/>
            <a:ahLst/>
            <a:cxnLst/>
            <a:rect l="l" t="t" r="r" b="b"/>
            <a:pathLst>
              <a:path w="40640" h="3175">
                <a:moveTo>
                  <a:pt x="0" y="3149"/>
                </a:moveTo>
                <a:lnTo>
                  <a:pt x="6438" y="1130"/>
                </a:lnTo>
                <a:lnTo>
                  <a:pt x="13601" y="0"/>
                </a:lnTo>
                <a:lnTo>
                  <a:pt x="21577" y="0"/>
                </a:lnTo>
                <a:lnTo>
                  <a:pt x="40551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500019" y="2454709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40" h="4444">
                <a:moveTo>
                  <a:pt x="0" y="0"/>
                </a:moveTo>
                <a:lnTo>
                  <a:pt x="18973" y="0"/>
                </a:lnTo>
                <a:lnTo>
                  <a:pt x="28181" y="0"/>
                </a:lnTo>
                <a:lnTo>
                  <a:pt x="40284" y="4381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596234" y="2541907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0"/>
                </a:moveTo>
                <a:lnTo>
                  <a:pt x="749" y="6730"/>
                </a:lnTo>
                <a:lnTo>
                  <a:pt x="1155" y="13995"/>
                </a:lnTo>
                <a:lnTo>
                  <a:pt x="1155" y="21805"/>
                </a:lnTo>
                <a:lnTo>
                  <a:pt x="1155" y="4011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595536" y="2848193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1854" y="0"/>
                </a:moveTo>
                <a:lnTo>
                  <a:pt x="1854" y="18313"/>
                </a:lnTo>
                <a:lnTo>
                  <a:pt x="1854" y="27304"/>
                </a:lnTo>
                <a:lnTo>
                  <a:pt x="0" y="4011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496907" y="2972361"/>
            <a:ext cx="43815" cy="3175"/>
          </a:xfrm>
          <a:custGeom>
            <a:avLst/>
            <a:gdLst/>
            <a:ahLst/>
            <a:cxnLst/>
            <a:rect l="l" t="t" r="r" b="b"/>
            <a:pathLst>
              <a:path w="43815" h="3175">
                <a:moveTo>
                  <a:pt x="43662" y="0"/>
                </a:moveTo>
                <a:lnTo>
                  <a:pt x="37223" y="2031"/>
                </a:lnTo>
                <a:lnTo>
                  <a:pt x="30060" y="3149"/>
                </a:lnTo>
                <a:lnTo>
                  <a:pt x="22085" y="3149"/>
                </a:lnTo>
                <a:lnTo>
                  <a:pt x="0" y="314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424174" y="297551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1249" y="0"/>
                </a:moveTo>
                <a:lnTo>
                  <a:pt x="19164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56956" y="2975511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6885" y="0"/>
                </a:moveTo>
                <a:lnTo>
                  <a:pt x="7721" y="0"/>
                </a:lnTo>
                <a:lnTo>
                  <a:pt x="6134" y="711"/>
                </a:lnTo>
                <a:lnTo>
                  <a:pt x="3111" y="6515"/>
                </a:lnTo>
                <a:lnTo>
                  <a:pt x="0" y="15722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161337" y="3125345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09" h="13969">
                <a:moveTo>
                  <a:pt x="5016" y="0"/>
                </a:moveTo>
                <a:lnTo>
                  <a:pt x="8255" y="4787"/>
                </a:lnTo>
                <a:lnTo>
                  <a:pt x="11988" y="9347"/>
                </a:lnTo>
                <a:lnTo>
                  <a:pt x="16243" y="13627"/>
                </a:lnTo>
                <a:lnTo>
                  <a:pt x="9931" y="11353"/>
                </a:lnTo>
                <a:lnTo>
                  <a:pt x="0" y="687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25676" y="2975511"/>
            <a:ext cx="16510" cy="17780"/>
          </a:xfrm>
          <a:custGeom>
            <a:avLst/>
            <a:gdLst/>
            <a:ahLst/>
            <a:cxnLst/>
            <a:rect l="l" t="t" r="r" b="b"/>
            <a:pathLst>
              <a:path w="16509" h="17780">
                <a:moveTo>
                  <a:pt x="13868" y="17462"/>
                </a:moveTo>
                <a:lnTo>
                  <a:pt x="14058" y="11798"/>
                </a:lnTo>
                <a:lnTo>
                  <a:pt x="14757" y="5981"/>
                </a:lnTo>
                <a:lnTo>
                  <a:pt x="16027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17624" y="2971129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37337" y="4381"/>
                </a:moveTo>
                <a:lnTo>
                  <a:pt x="21310" y="4381"/>
                </a:lnTo>
                <a:lnTo>
                  <a:pt x="12103" y="4381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860538" y="2848193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155" y="40119"/>
                </a:moveTo>
                <a:lnTo>
                  <a:pt x="406" y="33388"/>
                </a:lnTo>
                <a:lnTo>
                  <a:pt x="0" y="26136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7971517" y="2492208"/>
            <a:ext cx="149034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If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had more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time,</a:t>
            </a:r>
            <a:r>
              <a:rPr dirty="0" sz="1000" spc="-8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what  would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add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or</a:t>
            </a:r>
            <a:r>
              <a:rPr dirty="0" sz="1000" spc="-85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change?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864505" y="5247513"/>
            <a:ext cx="902740" cy="68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864505" y="5247511"/>
            <a:ext cx="902969" cy="683895"/>
          </a:xfrm>
          <a:custGeom>
            <a:avLst/>
            <a:gdLst/>
            <a:ahLst/>
            <a:cxnLst/>
            <a:rect l="l" t="t" r="r" b="b"/>
            <a:pathLst>
              <a:path w="902970" h="6838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26745"/>
                </a:lnTo>
                <a:lnTo>
                  <a:pt x="892" y="659784"/>
                </a:lnTo>
                <a:lnTo>
                  <a:pt x="7143" y="676751"/>
                </a:lnTo>
                <a:lnTo>
                  <a:pt x="24110" y="683002"/>
                </a:lnTo>
                <a:lnTo>
                  <a:pt x="57150" y="683895"/>
                </a:lnTo>
                <a:lnTo>
                  <a:pt x="845591" y="683895"/>
                </a:lnTo>
                <a:lnTo>
                  <a:pt x="878631" y="683002"/>
                </a:lnTo>
                <a:lnTo>
                  <a:pt x="895597" y="676751"/>
                </a:lnTo>
                <a:lnTo>
                  <a:pt x="901848" y="659784"/>
                </a:lnTo>
                <a:lnTo>
                  <a:pt x="902741" y="626745"/>
                </a:lnTo>
                <a:lnTo>
                  <a:pt x="902741" y="57150"/>
                </a:lnTo>
                <a:lnTo>
                  <a:pt x="901848" y="24110"/>
                </a:lnTo>
                <a:lnTo>
                  <a:pt x="895597" y="7143"/>
                </a:lnTo>
                <a:lnTo>
                  <a:pt x="878631" y="892"/>
                </a:lnTo>
                <a:lnTo>
                  <a:pt x="84559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86992" y="2928759"/>
            <a:ext cx="4114165" cy="1538605"/>
          </a:xfrm>
          <a:custGeom>
            <a:avLst/>
            <a:gdLst/>
            <a:ahLst/>
            <a:cxnLst/>
            <a:rect l="l" t="t" r="r" b="b"/>
            <a:pathLst>
              <a:path w="4114165" h="1538604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38122"/>
                </a:lnTo>
                <a:lnTo>
                  <a:pt x="3999306" y="1538122"/>
                </a:lnTo>
                <a:lnTo>
                  <a:pt x="4065385" y="1536336"/>
                </a:lnTo>
                <a:lnTo>
                  <a:pt x="4099318" y="1523834"/>
                </a:lnTo>
                <a:lnTo>
                  <a:pt x="4111820" y="1489902"/>
                </a:lnTo>
                <a:lnTo>
                  <a:pt x="4113606" y="1423822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27602" y="298822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808357" y="3009646"/>
            <a:ext cx="3825875" cy="1292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Encourage</a:t>
            </a:r>
            <a:r>
              <a:rPr dirty="0" sz="1000" spc="-4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Tinkering</a:t>
            </a:r>
            <a:endParaRPr sz="1000">
              <a:latin typeface="Roboto"/>
              <a:cs typeface="Roboto"/>
            </a:endParaRPr>
          </a:p>
          <a:p>
            <a:pPr marL="123189" marR="5080" indent="-94615">
              <a:lnSpc>
                <a:spcPct val="108300"/>
              </a:lnSpc>
              <a:spcBef>
                <a:spcPts val="975"/>
              </a:spcBef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Encourage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feel comfortable trying combinations of  blocks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seeing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what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happens.</a:t>
            </a:r>
            <a:endParaRPr sz="1000">
              <a:latin typeface="Roboto"/>
              <a:cs typeface="Roboto"/>
            </a:endParaRPr>
          </a:p>
          <a:p>
            <a:pPr marL="123189" marR="213360" indent="-94615">
              <a:lnSpc>
                <a:spcPct val="108300"/>
              </a:lnSpc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Suggest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look inside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other chase games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see the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code.</a:t>
            </a:r>
            <a:endParaRPr sz="1000">
              <a:latin typeface="Roboto"/>
              <a:cs typeface="Roboto"/>
            </a:endParaRPr>
          </a:p>
          <a:p>
            <a:pPr marL="123189" marR="73025" indent="-94615">
              <a:lnSpc>
                <a:spcPct val="108300"/>
              </a:lnSpc>
              <a:spcBef>
                <a:spcPts val="5"/>
              </a:spcBef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If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they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find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code they like, they can drag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scripts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sprites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into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backpack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reuse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 their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own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project.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864505" y="6084902"/>
            <a:ext cx="902740" cy="6698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864505" y="6072202"/>
            <a:ext cx="902969" cy="682625"/>
          </a:xfrm>
          <a:custGeom>
            <a:avLst/>
            <a:gdLst/>
            <a:ahLst/>
            <a:cxnLst/>
            <a:rect l="l" t="t" r="r" b="b"/>
            <a:pathLst>
              <a:path w="902970" h="68262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49"/>
                </a:lnTo>
                <a:lnTo>
                  <a:pt x="0" y="625449"/>
                </a:lnTo>
                <a:lnTo>
                  <a:pt x="892" y="658489"/>
                </a:lnTo>
                <a:lnTo>
                  <a:pt x="7143" y="675455"/>
                </a:lnTo>
                <a:lnTo>
                  <a:pt x="24110" y="681706"/>
                </a:lnTo>
                <a:lnTo>
                  <a:pt x="57150" y="682599"/>
                </a:lnTo>
                <a:lnTo>
                  <a:pt x="845591" y="682599"/>
                </a:lnTo>
                <a:lnTo>
                  <a:pt x="878631" y="681706"/>
                </a:lnTo>
                <a:lnTo>
                  <a:pt x="895597" y="675455"/>
                </a:lnTo>
                <a:lnTo>
                  <a:pt x="901848" y="658489"/>
                </a:lnTo>
                <a:lnTo>
                  <a:pt x="902741" y="625449"/>
                </a:lnTo>
                <a:lnTo>
                  <a:pt x="902741" y="57149"/>
                </a:lnTo>
                <a:lnTo>
                  <a:pt x="901848" y="24110"/>
                </a:lnTo>
                <a:lnTo>
                  <a:pt x="895597" y="7143"/>
                </a:lnTo>
                <a:lnTo>
                  <a:pt x="878631" y="892"/>
                </a:lnTo>
                <a:lnTo>
                  <a:pt x="84559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6992" y="4699000"/>
            <a:ext cx="4114165" cy="2241550"/>
          </a:xfrm>
          <a:custGeom>
            <a:avLst/>
            <a:gdLst/>
            <a:ahLst/>
            <a:cxnLst/>
            <a:rect l="l" t="t" r="r" b="b"/>
            <a:pathLst>
              <a:path w="4114165" h="224155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241296"/>
                </a:lnTo>
                <a:lnTo>
                  <a:pt x="3999306" y="2241296"/>
                </a:lnTo>
                <a:lnTo>
                  <a:pt x="4065385" y="2239510"/>
                </a:lnTo>
                <a:lnTo>
                  <a:pt x="4099318" y="2227008"/>
                </a:lnTo>
                <a:lnTo>
                  <a:pt x="4111820" y="2193075"/>
                </a:lnTo>
                <a:lnTo>
                  <a:pt x="4113606" y="2126996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7602" y="47330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810259" y="4787010"/>
            <a:ext cx="3683000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Prepare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 Share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 marL="19685" marR="5080">
              <a:lnSpc>
                <a:spcPct val="108300"/>
              </a:lnSpc>
              <a:spcBef>
                <a:spcPts val="735"/>
              </a:spcBef>
            </a:pP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 instructions 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credits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project, click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 b="1" i="1">
                <a:solidFill>
                  <a:srgbClr val="4C4D4F"/>
                </a:solidFill>
                <a:latin typeface="Roboto-BoldItalic"/>
                <a:cs typeface="Roboto-BoldItalic"/>
              </a:rPr>
              <a:t>“See </a:t>
            </a:r>
            <a:r>
              <a:rPr dirty="0" sz="1000" spc="-10" b="1" i="1">
                <a:solidFill>
                  <a:srgbClr val="4C4D4F"/>
                </a:solidFill>
                <a:latin typeface="Roboto-BoldItalic"/>
                <a:cs typeface="Roboto-BoldItalic"/>
              </a:rPr>
              <a:t>project  </a:t>
            </a:r>
            <a:r>
              <a:rPr dirty="0" sz="1000" spc="-5" b="1" i="1">
                <a:solidFill>
                  <a:srgbClr val="4C4D4F"/>
                </a:solidFill>
                <a:latin typeface="Roboto-BoldItalic"/>
                <a:cs typeface="Roboto-BoldItalic"/>
              </a:rPr>
              <a:t>page”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button.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334765" y="1685512"/>
            <a:ext cx="1158544" cy="9155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334765" y="1685512"/>
            <a:ext cx="1158875" cy="915669"/>
          </a:xfrm>
          <a:custGeom>
            <a:avLst/>
            <a:gdLst/>
            <a:ahLst/>
            <a:cxnLst/>
            <a:rect l="l" t="t" r="r" b="b"/>
            <a:pathLst>
              <a:path w="1158875" h="91566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3620"/>
                </a:lnTo>
                <a:lnTo>
                  <a:pt x="654" y="897849"/>
                </a:lnTo>
                <a:lnTo>
                  <a:pt x="5238" y="910291"/>
                </a:lnTo>
                <a:lnTo>
                  <a:pt x="17680" y="914875"/>
                </a:lnTo>
                <a:lnTo>
                  <a:pt x="41910" y="915530"/>
                </a:lnTo>
                <a:lnTo>
                  <a:pt x="1116634" y="915530"/>
                </a:lnTo>
                <a:lnTo>
                  <a:pt x="1140864" y="914875"/>
                </a:lnTo>
                <a:lnTo>
                  <a:pt x="1153306" y="910291"/>
                </a:lnTo>
                <a:lnTo>
                  <a:pt x="1157889" y="897849"/>
                </a:lnTo>
                <a:lnTo>
                  <a:pt x="1158544" y="873620"/>
                </a:lnTo>
                <a:lnTo>
                  <a:pt x="1158544" y="41910"/>
                </a:lnTo>
                <a:lnTo>
                  <a:pt x="1157889" y="17680"/>
                </a:lnTo>
                <a:lnTo>
                  <a:pt x="1153306" y="5238"/>
                </a:lnTo>
                <a:lnTo>
                  <a:pt x="1140864" y="654"/>
                </a:lnTo>
                <a:lnTo>
                  <a:pt x="1116634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864505" y="4440554"/>
            <a:ext cx="902740" cy="683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864505" y="4440552"/>
            <a:ext cx="902969" cy="683895"/>
          </a:xfrm>
          <a:custGeom>
            <a:avLst/>
            <a:gdLst/>
            <a:ahLst/>
            <a:cxnLst/>
            <a:rect l="l" t="t" r="r" b="b"/>
            <a:pathLst>
              <a:path w="902970" h="6838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26745"/>
                </a:lnTo>
                <a:lnTo>
                  <a:pt x="892" y="659784"/>
                </a:lnTo>
                <a:lnTo>
                  <a:pt x="7143" y="676751"/>
                </a:lnTo>
                <a:lnTo>
                  <a:pt x="24110" y="683002"/>
                </a:lnTo>
                <a:lnTo>
                  <a:pt x="57150" y="683895"/>
                </a:lnTo>
                <a:lnTo>
                  <a:pt x="845591" y="683895"/>
                </a:lnTo>
                <a:lnTo>
                  <a:pt x="878631" y="683002"/>
                </a:lnTo>
                <a:lnTo>
                  <a:pt x="895597" y="676751"/>
                </a:lnTo>
                <a:lnTo>
                  <a:pt x="901848" y="659784"/>
                </a:lnTo>
                <a:lnTo>
                  <a:pt x="902741" y="626745"/>
                </a:lnTo>
                <a:lnTo>
                  <a:pt x="902741" y="57150"/>
                </a:lnTo>
                <a:lnTo>
                  <a:pt x="901848" y="24110"/>
                </a:lnTo>
                <a:lnTo>
                  <a:pt x="895597" y="7143"/>
                </a:lnTo>
                <a:lnTo>
                  <a:pt x="878631" y="892"/>
                </a:lnTo>
                <a:lnTo>
                  <a:pt x="84559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pc="5"/>
              <a:t>What’s</a:t>
            </a:r>
            <a:r>
              <a:rPr dirty="0" spc="80"/>
              <a:t> </a:t>
            </a:r>
            <a:r>
              <a:rPr dirty="0" spc="40"/>
              <a:t>Next?</a:t>
            </a:r>
          </a:p>
          <a:p>
            <a:pPr marL="25400" marR="33020">
              <a:lnSpc>
                <a:spcPts val="1300"/>
              </a:lnSpc>
              <a:spcBef>
                <a:spcPts val="575"/>
              </a:spcBef>
            </a:pPr>
            <a:r>
              <a:rPr dirty="0" sz="1100" spc="-5" b="0" i="1">
                <a:solidFill>
                  <a:srgbClr val="4C4D4F"/>
                </a:solidFill>
                <a:latin typeface="Roboto"/>
                <a:cs typeface="Roboto"/>
              </a:rPr>
              <a:t>Chase </a:t>
            </a:r>
            <a:r>
              <a:rPr dirty="0" sz="1100" b="0" i="1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dirty="0" sz="1100" spc="-5" b="0">
                <a:solidFill>
                  <a:srgbClr val="4C4D4F"/>
                </a:solidFill>
                <a:latin typeface="Roboto"/>
                <a:cs typeface="Roboto"/>
              </a:rPr>
              <a:t>projects </a:t>
            </a:r>
            <a:r>
              <a:rPr dirty="0" sz="1100" spc="-10" b="0">
                <a:solidFill>
                  <a:srgbClr val="4C4D4F"/>
                </a:solidFill>
                <a:latin typeface="Roboto"/>
                <a:cs typeface="Roboto"/>
              </a:rPr>
              <a:t>provide </a:t>
            </a:r>
            <a:r>
              <a:rPr dirty="0" sz="1100" b="0">
                <a:solidFill>
                  <a:srgbClr val="4C4D4F"/>
                </a:solidFill>
                <a:latin typeface="Roboto"/>
                <a:cs typeface="Roboto"/>
              </a:rPr>
              <a:t>an </a:t>
            </a:r>
            <a:r>
              <a:rPr dirty="0" sz="1100" spc="-5" b="0">
                <a:solidFill>
                  <a:srgbClr val="4C4D4F"/>
                </a:solidFill>
                <a:latin typeface="Roboto"/>
                <a:cs typeface="Roboto"/>
              </a:rPr>
              <a:t>introduction </a:t>
            </a:r>
            <a:r>
              <a:rPr dirty="0" sz="1100" spc="-10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100" spc="-5" b="0">
                <a:solidFill>
                  <a:srgbClr val="4C4D4F"/>
                </a:solidFill>
                <a:latin typeface="Roboto"/>
                <a:cs typeface="Roboto"/>
              </a:rPr>
              <a:t>creating  interactive games </a:t>
            </a:r>
            <a:r>
              <a:rPr dirty="0" sz="1100" b="0">
                <a:solidFill>
                  <a:srgbClr val="4C4D4F"/>
                </a:solidFill>
                <a:latin typeface="Roboto"/>
                <a:cs typeface="Roboto"/>
              </a:rPr>
              <a:t>in </a:t>
            </a:r>
            <a:r>
              <a:rPr dirty="0" sz="1100" spc="-5" b="0">
                <a:solidFill>
                  <a:srgbClr val="4C4D4F"/>
                </a:solidFill>
                <a:latin typeface="Roboto"/>
                <a:cs typeface="Roboto"/>
              </a:rPr>
              <a:t>Scratch. Here are </a:t>
            </a:r>
            <a:r>
              <a:rPr dirty="0" sz="110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100" spc="-5" b="0">
                <a:solidFill>
                  <a:srgbClr val="4C4D4F"/>
                </a:solidFill>
                <a:latin typeface="Roboto"/>
                <a:cs typeface="Roboto"/>
              </a:rPr>
              <a:t>few ways </a:t>
            </a:r>
            <a:r>
              <a:rPr dirty="0" sz="1100" b="0">
                <a:solidFill>
                  <a:srgbClr val="4C4D4F"/>
                </a:solidFill>
                <a:latin typeface="Roboto"/>
                <a:cs typeface="Roboto"/>
              </a:rPr>
              <a:t>that learners  </a:t>
            </a:r>
            <a:r>
              <a:rPr dirty="0" sz="1100" spc="-5" b="0">
                <a:solidFill>
                  <a:srgbClr val="4C4D4F"/>
                </a:solidFill>
                <a:latin typeface="Roboto"/>
                <a:cs typeface="Roboto"/>
              </a:rPr>
              <a:t>can build on </a:t>
            </a:r>
            <a:r>
              <a:rPr dirty="0" sz="110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100" spc="-5" b="0">
                <a:solidFill>
                  <a:srgbClr val="4C4D4F"/>
                </a:solidFill>
                <a:latin typeface="Roboto"/>
                <a:cs typeface="Roboto"/>
              </a:rPr>
              <a:t>concepts they </a:t>
            </a:r>
            <a:r>
              <a:rPr dirty="0" sz="1100" b="0">
                <a:solidFill>
                  <a:srgbClr val="4C4D4F"/>
                </a:solidFill>
                <a:latin typeface="Roboto"/>
                <a:cs typeface="Roboto"/>
              </a:rPr>
              <a:t>learned </a:t>
            </a:r>
            <a:r>
              <a:rPr dirty="0" sz="1100" spc="-10" b="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dirty="0" sz="1100" b="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100" spc="-10" b="0">
                <a:solidFill>
                  <a:srgbClr val="4C4D4F"/>
                </a:solidFill>
                <a:latin typeface="Roboto"/>
                <a:cs typeface="Roboto"/>
              </a:rPr>
              <a:t>project.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Roboto"/>
              <a:cs typeface="Roboto"/>
            </a:endParaRPr>
          </a:p>
          <a:p>
            <a:pPr algn="just" marL="1254760">
              <a:lnSpc>
                <a:spcPct val="100000"/>
              </a:lnSpc>
            </a:pPr>
            <a:r>
              <a:rPr dirty="0" sz="1000"/>
              <a:t>Add</a:t>
            </a:r>
            <a:r>
              <a:rPr dirty="0" sz="1000" spc="-5"/>
              <a:t> Obstacles</a:t>
            </a:r>
            <a:endParaRPr sz="1000"/>
          </a:p>
          <a:p>
            <a:pPr algn="just" marL="1254760" marR="372110">
              <a:lnSpc>
                <a:spcPct val="108300"/>
              </a:lnSpc>
            </a:pPr>
            <a:r>
              <a:rPr dirty="0" sz="1000" spc="-10" b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more complex game,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obstacles  to </a:t>
            </a:r>
            <a:r>
              <a:rPr dirty="0" sz="1000" spc="-10" b="0">
                <a:solidFill>
                  <a:srgbClr val="4C4D4F"/>
                </a:solidFill>
                <a:latin typeface="Roboto"/>
                <a:cs typeface="Roboto"/>
              </a:rPr>
              <a:t>avoid.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Subtract points when you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hit the 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obstacles.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Roboto"/>
              <a:cs typeface="Roboto"/>
            </a:endParaRPr>
          </a:p>
          <a:p>
            <a:pPr algn="just" marL="1254760">
              <a:lnSpc>
                <a:spcPct val="100000"/>
              </a:lnSpc>
            </a:pPr>
            <a:r>
              <a:rPr dirty="0" sz="1000" spc="-5"/>
              <a:t>Make </a:t>
            </a:r>
            <a:r>
              <a:rPr dirty="0" sz="1000"/>
              <a:t>a </a:t>
            </a:r>
            <a:r>
              <a:rPr dirty="0" sz="1000" spc="-5"/>
              <a:t>Two-Player</a:t>
            </a:r>
            <a:r>
              <a:rPr dirty="0" sz="1000" spc="-35"/>
              <a:t> </a:t>
            </a:r>
            <a:r>
              <a:rPr dirty="0" sz="1000" spc="-5"/>
              <a:t>Game</a:t>
            </a:r>
            <a:endParaRPr sz="1000"/>
          </a:p>
          <a:p>
            <a:pPr marL="1254760" marR="185420">
              <a:lnSpc>
                <a:spcPct val="108300"/>
              </a:lnSpc>
            </a:pPr>
            <a:r>
              <a:rPr dirty="0" sz="1000" spc="-10" b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an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extra challenge, </a:t>
            </a:r>
            <a:r>
              <a:rPr dirty="0" sz="1000" spc="-10" b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version of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that allows two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players </a:t>
            </a:r>
            <a:r>
              <a:rPr dirty="0" sz="1000" spc="-10" b="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15" b="0">
                <a:solidFill>
                  <a:srgbClr val="4C4D4F"/>
                </a:solidFill>
                <a:latin typeface="Roboto"/>
                <a:cs typeface="Roboto"/>
              </a:rPr>
              <a:t> play.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Roboto"/>
              <a:cs typeface="Roboto"/>
            </a:endParaRPr>
          </a:p>
          <a:p>
            <a:pPr marL="1254760">
              <a:lnSpc>
                <a:spcPct val="100000"/>
              </a:lnSpc>
            </a:pPr>
            <a:r>
              <a:rPr dirty="0" sz="1000"/>
              <a:t>Video</a:t>
            </a:r>
            <a:r>
              <a:rPr dirty="0" sz="1000" spc="-5"/>
              <a:t> </a:t>
            </a:r>
            <a:r>
              <a:rPr dirty="0" sz="1000"/>
              <a:t>Sensing</a:t>
            </a:r>
            <a:endParaRPr sz="1000"/>
          </a:p>
          <a:p>
            <a:pPr marL="1254760" marR="5080">
              <a:lnSpc>
                <a:spcPct val="108300"/>
              </a:lnSpc>
            </a:pP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If the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computers have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web </a:t>
            </a:r>
            <a:r>
              <a:rPr dirty="0" sz="1000" spc="-10" b="0">
                <a:solidFill>
                  <a:srgbClr val="4C4D4F"/>
                </a:solidFill>
                <a:latin typeface="Roboto"/>
                <a:cs typeface="Roboto"/>
              </a:rPr>
              <a:t>camera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attached 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or built-in,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learners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000" spc="-10" b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that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they  interact by moving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bodies. See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Video  Sensing tutorial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 b="0">
                <a:solidFill>
                  <a:srgbClr val="4C4D4F"/>
                </a:solidFill>
                <a:latin typeface="Roboto"/>
                <a:cs typeface="Roboto"/>
              </a:rPr>
              <a:t>educator guide for</a:t>
            </a:r>
            <a:r>
              <a:rPr dirty="0" sz="1000" spc="-30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b="0">
                <a:solidFill>
                  <a:srgbClr val="4C4D4F"/>
                </a:solidFill>
                <a:latin typeface="Roboto"/>
                <a:cs typeface="Roboto"/>
              </a:rPr>
              <a:t>support.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solidFill>
                  <a:srgbClr val="4C4D4F"/>
                </a:solidFill>
              </a:rPr>
              <a:t>Created by </a:t>
            </a:r>
            <a:r>
              <a:rPr dirty="0" sz="800">
                <a:solidFill>
                  <a:srgbClr val="4C4D4F"/>
                </a:solidFill>
              </a:rPr>
              <a:t>the </a:t>
            </a:r>
            <a:r>
              <a:rPr dirty="0" sz="800" spc="-5">
                <a:solidFill>
                  <a:srgbClr val="4C4D4F"/>
                </a:solidFill>
              </a:rPr>
              <a:t>Scratch</a:t>
            </a:r>
            <a:r>
              <a:rPr dirty="0" sz="800" spc="-20">
                <a:solidFill>
                  <a:srgbClr val="4C4D4F"/>
                </a:solidFill>
              </a:rPr>
              <a:t> </a:t>
            </a:r>
            <a:r>
              <a:rPr dirty="0" sz="800" spc="-10">
                <a:solidFill>
                  <a:srgbClr val="4C4D4F"/>
                </a:solidFill>
              </a:rPr>
              <a:t>Team</a:t>
            </a:r>
            <a:endParaRPr sz="800"/>
          </a:p>
        </p:txBody>
      </p:sp>
      <p:sp>
        <p:nvSpPr>
          <p:cNvPr id="91" name="object 91"/>
          <p:cNvSpPr/>
          <p:nvPr/>
        </p:nvSpPr>
        <p:spPr>
          <a:xfrm>
            <a:off x="2132342" y="5725985"/>
            <a:ext cx="2357795" cy="1004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132345" y="5725985"/>
            <a:ext cx="2358390" cy="1004569"/>
          </a:xfrm>
          <a:custGeom>
            <a:avLst/>
            <a:gdLst/>
            <a:ahLst/>
            <a:cxnLst/>
            <a:rect l="l" t="t" r="r" b="b"/>
            <a:pathLst>
              <a:path w="2358390" h="1004570">
                <a:moveTo>
                  <a:pt x="62864" y="0"/>
                </a:moveTo>
                <a:lnTo>
                  <a:pt x="26521" y="982"/>
                </a:lnTo>
                <a:lnTo>
                  <a:pt x="7858" y="7858"/>
                </a:lnTo>
                <a:lnTo>
                  <a:pt x="982" y="26521"/>
                </a:lnTo>
                <a:lnTo>
                  <a:pt x="0" y="62865"/>
                </a:lnTo>
                <a:lnTo>
                  <a:pt x="0" y="941146"/>
                </a:lnTo>
                <a:lnTo>
                  <a:pt x="982" y="977490"/>
                </a:lnTo>
                <a:lnTo>
                  <a:pt x="7858" y="996153"/>
                </a:lnTo>
                <a:lnTo>
                  <a:pt x="26521" y="1003028"/>
                </a:lnTo>
                <a:lnTo>
                  <a:pt x="62864" y="1004011"/>
                </a:lnTo>
                <a:lnTo>
                  <a:pt x="2294928" y="1004011"/>
                </a:lnTo>
                <a:lnTo>
                  <a:pt x="2331271" y="1003028"/>
                </a:lnTo>
                <a:lnTo>
                  <a:pt x="2349934" y="996153"/>
                </a:lnTo>
                <a:lnTo>
                  <a:pt x="2356810" y="977490"/>
                </a:lnTo>
                <a:lnTo>
                  <a:pt x="2357793" y="941146"/>
                </a:lnTo>
                <a:lnTo>
                  <a:pt x="2357793" y="62865"/>
                </a:lnTo>
                <a:lnTo>
                  <a:pt x="2356810" y="26521"/>
                </a:lnTo>
                <a:lnTo>
                  <a:pt x="2349934" y="7858"/>
                </a:lnTo>
                <a:lnTo>
                  <a:pt x="2331271" y="982"/>
                </a:lnTo>
                <a:lnTo>
                  <a:pt x="2294928" y="0"/>
                </a:lnTo>
                <a:lnTo>
                  <a:pt x="62864" y="0"/>
                </a:lnTo>
                <a:close/>
              </a:path>
            </a:pathLst>
          </a:custGeom>
          <a:ln w="1905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90973" y="5753501"/>
            <a:ext cx="1040130" cy="220345"/>
          </a:xfrm>
          <a:custGeom>
            <a:avLst/>
            <a:gdLst/>
            <a:ahLst/>
            <a:cxnLst/>
            <a:rect l="l" t="t" r="r" b="b"/>
            <a:pathLst>
              <a:path w="1040129" h="220345">
                <a:moveTo>
                  <a:pt x="50914" y="0"/>
                </a:moveTo>
                <a:lnTo>
                  <a:pt x="21479" y="795"/>
                </a:lnTo>
                <a:lnTo>
                  <a:pt x="6364" y="6365"/>
                </a:lnTo>
                <a:lnTo>
                  <a:pt x="795" y="21484"/>
                </a:lnTo>
                <a:lnTo>
                  <a:pt x="0" y="50926"/>
                </a:lnTo>
                <a:lnTo>
                  <a:pt x="0" y="169214"/>
                </a:lnTo>
                <a:lnTo>
                  <a:pt x="795" y="198649"/>
                </a:lnTo>
                <a:lnTo>
                  <a:pt x="6364" y="213764"/>
                </a:lnTo>
                <a:lnTo>
                  <a:pt x="21479" y="219333"/>
                </a:lnTo>
                <a:lnTo>
                  <a:pt x="50914" y="220129"/>
                </a:lnTo>
                <a:lnTo>
                  <a:pt x="988898" y="220129"/>
                </a:lnTo>
                <a:lnTo>
                  <a:pt x="1018340" y="219333"/>
                </a:lnTo>
                <a:lnTo>
                  <a:pt x="1033459" y="213764"/>
                </a:lnTo>
                <a:lnTo>
                  <a:pt x="1039029" y="198649"/>
                </a:lnTo>
                <a:lnTo>
                  <a:pt x="1039825" y="169214"/>
                </a:lnTo>
                <a:lnTo>
                  <a:pt x="1039825" y="50926"/>
                </a:lnTo>
                <a:lnTo>
                  <a:pt x="1039029" y="21484"/>
                </a:lnTo>
                <a:lnTo>
                  <a:pt x="1033459" y="6365"/>
                </a:lnTo>
                <a:lnTo>
                  <a:pt x="1018340" y="795"/>
                </a:lnTo>
                <a:lnTo>
                  <a:pt x="988898" y="0"/>
                </a:lnTo>
                <a:lnTo>
                  <a:pt x="50914" y="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963401" y="5915926"/>
            <a:ext cx="177558" cy="2003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2020-03-17T01:51:26Z</dcterms:created>
  <dcterms:modified xsi:type="dcterms:W3CDTF">2020-03-17T01:51:26Z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2019-10-28T00:00:00Z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2020-03-17T00:00:00Z</vt:filetime>
  </property>
</Properties>
</file>