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642B73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642B73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97081" y="1739356"/>
            <a:ext cx="3698875" cy="542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774CCC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642B73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32375" y="115636"/>
            <a:ext cx="0" cy="7554595"/>
          </a:xfrm>
          <a:custGeom>
            <a:avLst/>
            <a:gdLst/>
            <a:ahLst/>
            <a:cxnLst/>
            <a:rect l="l" t="t" r="r" b="b"/>
            <a:pathLst>
              <a:path w="0" h="7554595">
                <a:moveTo>
                  <a:pt x="0" y="0"/>
                </a:moveTo>
                <a:lnTo>
                  <a:pt x="0" y="7554214"/>
                </a:lnTo>
              </a:path>
            </a:pathLst>
          </a:custGeom>
          <a:ln w="6350">
            <a:solidFill>
              <a:srgbClr val="231F2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032375" y="96583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032375" y="7679372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5128386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7" y="374903"/>
                </a:lnTo>
                <a:lnTo>
                  <a:pt x="4841747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99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94614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8" y="374903"/>
                </a:lnTo>
                <a:lnTo>
                  <a:pt x="4841748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99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95454" y="637665"/>
            <a:ext cx="3267491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642B73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74885" y="7448018"/>
            <a:ext cx="1584960" cy="144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32735" y="7401114"/>
            <a:ext cx="1400810" cy="189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2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20" Type="http://schemas.openxmlformats.org/officeDocument/2006/relationships/image" Target="../media/image28.png"/><Relationship Id="rId21" Type="http://schemas.openxmlformats.org/officeDocument/2006/relationships/image" Target="../media/image29.png"/><Relationship Id="rId22" Type="http://schemas.openxmlformats.org/officeDocument/2006/relationships/image" Target="../media/image3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12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28.png"/><Relationship Id="rId19" Type="http://schemas.openxmlformats.org/officeDocument/2006/relationships/image" Target="../media/image4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537" y="211346"/>
            <a:ext cx="1999614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45" b="1">
                <a:solidFill>
                  <a:srgbClr val="FFFFFF"/>
                </a:solidFill>
                <a:latin typeface="Roboto"/>
                <a:cs typeface="Roboto"/>
              </a:rPr>
              <a:t>CREATE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dirty="0" sz="800" spc="45" b="1">
                <a:solidFill>
                  <a:srgbClr val="FFFFFF"/>
                </a:solidFill>
                <a:latin typeface="Roboto"/>
                <a:cs typeface="Roboto"/>
              </a:rPr>
              <a:t>STORY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-7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79" cy="182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71050" y="7426959"/>
            <a:ext cx="182880" cy="182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701037" y="211346"/>
            <a:ext cx="1999614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45" b="1">
                <a:solidFill>
                  <a:srgbClr val="FFFFFF"/>
                </a:solidFill>
                <a:latin typeface="Roboto"/>
                <a:cs typeface="Roboto"/>
              </a:rPr>
              <a:t>CREATE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dirty="0" sz="800" spc="45" b="1">
                <a:solidFill>
                  <a:srgbClr val="FFFFFF"/>
                </a:solidFill>
                <a:latin typeface="Roboto"/>
                <a:cs typeface="Roboto"/>
              </a:rPr>
              <a:t>STORY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-7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565" y="108155"/>
            <a:ext cx="646449" cy="3596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28386" y="102599"/>
            <a:ext cx="646442" cy="3596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117118" y="2653184"/>
            <a:ext cx="2183130" cy="749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>
                <a:solidFill>
                  <a:srgbClr val="00AEEF"/>
                </a:solidFill>
                <a:latin typeface="Roboto"/>
                <a:cs typeface="Roboto"/>
              </a:rPr>
              <a:t>First, </a:t>
            </a:r>
            <a:r>
              <a:rPr dirty="0" sz="1500" spc="-5">
                <a:solidFill>
                  <a:srgbClr val="00AEEF"/>
                </a:solidFill>
                <a:latin typeface="Roboto"/>
                <a:cs typeface="Roboto"/>
              </a:rPr>
              <a:t>gather </a:t>
            </a:r>
            <a:r>
              <a:rPr dirty="0" sz="1500">
                <a:solidFill>
                  <a:srgbClr val="00AEEF"/>
                </a:solidFill>
                <a:latin typeface="Roboto"/>
                <a:cs typeface="Roboto"/>
              </a:rPr>
              <a:t>as a </a:t>
            </a:r>
            <a:r>
              <a:rPr dirty="0" sz="1500" spc="-10">
                <a:solidFill>
                  <a:srgbClr val="00AEEF"/>
                </a:solidFill>
                <a:latin typeface="Roboto"/>
                <a:cs typeface="Roboto"/>
              </a:rPr>
              <a:t>group</a:t>
            </a:r>
            <a:r>
              <a:rPr dirty="0" sz="1500" spc="-75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00AEEF"/>
                </a:solidFill>
                <a:latin typeface="Roboto"/>
                <a:cs typeface="Roboto"/>
              </a:rPr>
              <a:t>to  </a:t>
            </a:r>
            <a:r>
              <a:rPr dirty="0" sz="1500" spc="-5">
                <a:solidFill>
                  <a:srgbClr val="00AEEF"/>
                </a:solidFill>
                <a:latin typeface="Roboto"/>
                <a:cs typeface="Roboto"/>
              </a:rPr>
              <a:t>introduce </a:t>
            </a:r>
            <a:r>
              <a:rPr dirty="0" sz="1500">
                <a:solidFill>
                  <a:srgbClr val="00AEEF"/>
                </a:solidFill>
                <a:latin typeface="Roboto"/>
                <a:cs typeface="Roboto"/>
              </a:rPr>
              <a:t>the theme and  spark</a:t>
            </a:r>
            <a:r>
              <a:rPr dirty="0" sz="1500" spc="-5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00AEEF"/>
                </a:solidFill>
                <a:latin typeface="Roboto"/>
                <a:cs typeface="Roboto"/>
              </a:rPr>
              <a:t>ideas.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51560" y="4107681"/>
            <a:ext cx="407034" cy="307340"/>
          </a:xfrm>
          <a:custGeom>
            <a:avLst/>
            <a:gdLst/>
            <a:ahLst/>
            <a:cxnLst/>
            <a:rect l="l" t="t" r="r" b="b"/>
            <a:pathLst>
              <a:path w="407035" h="307339">
                <a:moveTo>
                  <a:pt x="373456" y="306857"/>
                </a:moveTo>
                <a:lnTo>
                  <a:pt x="33388" y="306857"/>
                </a:lnTo>
                <a:lnTo>
                  <a:pt x="20423" y="304222"/>
                </a:lnTo>
                <a:lnTo>
                  <a:pt x="9807" y="297049"/>
                </a:lnTo>
                <a:lnTo>
                  <a:pt x="2634" y="286433"/>
                </a:lnTo>
                <a:lnTo>
                  <a:pt x="0" y="273469"/>
                </a:lnTo>
                <a:lnTo>
                  <a:pt x="0" y="33388"/>
                </a:lnTo>
                <a:lnTo>
                  <a:pt x="2634" y="20423"/>
                </a:lnTo>
                <a:lnTo>
                  <a:pt x="9807" y="9807"/>
                </a:lnTo>
                <a:lnTo>
                  <a:pt x="20423" y="2634"/>
                </a:lnTo>
                <a:lnTo>
                  <a:pt x="33388" y="0"/>
                </a:lnTo>
                <a:lnTo>
                  <a:pt x="373456" y="0"/>
                </a:lnTo>
                <a:lnTo>
                  <a:pt x="386420" y="2634"/>
                </a:lnTo>
                <a:lnTo>
                  <a:pt x="397036" y="9807"/>
                </a:lnTo>
                <a:lnTo>
                  <a:pt x="404210" y="20423"/>
                </a:lnTo>
                <a:lnTo>
                  <a:pt x="406844" y="33388"/>
                </a:lnTo>
                <a:lnTo>
                  <a:pt x="406844" y="273469"/>
                </a:lnTo>
                <a:lnTo>
                  <a:pt x="404210" y="286433"/>
                </a:lnTo>
                <a:lnTo>
                  <a:pt x="397036" y="297049"/>
                </a:lnTo>
                <a:lnTo>
                  <a:pt x="386420" y="304222"/>
                </a:lnTo>
                <a:lnTo>
                  <a:pt x="373456" y="306857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78394" y="4421242"/>
            <a:ext cx="553720" cy="161290"/>
          </a:xfrm>
          <a:custGeom>
            <a:avLst/>
            <a:gdLst/>
            <a:ahLst/>
            <a:cxnLst/>
            <a:rect l="l" t="t" r="r" b="b"/>
            <a:pathLst>
              <a:path w="553720" h="161289">
                <a:moveTo>
                  <a:pt x="41643" y="161023"/>
                </a:moveTo>
                <a:lnTo>
                  <a:pt x="511530" y="161023"/>
                </a:lnTo>
                <a:lnTo>
                  <a:pt x="528656" y="157783"/>
                </a:lnTo>
                <a:lnTo>
                  <a:pt x="543496" y="148550"/>
                </a:lnTo>
                <a:lnTo>
                  <a:pt x="552764" y="134057"/>
                </a:lnTo>
                <a:lnTo>
                  <a:pt x="553173" y="115036"/>
                </a:lnTo>
                <a:lnTo>
                  <a:pt x="538418" y="83624"/>
                </a:lnTo>
                <a:lnTo>
                  <a:pt x="513522" y="45573"/>
                </a:lnTo>
                <a:lnTo>
                  <a:pt x="490082" y="13495"/>
                </a:lnTo>
                <a:lnTo>
                  <a:pt x="479691" y="0"/>
                </a:lnTo>
                <a:lnTo>
                  <a:pt x="73469" y="0"/>
                </a:lnTo>
                <a:lnTo>
                  <a:pt x="35359" y="48589"/>
                </a:lnTo>
                <a:lnTo>
                  <a:pt x="15003" y="76768"/>
                </a:lnTo>
                <a:lnTo>
                  <a:pt x="5512" y="95322"/>
                </a:lnTo>
                <a:lnTo>
                  <a:pt x="0" y="115036"/>
                </a:lnTo>
                <a:lnTo>
                  <a:pt x="404" y="134057"/>
                </a:lnTo>
                <a:lnTo>
                  <a:pt x="9672" y="148550"/>
                </a:lnTo>
                <a:lnTo>
                  <a:pt x="24515" y="157783"/>
                </a:lnTo>
                <a:lnTo>
                  <a:pt x="41643" y="161023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28778" y="4529059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5" h="0">
                <a:moveTo>
                  <a:pt x="0" y="0"/>
                </a:moveTo>
                <a:lnTo>
                  <a:pt x="451142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058471" y="4478855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 h="0">
                <a:moveTo>
                  <a:pt x="0" y="0"/>
                </a:moveTo>
                <a:lnTo>
                  <a:pt x="390778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124893" y="4193308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244539" y="4151388"/>
            <a:ext cx="9525" cy="64769"/>
          </a:xfrm>
          <a:custGeom>
            <a:avLst/>
            <a:gdLst/>
            <a:ahLst/>
            <a:cxnLst/>
            <a:rect l="l" t="t" r="r" b="b"/>
            <a:pathLst>
              <a:path w="9525" h="64770">
                <a:moveTo>
                  <a:pt x="9321" y="64693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18603" y="4194388"/>
            <a:ext cx="67310" cy="46990"/>
          </a:xfrm>
          <a:custGeom>
            <a:avLst/>
            <a:gdLst/>
            <a:ahLst/>
            <a:cxnLst/>
            <a:rect l="l" t="t" r="r" b="b"/>
            <a:pathLst>
              <a:path w="67310" h="46989">
                <a:moveTo>
                  <a:pt x="66941" y="0"/>
                </a:moveTo>
                <a:lnTo>
                  <a:pt x="0" y="46456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309315" y="4295579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244536" y="4312674"/>
            <a:ext cx="7620" cy="53340"/>
          </a:xfrm>
          <a:custGeom>
            <a:avLst/>
            <a:gdLst/>
            <a:ahLst/>
            <a:cxnLst/>
            <a:rect l="l" t="t" r="r" b="b"/>
            <a:pathLst>
              <a:path w="7620" h="53339">
                <a:moveTo>
                  <a:pt x="3670" y="-13912"/>
                </a:moveTo>
                <a:lnTo>
                  <a:pt x="3670" y="67227"/>
                </a:lnTo>
              </a:path>
            </a:pathLst>
          </a:custGeom>
          <a:ln w="35166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120264" y="4298546"/>
            <a:ext cx="74930" cy="33020"/>
          </a:xfrm>
          <a:custGeom>
            <a:avLst/>
            <a:gdLst/>
            <a:ahLst/>
            <a:cxnLst/>
            <a:rect l="l" t="t" r="r" b="b"/>
            <a:pathLst>
              <a:path w="74929" h="33020">
                <a:moveTo>
                  <a:pt x="74663" y="0"/>
                </a:moveTo>
                <a:lnTo>
                  <a:pt x="0" y="32613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881756" y="5775466"/>
            <a:ext cx="372110" cy="377825"/>
          </a:xfrm>
          <a:custGeom>
            <a:avLst/>
            <a:gdLst/>
            <a:ahLst/>
            <a:cxnLst/>
            <a:rect l="l" t="t" r="r" b="b"/>
            <a:pathLst>
              <a:path w="372110" h="377825">
                <a:moveTo>
                  <a:pt x="372021" y="99631"/>
                </a:moveTo>
                <a:lnTo>
                  <a:pt x="344065" y="59525"/>
                </a:lnTo>
                <a:lnTo>
                  <a:pt x="302794" y="28003"/>
                </a:lnTo>
                <a:lnTo>
                  <a:pt x="251125" y="7387"/>
                </a:lnTo>
                <a:lnTo>
                  <a:pt x="191973" y="0"/>
                </a:lnTo>
                <a:lnTo>
                  <a:pt x="140940" y="5453"/>
                </a:lnTo>
                <a:lnTo>
                  <a:pt x="95082" y="20843"/>
                </a:lnTo>
                <a:lnTo>
                  <a:pt x="56229" y="44715"/>
                </a:lnTo>
                <a:lnTo>
                  <a:pt x="26210" y="75612"/>
                </a:lnTo>
                <a:lnTo>
                  <a:pt x="6857" y="112081"/>
                </a:lnTo>
                <a:lnTo>
                  <a:pt x="0" y="152666"/>
                </a:lnTo>
                <a:lnTo>
                  <a:pt x="4225" y="184653"/>
                </a:lnTo>
                <a:lnTo>
                  <a:pt x="16319" y="214320"/>
                </a:lnTo>
                <a:lnTo>
                  <a:pt x="35404" y="240979"/>
                </a:lnTo>
                <a:lnTo>
                  <a:pt x="60604" y="263944"/>
                </a:lnTo>
                <a:lnTo>
                  <a:pt x="56285" y="279039"/>
                </a:lnTo>
                <a:lnTo>
                  <a:pt x="55424" y="312672"/>
                </a:lnTo>
                <a:lnTo>
                  <a:pt x="74968" y="350303"/>
                </a:lnTo>
                <a:lnTo>
                  <a:pt x="131864" y="377393"/>
                </a:lnTo>
                <a:lnTo>
                  <a:pt x="125348" y="342036"/>
                </a:lnTo>
                <a:lnTo>
                  <a:pt x="124502" y="323143"/>
                </a:lnTo>
                <a:lnTo>
                  <a:pt x="161744" y="305993"/>
                </a:lnTo>
                <a:lnTo>
                  <a:pt x="191973" y="305346"/>
                </a:lnTo>
                <a:lnTo>
                  <a:pt x="234943" y="301502"/>
                </a:lnTo>
                <a:lnTo>
                  <a:pt x="274504" y="290541"/>
                </a:lnTo>
                <a:lnTo>
                  <a:pt x="309587" y="273317"/>
                </a:lnTo>
                <a:lnTo>
                  <a:pt x="339128" y="250685"/>
                </a:lnTo>
                <a:lnTo>
                  <a:pt x="333721" y="237909"/>
                </a:lnTo>
                <a:lnTo>
                  <a:pt x="329763" y="224669"/>
                </a:lnTo>
                <a:lnTo>
                  <a:pt x="327331" y="211019"/>
                </a:lnTo>
                <a:lnTo>
                  <a:pt x="326504" y="197015"/>
                </a:lnTo>
                <a:lnTo>
                  <a:pt x="329619" y="169897"/>
                </a:lnTo>
                <a:lnTo>
                  <a:pt x="338604" y="144351"/>
                </a:lnTo>
                <a:lnTo>
                  <a:pt x="352918" y="120791"/>
                </a:lnTo>
                <a:lnTo>
                  <a:pt x="372021" y="99631"/>
                </a:lnTo>
                <a:close/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220877" y="5819802"/>
            <a:ext cx="383540" cy="368300"/>
          </a:xfrm>
          <a:custGeom>
            <a:avLst/>
            <a:gdLst/>
            <a:ahLst/>
            <a:cxnLst/>
            <a:rect l="l" t="t" r="r" b="b"/>
            <a:pathLst>
              <a:path w="383540" h="368300">
                <a:moveTo>
                  <a:pt x="0" y="206349"/>
                </a:moveTo>
                <a:lnTo>
                  <a:pt x="21957" y="238854"/>
                </a:lnTo>
                <a:lnTo>
                  <a:pt x="52996" y="266181"/>
                </a:lnTo>
                <a:lnTo>
                  <a:pt x="91597" y="287156"/>
                </a:lnTo>
                <a:lnTo>
                  <a:pt x="136237" y="300602"/>
                </a:lnTo>
                <a:lnTo>
                  <a:pt x="185394" y="305346"/>
                </a:lnTo>
                <a:lnTo>
                  <a:pt x="197504" y="305059"/>
                </a:lnTo>
                <a:lnTo>
                  <a:pt x="209419" y="304214"/>
                </a:lnTo>
                <a:lnTo>
                  <a:pt x="221120" y="302833"/>
                </a:lnTo>
                <a:lnTo>
                  <a:pt x="232587" y="300939"/>
                </a:lnTo>
                <a:lnTo>
                  <a:pt x="247373" y="323636"/>
                </a:lnTo>
                <a:lnTo>
                  <a:pt x="244378" y="345374"/>
                </a:lnTo>
                <a:lnTo>
                  <a:pt x="234550" y="361691"/>
                </a:lnTo>
                <a:lnTo>
                  <a:pt x="228841" y="368122"/>
                </a:lnTo>
                <a:lnTo>
                  <a:pt x="290234" y="352428"/>
                </a:lnTo>
                <a:lnTo>
                  <a:pt x="316630" y="318992"/>
                </a:lnTo>
                <a:lnTo>
                  <a:pt x="322127" y="285765"/>
                </a:lnTo>
                <a:lnTo>
                  <a:pt x="320827" y="270700"/>
                </a:lnTo>
                <a:lnTo>
                  <a:pt x="357009" y="231337"/>
                </a:lnTo>
                <a:lnTo>
                  <a:pt x="375589" y="205922"/>
                </a:lnTo>
                <a:lnTo>
                  <a:pt x="382435" y="183391"/>
                </a:lnTo>
                <a:lnTo>
                  <a:pt x="383413" y="152679"/>
                </a:lnTo>
                <a:lnTo>
                  <a:pt x="376339" y="112093"/>
                </a:lnTo>
                <a:lnTo>
                  <a:pt x="356377" y="75622"/>
                </a:lnTo>
                <a:lnTo>
                  <a:pt x="325413" y="44721"/>
                </a:lnTo>
                <a:lnTo>
                  <a:pt x="285337" y="20846"/>
                </a:lnTo>
                <a:lnTo>
                  <a:pt x="238034" y="5454"/>
                </a:lnTo>
                <a:lnTo>
                  <a:pt x="185394" y="0"/>
                </a:lnTo>
                <a:lnTo>
                  <a:pt x="140792" y="3891"/>
                </a:lnTo>
                <a:lnTo>
                  <a:pt x="99761" y="14984"/>
                </a:lnTo>
                <a:lnTo>
                  <a:pt x="63422" y="32409"/>
                </a:lnTo>
                <a:lnTo>
                  <a:pt x="32893" y="55295"/>
                </a:lnTo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794072" y="6257150"/>
            <a:ext cx="897890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5240">
              <a:lnSpc>
                <a:spcPts val="1590"/>
              </a:lnSpc>
              <a:spcBef>
                <a:spcPts val="100"/>
              </a:spcBef>
            </a:pPr>
            <a:r>
              <a:rPr dirty="0" sz="1400" spc="114" b="1">
                <a:solidFill>
                  <a:srgbClr val="642B73"/>
                </a:solidFill>
                <a:latin typeface="Roboto"/>
                <a:cs typeface="Roboto"/>
              </a:rPr>
              <a:t>SHARE</a:t>
            </a:r>
            <a:endParaRPr sz="1400">
              <a:latin typeface="Roboto"/>
              <a:cs typeface="Roboto"/>
            </a:endParaRPr>
          </a:p>
          <a:p>
            <a:pPr algn="ctr">
              <a:lnSpc>
                <a:spcPts val="1590"/>
              </a:lnSpc>
            </a:pPr>
            <a:r>
              <a:rPr dirty="0" sz="1400" spc="-5" i="1">
                <a:solidFill>
                  <a:srgbClr val="642B73"/>
                </a:solidFill>
                <a:latin typeface="Roboto-MediumItalic"/>
                <a:cs typeface="Roboto-MediumItalic"/>
              </a:rPr>
              <a:t>10</a:t>
            </a:r>
            <a:r>
              <a:rPr dirty="0" sz="1400" spc="-75" i="1">
                <a:solidFill>
                  <a:srgbClr val="642B73"/>
                </a:solidFill>
                <a:latin typeface="Roboto-MediumItalic"/>
                <a:cs typeface="Roboto-MediumItalic"/>
              </a:rPr>
              <a:t> </a:t>
            </a:r>
            <a:r>
              <a:rPr dirty="0" sz="1400" spc="-5" i="1">
                <a:solidFill>
                  <a:srgbClr val="642B73"/>
                </a:solidFill>
                <a:latin typeface="Roboto-MediumItalic"/>
                <a:cs typeface="Roboto-MediumItalic"/>
              </a:rPr>
              <a:t>minutes</a:t>
            </a:r>
            <a:endParaRPr sz="1400">
              <a:latin typeface="Roboto-MediumItalic"/>
              <a:cs typeface="Roboto-MediumItal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17118" y="4335965"/>
            <a:ext cx="2247265" cy="749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>
                <a:solidFill>
                  <a:srgbClr val="EA6955"/>
                </a:solidFill>
                <a:latin typeface="Roboto"/>
                <a:cs typeface="Roboto"/>
              </a:rPr>
              <a:t>Next, help participants as  </a:t>
            </a:r>
            <a:r>
              <a:rPr dirty="0" sz="1500" spc="-5">
                <a:solidFill>
                  <a:srgbClr val="EA6955"/>
                </a:solidFill>
                <a:latin typeface="Roboto"/>
                <a:cs typeface="Roboto"/>
              </a:rPr>
              <a:t>they create story </a:t>
            </a:r>
            <a:r>
              <a:rPr dirty="0" sz="1500" spc="-10">
                <a:solidFill>
                  <a:srgbClr val="EA6955"/>
                </a:solidFill>
                <a:latin typeface="Roboto"/>
                <a:cs typeface="Roboto"/>
              </a:rPr>
              <a:t>projects,  </a:t>
            </a:r>
            <a:r>
              <a:rPr dirty="0" sz="1500" spc="-5">
                <a:solidFill>
                  <a:srgbClr val="EA6955"/>
                </a:solidFill>
                <a:latin typeface="Roboto"/>
                <a:cs typeface="Roboto"/>
              </a:rPr>
              <a:t>working </a:t>
            </a:r>
            <a:r>
              <a:rPr dirty="0" sz="1500">
                <a:solidFill>
                  <a:srgbClr val="EA6955"/>
                </a:solidFill>
                <a:latin typeface="Roboto"/>
                <a:cs typeface="Roboto"/>
              </a:rPr>
              <a:t>at their </a:t>
            </a:r>
            <a:r>
              <a:rPr dirty="0" sz="1500" spc="-5">
                <a:solidFill>
                  <a:srgbClr val="EA6955"/>
                </a:solidFill>
                <a:latin typeface="Roboto"/>
                <a:cs typeface="Roboto"/>
              </a:rPr>
              <a:t>own</a:t>
            </a:r>
            <a:r>
              <a:rPr dirty="0" sz="1500" spc="-95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EA6955"/>
                </a:solidFill>
                <a:latin typeface="Roboto"/>
                <a:cs typeface="Roboto"/>
              </a:rPr>
              <a:t>pace.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25754" y="5938258"/>
            <a:ext cx="2165985" cy="749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 spc="-10">
                <a:solidFill>
                  <a:srgbClr val="642B73"/>
                </a:solidFill>
                <a:latin typeface="Roboto"/>
                <a:cs typeface="Roboto"/>
              </a:rPr>
              <a:t>At </a:t>
            </a:r>
            <a:r>
              <a:rPr dirty="0" sz="1500">
                <a:solidFill>
                  <a:srgbClr val="642B73"/>
                </a:solidFill>
                <a:latin typeface="Roboto"/>
                <a:cs typeface="Roboto"/>
              </a:rPr>
              <a:t>the end </a:t>
            </a:r>
            <a:r>
              <a:rPr dirty="0" sz="1500" spc="-5">
                <a:solidFill>
                  <a:srgbClr val="642B73"/>
                </a:solidFill>
                <a:latin typeface="Roboto"/>
                <a:cs typeface="Roboto"/>
              </a:rPr>
              <a:t>of </a:t>
            </a:r>
            <a:r>
              <a:rPr dirty="0" sz="1500">
                <a:solidFill>
                  <a:srgbClr val="642B73"/>
                </a:solidFill>
                <a:latin typeface="Roboto"/>
                <a:cs typeface="Roboto"/>
              </a:rPr>
              <a:t>the</a:t>
            </a:r>
            <a:r>
              <a:rPr dirty="0" sz="1500" spc="-80">
                <a:solidFill>
                  <a:srgbClr val="642B73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642B73"/>
                </a:solidFill>
                <a:latin typeface="Roboto"/>
                <a:cs typeface="Roboto"/>
              </a:rPr>
              <a:t>session,  </a:t>
            </a:r>
            <a:r>
              <a:rPr dirty="0" sz="1500" spc="-5">
                <a:solidFill>
                  <a:srgbClr val="642B73"/>
                </a:solidFill>
                <a:latin typeface="Roboto"/>
                <a:cs typeface="Roboto"/>
              </a:rPr>
              <a:t>gather </a:t>
            </a:r>
            <a:r>
              <a:rPr dirty="0" sz="1500" spc="-10">
                <a:solidFill>
                  <a:srgbClr val="642B73"/>
                </a:solidFill>
                <a:latin typeface="Roboto"/>
                <a:cs typeface="Roboto"/>
              </a:rPr>
              <a:t>together to </a:t>
            </a:r>
            <a:r>
              <a:rPr dirty="0" sz="1500" spc="-5">
                <a:solidFill>
                  <a:srgbClr val="642B73"/>
                </a:solidFill>
                <a:latin typeface="Roboto"/>
                <a:cs typeface="Roboto"/>
              </a:rPr>
              <a:t>share  </a:t>
            </a:r>
            <a:r>
              <a:rPr dirty="0" sz="1500">
                <a:solidFill>
                  <a:srgbClr val="642B73"/>
                </a:solidFill>
                <a:latin typeface="Roboto"/>
                <a:cs typeface="Roboto"/>
              </a:rPr>
              <a:t>and</a:t>
            </a:r>
            <a:r>
              <a:rPr dirty="0" sz="1500" spc="-5">
                <a:solidFill>
                  <a:srgbClr val="642B73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642B73"/>
                </a:solidFill>
                <a:latin typeface="Roboto"/>
                <a:cs typeface="Roboto"/>
              </a:rPr>
              <a:t>reflect.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54270" y="2965450"/>
            <a:ext cx="897890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640">
              <a:lnSpc>
                <a:spcPts val="1590"/>
              </a:lnSpc>
              <a:spcBef>
                <a:spcPts val="100"/>
              </a:spcBef>
            </a:pPr>
            <a:r>
              <a:rPr dirty="0" sz="1400" spc="114" b="1">
                <a:solidFill>
                  <a:srgbClr val="00AEEF"/>
                </a:solidFill>
                <a:latin typeface="Roboto"/>
                <a:cs typeface="Roboto"/>
              </a:rPr>
              <a:t>IMAGINE</a:t>
            </a:r>
            <a:endParaRPr sz="1400">
              <a:latin typeface="Roboto"/>
              <a:cs typeface="Roboto"/>
            </a:endParaRPr>
          </a:p>
          <a:p>
            <a:pPr marL="12700">
              <a:lnSpc>
                <a:spcPts val="1590"/>
              </a:lnSpc>
            </a:pPr>
            <a:r>
              <a:rPr dirty="0" sz="1400" spc="-5" i="1">
                <a:solidFill>
                  <a:srgbClr val="00AEEF"/>
                </a:solidFill>
                <a:latin typeface="Roboto-MediumItalic"/>
                <a:cs typeface="Roboto-MediumItalic"/>
              </a:rPr>
              <a:t>10</a:t>
            </a:r>
            <a:r>
              <a:rPr dirty="0" sz="1400" spc="-95" i="1">
                <a:solidFill>
                  <a:srgbClr val="00AEEF"/>
                </a:solidFill>
                <a:latin typeface="Roboto-MediumItalic"/>
                <a:cs typeface="Roboto-MediumItalic"/>
              </a:rPr>
              <a:t> </a:t>
            </a:r>
            <a:r>
              <a:rPr dirty="0" sz="1400" spc="-5" i="1">
                <a:solidFill>
                  <a:srgbClr val="00AEEF"/>
                </a:solidFill>
                <a:latin typeface="Roboto-MediumItalic"/>
                <a:cs typeface="Roboto-MediumItalic"/>
              </a:rPr>
              <a:t>minutes</a:t>
            </a:r>
            <a:endParaRPr sz="1400">
              <a:latin typeface="Roboto-MediumItalic"/>
              <a:cs typeface="Roboto-MediumItal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94072" y="4644557"/>
            <a:ext cx="897890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360">
              <a:lnSpc>
                <a:spcPts val="1590"/>
              </a:lnSpc>
              <a:spcBef>
                <a:spcPts val="100"/>
              </a:spcBef>
            </a:pPr>
            <a:r>
              <a:rPr dirty="0" sz="1400" spc="100" b="1">
                <a:solidFill>
                  <a:srgbClr val="EA6955"/>
                </a:solidFill>
                <a:latin typeface="Roboto"/>
                <a:cs typeface="Roboto"/>
              </a:rPr>
              <a:t>CREATE</a:t>
            </a:r>
            <a:endParaRPr sz="1400">
              <a:latin typeface="Roboto"/>
              <a:cs typeface="Roboto"/>
            </a:endParaRPr>
          </a:p>
          <a:p>
            <a:pPr marL="12700">
              <a:lnSpc>
                <a:spcPts val="1590"/>
              </a:lnSpc>
            </a:pPr>
            <a:r>
              <a:rPr dirty="0" sz="1400" spc="-5" i="1">
                <a:solidFill>
                  <a:srgbClr val="EA6955"/>
                </a:solidFill>
                <a:latin typeface="Roboto-MediumItalic"/>
                <a:cs typeface="Roboto-MediumItalic"/>
              </a:rPr>
              <a:t>40</a:t>
            </a:r>
            <a:r>
              <a:rPr dirty="0" sz="1400" spc="-70" i="1">
                <a:solidFill>
                  <a:srgbClr val="EA6955"/>
                </a:solidFill>
                <a:latin typeface="Roboto-MediumItalic"/>
                <a:cs typeface="Roboto-MediumItalic"/>
              </a:rPr>
              <a:t> </a:t>
            </a:r>
            <a:r>
              <a:rPr dirty="0" sz="1400" spc="-5" i="1">
                <a:solidFill>
                  <a:srgbClr val="EA6955"/>
                </a:solidFill>
                <a:latin typeface="Roboto-MediumItalic"/>
                <a:cs typeface="Roboto-MediumItalic"/>
              </a:rPr>
              <a:t>minutes</a:t>
            </a:r>
            <a:endParaRPr sz="1400">
              <a:latin typeface="Roboto-MediumItalic"/>
              <a:cs typeface="Roboto-MediumItal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085643" y="2368978"/>
            <a:ext cx="445134" cy="404495"/>
          </a:xfrm>
          <a:custGeom>
            <a:avLst/>
            <a:gdLst/>
            <a:ahLst/>
            <a:cxnLst/>
            <a:rect l="l" t="t" r="r" b="b"/>
            <a:pathLst>
              <a:path w="445134" h="404494">
                <a:moveTo>
                  <a:pt x="437575" y="281808"/>
                </a:moveTo>
                <a:lnTo>
                  <a:pt x="444600" y="247046"/>
                </a:lnTo>
                <a:lnTo>
                  <a:pt x="437678" y="213279"/>
                </a:lnTo>
                <a:lnTo>
                  <a:pt x="418396" y="184303"/>
                </a:lnTo>
                <a:lnTo>
                  <a:pt x="388337" y="163914"/>
                </a:lnTo>
                <a:lnTo>
                  <a:pt x="383143" y="161704"/>
                </a:lnTo>
                <a:lnTo>
                  <a:pt x="377860" y="160028"/>
                </a:lnTo>
                <a:lnTo>
                  <a:pt x="372551" y="158808"/>
                </a:lnTo>
                <a:lnTo>
                  <a:pt x="375523" y="154617"/>
                </a:lnTo>
                <a:lnTo>
                  <a:pt x="378088" y="150122"/>
                </a:lnTo>
                <a:lnTo>
                  <a:pt x="380159" y="145296"/>
                </a:lnTo>
                <a:lnTo>
                  <a:pt x="385568" y="108192"/>
                </a:lnTo>
                <a:lnTo>
                  <a:pt x="373112" y="70723"/>
                </a:lnTo>
                <a:lnTo>
                  <a:pt x="345227" y="37180"/>
                </a:lnTo>
                <a:lnTo>
                  <a:pt x="304352" y="11857"/>
                </a:lnTo>
                <a:lnTo>
                  <a:pt x="257724" y="0"/>
                </a:lnTo>
                <a:lnTo>
                  <a:pt x="214150" y="3181"/>
                </a:lnTo>
                <a:lnTo>
                  <a:pt x="178426" y="20181"/>
                </a:lnTo>
                <a:lnTo>
                  <a:pt x="152770" y="56798"/>
                </a:lnTo>
                <a:lnTo>
                  <a:pt x="149539" y="78608"/>
                </a:lnTo>
                <a:lnTo>
                  <a:pt x="143443" y="74125"/>
                </a:lnTo>
                <a:lnTo>
                  <a:pt x="136725" y="70251"/>
                </a:lnTo>
                <a:lnTo>
                  <a:pt x="129422" y="67153"/>
                </a:lnTo>
                <a:lnTo>
                  <a:pt x="92734" y="59256"/>
                </a:lnTo>
                <a:lnTo>
                  <a:pt x="57459" y="65251"/>
                </a:lnTo>
                <a:lnTo>
                  <a:pt x="27540" y="83662"/>
                </a:lnTo>
                <a:lnTo>
                  <a:pt x="6918" y="113012"/>
                </a:lnTo>
                <a:lnTo>
                  <a:pt x="0" y="144832"/>
                </a:lnTo>
                <a:lnTo>
                  <a:pt x="4975" y="176220"/>
                </a:lnTo>
                <a:lnTo>
                  <a:pt x="20609" y="204313"/>
                </a:lnTo>
                <a:lnTo>
                  <a:pt x="45666" y="226245"/>
                </a:lnTo>
                <a:lnTo>
                  <a:pt x="42567" y="228697"/>
                </a:lnTo>
                <a:lnTo>
                  <a:pt x="39672" y="231440"/>
                </a:lnTo>
                <a:lnTo>
                  <a:pt x="37030" y="234526"/>
                </a:lnTo>
                <a:lnTo>
                  <a:pt x="23872" y="260080"/>
                </a:lnTo>
                <a:lnTo>
                  <a:pt x="22790" y="289188"/>
                </a:lnTo>
                <a:lnTo>
                  <a:pt x="33219" y="318327"/>
                </a:lnTo>
                <a:lnTo>
                  <a:pt x="54594" y="343974"/>
                </a:lnTo>
                <a:lnTo>
                  <a:pt x="80601" y="359961"/>
                </a:lnTo>
                <a:lnTo>
                  <a:pt x="108328" y="366576"/>
                </a:lnTo>
                <a:lnTo>
                  <a:pt x="135083" y="363811"/>
                </a:lnTo>
                <a:lnTo>
                  <a:pt x="158175" y="351658"/>
                </a:lnTo>
                <a:lnTo>
                  <a:pt x="166469" y="365554"/>
                </a:lnTo>
                <a:lnTo>
                  <a:pt x="177224" y="377918"/>
                </a:lnTo>
                <a:lnTo>
                  <a:pt x="190281" y="388373"/>
                </a:lnTo>
                <a:lnTo>
                  <a:pt x="205483" y="396540"/>
                </a:lnTo>
                <a:lnTo>
                  <a:pt x="241052" y="404034"/>
                </a:lnTo>
                <a:lnTo>
                  <a:pt x="275363" y="397830"/>
                </a:lnTo>
                <a:lnTo>
                  <a:pt x="324850" y="350286"/>
                </a:lnTo>
                <a:lnTo>
                  <a:pt x="330336" y="332252"/>
                </a:lnTo>
                <a:lnTo>
                  <a:pt x="362894" y="335191"/>
                </a:lnTo>
                <a:lnTo>
                  <a:pt x="393576" y="327009"/>
                </a:lnTo>
                <a:lnTo>
                  <a:pt x="419448" y="308837"/>
                </a:lnTo>
                <a:lnTo>
                  <a:pt x="437575" y="281808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066545" y="2789909"/>
            <a:ext cx="172910" cy="1437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695200" y="783232"/>
            <a:ext cx="2743200" cy="9823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dirty="0" sz="1800" spc="30" b="1">
                <a:solidFill>
                  <a:srgbClr val="4C4D4F"/>
                </a:solidFill>
                <a:latin typeface="Roboto"/>
                <a:cs typeface="Roboto"/>
              </a:rPr>
              <a:t>Workshop</a:t>
            </a:r>
            <a:r>
              <a:rPr dirty="0" sz="1800" spc="75" b="1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800" spc="35" b="1">
                <a:solidFill>
                  <a:srgbClr val="4C4D4F"/>
                </a:solidFill>
                <a:latin typeface="Roboto"/>
                <a:cs typeface="Roboto"/>
              </a:rPr>
              <a:t>Overview</a:t>
            </a:r>
            <a:endParaRPr sz="1800">
              <a:latin typeface="Roboto"/>
              <a:cs typeface="Roboto"/>
            </a:endParaRPr>
          </a:p>
          <a:p>
            <a:pPr marL="12700" marR="5080">
              <a:lnSpc>
                <a:spcPct val="105600"/>
              </a:lnSpc>
              <a:spcBef>
                <a:spcPts val="1575"/>
              </a:spcBef>
            </a:pPr>
            <a:r>
              <a:rPr dirty="0" sz="1500" spc="-30">
                <a:solidFill>
                  <a:srgbClr val="4C4D4F"/>
                </a:solidFill>
                <a:latin typeface="Roboto"/>
                <a:cs typeface="Roboto"/>
              </a:rPr>
              <a:t>Here’s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a suggested agenda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for</a:t>
            </a:r>
            <a:r>
              <a:rPr dirty="0" sz="1500" spc="-4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a 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one-hour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workshop: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3100" y="773766"/>
            <a:ext cx="3813175" cy="2186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20" b="1">
                <a:solidFill>
                  <a:srgbClr val="4C4D4F"/>
                </a:solidFill>
                <a:latin typeface="Roboto"/>
                <a:cs typeface="Roboto"/>
              </a:rPr>
              <a:t>EDUCATOR</a:t>
            </a:r>
            <a:r>
              <a:rPr dirty="0" sz="2000" spc="90" b="1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2000" spc="45" b="1">
                <a:solidFill>
                  <a:srgbClr val="4C4D4F"/>
                </a:solidFill>
                <a:latin typeface="Roboto"/>
                <a:cs typeface="Roboto"/>
              </a:rPr>
              <a:t>GUIDE</a:t>
            </a:r>
            <a:endParaRPr sz="2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914"/>
              </a:spcBef>
            </a:pPr>
            <a:r>
              <a:rPr dirty="0" sz="2700" spc="35" b="1">
                <a:solidFill>
                  <a:srgbClr val="774CCC"/>
                </a:solidFill>
                <a:latin typeface="Montserrat-Black"/>
                <a:cs typeface="Montserrat-Black"/>
              </a:rPr>
              <a:t>Create </a:t>
            </a:r>
            <a:r>
              <a:rPr dirty="0" sz="2700" b="1">
                <a:solidFill>
                  <a:srgbClr val="774CCC"/>
                </a:solidFill>
                <a:latin typeface="Montserrat-Black"/>
                <a:cs typeface="Montserrat-Black"/>
              </a:rPr>
              <a:t>a</a:t>
            </a:r>
            <a:r>
              <a:rPr dirty="0" sz="2700" spc="220" b="1">
                <a:solidFill>
                  <a:srgbClr val="774CCC"/>
                </a:solidFill>
                <a:latin typeface="Montserrat-Black"/>
                <a:cs typeface="Montserrat-Black"/>
              </a:rPr>
              <a:t> </a:t>
            </a:r>
            <a:r>
              <a:rPr dirty="0" sz="2700" spc="50" b="1">
                <a:solidFill>
                  <a:srgbClr val="774CCC"/>
                </a:solidFill>
                <a:latin typeface="Montserrat-Black"/>
                <a:cs typeface="Montserrat-Black"/>
              </a:rPr>
              <a:t>Story</a:t>
            </a:r>
            <a:endParaRPr sz="2700">
              <a:latin typeface="Montserrat-Black"/>
              <a:cs typeface="Montserrat-Black"/>
            </a:endParaRPr>
          </a:p>
          <a:p>
            <a:pPr marL="12700" marR="5080">
              <a:lnSpc>
                <a:spcPct val="105600"/>
              </a:lnSpc>
              <a:spcBef>
                <a:spcPts val="1860"/>
              </a:spcBef>
            </a:pP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With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this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guide,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can plan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and lead a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one- 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hour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workshop using Scratch.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Participants 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will create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story with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settings,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characters, 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and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dialogue.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85800" y="3459695"/>
            <a:ext cx="1851685" cy="13897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85798" y="3457432"/>
            <a:ext cx="1852295" cy="1392555"/>
          </a:xfrm>
          <a:custGeom>
            <a:avLst/>
            <a:gdLst/>
            <a:ahLst/>
            <a:cxnLst/>
            <a:rect l="l" t="t" r="r" b="b"/>
            <a:pathLst>
              <a:path w="1852295" h="1392554">
                <a:moveTo>
                  <a:pt x="170002" y="0"/>
                </a:moveTo>
                <a:lnTo>
                  <a:pt x="71719" y="2656"/>
                </a:lnTo>
                <a:lnTo>
                  <a:pt x="21250" y="21250"/>
                </a:lnTo>
                <a:lnTo>
                  <a:pt x="2656" y="71719"/>
                </a:lnTo>
                <a:lnTo>
                  <a:pt x="0" y="170002"/>
                </a:lnTo>
                <a:lnTo>
                  <a:pt x="0" y="1222032"/>
                </a:lnTo>
                <a:lnTo>
                  <a:pt x="2656" y="1320314"/>
                </a:lnTo>
                <a:lnTo>
                  <a:pt x="21250" y="1370784"/>
                </a:lnTo>
                <a:lnTo>
                  <a:pt x="71719" y="1389378"/>
                </a:lnTo>
                <a:lnTo>
                  <a:pt x="170002" y="1392034"/>
                </a:lnTo>
                <a:lnTo>
                  <a:pt x="1681683" y="1392034"/>
                </a:lnTo>
                <a:lnTo>
                  <a:pt x="1779965" y="1389378"/>
                </a:lnTo>
                <a:lnTo>
                  <a:pt x="1830435" y="1370784"/>
                </a:lnTo>
                <a:lnTo>
                  <a:pt x="1849029" y="1320314"/>
                </a:lnTo>
                <a:lnTo>
                  <a:pt x="1851685" y="1222032"/>
                </a:lnTo>
                <a:lnTo>
                  <a:pt x="1851685" y="170002"/>
                </a:lnTo>
                <a:lnTo>
                  <a:pt x="1849029" y="71719"/>
                </a:lnTo>
                <a:lnTo>
                  <a:pt x="1830435" y="21250"/>
                </a:lnTo>
                <a:lnTo>
                  <a:pt x="1779965" y="2656"/>
                </a:lnTo>
                <a:lnTo>
                  <a:pt x="1681683" y="0"/>
                </a:lnTo>
                <a:lnTo>
                  <a:pt x="170002" y="0"/>
                </a:lnTo>
                <a:close/>
              </a:path>
            </a:pathLst>
          </a:custGeom>
          <a:ln w="12700">
            <a:solidFill>
              <a:srgbClr val="774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599080" y="3457435"/>
            <a:ext cx="1851682" cy="13920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599076" y="3457432"/>
            <a:ext cx="1852295" cy="1392555"/>
          </a:xfrm>
          <a:custGeom>
            <a:avLst/>
            <a:gdLst/>
            <a:ahLst/>
            <a:cxnLst/>
            <a:rect l="l" t="t" r="r" b="b"/>
            <a:pathLst>
              <a:path w="1852295" h="1392554">
                <a:moveTo>
                  <a:pt x="170002" y="0"/>
                </a:moveTo>
                <a:lnTo>
                  <a:pt x="71719" y="2656"/>
                </a:lnTo>
                <a:lnTo>
                  <a:pt x="21250" y="21250"/>
                </a:lnTo>
                <a:lnTo>
                  <a:pt x="2656" y="71719"/>
                </a:lnTo>
                <a:lnTo>
                  <a:pt x="0" y="170002"/>
                </a:lnTo>
                <a:lnTo>
                  <a:pt x="0" y="1222032"/>
                </a:lnTo>
                <a:lnTo>
                  <a:pt x="2656" y="1320314"/>
                </a:lnTo>
                <a:lnTo>
                  <a:pt x="21250" y="1370784"/>
                </a:lnTo>
                <a:lnTo>
                  <a:pt x="71719" y="1389378"/>
                </a:lnTo>
                <a:lnTo>
                  <a:pt x="170002" y="1392034"/>
                </a:lnTo>
                <a:lnTo>
                  <a:pt x="1681683" y="1392034"/>
                </a:lnTo>
                <a:lnTo>
                  <a:pt x="1779965" y="1389378"/>
                </a:lnTo>
                <a:lnTo>
                  <a:pt x="1830435" y="1370784"/>
                </a:lnTo>
                <a:lnTo>
                  <a:pt x="1849029" y="1320314"/>
                </a:lnTo>
                <a:lnTo>
                  <a:pt x="1851685" y="1222032"/>
                </a:lnTo>
                <a:lnTo>
                  <a:pt x="1851685" y="170002"/>
                </a:lnTo>
                <a:lnTo>
                  <a:pt x="1849029" y="71719"/>
                </a:lnTo>
                <a:lnTo>
                  <a:pt x="1830435" y="21250"/>
                </a:lnTo>
                <a:lnTo>
                  <a:pt x="1779965" y="2656"/>
                </a:lnTo>
                <a:lnTo>
                  <a:pt x="1681683" y="0"/>
                </a:lnTo>
                <a:lnTo>
                  <a:pt x="170002" y="0"/>
                </a:lnTo>
                <a:close/>
              </a:path>
            </a:pathLst>
          </a:custGeom>
          <a:ln w="12700">
            <a:solidFill>
              <a:srgbClr val="774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85800" y="4904130"/>
            <a:ext cx="1851685" cy="13920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85798" y="4904132"/>
            <a:ext cx="1852295" cy="1392555"/>
          </a:xfrm>
          <a:custGeom>
            <a:avLst/>
            <a:gdLst/>
            <a:ahLst/>
            <a:cxnLst/>
            <a:rect l="l" t="t" r="r" b="b"/>
            <a:pathLst>
              <a:path w="1852295" h="1392554">
                <a:moveTo>
                  <a:pt x="170002" y="0"/>
                </a:moveTo>
                <a:lnTo>
                  <a:pt x="71719" y="2656"/>
                </a:lnTo>
                <a:lnTo>
                  <a:pt x="21250" y="21250"/>
                </a:lnTo>
                <a:lnTo>
                  <a:pt x="2656" y="71719"/>
                </a:lnTo>
                <a:lnTo>
                  <a:pt x="0" y="170002"/>
                </a:lnTo>
                <a:lnTo>
                  <a:pt x="0" y="1222032"/>
                </a:lnTo>
                <a:lnTo>
                  <a:pt x="2656" y="1320314"/>
                </a:lnTo>
                <a:lnTo>
                  <a:pt x="21250" y="1370784"/>
                </a:lnTo>
                <a:lnTo>
                  <a:pt x="71719" y="1389378"/>
                </a:lnTo>
                <a:lnTo>
                  <a:pt x="170002" y="1392034"/>
                </a:lnTo>
                <a:lnTo>
                  <a:pt x="1681683" y="1392034"/>
                </a:lnTo>
                <a:lnTo>
                  <a:pt x="1779965" y="1389378"/>
                </a:lnTo>
                <a:lnTo>
                  <a:pt x="1830435" y="1370784"/>
                </a:lnTo>
                <a:lnTo>
                  <a:pt x="1849029" y="1320314"/>
                </a:lnTo>
                <a:lnTo>
                  <a:pt x="1851685" y="1222032"/>
                </a:lnTo>
                <a:lnTo>
                  <a:pt x="1851685" y="170002"/>
                </a:lnTo>
                <a:lnTo>
                  <a:pt x="1849029" y="71719"/>
                </a:lnTo>
                <a:lnTo>
                  <a:pt x="1830435" y="21250"/>
                </a:lnTo>
                <a:lnTo>
                  <a:pt x="1779965" y="2656"/>
                </a:lnTo>
                <a:lnTo>
                  <a:pt x="1681683" y="0"/>
                </a:lnTo>
                <a:lnTo>
                  <a:pt x="170002" y="0"/>
                </a:lnTo>
                <a:close/>
              </a:path>
            </a:pathLst>
          </a:custGeom>
          <a:ln w="12700">
            <a:solidFill>
              <a:srgbClr val="774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599080" y="4904130"/>
            <a:ext cx="1850774" cy="13879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599076" y="4904132"/>
            <a:ext cx="1852295" cy="1392555"/>
          </a:xfrm>
          <a:custGeom>
            <a:avLst/>
            <a:gdLst/>
            <a:ahLst/>
            <a:cxnLst/>
            <a:rect l="l" t="t" r="r" b="b"/>
            <a:pathLst>
              <a:path w="1852295" h="1392554">
                <a:moveTo>
                  <a:pt x="170002" y="0"/>
                </a:moveTo>
                <a:lnTo>
                  <a:pt x="71719" y="2656"/>
                </a:lnTo>
                <a:lnTo>
                  <a:pt x="21250" y="21250"/>
                </a:lnTo>
                <a:lnTo>
                  <a:pt x="2656" y="71719"/>
                </a:lnTo>
                <a:lnTo>
                  <a:pt x="0" y="170002"/>
                </a:lnTo>
                <a:lnTo>
                  <a:pt x="0" y="1222032"/>
                </a:lnTo>
                <a:lnTo>
                  <a:pt x="2656" y="1320314"/>
                </a:lnTo>
                <a:lnTo>
                  <a:pt x="21250" y="1370784"/>
                </a:lnTo>
                <a:lnTo>
                  <a:pt x="71719" y="1389378"/>
                </a:lnTo>
                <a:lnTo>
                  <a:pt x="170002" y="1392034"/>
                </a:lnTo>
                <a:lnTo>
                  <a:pt x="1681683" y="1392034"/>
                </a:lnTo>
                <a:lnTo>
                  <a:pt x="1779965" y="1389378"/>
                </a:lnTo>
                <a:lnTo>
                  <a:pt x="1830435" y="1370784"/>
                </a:lnTo>
                <a:lnTo>
                  <a:pt x="1849029" y="1320314"/>
                </a:lnTo>
                <a:lnTo>
                  <a:pt x="1851685" y="1222032"/>
                </a:lnTo>
                <a:lnTo>
                  <a:pt x="1851685" y="170002"/>
                </a:lnTo>
                <a:lnTo>
                  <a:pt x="1849029" y="71719"/>
                </a:lnTo>
                <a:lnTo>
                  <a:pt x="1830435" y="21250"/>
                </a:lnTo>
                <a:lnTo>
                  <a:pt x="1779965" y="2656"/>
                </a:lnTo>
                <a:lnTo>
                  <a:pt x="1681683" y="0"/>
                </a:lnTo>
                <a:lnTo>
                  <a:pt x="170002" y="0"/>
                </a:lnTo>
                <a:close/>
              </a:path>
            </a:pathLst>
          </a:custGeom>
          <a:ln w="12700">
            <a:solidFill>
              <a:srgbClr val="774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7372604" y="7401114"/>
            <a:ext cx="1400810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spc="-10" b="1">
                <a:solidFill>
                  <a:srgbClr val="F8991C"/>
                </a:solidFill>
                <a:latin typeface="Roboto"/>
                <a:cs typeface="Roboto"/>
              </a:rPr>
              <a:t>scratch.mit.edu/ideas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66797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1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708698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5714753" y="7448018"/>
            <a:ext cx="1584960" cy="14478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spc="45" b="1">
                <a:solidFill>
                  <a:srgbClr val="939598"/>
                </a:solidFill>
                <a:latin typeface="Roboto"/>
                <a:cs typeface="Roboto"/>
              </a:rPr>
              <a:t>SCRATCH </a:t>
            </a:r>
            <a:r>
              <a:rPr dirty="0" sz="800" spc="50" b="1">
                <a:solidFill>
                  <a:srgbClr val="939598"/>
                </a:solidFill>
                <a:latin typeface="Roboto"/>
                <a:cs typeface="Roboto"/>
              </a:rPr>
              <a:t>EDUCATOR GUIDE</a:t>
            </a:r>
            <a:r>
              <a:rPr dirty="0" sz="800" spc="140" b="1">
                <a:solidFill>
                  <a:srgbClr val="939598"/>
                </a:solidFill>
                <a:latin typeface="Roboto"/>
                <a:cs typeface="Roboto"/>
              </a:rPr>
              <a:t> </a:t>
            </a:r>
            <a:r>
              <a:rPr dirty="0" sz="800" b="1">
                <a:solidFill>
                  <a:srgbClr val="939598"/>
                </a:solidFill>
                <a:latin typeface="Roboto"/>
                <a:cs typeface="Roboto"/>
              </a:rPr>
              <a:t>•</a:t>
            </a:r>
            <a:endParaRPr sz="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537" y="211346"/>
            <a:ext cx="1999614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45" b="1">
                <a:solidFill>
                  <a:srgbClr val="FFFFFF"/>
                </a:solidFill>
                <a:latin typeface="Roboto"/>
                <a:cs typeface="Roboto"/>
              </a:rPr>
              <a:t>CREATE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dirty="0" sz="800" spc="45" b="1">
                <a:solidFill>
                  <a:srgbClr val="FFFFFF"/>
                </a:solidFill>
                <a:latin typeface="Roboto"/>
                <a:cs typeface="Roboto"/>
              </a:rPr>
              <a:t>STORY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-7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79" cy="182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71050" y="7426959"/>
            <a:ext cx="182880" cy="182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701037" y="211346"/>
            <a:ext cx="1999614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45" b="1">
                <a:solidFill>
                  <a:srgbClr val="FFFFFF"/>
                </a:solidFill>
                <a:latin typeface="Roboto"/>
                <a:cs typeface="Roboto"/>
              </a:rPr>
              <a:t>CREATE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dirty="0" sz="800" spc="45" b="1">
                <a:solidFill>
                  <a:srgbClr val="FFFFFF"/>
                </a:solidFill>
                <a:latin typeface="Roboto"/>
                <a:cs typeface="Roboto"/>
              </a:rPr>
              <a:t>STORY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-7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565" y="108155"/>
            <a:ext cx="646449" cy="3596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28386" y="102599"/>
            <a:ext cx="646442" cy="3596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18555" y="1949884"/>
            <a:ext cx="4111625" cy="1555750"/>
          </a:xfrm>
          <a:custGeom>
            <a:avLst/>
            <a:gdLst/>
            <a:ahLst/>
            <a:cxnLst/>
            <a:rect l="l" t="t" r="r" b="b"/>
            <a:pathLst>
              <a:path w="4111625" h="1555750">
                <a:moveTo>
                  <a:pt x="41112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555318"/>
                </a:lnTo>
                <a:lnTo>
                  <a:pt x="3996944" y="1555318"/>
                </a:lnTo>
                <a:lnTo>
                  <a:pt x="4063023" y="1553532"/>
                </a:lnTo>
                <a:lnTo>
                  <a:pt x="4096956" y="1541030"/>
                </a:lnTo>
                <a:lnTo>
                  <a:pt x="4109458" y="1507097"/>
                </a:lnTo>
                <a:lnTo>
                  <a:pt x="4111244" y="1441018"/>
                </a:lnTo>
                <a:lnTo>
                  <a:pt x="411124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54998" y="2007059"/>
            <a:ext cx="4034154" cy="308610"/>
          </a:xfrm>
          <a:custGeom>
            <a:avLst/>
            <a:gdLst/>
            <a:ahLst/>
            <a:cxnLst/>
            <a:rect l="l" t="t" r="r" b="b"/>
            <a:pathLst>
              <a:path w="4034154" h="308610">
                <a:moveTo>
                  <a:pt x="403365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08241"/>
                </a:lnTo>
                <a:lnTo>
                  <a:pt x="4033659" y="308241"/>
                </a:lnTo>
                <a:lnTo>
                  <a:pt x="403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718555" y="3575303"/>
            <a:ext cx="4111625" cy="3597275"/>
          </a:xfrm>
          <a:custGeom>
            <a:avLst/>
            <a:gdLst/>
            <a:ahLst/>
            <a:cxnLst/>
            <a:rect l="l" t="t" r="r" b="b"/>
            <a:pathLst>
              <a:path w="4111625" h="3597275">
                <a:moveTo>
                  <a:pt x="41112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596754"/>
                </a:lnTo>
                <a:lnTo>
                  <a:pt x="3996944" y="3596754"/>
                </a:lnTo>
                <a:lnTo>
                  <a:pt x="4063023" y="3594968"/>
                </a:lnTo>
                <a:lnTo>
                  <a:pt x="4096956" y="3582466"/>
                </a:lnTo>
                <a:lnTo>
                  <a:pt x="4109458" y="3548533"/>
                </a:lnTo>
                <a:lnTo>
                  <a:pt x="4111244" y="3482454"/>
                </a:lnTo>
                <a:lnTo>
                  <a:pt x="411124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692594" y="636778"/>
            <a:ext cx="133096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5">
                <a:solidFill>
                  <a:srgbClr val="00AEEF"/>
                </a:solidFill>
              </a:rPr>
              <a:t>Imagine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692594" y="1218946"/>
            <a:ext cx="4029710" cy="50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Begin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by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gathering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 participants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introduce 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 theme and spark ideas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for</a:t>
            </a:r>
            <a:r>
              <a:rPr dirty="0" sz="1500" spc="-2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projects.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09576" y="945941"/>
            <a:ext cx="44132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55" b="1">
                <a:solidFill>
                  <a:srgbClr val="00AEEF"/>
                </a:solidFill>
                <a:latin typeface="Roboto"/>
                <a:cs typeface="Roboto"/>
              </a:rPr>
              <a:t>I</a:t>
            </a:r>
            <a:r>
              <a:rPr dirty="0" sz="700" spc="65" b="1">
                <a:solidFill>
                  <a:srgbClr val="00AEEF"/>
                </a:solidFill>
                <a:latin typeface="Roboto"/>
                <a:cs typeface="Roboto"/>
              </a:rPr>
              <a:t>M</a:t>
            </a:r>
            <a:r>
              <a:rPr dirty="0" sz="700" spc="50" b="1">
                <a:solidFill>
                  <a:srgbClr val="00AEEF"/>
                </a:solidFill>
                <a:latin typeface="Roboto"/>
                <a:cs typeface="Roboto"/>
              </a:rPr>
              <a:t>A</a:t>
            </a:r>
            <a:r>
              <a:rPr dirty="0" sz="700" spc="55" b="1">
                <a:solidFill>
                  <a:srgbClr val="00AEEF"/>
                </a:solidFill>
                <a:latin typeface="Roboto"/>
                <a:cs typeface="Roboto"/>
              </a:rPr>
              <a:t>GINE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554900" y="686059"/>
            <a:ext cx="218393" cy="2650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54998" y="3625875"/>
            <a:ext cx="4034154" cy="308610"/>
          </a:xfrm>
          <a:custGeom>
            <a:avLst/>
            <a:gdLst/>
            <a:ahLst/>
            <a:cxnLst/>
            <a:rect l="l" t="t" r="r" b="b"/>
            <a:pathLst>
              <a:path w="4034154" h="308610">
                <a:moveTo>
                  <a:pt x="403365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08241"/>
                </a:lnTo>
                <a:lnTo>
                  <a:pt x="4033659" y="308241"/>
                </a:lnTo>
                <a:lnTo>
                  <a:pt x="403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688194" y="7446873"/>
            <a:ext cx="141605" cy="1416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48770" y="7446873"/>
            <a:ext cx="141604" cy="1416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017415" y="6974141"/>
            <a:ext cx="1132205" cy="0"/>
          </a:xfrm>
          <a:custGeom>
            <a:avLst/>
            <a:gdLst/>
            <a:ahLst/>
            <a:cxnLst/>
            <a:rect l="l" t="t" r="r" b="b"/>
            <a:pathLst>
              <a:path w="1132204" h="0">
                <a:moveTo>
                  <a:pt x="0" y="0"/>
                </a:moveTo>
                <a:lnTo>
                  <a:pt x="1131811" y="0"/>
                </a:lnTo>
              </a:path>
            </a:pathLst>
          </a:custGeom>
          <a:ln w="25400">
            <a:solidFill>
              <a:srgbClr val="00AEEF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67113" y="697414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174387" y="697414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893963" y="6743417"/>
            <a:ext cx="23056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View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video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at:</a:t>
            </a:r>
            <a:r>
              <a:rPr dirty="0" sz="1000" spc="19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baseline="2777" sz="1500" spc="-15" b="1">
                <a:solidFill>
                  <a:srgbClr val="00AEEF"/>
                </a:solidFill>
                <a:latin typeface="Roboto"/>
                <a:cs typeface="Roboto"/>
              </a:rPr>
              <a:t>scratch.mit.edu/story</a:t>
            </a:r>
            <a:endParaRPr baseline="2777" sz="150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3905" y="786678"/>
            <a:ext cx="3950335" cy="740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 b="1">
                <a:solidFill>
                  <a:srgbClr val="4C4D4F"/>
                </a:solidFill>
                <a:latin typeface="Roboto"/>
                <a:cs typeface="Roboto"/>
              </a:rPr>
              <a:t>Get </a:t>
            </a:r>
            <a:r>
              <a:rPr dirty="0" sz="1800" spc="30" b="1">
                <a:solidFill>
                  <a:srgbClr val="4C4D4F"/>
                </a:solidFill>
                <a:latin typeface="Roboto"/>
                <a:cs typeface="Roboto"/>
              </a:rPr>
              <a:t>Ready </a:t>
            </a:r>
            <a:r>
              <a:rPr dirty="0" sz="1800" spc="25" b="1">
                <a:solidFill>
                  <a:srgbClr val="4C4D4F"/>
                </a:solidFill>
                <a:latin typeface="Roboto"/>
                <a:cs typeface="Roboto"/>
              </a:rPr>
              <a:t>for </a:t>
            </a:r>
            <a:r>
              <a:rPr dirty="0" sz="1800" spc="30" b="1">
                <a:solidFill>
                  <a:srgbClr val="4C4D4F"/>
                </a:solidFill>
                <a:latin typeface="Roboto"/>
                <a:cs typeface="Roboto"/>
              </a:rPr>
              <a:t>the</a:t>
            </a:r>
            <a:r>
              <a:rPr dirty="0" sz="1800" spc="250" b="1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800" spc="35" b="1">
                <a:solidFill>
                  <a:srgbClr val="4C4D4F"/>
                </a:solidFill>
                <a:latin typeface="Roboto"/>
                <a:cs typeface="Roboto"/>
              </a:rPr>
              <a:t>Workshop</a:t>
            </a:r>
            <a:endParaRPr sz="1800">
              <a:latin typeface="Roboto"/>
              <a:cs typeface="Roboto"/>
            </a:endParaRPr>
          </a:p>
          <a:p>
            <a:pPr marL="17145">
              <a:lnSpc>
                <a:spcPct val="100000"/>
              </a:lnSpc>
              <a:spcBef>
                <a:spcPts val="1664"/>
              </a:spcBef>
            </a:pP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Use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this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checklist </a:t>
            </a:r>
            <a:r>
              <a:rPr dirty="0" sz="1500" spc="-15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prepare for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</a:t>
            </a:r>
            <a:r>
              <a:rPr dirty="0" sz="1500" spc="-5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workshop.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22122" y="18245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74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22122" y="32215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74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22122" y="44280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74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295650" y="3181350"/>
            <a:ext cx="1289977" cy="9164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295650" y="3181350"/>
            <a:ext cx="1290320" cy="916940"/>
          </a:xfrm>
          <a:custGeom>
            <a:avLst/>
            <a:gdLst/>
            <a:ahLst/>
            <a:cxnLst/>
            <a:rect l="l" t="t" r="r" b="b"/>
            <a:pathLst>
              <a:path w="1290320" h="916939">
                <a:moveTo>
                  <a:pt x="41910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874522"/>
                </a:lnTo>
                <a:lnTo>
                  <a:pt x="654" y="898751"/>
                </a:lnTo>
                <a:lnTo>
                  <a:pt x="5238" y="911193"/>
                </a:lnTo>
                <a:lnTo>
                  <a:pt x="17680" y="915777"/>
                </a:lnTo>
                <a:lnTo>
                  <a:pt x="41910" y="916432"/>
                </a:lnTo>
                <a:lnTo>
                  <a:pt x="1248067" y="916432"/>
                </a:lnTo>
                <a:lnTo>
                  <a:pt x="1272296" y="915777"/>
                </a:lnTo>
                <a:lnTo>
                  <a:pt x="1284738" y="911193"/>
                </a:lnTo>
                <a:lnTo>
                  <a:pt x="1289322" y="898751"/>
                </a:lnTo>
                <a:lnTo>
                  <a:pt x="1289977" y="874522"/>
                </a:lnTo>
                <a:lnTo>
                  <a:pt x="1289977" y="41910"/>
                </a:lnTo>
                <a:lnTo>
                  <a:pt x="1289322" y="17680"/>
                </a:lnTo>
                <a:lnTo>
                  <a:pt x="1284738" y="5238"/>
                </a:lnTo>
                <a:lnTo>
                  <a:pt x="1272296" y="654"/>
                </a:lnTo>
                <a:lnTo>
                  <a:pt x="1248067" y="0"/>
                </a:lnTo>
                <a:lnTo>
                  <a:pt x="41910" y="0"/>
                </a:lnTo>
                <a:close/>
              </a:path>
            </a:pathLst>
          </a:custGeom>
          <a:ln w="12700">
            <a:solidFill>
              <a:srgbClr val="774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09676" y="30226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 h="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7168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09676" y="42418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 h="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7168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09676" y="54356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 h="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7168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09676" y="64897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 h="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7168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22122" y="66632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90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74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2122" y="56218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74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57150" rIns="0" bIns="0" rtlCol="0" vert="horz">
            <a:spAutoFit/>
          </a:bodyPr>
          <a:lstStyle/>
          <a:p>
            <a:pPr marL="182880">
              <a:lnSpc>
                <a:spcPct val="100000"/>
              </a:lnSpc>
              <a:spcBef>
                <a:spcPts val="450"/>
              </a:spcBef>
            </a:pPr>
            <a:r>
              <a:rPr dirty="0" spc="-5"/>
              <a:t>Preview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 spc="-10"/>
              <a:t>Tutorial</a:t>
            </a:r>
          </a:p>
          <a:p>
            <a:pPr marL="13970" marR="1402080">
              <a:lnSpc>
                <a:spcPct val="108300"/>
              </a:lnSpc>
              <a:spcBef>
                <a:spcPts val="250"/>
              </a:spcBef>
            </a:pP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pc="-5" b="0" i="1">
                <a:solidFill>
                  <a:srgbClr val="4C4D4F"/>
                </a:solidFill>
                <a:latin typeface="Roboto-MediumItalic"/>
                <a:cs typeface="Roboto-MediumItalic"/>
              </a:rPr>
              <a:t>Create </a:t>
            </a:r>
            <a:r>
              <a:rPr dirty="0" b="0" i="1">
                <a:solidFill>
                  <a:srgbClr val="4C4D4F"/>
                </a:solidFill>
                <a:latin typeface="Roboto-MediumItalic"/>
                <a:cs typeface="Roboto-MediumItalic"/>
              </a:rPr>
              <a:t>a </a:t>
            </a:r>
            <a:r>
              <a:rPr dirty="0" spc="-5" b="0" i="1">
                <a:solidFill>
                  <a:srgbClr val="4C4D4F"/>
                </a:solidFill>
                <a:latin typeface="Roboto-MediumItalic"/>
                <a:cs typeface="Roboto-MediumItalic"/>
              </a:rPr>
              <a:t>Story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tutorial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shows  participants how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create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their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own  projects. Preview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tutorial before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your 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workshop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and try the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first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few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steps:  </a:t>
            </a:r>
            <a:r>
              <a:rPr dirty="0" u="sng" spc="-10">
                <a:uFill>
                  <a:solidFill>
                    <a:srgbClr val="774CCC"/>
                  </a:solidFill>
                </a:uFill>
              </a:rPr>
              <a:t>scratch.mit.edu/story</a:t>
            </a:r>
          </a:p>
          <a:p>
            <a:pPr>
              <a:lnSpc>
                <a:spcPct val="100000"/>
              </a:lnSpc>
            </a:pPr>
            <a:endParaRPr sz="1100"/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/>
          </a:p>
          <a:p>
            <a:pPr marL="182880">
              <a:lnSpc>
                <a:spcPct val="100000"/>
              </a:lnSpc>
              <a:spcBef>
                <a:spcPts val="5"/>
              </a:spcBef>
            </a:pPr>
            <a:r>
              <a:rPr dirty="0"/>
              <a:t>Print the </a:t>
            </a:r>
            <a:r>
              <a:rPr dirty="0" spc="-5"/>
              <a:t>Coding</a:t>
            </a:r>
            <a:r>
              <a:rPr dirty="0" spc="-15"/>
              <a:t> </a:t>
            </a:r>
            <a:r>
              <a:rPr dirty="0" spc="-10"/>
              <a:t>Cards</a:t>
            </a:r>
          </a:p>
          <a:p>
            <a:pPr marL="13970" marR="1452245">
              <a:lnSpc>
                <a:spcPct val="108300"/>
              </a:lnSpc>
              <a:spcBef>
                <a:spcPts val="250"/>
              </a:spcBef>
            </a:pP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Print a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few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sets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of </a:t>
            </a:r>
            <a:r>
              <a:rPr dirty="0" spc="-5" b="0" i="1">
                <a:solidFill>
                  <a:srgbClr val="4C4D4F"/>
                </a:solidFill>
                <a:latin typeface="Roboto-MediumItalic"/>
                <a:cs typeface="Roboto-MediumItalic"/>
              </a:rPr>
              <a:t>Create </a:t>
            </a:r>
            <a:r>
              <a:rPr dirty="0" b="0" i="1">
                <a:solidFill>
                  <a:srgbClr val="4C4D4F"/>
                </a:solidFill>
                <a:latin typeface="Roboto-MediumItalic"/>
                <a:cs typeface="Roboto-MediumItalic"/>
              </a:rPr>
              <a:t>a </a:t>
            </a:r>
            <a:r>
              <a:rPr dirty="0" spc="-5" b="0" i="1">
                <a:solidFill>
                  <a:srgbClr val="4C4D4F"/>
                </a:solidFill>
                <a:latin typeface="Roboto-MediumItalic"/>
                <a:cs typeface="Roboto-MediumItalic"/>
              </a:rPr>
              <a:t>Story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cards  to have available for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participants during  the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workshop. </a:t>
            </a:r>
            <a:r>
              <a:rPr dirty="0" spc="-15" b="0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can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download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from 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this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page: </a:t>
            </a:r>
            <a:r>
              <a:rPr dirty="0" u="sng" spc="-10">
                <a:uFill>
                  <a:solidFill>
                    <a:srgbClr val="774CCC"/>
                  </a:solidFill>
                </a:uFill>
              </a:rPr>
              <a:t>scratch.mit.edu/ideas</a:t>
            </a:r>
          </a:p>
          <a:p>
            <a:pPr>
              <a:lnSpc>
                <a:spcPct val="100000"/>
              </a:lnSpc>
            </a:pPr>
            <a:endParaRPr sz="110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/>
          </a:p>
          <a:p>
            <a:pPr marL="18288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Make </a:t>
            </a:r>
            <a:r>
              <a:rPr dirty="0" spc="-10"/>
              <a:t>sure </a:t>
            </a:r>
            <a:r>
              <a:rPr dirty="0"/>
              <a:t>participants </a:t>
            </a:r>
            <a:r>
              <a:rPr dirty="0" spc="-5"/>
              <a:t>have Scratch</a:t>
            </a:r>
            <a:r>
              <a:rPr dirty="0" spc="5"/>
              <a:t> </a:t>
            </a:r>
            <a:r>
              <a:rPr dirty="0" spc="-5"/>
              <a:t>accounts</a:t>
            </a:r>
          </a:p>
          <a:p>
            <a:pPr marL="13970" marR="111760">
              <a:lnSpc>
                <a:spcPct val="108300"/>
              </a:lnSpc>
              <a:spcBef>
                <a:spcPts val="250"/>
              </a:spcBef>
            </a:pP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can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sign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up for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their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own Scratch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accounts at  </a:t>
            </a:r>
            <a:r>
              <a:rPr dirty="0" u="sng" spc="-5">
                <a:uFill>
                  <a:solidFill>
                    <a:srgbClr val="774CCC"/>
                  </a:solidFill>
                </a:uFill>
              </a:rPr>
              <a:t>scratch.mit.edu</a:t>
            </a:r>
            <a:r>
              <a:rPr dirty="0" spc="-5" b="0">
                <a:latin typeface="Roboto"/>
                <a:cs typeface="Roboto"/>
              </a:rPr>
              <a:t>,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or you can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set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up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student accounts if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have 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Teacher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Account. </a:t>
            </a:r>
            <a:r>
              <a:rPr dirty="0" spc="-25" b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request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Teacher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Account, go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to:  </a:t>
            </a:r>
            <a:r>
              <a:rPr dirty="0" u="sng" spc="-10">
                <a:uFill>
                  <a:solidFill>
                    <a:srgbClr val="774CCC"/>
                  </a:solidFill>
                </a:uFill>
              </a:rPr>
              <a:t>scratch.mit.edu/educators</a:t>
            </a:r>
          </a:p>
          <a:p>
            <a:pPr>
              <a:lnSpc>
                <a:spcPct val="100000"/>
              </a:lnSpc>
            </a:pPr>
            <a:endParaRPr sz="1100"/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/>
          </a:p>
          <a:p>
            <a:pPr marL="182880">
              <a:lnSpc>
                <a:spcPct val="100000"/>
              </a:lnSpc>
              <a:spcBef>
                <a:spcPts val="5"/>
              </a:spcBef>
            </a:pPr>
            <a:r>
              <a:rPr dirty="0"/>
              <a:t>Set up a </a:t>
            </a:r>
            <a:r>
              <a:rPr dirty="0" spc="-5"/>
              <a:t>studio for </a:t>
            </a:r>
            <a:r>
              <a:rPr dirty="0" spc="-10"/>
              <a:t>project </a:t>
            </a:r>
            <a:r>
              <a:rPr dirty="0" spc="-5"/>
              <a:t>sharing on</a:t>
            </a:r>
            <a:r>
              <a:rPr dirty="0" spc="-20"/>
              <a:t> </a:t>
            </a:r>
            <a:r>
              <a:rPr dirty="0" spc="-5"/>
              <a:t>Scratch</a:t>
            </a:r>
          </a:p>
          <a:p>
            <a:pPr marL="12700" marR="5080">
              <a:lnSpc>
                <a:spcPct val="108300"/>
              </a:lnSpc>
              <a:spcBef>
                <a:spcPts val="229"/>
              </a:spcBef>
            </a:pP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Set up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a studio so participants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will be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able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add their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projects. 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Go to your </a:t>
            </a:r>
            <a:r>
              <a:rPr dirty="0" spc="-5" i="1">
                <a:solidFill>
                  <a:srgbClr val="4C4D4F"/>
                </a:solidFill>
                <a:latin typeface="Roboto-BoldItalic"/>
                <a:cs typeface="Roboto-BoldItalic"/>
              </a:rPr>
              <a:t>My Stuff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page,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then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click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pc="-5" i="1">
                <a:solidFill>
                  <a:srgbClr val="4C4D4F"/>
                </a:solidFill>
                <a:latin typeface="Roboto-BoldItalic"/>
                <a:cs typeface="Roboto-BoldItalic"/>
              </a:rPr>
              <a:t>+New Studio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button. </a:t>
            </a:r>
            <a:r>
              <a:rPr dirty="0" spc="-15" b="0">
                <a:solidFill>
                  <a:srgbClr val="4C4D4F"/>
                </a:solidFill>
                <a:latin typeface="Roboto"/>
                <a:cs typeface="Roboto"/>
              </a:rPr>
              <a:t>Type 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in a name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for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the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studio.</a:t>
            </a:r>
          </a:p>
          <a:p>
            <a:pPr>
              <a:lnSpc>
                <a:spcPct val="100000"/>
              </a:lnSpc>
            </a:pP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Roboto"/>
              <a:cs typeface="Roboto"/>
            </a:endParaRPr>
          </a:p>
          <a:p>
            <a:pPr marL="182880">
              <a:lnSpc>
                <a:spcPct val="100000"/>
              </a:lnSpc>
              <a:spcBef>
                <a:spcPts val="5"/>
              </a:spcBef>
            </a:pPr>
            <a:r>
              <a:rPr dirty="0"/>
              <a:t>Set up </a:t>
            </a:r>
            <a:r>
              <a:rPr dirty="0" spc="-5"/>
              <a:t>computers or</a:t>
            </a:r>
            <a:r>
              <a:rPr dirty="0" spc="-10"/>
              <a:t> laptops</a:t>
            </a:r>
          </a:p>
          <a:p>
            <a:pPr marL="13970" marR="1228090">
              <a:lnSpc>
                <a:spcPct val="108300"/>
              </a:lnSpc>
              <a:spcBef>
                <a:spcPts val="250"/>
              </a:spcBef>
            </a:pP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Arrange computers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so that participants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can  work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individually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or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in</a:t>
            </a:r>
            <a:r>
              <a:rPr dirty="0" spc="-15" b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pairs.</a:t>
            </a:r>
          </a:p>
        </p:txBody>
      </p:sp>
      <p:sp>
        <p:nvSpPr>
          <p:cNvPr id="37" name="object 37"/>
          <p:cNvSpPr/>
          <p:nvPr/>
        </p:nvSpPr>
        <p:spPr>
          <a:xfrm>
            <a:off x="5980176" y="4442459"/>
            <a:ext cx="3611880" cy="21808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5870373" y="2050034"/>
            <a:ext cx="3852545" cy="2296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00AEEF"/>
                </a:solidFill>
                <a:latin typeface="Roboto"/>
                <a:cs typeface="Roboto"/>
              </a:rPr>
              <a:t>Warm-up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Activity: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Story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Starters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in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a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Bag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Roboto"/>
              <a:cs typeface="Roboto"/>
            </a:endParaRPr>
          </a:p>
          <a:p>
            <a:pPr marL="30480" marR="127635">
              <a:lnSpc>
                <a:spcPct val="108300"/>
              </a:lnSpc>
              <a:spcBef>
                <a:spcPts val="5"/>
              </a:spcBef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Have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make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up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brief story by giving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them a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bag with  three objects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in it, and asking them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include all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of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items in  the </a:t>
            </a:r>
            <a:r>
              <a:rPr dirty="0" sz="1000" spc="-15">
                <a:solidFill>
                  <a:srgbClr val="4C4D4F"/>
                </a:solidFill>
                <a:latin typeface="Roboto"/>
                <a:cs typeface="Roboto"/>
              </a:rPr>
              <a:t>story.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In each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bag, you could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include small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objects, pictures of 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animals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or characters,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and/or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words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(people,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places, or</a:t>
            </a:r>
            <a:r>
              <a:rPr dirty="0" sz="1000" spc="-3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things).</a:t>
            </a:r>
            <a:endParaRPr sz="1000">
              <a:latin typeface="Roboto"/>
              <a:cs typeface="Roboto"/>
            </a:endParaRPr>
          </a:p>
          <a:p>
            <a:pPr marL="30480" marR="5080">
              <a:lnSpc>
                <a:spcPct val="108300"/>
              </a:lnSpc>
            </a:pP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Divide participants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into groups of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two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or three,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and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have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each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pick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bag. Give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them a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few minutes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come up with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quick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15">
                <a:solidFill>
                  <a:srgbClr val="4C4D4F"/>
                </a:solidFill>
                <a:latin typeface="Roboto"/>
                <a:cs typeface="Roboto"/>
              </a:rPr>
              <a:t>story.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Roboto"/>
              <a:cs typeface="Roboto"/>
            </a:endParaRPr>
          </a:p>
          <a:p>
            <a:pPr marL="36195">
              <a:lnSpc>
                <a:spcPct val="100000"/>
              </a:lnSpc>
            </a:pPr>
            <a:r>
              <a:rPr dirty="0" sz="1000" spc="-10" b="1">
                <a:solidFill>
                  <a:srgbClr val="00AEEF"/>
                </a:solidFill>
                <a:latin typeface="Roboto"/>
                <a:cs typeface="Roboto"/>
              </a:rPr>
              <a:t>Provide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Ideas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and Inspiration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Roboto"/>
              <a:cs typeface="Roboto"/>
            </a:endParaRPr>
          </a:p>
          <a:p>
            <a:pPr marL="54610" marR="554990">
              <a:lnSpc>
                <a:spcPct val="108300"/>
              </a:lnSpc>
            </a:pPr>
            <a:r>
              <a:rPr dirty="0" sz="1000" spc="-15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can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show the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Create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Story tutorial video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show  participants how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they can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start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making stories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in</a:t>
            </a:r>
            <a:r>
              <a:rPr dirty="0" sz="1000" spc="-3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Scratch.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289300" y="1849745"/>
            <a:ext cx="1372925" cy="82897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7372604" y="7401114"/>
            <a:ext cx="1400810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spc="-10" b="1">
                <a:solidFill>
                  <a:srgbClr val="F8991C"/>
                </a:solidFill>
                <a:latin typeface="Roboto"/>
                <a:cs typeface="Roboto"/>
              </a:rPr>
              <a:t>scratch.mit.edu/ideas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66797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3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708698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4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5714753" y="7448018"/>
            <a:ext cx="1584960" cy="14478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spc="45" b="1">
                <a:solidFill>
                  <a:srgbClr val="939598"/>
                </a:solidFill>
                <a:latin typeface="Roboto"/>
                <a:cs typeface="Roboto"/>
              </a:rPr>
              <a:t>SCRATCH </a:t>
            </a:r>
            <a:r>
              <a:rPr dirty="0" sz="800" spc="50" b="1">
                <a:solidFill>
                  <a:srgbClr val="939598"/>
                </a:solidFill>
                <a:latin typeface="Roboto"/>
                <a:cs typeface="Roboto"/>
              </a:rPr>
              <a:t>EDUCATOR GUIDE</a:t>
            </a:r>
            <a:r>
              <a:rPr dirty="0" sz="800" spc="140" b="1">
                <a:solidFill>
                  <a:srgbClr val="939598"/>
                </a:solidFill>
                <a:latin typeface="Roboto"/>
                <a:cs typeface="Roboto"/>
              </a:rPr>
              <a:t> </a:t>
            </a:r>
            <a:r>
              <a:rPr dirty="0" sz="800" b="1">
                <a:solidFill>
                  <a:srgbClr val="939598"/>
                </a:solidFill>
                <a:latin typeface="Roboto"/>
                <a:cs typeface="Roboto"/>
              </a:rPr>
              <a:t>•</a:t>
            </a:r>
            <a:endParaRPr sz="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537" y="211346"/>
            <a:ext cx="1999614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45" b="1">
                <a:solidFill>
                  <a:srgbClr val="FFFFFF"/>
                </a:solidFill>
                <a:latin typeface="Roboto"/>
                <a:cs typeface="Roboto"/>
              </a:rPr>
              <a:t>CREATE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dirty="0" sz="800" spc="45" b="1">
                <a:solidFill>
                  <a:srgbClr val="FFFFFF"/>
                </a:solidFill>
                <a:latin typeface="Roboto"/>
                <a:cs typeface="Roboto"/>
              </a:rPr>
              <a:t>STORY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-7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79" cy="182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71050" y="7426959"/>
            <a:ext cx="182880" cy="182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701037" y="211346"/>
            <a:ext cx="1999614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45" b="1">
                <a:solidFill>
                  <a:srgbClr val="FFFFFF"/>
                </a:solidFill>
                <a:latin typeface="Roboto"/>
                <a:cs typeface="Roboto"/>
              </a:rPr>
              <a:t>CREATE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dirty="0" sz="800" spc="45" b="1">
                <a:solidFill>
                  <a:srgbClr val="FFFFFF"/>
                </a:solidFill>
                <a:latin typeface="Roboto"/>
                <a:cs typeface="Roboto"/>
              </a:rPr>
              <a:t>STORY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-7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565" y="108155"/>
            <a:ext cx="646449" cy="3596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28386" y="102599"/>
            <a:ext cx="646442" cy="3596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01111" y="4559300"/>
            <a:ext cx="1999614" cy="1206500"/>
          </a:xfrm>
          <a:custGeom>
            <a:avLst/>
            <a:gdLst/>
            <a:ahLst/>
            <a:cxnLst/>
            <a:rect l="l" t="t" r="r" b="b"/>
            <a:pathLst>
              <a:path w="1999614" h="1206500">
                <a:moveTo>
                  <a:pt x="1999488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06500"/>
                </a:lnTo>
                <a:lnTo>
                  <a:pt x="1885188" y="1206500"/>
                </a:lnTo>
                <a:lnTo>
                  <a:pt x="1951267" y="1204714"/>
                </a:lnTo>
                <a:lnTo>
                  <a:pt x="1985200" y="1192212"/>
                </a:lnTo>
                <a:lnTo>
                  <a:pt x="1997702" y="1158279"/>
                </a:lnTo>
                <a:lnTo>
                  <a:pt x="1999488" y="1092200"/>
                </a:lnTo>
                <a:lnTo>
                  <a:pt x="1999488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42767" y="4598822"/>
            <a:ext cx="1916430" cy="278130"/>
          </a:xfrm>
          <a:custGeom>
            <a:avLst/>
            <a:gdLst/>
            <a:ahLst/>
            <a:cxnLst/>
            <a:rect l="l" t="t" r="r" b="b"/>
            <a:pathLst>
              <a:path w="1916429" h="278129">
                <a:moveTo>
                  <a:pt x="19161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1916176" y="277977"/>
                </a:lnTo>
                <a:lnTo>
                  <a:pt x="19161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5800" y="4559300"/>
            <a:ext cx="2036445" cy="1206500"/>
          </a:xfrm>
          <a:custGeom>
            <a:avLst/>
            <a:gdLst/>
            <a:ahLst/>
            <a:cxnLst/>
            <a:rect l="l" t="t" r="r" b="b"/>
            <a:pathLst>
              <a:path w="2036445" h="1206500">
                <a:moveTo>
                  <a:pt x="203606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06500"/>
                </a:lnTo>
                <a:lnTo>
                  <a:pt x="1921764" y="1206500"/>
                </a:lnTo>
                <a:lnTo>
                  <a:pt x="1987843" y="1204714"/>
                </a:lnTo>
                <a:lnTo>
                  <a:pt x="2021776" y="1192212"/>
                </a:lnTo>
                <a:lnTo>
                  <a:pt x="2034278" y="1158279"/>
                </a:lnTo>
                <a:lnTo>
                  <a:pt x="2036064" y="1092200"/>
                </a:lnTo>
                <a:lnTo>
                  <a:pt x="203606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22965" y="4591319"/>
            <a:ext cx="1954530" cy="278130"/>
          </a:xfrm>
          <a:custGeom>
            <a:avLst/>
            <a:gdLst/>
            <a:ahLst/>
            <a:cxnLst/>
            <a:rect l="l" t="t" r="r" b="b"/>
            <a:pathLst>
              <a:path w="1954530" h="278129">
                <a:moveTo>
                  <a:pt x="19542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299"/>
                </a:lnTo>
                <a:lnTo>
                  <a:pt x="0" y="277977"/>
                </a:lnTo>
                <a:lnTo>
                  <a:pt x="1954276" y="277977"/>
                </a:lnTo>
                <a:lnTo>
                  <a:pt x="19542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72318" y="1981201"/>
            <a:ext cx="2025014" cy="1289685"/>
          </a:xfrm>
          <a:custGeom>
            <a:avLst/>
            <a:gdLst/>
            <a:ahLst/>
            <a:cxnLst/>
            <a:rect l="l" t="t" r="r" b="b"/>
            <a:pathLst>
              <a:path w="2025014" h="1289685">
                <a:moveTo>
                  <a:pt x="2024888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89126"/>
                </a:lnTo>
                <a:lnTo>
                  <a:pt x="1910588" y="1289126"/>
                </a:lnTo>
                <a:lnTo>
                  <a:pt x="1976667" y="1287340"/>
                </a:lnTo>
                <a:lnTo>
                  <a:pt x="2010600" y="1274838"/>
                </a:lnTo>
                <a:lnTo>
                  <a:pt x="2023102" y="1240905"/>
                </a:lnTo>
                <a:lnTo>
                  <a:pt x="2024888" y="1174826"/>
                </a:lnTo>
                <a:lnTo>
                  <a:pt x="2024888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14335" y="2017702"/>
            <a:ext cx="1941195" cy="399415"/>
          </a:xfrm>
          <a:custGeom>
            <a:avLst/>
            <a:gdLst/>
            <a:ahLst/>
            <a:cxnLst/>
            <a:rect l="l" t="t" r="r" b="b"/>
            <a:pathLst>
              <a:path w="1941195" h="399414">
                <a:moveTo>
                  <a:pt x="1940852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98830"/>
                </a:lnTo>
                <a:lnTo>
                  <a:pt x="1940852" y="398830"/>
                </a:lnTo>
                <a:lnTo>
                  <a:pt x="1940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17676" y="6134100"/>
            <a:ext cx="4111625" cy="965200"/>
          </a:xfrm>
          <a:custGeom>
            <a:avLst/>
            <a:gdLst/>
            <a:ahLst/>
            <a:cxnLst/>
            <a:rect l="l" t="t" r="r" b="b"/>
            <a:pathLst>
              <a:path w="4111625" h="96520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965200"/>
                </a:lnTo>
                <a:lnTo>
                  <a:pt x="3997109" y="965200"/>
                </a:lnTo>
                <a:lnTo>
                  <a:pt x="4063188" y="963414"/>
                </a:lnTo>
                <a:lnTo>
                  <a:pt x="4097121" y="950912"/>
                </a:lnTo>
                <a:lnTo>
                  <a:pt x="4109623" y="916979"/>
                </a:lnTo>
                <a:lnTo>
                  <a:pt x="4111409" y="850900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55167" y="61715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720362" y="1981201"/>
            <a:ext cx="4111625" cy="1283335"/>
          </a:xfrm>
          <a:custGeom>
            <a:avLst/>
            <a:gdLst/>
            <a:ahLst/>
            <a:cxnLst/>
            <a:rect l="l" t="t" r="r" b="b"/>
            <a:pathLst>
              <a:path w="4111625" h="1283335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83208"/>
                </a:lnTo>
                <a:lnTo>
                  <a:pt x="3997109" y="1283208"/>
                </a:lnTo>
                <a:lnTo>
                  <a:pt x="4063188" y="1281422"/>
                </a:lnTo>
                <a:lnTo>
                  <a:pt x="4097121" y="1268920"/>
                </a:lnTo>
                <a:lnTo>
                  <a:pt x="4109623" y="1234987"/>
                </a:lnTo>
                <a:lnTo>
                  <a:pt x="4111409" y="1168908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85800" y="3314700"/>
            <a:ext cx="4111625" cy="1206500"/>
          </a:xfrm>
          <a:custGeom>
            <a:avLst/>
            <a:gdLst/>
            <a:ahLst/>
            <a:cxnLst/>
            <a:rect l="l" t="t" r="r" b="b"/>
            <a:pathLst>
              <a:path w="4111625" h="120650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06500"/>
                </a:lnTo>
                <a:lnTo>
                  <a:pt x="3997109" y="1206500"/>
                </a:lnTo>
                <a:lnTo>
                  <a:pt x="4063188" y="1204714"/>
                </a:lnTo>
                <a:lnTo>
                  <a:pt x="4097121" y="1192212"/>
                </a:lnTo>
                <a:lnTo>
                  <a:pt x="4109623" y="1158279"/>
                </a:lnTo>
                <a:lnTo>
                  <a:pt x="4111409" y="1092200"/>
                </a:lnTo>
                <a:lnTo>
                  <a:pt x="4111409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23290" y="33521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88277" y="1975280"/>
            <a:ext cx="2025014" cy="1289685"/>
          </a:xfrm>
          <a:custGeom>
            <a:avLst/>
            <a:gdLst/>
            <a:ahLst/>
            <a:cxnLst/>
            <a:rect l="l" t="t" r="r" b="b"/>
            <a:pathLst>
              <a:path w="2025014" h="1289685">
                <a:moveTo>
                  <a:pt x="2024888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89126"/>
                </a:lnTo>
                <a:lnTo>
                  <a:pt x="1910588" y="1289126"/>
                </a:lnTo>
                <a:lnTo>
                  <a:pt x="1976667" y="1287340"/>
                </a:lnTo>
                <a:lnTo>
                  <a:pt x="2010600" y="1274838"/>
                </a:lnTo>
                <a:lnTo>
                  <a:pt x="2023102" y="1240905"/>
                </a:lnTo>
                <a:lnTo>
                  <a:pt x="2024888" y="1174826"/>
                </a:lnTo>
                <a:lnTo>
                  <a:pt x="2024888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30294" y="2011781"/>
            <a:ext cx="1941195" cy="399415"/>
          </a:xfrm>
          <a:custGeom>
            <a:avLst/>
            <a:gdLst/>
            <a:ahLst/>
            <a:cxnLst/>
            <a:rect l="l" t="t" r="r" b="b"/>
            <a:pathLst>
              <a:path w="1941195" h="399414">
                <a:moveTo>
                  <a:pt x="1940852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98830"/>
                </a:lnTo>
                <a:lnTo>
                  <a:pt x="1940852" y="398830"/>
                </a:lnTo>
                <a:lnTo>
                  <a:pt x="1940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716959" y="3383597"/>
            <a:ext cx="4112895" cy="2624455"/>
          </a:xfrm>
          <a:custGeom>
            <a:avLst/>
            <a:gdLst/>
            <a:ahLst/>
            <a:cxnLst/>
            <a:rect l="l" t="t" r="r" b="b"/>
            <a:pathLst>
              <a:path w="4112895" h="2624454">
                <a:moveTo>
                  <a:pt x="41128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624010"/>
                </a:lnTo>
                <a:lnTo>
                  <a:pt x="3998544" y="2624010"/>
                </a:lnTo>
                <a:lnTo>
                  <a:pt x="4064623" y="2622224"/>
                </a:lnTo>
                <a:lnTo>
                  <a:pt x="4098556" y="2609723"/>
                </a:lnTo>
                <a:lnTo>
                  <a:pt x="4111058" y="2575790"/>
                </a:lnTo>
                <a:lnTo>
                  <a:pt x="4112844" y="2509710"/>
                </a:lnTo>
                <a:lnTo>
                  <a:pt x="4112844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757062" y="3418941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73100" y="779102"/>
            <a:ext cx="30568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5" b="1">
                <a:solidFill>
                  <a:srgbClr val="00AEEF"/>
                </a:solidFill>
                <a:latin typeface="Roboto"/>
                <a:cs typeface="Roboto"/>
              </a:rPr>
              <a:t>Demonstrate </a:t>
            </a:r>
            <a:r>
              <a:rPr dirty="0" sz="1800" spc="30" b="1">
                <a:solidFill>
                  <a:srgbClr val="00AEEF"/>
                </a:solidFill>
                <a:latin typeface="Roboto"/>
                <a:cs typeface="Roboto"/>
              </a:rPr>
              <a:t>the </a:t>
            </a:r>
            <a:r>
              <a:rPr dirty="0" sz="1800" spc="35" b="1">
                <a:solidFill>
                  <a:srgbClr val="00AEEF"/>
                </a:solidFill>
                <a:latin typeface="Roboto"/>
                <a:cs typeface="Roboto"/>
              </a:rPr>
              <a:t>First</a:t>
            </a:r>
            <a:r>
              <a:rPr dirty="0" sz="1800" spc="140" b="1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800" spc="40" b="1">
                <a:solidFill>
                  <a:srgbClr val="00AEEF"/>
                </a:solidFill>
                <a:latin typeface="Roboto"/>
                <a:cs typeface="Roboto"/>
              </a:rPr>
              <a:t>Steps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6484" y="2031575"/>
            <a:ext cx="13779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In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Scratch, click</a:t>
            </a:r>
            <a:r>
              <a:rPr dirty="0" sz="1000" spc="-70" b="1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Create.  Choose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a</a:t>
            </a:r>
            <a:r>
              <a:rPr dirty="0" sz="1000" spc="-20" b="1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000" spc="-10" b="1">
                <a:solidFill>
                  <a:srgbClr val="00AEEF"/>
                </a:solidFill>
                <a:latin typeface="Roboto"/>
                <a:cs typeface="Roboto"/>
              </a:rPr>
              <a:t>backdrop.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5699252" y="639698"/>
            <a:ext cx="109347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5">
                <a:solidFill>
                  <a:srgbClr val="EA6955"/>
                </a:solidFill>
              </a:rPr>
              <a:t>C</a:t>
            </a:r>
            <a:r>
              <a:rPr dirty="0" spc="40">
                <a:solidFill>
                  <a:srgbClr val="EA6955"/>
                </a:solidFill>
              </a:rPr>
              <a:t>r</a:t>
            </a:r>
            <a:r>
              <a:rPr dirty="0" spc="65">
                <a:solidFill>
                  <a:srgbClr val="EA6955"/>
                </a:solidFill>
              </a:rPr>
              <a:t>eate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699252" y="1221866"/>
            <a:ext cx="3471545" cy="50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Support participants as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they create Story 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projects,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on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their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own or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in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pairs.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551997" y="706662"/>
            <a:ext cx="200939" cy="1547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524608" y="858041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3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547901" y="907882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5" h="0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561629" y="884673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 h="0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583757" y="726859"/>
            <a:ext cx="135501" cy="112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9453058" y="938829"/>
            <a:ext cx="39560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45" b="1">
                <a:solidFill>
                  <a:srgbClr val="EA6955"/>
                </a:solidFill>
                <a:latin typeface="Roboto"/>
                <a:cs typeface="Roboto"/>
              </a:rPr>
              <a:t>CREATE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70963" y="3462064"/>
            <a:ext cx="18148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EA6955"/>
                </a:solidFill>
                <a:latin typeface="Roboto"/>
                <a:cs typeface="Roboto"/>
              </a:rPr>
              <a:t>Provide Resources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Offer options for getting</a:t>
            </a:r>
            <a:r>
              <a:rPr dirty="0" sz="1000" spc="-4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started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75953" y="6219916"/>
            <a:ext cx="152527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EA6955"/>
                </a:solidFill>
                <a:latin typeface="Roboto"/>
                <a:cs typeface="Roboto"/>
              </a:rPr>
              <a:t>Suggest Ideas </a:t>
            </a:r>
            <a:r>
              <a:rPr dirty="0" sz="1000" spc="-5" b="1">
                <a:solidFill>
                  <a:srgbClr val="EA6955"/>
                </a:solidFill>
                <a:latin typeface="Roboto"/>
                <a:cs typeface="Roboto"/>
              </a:rPr>
              <a:t>for</a:t>
            </a:r>
            <a:r>
              <a:rPr dirty="0" sz="1000" spc="-70" b="1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dirty="0" sz="1000" b="1">
                <a:solidFill>
                  <a:srgbClr val="EA6955"/>
                </a:solidFill>
                <a:latin typeface="Roboto"/>
                <a:cs typeface="Roboto"/>
              </a:rPr>
              <a:t>Starting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688194" y="7446873"/>
            <a:ext cx="141605" cy="1416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373059" y="944112"/>
            <a:ext cx="44132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55" b="1">
                <a:solidFill>
                  <a:srgbClr val="00AEEF"/>
                </a:solidFill>
                <a:latin typeface="Roboto"/>
                <a:cs typeface="Roboto"/>
              </a:rPr>
              <a:t>I</a:t>
            </a:r>
            <a:r>
              <a:rPr dirty="0" sz="700" spc="65" b="1">
                <a:solidFill>
                  <a:srgbClr val="00AEEF"/>
                </a:solidFill>
                <a:latin typeface="Roboto"/>
                <a:cs typeface="Roboto"/>
              </a:rPr>
              <a:t>M</a:t>
            </a:r>
            <a:r>
              <a:rPr dirty="0" sz="700" spc="50" b="1">
                <a:solidFill>
                  <a:srgbClr val="00AEEF"/>
                </a:solidFill>
                <a:latin typeface="Roboto"/>
                <a:cs typeface="Roboto"/>
              </a:rPr>
              <a:t>A</a:t>
            </a:r>
            <a:r>
              <a:rPr dirty="0" sz="700" spc="55" b="1">
                <a:solidFill>
                  <a:srgbClr val="00AEEF"/>
                </a:solidFill>
                <a:latin typeface="Roboto"/>
                <a:cs typeface="Roboto"/>
              </a:rPr>
              <a:t>GINE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518386" y="684231"/>
            <a:ext cx="218393" cy="2650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254750" y="2523998"/>
            <a:ext cx="1200785" cy="686435"/>
          </a:xfrm>
          <a:custGeom>
            <a:avLst/>
            <a:gdLst/>
            <a:ahLst/>
            <a:cxnLst/>
            <a:rect l="l" t="t" r="r" b="b"/>
            <a:pathLst>
              <a:path w="1200784" h="686435">
                <a:moveTo>
                  <a:pt x="1075194" y="522274"/>
                </a:moveTo>
                <a:lnTo>
                  <a:pt x="990206" y="522274"/>
                </a:lnTo>
                <a:lnTo>
                  <a:pt x="996278" y="541343"/>
                </a:lnTo>
                <a:lnTo>
                  <a:pt x="1001987" y="584423"/>
                </a:lnTo>
                <a:lnTo>
                  <a:pt x="999573" y="637412"/>
                </a:lnTo>
                <a:lnTo>
                  <a:pt x="981278" y="686206"/>
                </a:lnTo>
                <a:lnTo>
                  <a:pt x="1044360" y="651455"/>
                </a:lnTo>
                <a:lnTo>
                  <a:pt x="1075170" y="622795"/>
                </a:lnTo>
                <a:lnTo>
                  <a:pt x="1082514" y="584858"/>
                </a:lnTo>
                <a:lnTo>
                  <a:pt x="1075194" y="522274"/>
                </a:lnTo>
                <a:close/>
              </a:path>
              <a:path w="1200784" h="686435">
                <a:moveTo>
                  <a:pt x="1146225" y="0"/>
                </a:moveTo>
                <a:lnTo>
                  <a:pt x="54178" y="0"/>
                </a:lnTo>
                <a:lnTo>
                  <a:pt x="22856" y="1707"/>
                </a:lnTo>
                <a:lnTo>
                  <a:pt x="6772" y="13663"/>
                </a:lnTo>
                <a:lnTo>
                  <a:pt x="846" y="46114"/>
                </a:lnTo>
                <a:lnTo>
                  <a:pt x="0" y="109308"/>
                </a:lnTo>
                <a:lnTo>
                  <a:pt x="0" y="412965"/>
                </a:lnTo>
                <a:lnTo>
                  <a:pt x="846" y="476160"/>
                </a:lnTo>
                <a:lnTo>
                  <a:pt x="6772" y="508611"/>
                </a:lnTo>
                <a:lnTo>
                  <a:pt x="22856" y="520566"/>
                </a:lnTo>
                <a:lnTo>
                  <a:pt x="54178" y="522274"/>
                </a:lnTo>
                <a:lnTo>
                  <a:pt x="1146225" y="522274"/>
                </a:lnTo>
                <a:lnTo>
                  <a:pt x="1177547" y="520566"/>
                </a:lnTo>
                <a:lnTo>
                  <a:pt x="1193631" y="508611"/>
                </a:lnTo>
                <a:lnTo>
                  <a:pt x="1199557" y="476160"/>
                </a:lnTo>
                <a:lnTo>
                  <a:pt x="1200403" y="412965"/>
                </a:lnTo>
                <a:lnTo>
                  <a:pt x="1200403" y="109308"/>
                </a:lnTo>
                <a:lnTo>
                  <a:pt x="1199557" y="46114"/>
                </a:lnTo>
                <a:lnTo>
                  <a:pt x="1193631" y="13663"/>
                </a:lnTo>
                <a:lnTo>
                  <a:pt x="1177547" y="1707"/>
                </a:lnTo>
                <a:lnTo>
                  <a:pt x="1146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455154" y="2663678"/>
            <a:ext cx="0" cy="231140"/>
          </a:xfrm>
          <a:custGeom>
            <a:avLst/>
            <a:gdLst/>
            <a:ahLst/>
            <a:cxnLst/>
            <a:rect l="l" t="t" r="r" b="b"/>
            <a:pathLst>
              <a:path w="0" h="231139">
                <a:moveTo>
                  <a:pt x="0" y="230911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429961" y="2538145"/>
            <a:ext cx="20320" cy="48895"/>
          </a:xfrm>
          <a:custGeom>
            <a:avLst/>
            <a:gdLst/>
            <a:ahLst/>
            <a:cxnLst/>
            <a:rect l="l" t="t" r="r" b="b"/>
            <a:pathLst>
              <a:path w="20320" h="48894">
                <a:moveTo>
                  <a:pt x="20243" y="48628"/>
                </a:moveTo>
                <a:lnTo>
                  <a:pt x="17057" y="35365"/>
                </a:lnTo>
                <a:lnTo>
                  <a:pt x="12736" y="22371"/>
                </a:lnTo>
                <a:lnTo>
                  <a:pt x="7108" y="10348"/>
                </a:lnTo>
                <a:lnTo>
                  <a:pt x="0" y="0"/>
                </a:lnTo>
              </a:path>
            </a:pathLst>
          </a:custGeom>
          <a:ln w="12699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341046" y="2523998"/>
            <a:ext cx="1015365" cy="0"/>
          </a:xfrm>
          <a:custGeom>
            <a:avLst/>
            <a:gdLst/>
            <a:ahLst/>
            <a:cxnLst/>
            <a:rect l="l" t="t" r="r" b="b"/>
            <a:pathLst>
              <a:path w="1015365" h="0">
                <a:moveTo>
                  <a:pt x="101492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256677" y="2549988"/>
            <a:ext cx="15875" cy="50800"/>
          </a:xfrm>
          <a:custGeom>
            <a:avLst/>
            <a:gdLst/>
            <a:ahLst/>
            <a:cxnLst/>
            <a:rect l="l" t="t" r="r" b="b"/>
            <a:pathLst>
              <a:path w="15875" h="50800">
                <a:moveTo>
                  <a:pt x="15633" y="0"/>
                </a:moveTo>
                <a:lnTo>
                  <a:pt x="10722" y="9347"/>
                </a:lnTo>
                <a:lnTo>
                  <a:pt x="6349" y="20701"/>
                </a:lnTo>
                <a:lnTo>
                  <a:pt x="2710" y="34254"/>
                </a:lnTo>
                <a:lnTo>
                  <a:pt x="0" y="50203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254747" y="2675684"/>
            <a:ext cx="0" cy="231140"/>
          </a:xfrm>
          <a:custGeom>
            <a:avLst/>
            <a:gdLst/>
            <a:ahLst/>
            <a:cxnLst/>
            <a:rect l="l" t="t" r="r" b="b"/>
            <a:pathLst>
              <a:path w="0" h="231139">
                <a:moveTo>
                  <a:pt x="0" y="0"/>
                </a:moveTo>
                <a:lnTo>
                  <a:pt x="0" y="230911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259695" y="2983500"/>
            <a:ext cx="20320" cy="48895"/>
          </a:xfrm>
          <a:custGeom>
            <a:avLst/>
            <a:gdLst/>
            <a:ahLst/>
            <a:cxnLst/>
            <a:rect l="l" t="t" r="r" b="b"/>
            <a:pathLst>
              <a:path w="20320" h="48894">
                <a:moveTo>
                  <a:pt x="0" y="0"/>
                </a:moveTo>
                <a:lnTo>
                  <a:pt x="3186" y="13263"/>
                </a:lnTo>
                <a:lnTo>
                  <a:pt x="7507" y="26257"/>
                </a:lnTo>
                <a:lnTo>
                  <a:pt x="13135" y="38279"/>
                </a:lnTo>
                <a:lnTo>
                  <a:pt x="20243" y="48628"/>
                </a:lnTo>
              </a:path>
            </a:pathLst>
          </a:custGeom>
          <a:ln w="12699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405389" y="3046277"/>
            <a:ext cx="808355" cy="0"/>
          </a:xfrm>
          <a:custGeom>
            <a:avLst/>
            <a:gdLst/>
            <a:ahLst/>
            <a:cxnLst/>
            <a:rect l="l" t="t" r="r" b="b"/>
            <a:pathLst>
              <a:path w="808354" h="0">
                <a:moveTo>
                  <a:pt x="0" y="0"/>
                </a:moveTo>
                <a:lnTo>
                  <a:pt x="807999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248445" y="3084065"/>
            <a:ext cx="8890" cy="100965"/>
          </a:xfrm>
          <a:custGeom>
            <a:avLst/>
            <a:gdLst/>
            <a:ahLst/>
            <a:cxnLst/>
            <a:rect l="l" t="t" r="r" b="b"/>
            <a:pathLst>
              <a:path w="8890" h="100964">
                <a:moveTo>
                  <a:pt x="5867" y="0"/>
                </a:moveTo>
                <a:lnTo>
                  <a:pt x="8220" y="23179"/>
                </a:lnTo>
                <a:lnTo>
                  <a:pt x="8643" y="48844"/>
                </a:lnTo>
                <a:lnTo>
                  <a:pt x="6212" y="75309"/>
                </a:lnTo>
                <a:lnTo>
                  <a:pt x="0" y="100888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274148" y="3079690"/>
            <a:ext cx="57150" cy="103505"/>
          </a:xfrm>
          <a:custGeom>
            <a:avLst/>
            <a:gdLst/>
            <a:ahLst/>
            <a:cxnLst/>
            <a:rect l="l" t="t" r="r" b="b"/>
            <a:pathLst>
              <a:path w="57150" h="103505">
                <a:moveTo>
                  <a:pt x="0" y="103035"/>
                </a:moveTo>
                <a:lnTo>
                  <a:pt x="18538" y="84258"/>
                </a:lnTo>
                <a:lnTo>
                  <a:pt x="35855" y="60771"/>
                </a:lnTo>
                <a:lnTo>
                  <a:pt x="49424" y="32656"/>
                </a:lnTo>
                <a:lnTo>
                  <a:pt x="56718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437590" y="2970084"/>
            <a:ext cx="15875" cy="50800"/>
          </a:xfrm>
          <a:custGeom>
            <a:avLst/>
            <a:gdLst/>
            <a:ahLst/>
            <a:cxnLst/>
            <a:rect l="l" t="t" r="r" b="b"/>
            <a:pathLst>
              <a:path w="15875" h="50800">
                <a:moveTo>
                  <a:pt x="0" y="50203"/>
                </a:moveTo>
                <a:lnTo>
                  <a:pt x="4910" y="40855"/>
                </a:lnTo>
                <a:lnTo>
                  <a:pt x="9283" y="29502"/>
                </a:lnTo>
                <a:lnTo>
                  <a:pt x="12923" y="15948"/>
                </a:lnTo>
                <a:lnTo>
                  <a:pt x="15633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454062" y="2613493"/>
            <a:ext cx="1270" cy="38735"/>
          </a:xfrm>
          <a:custGeom>
            <a:avLst/>
            <a:gdLst/>
            <a:ahLst/>
            <a:cxnLst/>
            <a:rect l="l" t="t" r="r" b="b"/>
            <a:pathLst>
              <a:path w="1270" h="38735">
                <a:moveTo>
                  <a:pt x="1092" y="38176"/>
                </a:moveTo>
                <a:lnTo>
                  <a:pt x="1092" y="19824"/>
                </a:lnTo>
                <a:lnTo>
                  <a:pt x="1092" y="11747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381735" y="2523996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099" y="5283"/>
                </a:moveTo>
                <a:lnTo>
                  <a:pt x="32689" y="1930"/>
                </a:lnTo>
                <a:lnTo>
                  <a:pt x="26441" y="0"/>
                </a:lnTo>
                <a:lnTo>
                  <a:pt x="19240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290513" y="2523996"/>
            <a:ext cx="38100" cy="6985"/>
          </a:xfrm>
          <a:custGeom>
            <a:avLst/>
            <a:gdLst/>
            <a:ahLst/>
            <a:cxnLst/>
            <a:rect l="l" t="t" r="r" b="b"/>
            <a:pathLst>
              <a:path w="38100" h="6985">
                <a:moveTo>
                  <a:pt x="37655" y="0"/>
                </a:moveTo>
                <a:lnTo>
                  <a:pt x="18415" y="0"/>
                </a:lnTo>
                <a:lnTo>
                  <a:pt x="10109" y="0"/>
                </a:lnTo>
                <a:lnTo>
                  <a:pt x="0" y="6565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254750" y="2613557"/>
            <a:ext cx="635" cy="38735"/>
          </a:xfrm>
          <a:custGeom>
            <a:avLst/>
            <a:gdLst/>
            <a:ahLst/>
            <a:cxnLst/>
            <a:rect l="l" t="t" r="r" b="b"/>
            <a:pathLst>
              <a:path w="635" h="38735">
                <a:moveTo>
                  <a:pt x="634" y="0"/>
                </a:moveTo>
                <a:lnTo>
                  <a:pt x="215" y="6146"/>
                </a:lnTo>
                <a:lnTo>
                  <a:pt x="0" y="12725"/>
                </a:lnTo>
                <a:lnTo>
                  <a:pt x="0" y="19761"/>
                </a:lnTo>
                <a:lnTo>
                  <a:pt x="0" y="38112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254750" y="2918611"/>
            <a:ext cx="1270" cy="38735"/>
          </a:xfrm>
          <a:custGeom>
            <a:avLst/>
            <a:gdLst/>
            <a:ahLst/>
            <a:cxnLst/>
            <a:rect l="l" t="t" r="r" b="b"/>
            <a:pathLst>
              <a:path w="1270" h="38735">
                <a:moveTo>
                  <a:pt x="0" y="0"/>
                </a:moveTo>
                <a:lnTo>
                  <a:pt x="0" y="18351"/>
                </a:lnTo>
                <a:lnTo>
                  <a:pt x="0" y="26415"/>
                </a:lnTo>
                <a:lnTo>
                  <a:pt x="1079" y="38176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290068" y="3040988"/>
            <a:ext cx="35560" cy="5715"/>
          </a:xfrm>
          <a:custGeom>
            <a:avLst/>
            <a:gdLst/>
            <a:ahLst/>
            <a:cxnLst/>
            <a:rect l="l" t="t" r="r" b="b"/>
            <a:pathLst>
              <a:path w="35560" h="5714">
                <a:moveTo>
                  <a:pt x="0" y="0"/>
                </a:moveTo>
                <a:lnTo>
                  <a:pt x="5410" y="3352"/>
                </a:lnTo>
                <a:lnTo>
                  <a:pt x="11658" y="5283"/>
                </a:lnTo>
                <a:lnTo>
                  <a:pt x="18859" y="5283"/>
                </a:lnTo>
                <a:lnTo>
                  <a:pt x="35115" y="5283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344970" y="3046271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 h="0">
                <a:moveTo>
                  <a:pt x="0" y="0"/>
                </a:moveTo>
                <a:lnTo>
                  <a:pt x="16256" y="0"/>
                </a:lnTo>
                <a:lnTo>
                  <a:pt x="35204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225995" y="3046271"/>
            <a:ext cx="24765" cy="16510"/>
          </a:xfrm>
          <a:custGeom>
            <a:avLst/>
            <a:gdLst/>
            <a:ahLst/>
            <a:cxnLst/>
            <a:rect l="l" t="t" r="r" b="b"/>
            <a:pathLst>
              <a:path w="24765" h="16510">
                <a:moveTo>
                  <a:pt x="0" y="0"/>
                </a:moveTo>
                <a:lnTo>
                  <a:pt x="18961" y="0"/>
                </a:lnTo>
                <a:lnTo>
                  <a:pt x="20078" y="723"/>
                </a:lnTo>
                <a:lnTo>
                  <a:pt x="22224" y="6743"/>
                </a:lnTo>
                <a:lnTo>
                  <a:pt x="24409" y="16281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236028" y="3195128"/>
            <a:ext cx="17145" cy="15240"/>
          </a:xfrm>
          <a:custGeom>
            <a:avLst/>
            <a:gdLst/>
            <a:ahLst/>
            <a:cxnLst/>
            <a:rect l="l" t="t" r="r" b="b"/>
            <a:pathLst>
              <a:path w="17145" h="15239">
                <a:moveTo>
                  <a:pt x="8407" y="0"/>
                </a:moveTo>
                <a:lnTo>
                  <a:pt x="6019" y="5308"/>
                </a:lnTo>
                <a:lnTo>
                  <a:pt x="3238" y="10363"/>
                </a:lnTo>
                <a:lnTo>
                  <a:pt x="0" y="15074"/>
                </a:lnTo>
                <a:lnTo>
                  <a:pt x="6845" y="11493"/>
                </a:lnTo>
                <a:lnTo>
                  <a:pt x="16865" y="447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329944" y="3046271"/>
            <a:ext cx="20955" cy="20320"/>
          </a:xfrm>
          <a:custGeom>
            <a:avLst/>
            <a:gdLst/>
            <a:ahLst/>
            <a:cxnLst/>
            <a:rect l="l" t="t" r="r" b="b"/>
            <a:pathLst>
              <a:path w="20954" h="20319">
                <a:moveTo>
                  <a:pt x="1524" y="19862"/>
                </a:moveTo>
                <a:lnTo>
                  <a:pt x="1485" y="13449"/>
                </a:lnTo>
                <a:lnTo>
                  <a:pt x="1003" y="6832"/>
                </a:lnTo>
                <a:lnTo>
                  <a:pt x="0" y="0"/>
                </a:lnTo>
                <a:lnTo>
                  <a:pt x="20929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380033" y="3039705"/>
            <a:ext cx="39370" cy="6985"/>
          </a:xfrm>
          <a:custGeom>
            <a:avLst/>
            <a:gdLst/>
            <a:ahLst/>
            <a:cxnLst/>
            <a:rect l="l" t="t" r="r" b="b"/>
            <a:pathLst>
              <a:path w="39370" h="6985">
                <a:moveTo>
                  <a:pt x="0" y="6565"/>
                </a:moveTo>
                <a:lnTo>
                  <a:pt x="20942" y="6565"/>
                </a:lnTo>
                <a:lnTo>
                  <a:pt x="29248" y="6565"/>
                </a:lnTo>
                <a:lnTo>
                  <a:pt x="39357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454506" y="2918611"/>
            <a:ext cx="1270" cy="38735"/>
          </a:xfrm>
          <a:custGeom>
            <a:avLst/>
            <a:gdLst/>
            <a:ahLst/>
            <a:cxnLst/>
            <a:rect l="l" t="t" r="r" b="b"/>
            <a:pathLst>
              <a:path w="1270" h="38735">
                <a:moveTo>
                  <a:pt x="0" y="38112"/>
                </a:moveTo>
                <a:lnTo>
                  <a:pt x="419" y="31953"/>
                </a:lnTo>
                <a:lnTo>
                  <a:pt x="647" y="25374"/>
                </a:lnTo>
                <a:lnTo>
                  <a:pt x="647" y="18351"/>
                </a:lnTo>
                <a:lnTo>
                  <a:pt x="647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6342412" y="2553404"/>
            <a:ext cx="969644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 spc="-5" i="1">
                <a:solidFill>
                  <a:srgbClr val="4C4D4F"/>
                </a:solidFill>
                <a:latin typeface="Roboto-MediumItalic"/>
                <a:cs typeface="Roboto-MediumItalic"/>
              </a:rPr>
              <a:t>Where </a:t>
            </a:r>
            <a:r>
              <a:rPr dirty="0" sz="1000" i="1">
                <a:solidFill>
                  <a:srgbClr val="4C4D4F"/>
                </a:solidFill>
                <a:latin typeface="Roboto-MediumItalic"/>
                <a:cs typeface="Roboto-MediumItalic"/>
              </a:rPr>
              <a:t>will </a:t>
            </a:r>
            <a:r>
              <a:rPr dirty="0" sz="1000" spc="-10" i="1">
                <a:solidFill>
                  <a:srgbClr val="4C4D4F"/>
                </a:solidFill>
                <a:latin typeface="Roboto-MediumItalic"/>
                <a:cs typeface="Roboto-MediumItalic"/>
              </a:rPr>
              <a:t>your  </a:t>
            </a:r>
            <a:r>
              <a:rPr dirty="0" sz="1000" spc="-5" i="1">
                <a:solidFill>
                  <a:srgbClr val="4C4D4F"/>
                </a:solidFill>
                <a:latin typeface="Roboto-MediumItalic"/>
                <a:cs typeface="Roboto-MediumItalic"/>
              </a:rPr>
              <a:t>story take</a:t>
            </a:r>
            <a:r>
              <a:rPr dirty="0" sz="1000" spc="-85" i="1">
                <a:solidFill>
                  <a:srgbClr val="4C4D4F"/>
                </a:solidFill>
                <a:latin typeface="Roboto-MediumItalic"/>
                <a:cs typeface="Roboto-MediumItalic"/>
              </a:rPr>
              <a:t> </a:t>
            </a:r>
            <a:r>
              <a:rPr dirty="0" sz="1000" i="1">
                <a:solidFill>
                  <a:srgbClr val="4C4D4F"/>
                </a:solidFill>
                <a:latin typeface="Roboto-MediumItalic"/>
                <a:cs typeface="Roboto-MediumItalic"/>
              </a:rPr>
              <a:t>place?</a:t>
            </a:r>
            <a:endParaRPr sz="1000">
              <a:latin typeface="Roboto-MediumItalic"/>
              <a:cs typeface="Roboto-MediumItalic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8082533" y="2523995"/>
            <a:ext cx="1052830" cy="672465"/>
          </a:xfrm>
          <a:custGeom>
            <a:avLst/>
            <a:gdLst/>
            <a:ahLst/>
            <a:cxnLst/>
            <a:rect l="l" t="t" r="r" b="b"/>
            <a:pathLst>
              <a:path w="1052829" h="672464">
                <a:moveTo>
                  <a:pt x="942784" y="511517"/>
                </a:moveTo>
                <a:lnTo>
                  <a:pt x="868260" y="511517"/>
                </a:lnTo>
                <a:lnTo>
                  <a:pt x="873587" y="530187"/>
                </a:lnTo>
                <a:lnTo>
                  <a:pt x="878593" y="572376"/>
                </a:lnTo>
                <a:lnTo>
                  <a:pt x="876477" y="624271"/>
                </a:lnTo>
                <a:lnTo>
                  <a:pt x="860437" y="672058"/>
                </a:lnTo>
                <a:lnTo>
                  <a:pt x="915745" y="638024"/>
                </a:lnTo>
                <a:lnTo>
                  <a:pt x="942759" y="609957"/>
                </a:lnTo>
                <a:lnTo>
                  <a:pt x="949198" y="572805"/>
                </a:lnTo>
                <a:lnTo>
                  <a:pt x="942784" y="511517"/>
                </a:lnTo>
                <a:close/>
              </a:path>
              <a:path w="1052829" h="672464">
                <a:moveTo>
                  <a:pt x="1005065" y="0"/>
                </a:moveTo>
                <a:lnTo>
                  <a:pt x="47510" y="0"/>
                </a:lnTo>
                <a:lnTo>
                  <a:pt x="20043" y="1672"/>
                </a:lnTo>
                <a:lnTo>
                  <a:pt x="5938" y="13382"/>
                </a:lnTo>
                <a:lnTo>
                  <a:pt x="742" y="45166"/>
                </a:lnTo>
                <a:lnTo>
                  <a:pt x="0" y="107060"/>
                </a:lnTo>
                <a:lnTo>
                  <a:pt x="0" y="404456"/>
                </a:lnTo>
                <a:lnTo>
                  <a:pt x="742" y="466351"/>
                </a:lnTo>
                <a:lnTo>
                  <a:pt x="5938" y="498135"/>
                </a:lnTo>
                <a:lnTo>
                  <a:pt x="20043" y="509845"/>
                </a:lnTo>
                <a:lnTo>
                  <a:pt x="47510" y="511517"/>
                </a:lnTo>
                <a:lnTo>
                  <a:pt x="1005065" y="511517"/>
                </a:lnTo>
                <a:lnTo>
                  <a:pt x="1032532" y="509845"/>
                </a:lnTo>
                <a:lnTo>
                  <a:pt x="1046637" y="498135"/>
                </a:lnTo>
                <a:lnTo>
                  <a:pt x="1051833" y="466351"/>
                </a:lnTo>
                <a:lnTo>
                  <a:pt x="1052576" y="404456"/>
                </a:lnTo>
                <a:lnTo>
                  <a:pt x="1052576" y="107060"/>
                </a:lnTo>
                <a:lnTo>
                  <a:pt x="1051833" y="45166"/>
                </a:lnTo>
                <a:lnTo>
                  <a:pt x="1046637" y="13382"/>
                </a:lnTo>
                <a:lnTo>
                  <a:pt x="1032532" y="1672"/>
                </a:lnTo>
                <a:lnTo>
                  <a:pt x="10050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9135109" y="2660792"/>
            <a:ext cx="0" cy="226695"/>
          </a:xfrm>
          <a:custGeom>
            <a:avLst/>
            <a:gdLst/>
            <a:ahLst/>
            <a:cxnLst/>
            <a:rect l="l" t="t" r="r" b="b"/>
            <a:pathLst>
              <a:path w="0" h="226694">
                <a:moveTo>
                  <a:pt x="0" y="226225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9114035" y="2539240"/>
            <a:ext cx="17145" cy="47625"/>
          </a:xfrm>
          <a:custGeom>
            <a:avLst/>
            <a:gdLst/>
            <a:ahLst/>
            <a:cxnLst/>
            <a:rect l="l" t="t" r="r" b="b"/>
            <a:pathLst>
              <a:path w="17145" h="47625">
                <a:moveTo>
                  <a:pt x="16967" y="47536"/>
                </a:moveTo>
                <a:lnTo>
                  <a:pt x="14307" y="34713"/>
                </a:lnTo>
                <a:lnTo>
                  <a:pt x="10688" y="22077"/>
                </a:lnTo>
                <a:lnTo>
                  <a:pt x="5967" y="10286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161960" y="2523998"/>
            <a:ext cx="881380" cy="0"/>
          </a:xfrm>
          <a:custGeom>
            <a:avLst/>
            <a:gdLst/>
            <a:ahLst/>
            <a:cxnLst/>
            <a:rect l="l" t="t" r="r" b="b"/>
            <a:pathLst>
              <a:path w="881379" h="0">
                <a:moveTo>
                  <a:pt x="880935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084132" y="2550878"/>
            <a:ext cx="13335" cy="48895"/>
          </a:xfrm>
          <a:custGeom>
            <a:avLst/>
            <a:gdLst/>
            <a:ahLst/>
            <a:cxnLst/>
            <a:rect l="l" t="t" r="r" b="b"/>
            <a:pathLst>
              <a:path w="13334" h="48894">
                <a:moveTo>
                  <a:pt x="13042" y="0"/>
                </a:moveTo>
                <a:lnTo>
                  <a:pt x="8920" y="9166"/>
                </a:lnTo>
                <a:lnTo>
                  <a:pt x="5268" y="20207"/>
                </a:lnTo>
                <a:lnTo>
                  <a:pt x="2243" y="33298"/>
                </a:lnTo>
                <a:lnTo>
                  <a:pt x="0" y="48615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082533" y="2672494"/>
            <a:ext cx="0" cy="226695"/>
          </a:xfrm>
          <a:custGeom>
            <a:avLst/>
            <a:gdLst/>
            <a:ahLst/>
            <a:cxnLst/>
            <a:rect l="l" t="t" r="r" b="b"/>
            <a:pathLst>
              <a:path w="0" h="226694">
                <a:moveTo>
                  <a:pt x="0" y="0"/>
                </a:moveTo>
                <a:lnTo>
                  <a:pt x="0" y="226225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086641" y="2972734"/>
            <a:ext cx="17145" cy="47625"/>
          </a:xfrm>
          <a:custGeom>
            <a:avLst/>
            <a:gdLst/>
            <a:ahLst/>
            <a:cxnLst/>
            <a:rect l="l" t="t" r="r" b="b"/>
            <a:pathLst>
              <a:path w="17145" h="47625">
                <a:moveTo>
                  <a:pt x="0" y="0"/>
                </a:moveTo>
                <a:lnTo>
                  <a:pt x="2660" y="12823"/>
                </a:lnTo>
                <a:lnTo>
                  <a:pt x="6278" y="25460"/>
                </a:lnTo>
                <a:lnTo>
                  <a:pt x="10999" y="37254"/>
                </a:lnTo>
                <a:lnTo>
                  <a:pt x="16967" y="47548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221151" y="3035513"/>
            <a:ext cx="697865" cy="0"/>
          </a:xfrm>
          <a:custGeom>
            <a:avLst/>
            <a:gdLst/>
            <a:ahLst/>
            <a:cxnLst/>
            <a:rect l="l" t="t" r="r" b="b"/>
            <a:pathLst>
              <a:path w="697865" h="0">
                <a:moveTo>
                  <a:pt x="0" y="0"/>
                </a:moveTo>
                <a:lnTo>
                  <a:pt x="697357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953965" y="3072462"/>
            <a:ext cx="7620" cy="99060"/>
          </a:xfrm>
          <a:custGeom>
            <a:avLst/>
            <a:gdLst/>
            <a:ahLst/>
            <a:cxnLst/>
            <a:rect l="l" t="t" r="r" b="b"/>
            <a:pathLst>
              <a:path w="7620" h="99060">
                <a:moveTo>
                  <a:pt x="5029" y="0"/>
                </a:moveTo>
                <a:lnTo>
                  <a:pt x="7090" y="22620"/>
                </a:lnTo>
                <a:lnTo>
                  <a:pt x="7477" y="47669"/>
                </a:lnTo>
                <a:lnTo>
                  <a:pt x="5382" y="73509"/>
                </a:lnTo>
                <a:lnTo>
                  <a:pt x="0" y="98501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977447" y="3067225"/>
            <a:ext cx="48895" cy="100965"/>
          </a:xfrm>
          <a:custGeom>
            <a:avLst/>
            <a:gdLst/>
            <a:ahLst/>
            <a:cxnLst/>
            <a:rect l="l" t="t" r="r" b="b"/>
            <a:pathLst>
              <a:path w="48895" h="100964">
                <a:moveTo>
                  <a:pt x="0" y="100863"/>
                </a:moveTo>
                <a:lnTo>
                  <a:pt x="16106" y="82360"/>
                </a:lnTo>
                <a:lnTo>
                  <a:pt x="31041" y="59328"/>
                </a:lnTo>
                <a:lnTo>
                  <a:pt x="42648" y="31847"/>
                </a:lnTo>
                <a:lnTo>
                  <a:pt x="48768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9120466" y="2960018"/>
            <a:ext cx="13335" cy="48895"/>
          </a:xfrm>
          <a:custGeom>
            <a:avLst/>
            <a:gdLst/>
            <a:ahLst/>
            <a:cxnLst/>
            <a:rect l="l" t="t" r="r" b="b"/>
            <a:pathLst>
              <a:path w="13334" h="48894">
                <a:moveTo>
                  <a:pt x="0" y="48615"/>
                </a:moveTo>
                <a:lnTo>
                  <a:pt x="4122" y="39449"/>
                </a:lnTo>
                <a:lnTo>
                  <a:pt x="7773" y="28408"/>
                </a:lnTo>
                <a:lnTo>
                  <a:pt x="10799" y="15316"/>
                </a:lnTo>
                <a:lnTo>
                  <a:pt x="13042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9134182" y="2612007"/>
            <a:ext cx="1270" cy="37465"/>
          </a:xfrm>
          <a:custGeom>
            <a:avLst/>
            <a:gdLst/>
            <a:ahLst/>
            <a:cxnLst/>
            <a:rect l="l" t="t" r="r" b="b"/>
            <a:pathLst>
              <a:path w="1270" h="37464">
                <a:moveTo>
                  <a:pt x="927" y="37096"/>
                </a:moveTo>
                <a:lnTo>
                  <a:pt x="927" y="19049"/>
                </a:lnTo>
                <a:lnTo>
                  <a:pt x="927" y="11315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9068460" y="2523996"/>
            <a:ext cx="37465" cy="6350"/>
          </a:xfrm>
          <a:custGeom>
            <a:avLst/>
            <a:gdLst/>
            <a:ahLst/>
            <a:cxnLst/>
            <a:rect l="l" t="t" r="r" b="b"/>
            <a:pathLst>
              <a:path w="37465" h="6350">
                <a:moveTo>
                  <a:pt x="36868" y="6032"/>
                </a:moveTo>
                <a:lnTo>
                  <a:pt x="31851" y="2222"/>
                </a:lnTo>
                <a:lnTo>
                  <a:pt x="25984" y="0"/>
                </a:lnTo>
                <a:lnTo>
                  <a:pt x="19138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112797" y="2523996"/>
            <a:ext cx="36830" cy="7620"/>
          </a:xfrm>
          <a:custGeom>
            <a:avLst/>
            <a:gdLst/>
            <a:ahLst/>
            <a:cxnLst/>
            <a:rect l="l" t="t" r="r" b="b"/>
            <a:pathLst>
              <a:path w="36829" h="7619">
                <a:moveTo>
                  <a:pt x="36385" y="0"/>
                </a:moveTo>
                <a:lnTo>
                  <a:pt x="17246" y="0"/>
                </a:lnTo>
                <a:lnTo>
                  <a:pt x="9347" y="0"/>
                </a:lnTo>
                <a:lnTo>
                  <a:pt x="0" y="7251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082533" y="2612083"/>
            <a:ext cx="635" cy="37465"/>
          </a:xfrm>
          <a:custGeom>
            <a:avLst/>
            <a:gdLst/>
            <a:ahLst/>
            <a:cxnLst/>
            <a:rect l="l" t="t" r="r" b="b"/>
            <a:pathLst>
              <a:path w="634" h="37464">
                <a:moveTo>
                  <a:pt x="546" y="0"/>
                </a:moveTo>
                <a:lnTo>
                  <a:pt x="190" y="5918"/>
                </a:lnTo>
                <a:lnTo>
                  <a:pt x="0" y="12230"/>
                </a:lnTo>
                <a:lnTo>
                  <a:pt x="0" y="18973"/>
                </a:lnTo>
                <a:lnTo>
                  <a:pt x="0" y="37020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082533" y="2910406"/>
            <a:ext cx="1270" cy="37465"/>
          </a:xfrm>
          <a:custGeom>
            <a:avLst/>
            <a:gdLst/>
            <a:ahLst/>
            <a:cxnLst/>
            <a:rect l="l" t="t" r="r" b="b"/>
            <a:pathLst>
              <a:path w="1270" h="37464">
                <a:moveTo>
                  <a:pt x="0" y="0"/>
                </a:moveTo>
                <a:lnTo>
                  <a:pt x="0" y="18046"/>
                </a:lnTo>
                <a:lnTo>
                  <a:pt x="0" y="25781"/>
                </a:lnTo>
                <a:lnTo>
                  <a:pt x="927" y="37096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112315" y="3029482"/>
            <a:ext cx="32384" cy="6350"/>
          </a:xfrm>
          <a:custGeom>
            <a:avLst/>
            <a:gdLst/>
            <a:ahLst/>
            <a:cxnLst/>
            <a:rect l="l" t="t" r="r" b="b"/>
            <a:pathLst>
              <a:path w="32384" h="6350">
                <a:moveTo>
                  <a:pt x="0" y="0"/>
                </a:moveTo>
                <a:lnTo>
                  <a:pt x="5016" y="3809"/>
                </a:lnTo>
                <a:lnTo>
                  <a:pt x="10883" y="6032"/>
                </a:lnTo>
                <a:lnTo>
                  <a:pt x="17729" y="6032"/>
                </a:lnTo>
                <a:lnTo>
                  <a:pt x="32372" y="6032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161261" y="3035514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 h="0">
                <a:moveTo>
                  <a:pt x="0" y="0"/>
                </a:moveTo>
                <a:lnTo>
                  <a:pt x="14630" y="0"/>
                </a:lnTo>
                <a:lnTo>
                  <a:pt x="33947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931478" y="3035514"/>
            <a:ext cx="24130" cy="16510"/>
          </a:xfrm>
          <a:custGeom>
            <a:avLst/>
            <a:gdLst/>
            <a:ahLst/>
            <a:cxnLst/>
            <a:rect l="l" t="t" r="r" b="b"/>
            <a:pathLst>
              <a:path w="24129" h="16510">
                <a:moveTo>
                  <a:pt x="0" y="0"/>
                </a:moveTo>
                <a:lnTo>
                  <a:pt x="19316" y="0"/>
                </a:lnTo>
                <a:lnTo>
                  <a:pt x="20307" y="711"/>
                </a:lnTo>
                <a:lnTo>
                  <a:pt x="22199" y="6667"/>
                </a:lnTo>
                <a:lnTo>
                  <a:pt x="24129" y="16103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942971" y="3180929"/>
            <a:ext cx="15875" cy="15240"/>
          </a:xfrm>
          <a:custGeom>
            <a:avLst/>
            <a:gdLst/>
            <a:ahLst/>
            <a:cxnLst/>
            <a:rect l="l" t="t" r="r" b="b"/>
            <a:pathLst>
              <a:path w="15875" h="15239">
                <a:moveTo>
                  <a:pt x="7518" y="0"/>
                </a:moveTo>
                <a:lnTo>
                  <a:pt x="5384" y="5334"/>
                </a:lnTo>
                <a:lnTo>
                  <a:pt x="2895" y="10414"/>
                </a:lnTo>
                <a:lnTo>
                  <a:pt x="0" y="15125"/>
                </a:lnTo>
                <a:lnTo>
                  <a:pt x="6350" y="11417"/>
                </a:lnTo>
                <a:lnTo>
                  <a:pt x="15557" y="4127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9025318" y="3035514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333" y="18999"/>
                </a:moveTo>
                <a:lnTo>
                  <a:pt x="1282" y="12865"/>
                </a:lnTo>
                <a:lnTo>
                  <a:pt x="863" y="6527"/>
                </a:lnTo>
                <a:lnTo>
                  <a:pt x="0" y="0"/>
                </a:lnTo>
                <a:lnTo>
                  <a:pt x="18745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9068854" y="3028263"/>
            <a:ext cx="36195" cy="7620"/>
          </a:xfrm>
          <a:custGeom>
            <a:avLst/>
            <a:gdLst/>
            <a:ahLst/>
            <a:cxnLst/>
            <a:rect l="l" t="t" r="r" b="b"/>
            <a:pathLst>
              <a:path w="36195" h="7619">
                <a:moveTo>
                  <a:pt x="0" y="7251"/>
                </a:moveTo>
                <a:lnTo>
                  <a:pt x="18745" y="7251"/>
                </a:lnTo>
                <a:lnTo>
                  <a:pt x="26644" y="7251"/>
                </a:lnTo>
                <a:lnTo>
                  <a:pt x="35991" y="0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9134564" y="2910406"/>
            <a:ext cx="635" cy="37465"/>
          </a:xfrm>
          <a:custGeom>
            <a:avLst/>
            <a:gdLst/>
            <a:ahLst/>
            <a:cxnLst/>
            <a:rect l="l" t="t" r="r" b="b"/>
            <a:pathLst>
              <a:path w="634" h="37464">
                <a:moveTo>
                  <a:pt x="0" y="37020"/>
                </a:moveTo>
                <a:lnTo>
                  <a:pt x="355" y="31102"/>
                </a:lnTo>
                <a:lnTo>
                  <a:pt x="546" y="24790"/>
                </a:lnTo>
                <a:lnTo>
                  <a:pt x="546" y="18046"/>
                </a:lnTo>
                <a:lnTo>
                  <a:pt x="546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8238150" y="2549838"/>
            <a:ext cx="750570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 spc="-5" i="1">
                <a:solidFill>
                  <a:srgbClr val="4C4D4F"/>
                </a:solidFill>
                <a:latin typeface="Roboto-MediumItalic"/>
                <a:cs typeface="Roboto-MediumItalic"/>
              </a:rPr>
              <a:t>What </a:t>
            </a:r>
            <a:r>
              <a:rPr dirty="0" sz="1000" i="1">
                <a:solidFill>
                  <a:srgbClr val="4C4D4F"/>
                </a:solidFill>
                <a:latin typeface="Roboto-MediumItalic"/>
                <a:cs typeface="Roboto-MediumItalic"/>
              </a:rPr>
              <a:t>will  </a:t>
            </a:r>
            <a:r>
              <a:rPr dirty="0" sz="1000" spc="-5" i="1">
                <a:solidFill>
                  <a:srgbClr val="4C4D4F"/>
                </a:solidFill>
                <a:latin typeface="Roboto-MediumItalic"/>
                <a:cs typeface="Roboto-MediumItalic"/>
              </a:rPr>
              <a:t>happen</a:t>
            </a:r>
            <a:r>
              <a:rPr dirty="0" sz="1000" spc="-60" i="1">
                <a:solidFill>
                  <a:srgbClr val="4C4D4F"/>
                </a:solidFill>
                <a:latin typeface="Roboto-MediumItalic"/>
                <a:cs typeface="Roboto-MediumItalic"/>
              </a:rPr>
              <a:t> </a:t>
            </a:r>
            <a:r>
              <a:rPr dirty="0" sz="1000" spc="-15" i="1">
                <a:solidFill>
                  <a:srgbClr val="4C4D4F"/>
                </a:solidFill>
                <a:latin typeface="Roboto-MediumItalic"/>
                <a:cs typeface="Roboto-MediumItalic"/>
              </a:rPr>
              <a:t>first?</a:t>
            </a:r>
            <a:endParaRPr sz="1000">
              <a:latin typeface="Roboto-MediumItalic"/>
              <a:cs typeface="Roboto-MediumItalic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006591" y="5200650"/>
            <a:ext cx="1635125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Some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may</a:t>
            </a:r>
            <a:r>
              <a:rPr dirty="0" sz="1000" spc="-6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want  to follow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online tutorial:  </a:t>
            </a:r>
            <a:r>
              <a:rPr dirty="0" u="sng" sz="1000" spc="-5">
                <a:solidFill>
                  <a:srgbClr val="4C4D4F"/>
                </a:solidFill>
                <a:uFill>
                  <a:solidFill>
                    <a:srgbClr val="4C4D4F"/>
                  </a:solidFill>
                </a:uFill>
                <a:latin typeface="Roboto"/>
                <a:cs typeface="Roboto"/>
              </a:rPr>
              <a:t>scratch.mit.edu/story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947329" y="5200650"/>
            <a:ext cx="1568450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Others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may want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</a:t>
            </a:r>
            <a:r>
              <a:rPr dirty="0" sz="1000" spc="-6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explore  using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coding cards:  scratch.mit.edu/ideas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7979918" y="4042917"/>
            <a:ext cx="1541779" cy="11069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979918" y="4042917"/>
            <a:ext cx="1541780" cy="1107440"/>
          </a:xfrm>
          <a:custGeom>
            <a:avLst/>
            <a:gdLst/>
            <a:ahLst/>
            <a:cxnLst/>
            <a:rect l="l" t="t" r="r" b="b"/>
            <a:pathLst>
              <a:path w="1541779" h="1107439">
                <a:moveTo>
                  <a:pt x="41909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1065022"/>
                </a:lnTo>
                <a:lnTo>
                  <a:pt x="654" y="1089251"/>
                </a:lnTo>
                <a:lnTo>
                  <a:pt x="5238" y="1101693"/>
                </a:lnTo>
                <a:lnTo>
                  <a:pt x="17680" y="1106277"/>
                </a:lnTo>
                <a:lnTo>
                  <a:pt x="41909" y="1106932"/>
                </a:lnTo>
                <a:lnTo>
                  <a:pt x="1499869" y="1106932"/>
                </a:lnTo>
                <a:lnTo>
                  <a:pt x="1524099" y="1106277"/>
                </a:lnTo>
                <a:lnTo>
                  <a:pt x="1536541" y="1101693"/>
                </a:lnTo>
                <a:lnTo>
                  <a:pt x="1541125" y="1089251"/>
                </a:lnTo>
                <a:lnTo>
                  <a:pt x="1541779" y="1065022"/>
                </a:lnTo>
                <a:lnTo>
                  <a:pt x="1541779" y="41910"/>
                </a:lnTo>
                <a:lnTo>
                  <a:pt x="1541125" y="17680"/>
                </a:lnTo>
                <a:lnTo>
                  <a:pt x="1536541" y="5238"/>
                </a:lnTo>
                <a:lnTo>
                  <a:pt x="1524099" y="654"/>
                </a:lnTo>
                <a:lnTo>
                  <a:pt x="1499869" y="0"/>
                </a:lnTo>
                <a:lnTo>
                  <a:pt x="41909" y="0"/>
                </a:lnTo>
                <a:close/>
              </a:path>
            </a:pathLst>
          </a:custGeom>
          <a:ln w="12700">
            <a:solidFill>
              <a:srgbClr val="774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675929" y="1253436"/>
            <a:ext cx="3863975" cy="50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Demonstrate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500" spc="-15">
                <a:solidFill>
                  <a:srgbClr val="4C4D4F"/>
                </a:solidFill>
                <a:latin typeface="Roboto"/>
                <a:cs typeface="Roboto"/>
              </a:rPr>
              <a:t>first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few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steps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of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tutorial 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so participants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can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see how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get</a:t>
            </a:r>
            <a:r>
              <a:rPr dirty="0" sz="1500" spc="-2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started.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5760720" y="2012445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5868415" y="2037334"/>
            <a:ext cx="23190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EA6955"/>
                </a:solidFill>
                <a:latin typeface="Roboto"/>
                <a:cs typeface="Roboto"/>
              </a:rPr>
              <a:t>Start with</a:t>
            </a:r>
            <a:r>
              <a:rPr dirty="0" sz="1000" spc="-5" b="1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dirty="0" sz="1000" spc="-10" b="1">
                <a:solidFill>
                  <a:srgbClr val="EA6955"/>
                </a:solidFill>
                <a:latin typeface="Roboto"/>
                <a:cs typeface="Roboto"/>
              </a:rPr>
              <a:t>Prompts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Ask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questions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get</a:t>
            </a:r>
            <a:r>
              <a:rPr dirty="0" sz="1000" spc="-3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started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862828" y="6530398"/>
            <a:ext cx="1222375" cy="35560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86360" indent="-74295">
              <a:lnSpc>
                <a:spcPct val="100000"/>
              </a:lnSpc>
              <a:spcBef>
                <a:spcPts val="200"/>
              </a:spcBef>
              <a:buClr>
                <a:srgbClr val="EA6955"/>
              </a:buClr>
              <a:buChar char="•"/>
              <a:tabLst>
                <a:tab pos="86995" algn="l"/>
              </a:tabLst>
            </a:pP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Choose a</a:t>
            </a:r>
            <a:r>
              <a:rPr dirty="0" sz="1000" spc="-9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backdrop.</a:t>
            </a:r>
            <a:endParaRPr sz="1000">
              <a:latin typeface="Roboto"/>
              <a:cs typeface="Roboto"/>
            </a:endParaRPr>
          </a:p>
          <a:p>
            <a:pPr marL="86360" indent="-7429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86995" algn="l"/>
              </a:tabLst>
            </a:pP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Choose a</a:t>
            </a:r>
            <a:r>
              <a:rPr dirty="0" sz="1000" spc="-10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character.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448804" y="6530398"/>
            <a:ext cx="1949450" cy="35560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86360" indent="-74295">
              <a:lnSpc>
                <a:spcPct val="100000"/>
              </a:lnSpc>
              <a:spcBef>
                <a:spcPts val="200"/>
              </a:spcBef>
              <a:buClr>
                <a:srgbClr val="EA6955"/>
              </a:buClr>
              <a:buChar char="•"/>
              <a:tabLst>
                <a:tab pos="86995" algn="l"/>
              </a:tabLst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Make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character say</a:t>
            </a:r>
            <a:r>
              <a:rPr dirty="0" sz="1000" spc="-6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something</a:t>
            </a:r>
            <a:endParaRPr sz="1000">
              <a:latin typeface="Roboto"/>
              <a:cs typeface="Roboto"/>
            </a:endParaRPr>
          </a:p>
          <a:p>
            <a:pPr marL="86360" indent="-7429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86995" algn="l"/>
              </a:tabLst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Make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character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hide and</a:t>
            </a:r>
            <a:r>
              <a:rPr dirty="0" sz="1000" spc="-6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15">
                <a:solidFill>
                  <a:srgbClr val="4C4D4F"/>
                </a:solidFill>
                <a:latin typeface="Roboto"/>
                <a:cs typeface="Roboto"/>
              </a:rPr>
              <a:t>show.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75449" y="4641009"/>
            <a:ext cx="16135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Click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the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green flag </a:t>
            </a:r>
            <a:r>
              <a:rPr dirty="0" sz="1000" spc="-10" b="1">
                <a:solidFill>
                  <a:srgbClr val="00AEEF"/>
                </a:solidFill>
                <a:latin typeface="Roboto"/>
                <a:cs typeface="Roboto"/>
              </a:rPr>
              <a:t>to</a:t>
            </a:r>
            <a:r>
              <a:rPr dirty="0" sz="1000" spc="-55" b="1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start.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85800" y="5824728"/>
            <a:ext cx="4114800" cy="1391285"/>
          </a:xfrm>
          <a:custGeom>
            <a:avLst/>
            <a:gdLst/>
            <a:ahLst/>
            <a:cxnLst/>
            <a:rect l="l" t="t" r="r" b="b"/>
            <a:pathLst>
              <a:path w="4114800" h="1391284">
                <a:moveTo>
                  <a:pt x="4114800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390904"/>
                </a:lnTo>
                <a:lnTo>
                  <a:pt x="4000500" y="1390904"/>
                </a:lnTo>
                <a:lnTo>
                  <a:pt x="4066579" y="1389118"/>
                </a:lnTo>
                <a:lnTo>
                  <a:pt x="4100512" y="1376616"/>
                </a:lnTo>
                <a:lnTo>
                  <a:pt x="4113014" y="1342683"/>
                </a:lnTo>
                <a:lnTo>
                  <a:pt x="4114800" y="1276604"/>
                </a:lnTo>
                <a:lnTo>
                  <a:pt x="4114800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23290" y="5866790"/>
            <a:ext cx="4034154" cy="278130"/>
          </a:xfrm>
          <a:custGeom>
            <a:avLst/>
            <a:gdLst/>
            <a:ahLst/>
            <a:cxnLst/>
            <a:rect l="l" t="t" r="r" b="b"/>
            <a:pathLst>
              <a:path w="4034154" h="278129">
                <a:moveTo>
                  <a:pt x="403362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3621" y="277977"/>
                </a:lnTo>
                <a:lnTo>
                  <a:pt x="40336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775449" y="5911009"/>
            <a:ext cx="1786889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Add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code </a:t>
            </a:r>
            <a:r>
              <a:rPr dirty="0" sz="1000" spc="-10" b="1">
                <a:solidFill>
                  <a:srgbClr val="00AEEF"/>
                </a:solidFill>
                <a:latin typeface="Roboto"/>
                <a:cs typeface="Roboto"/>
              </a:rPr>
              <a:t>to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the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new</a:t>
            </a:r>
            <a:r>
              <a:rPr dirty="0" sz="1000" spc="-70" b="1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000" spc="-15" b="1">
                <a:solidFill>
                  <a:srgbClr val="00AEEF"/>
                </a:solidFill>
                <a:latin typeface="Roboto"/>
                <a:cs typeface="Roboto"/>
              </a:rPr>
              <a:t>character.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841751" y="2031575"/>
            <a:ext cx="144589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Choose any </a:t>
            </a:r>
            <a:r>
              <a:rPr dirty="0" sz="1000" spc="-10" b="1">
                <a:solidFill>
                  <a:srgbClr val="00AEEF"/>
                </a:solidFill>
                <a:latin typeface="Roboto"/>
                <a:cs typeface="Roboto"/>
              </a:rPr>
              <a:t>character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(in  Scratch called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a</a:t>
            </a:r>
            <a:r>
              <a:rPr dirty="0" sz="1000" spc="-35" b="1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000" spc="-5" b="1" i="1">
                <a:solidFill>
                  <a:srgbClr val="00AEEF"/>
                </a:solidFill>
                <a:latin typeface="Roboto-BoldItalic"/>
                <a:cs typeface="Roboto-BoldItalic"/>
              </a:rPr>
              <a:t>sprite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).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167523" y="3952101"/>
            <a:ext cx="14249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636466"/>
                </a:solidFill>
                <a:latin typeface="Montserrat-SemiBold"/>
                <a:cs typeface="Montserrat-SemiBold"/>
              </a:rPr>
              <a:t>Type </a:t>
            </a:r>
            <a:r>
              <a:rPr dirty="0" sz="1000" b="1">
                <a:solidFill>
                  <a:srgbClr val="636466"/>
                </a:solidFill>
                <a:latin typeface="Montserrat-SemiBold"/>
                <a:cs typeface="Montserrat-SemiBold"/>
              </a:rPr>
              <a:t>what </a:t>
            </a:r>
            <a:r>
              <a:rPr dirty="0" sz="1000" spc="-10" b="1">
                <a:solidFill>
                  <a:srgbClr val="636466"/>
                </a:solidFill>
                <a:latin typeface="Montserrat-SemiBold"/>
                <a:cs typeface="Montserrat-SemiBold"/>
              </a:rPr>
              <a:t>you </a:t>
            </a:r>
            <a:r>
              <a:rPr dirty="0" sz="1000" spc="-5" b="1">
                <a:solidFill>
                  <a:srgbClr val="636466"/>
                </a:solidFill>
                <a:latin typeface="Montserrat-SemiBold"/>
                <a:cs typeface="Montserrat-SemiBold"/>
              </a:rPr>
              <a:t>want  your character </a:t>
            </a:r>
            <a:r>
              <a:rPr dirty="0" sz="1000" spc="-10" b="1">
                <a:solidFill>
                  <a:srgbClr val="636466"/>
                </a:solidFill>
                <a:latin typeface="Montserrat-SemiBold"/>
                <a:cs typeface="Montserrat-SemiBold"/>
              </a:rPr>
              <a:t>to</a:t>
            </a:r>
            <a:r>
              <a:rPr dirty="0" sz="1000" spc="-50" b="1">
                <a:solidFill>
                  <a:srgbClr val="636466"/>
                </a:solidFill>
                <a:latin typeface="Montserrat-SemiBold"/>
                <a:cs typeface="Montserrat-SemiBold"/>
              </a:rPr>
              <a:t> </a:t>
            </a:r>
            <a:r>
              <a:rPr dirty="0" sz="1000" spc="-15" b="1">
                <a:solidFill>
                  <a:srgbClr val="636466"/>
                </a:solidFill>
                <a:latin typeface="Montserrat-SemiBold"/>
                <a:cs typeface="Montserrat-SemiBold"/>
              </a:rPr>
              <a:t>say.</a:t>
            </a:r>
            <a:endParaRPr sz="1000">
              <a:latin typeface="Montserrat-SemiBold"/>
              <a:cs typeface="Montserrat-SemiBold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1422196" y="5090312"/>
            <a:ext cx="563270" cy="46085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422196" y="5090312"/>
            <a:ext cx="563880" cy="461009"/>
          </a:xfrm>
          <a:custGeom>
            <a:avLst/>
            <a:gdLst/>
            <a:ahLst/>
            <a:cxnLst/>
            <a:rect l="l" t="t" r="r" b="b"/>
            <a:pathLst>
              <a:path w="563880" h="461010">
                <a:moveTo>
                  <a:pt x="91440" y="0"/>
                </a:moveTo>
                <a:lnTo>
                  <a:pt x="38576" y="1428"/>
                </a:lnTo>
                <a:lnTo>
                  <a:pt x="11430" y="11430"/>
                </a:lnTo>
                <a:lnTo>
                  <a:pt x="1428" y="38576"/>
                </a:lnTo>
                <a:lnTo>
                  <a:pt x="0" y="91440"/>
                </a:lnTo>
                <a:lnTo>
                  <a:pt x="0" y="369417"/>
                </a:lnTo>
                <a:lnTo>
                  <a:pt x="1428" y="422281"/>
                </a:lnTo>
                <a:lnTo>
                  <a:pt x="11430" y="449427"/>
                </a:lnTo>
                <a:lnTo>
                  <a:pt x="38576" y="459428"/>
                </a:lnTo>
                <a:lnTo>
                  <a:pt x="91440" y="460857"/>
                </a:lnTo>
                <a:lnTo>
                  <a:pt x="471830" y="460857"/>
                </a:lnTo>
                <a:lnTo>
                  <a:pt x="524694" y="459428"/>
                </a:lnTo>
                <a:lnTo>
                  <a:pt x="551840" y="449427"/>
                </a:lnTo>
                <a:lnTo>
                  <a:pt x="561841" y="422281"/>
                </a:lnTo>
                <a:lnTo>
                  <a:pt x="563270" y="369417"/>
                </a:lnTo>
                <a:lnTo>
                  <a:pt x="563270" y="91440"/>
                </a:lnTo>
                <a:lnTo>
                  <a:pt x="561841" y="38576"/>
                </a:lnTo>
                <a:lnTo>
                  <a:pt x="551840" y="11429"/>
                </a:lnTo>
                <a:lnTo>
                  <a:pt x="524694" y="1428"/>
                </a:lnTo>
                <a:lnTo>
                  <a:pt x="471830" y="0"/>
                </a:lnTo>
                <a:lnTo>
                  <a:pt x="91440" y="0"/>
                </a:lnTo>
                <a:close/>
              </a:path>
            </a:pathLst>
          </a:custGeom>
          <a:ln w="22860">
            <a:solidFill>
              <a:srgbClr val="6BA8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 txBox="1"/>
          <p:nvPr/>
        </p:nvSpPr>
        <p:spPr>
          <a:xfrm>
            <a:off x="2955752" y="4666387"/>
            <a:ext cx="13252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Add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another</a:t>
            </a:r>
            <a:r>
              <a:rPr dirty="0" sz="1000" spc="-65" b="1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000" spc="-15" b="1">
                <a:solidFill>
                  <a:srgbClr val="00AEEF"/>
                </a:solidFill>
                <a:latin typeface="Roboto"/>
                <a:cs typeface="Roboto"/>
              </a:rPr>
              <a:t>character.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044711" y="5521247"/>
            <a:ext cx="32829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5">
                <a:solidFill>
                  <a:srgbClr val="636466"/>
                </a:solidFill>
                <a:latin typeface="Montserrat"/>
                <a:cs typeface="Montserrat"/>
              </a:rPr>
              <a:t>W</a:t>
            </a:r>
            <a:r>
              <a:rPr dirty="0" sz="800">
                <a:solidFill>
                  <a:srgbClr val="636466"/>
                </a:solidFill>
                <a:latin typeface="Montserrat"/>
                <a:cs typeface="Montserrat"/>
              </a:rPr>
              <a:t>i</a:t>
            </a:r>
            <a:r>
              <a:rPr dirty="0" sz="800" spc="-20">
                <a:solidFill>
                  <a:srgbClr val="636466"/>
                </a:solidFill>
                <a:latin typeface="Montserrat"/>
                <a:cs typeface="Montserrat"/>
              </a:rPr>
              <a:t>t</a:t>
            </a:r>
            <a:r>
              <a:rPr dirty="0" sz="800" spc="-10">
                <a:solidFill>
                  <a:srgbClr val="636466"/>
                </a:solidFill>
                <a:latin typeface="Montserrat"/>
                <a:cs typeface="Montserrat"/>
              </a:rPr>
              <a:t>c</a:t>
            </a:r>
            <a:r>
              <a:rPr dirty="0" sz="800">
                <a:solidFill>
                  <a:srgbClr val="636466"/>
                </a:solidFill>
                <a:latin typeface="Montserrat"/>
                <a:cs typeface="Montserrat"/>
              </a:rPr>
              <a:t>h</a:t>
            </a:r>
            <a:endParaRPr sz="800">
              <a:latin typeface="Montserrat"/>
              <a:cs typeface="Montserrat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3879660" y="5013082"/>
            <a:ext cx="658367" cy="6583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016752" y="4143481"/>
            <a:ext cx="1444751" cy="87234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4020929" y="3030904"/>
            <a:ext cx="348615" cy="1352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" spc="5">
                <a:solidFill>
                  <a:srgbClr val="636466"/>
                </a:solidFill>
                <a:latin typeface="Montserrat"/>
                <a:cs typeface="Montserrat"/>
              </a:rPr>
              <a:t>W</a:t>
            </a:r>
            <a:r>
              <a:rPr dirty="0" sz="700" spc="5">
                <a:solidFill>
                  <a:srgbClr val="636466"/>
                </a:solidFill>
                <a:latin typeface="Montserrat"/>
                <a:cs typeface="Montserrat"/>
              </a:rPr>
              <a:t>iza</a:t>
            </a:r>
            <a:r>
              <a:rPr dirty="0" sz="700" spc="-5">
                <a:solidFill>
                  <a:srgbClr val="636466"/>
                </a:solidFill>
                <a:latin typeface="Montserrat"/>
                <a:cs typeface="Montserrat"/>
              </a:rPr>
              <a:t>r</a:t>
            </a:r>
            <a:r>
              <a:rPr dirty="0" sz="700" spc="10">
                <a:solidFill>
                  <a:srgbClr val="636466"/>
                </a:solidFill>
                <a:latin typeface="Montserrat"/>
                <a:cs typeface="Montserrat"/>
              </a:rPr>
              <a:t>d</a:t>
            </a:r>
            <a:endParaRPr sz="700">
              <a:latin typeface="Montserrat"/>
              <a:cs typeface="Montserrat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3865327" y="2510330"/>
            <a:ext cx="658368" cy="6583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060704" y="2508135"/>
            <a:ext cx="618587" cy="61859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060703" y="2508135"/>
            <a:ext cx="619125" cy="619125"/>
          </a:xfrm>
          <a:custGeom>
            <a:avLst/>
            <a:gdLst/>
            <a:ahLst/>
            <a:cxnLst/>
            <a:rect l="l" t="t" r="r" b="b"/>
            <a:pathLst>
              <a:path w="619125" h="619125">
                <a:moveTo>
                  <a:pt x="309295" y="618591"/>
                </a:moveTo>
                <a:lnTo>
                  <a:pt x="355000" y="615237"/>
                </a:lnTo>
                <a:lnTo>
                  <a:pt x="398622" y="605495"/>
                </a:lnTo>
                <a:lnTo>
                  <a:pt x="439685" y="589844"/>
                </a:lnTo>
                <a:lnTo>
                  <a:pt x="477708" y="568761"/>
                </a:lnTo>
                <a:lnTo>
                  <a:pt x="512214" y="542725"/>
                </a:lnTo>
                <a:lnTo>
                  <a:pt x="542725" y="512214"/>
                </a:lnTo>
                <a:lnTo>
                  <a:pt x="568761" y="477708"/>
                </a:lnTo>
                <a:lnTo>
                  <a:pt x="589844" y="439685"/>
                </a:lnTo>
                <a:lnTo>
                  <a:pt x="605495" y="398622"/>
                </a:lnTo>
                <a:lnTo>
                  <a:pt x="615237" y="355000"/>
                </a:lnTo>
                <a:lnTo>
                  <a:pt x="618591" y="309295"/>
                </a:lnTo>
                <a:lnTo>
                  <a:pt x="615237" y="263591"/>
                </a:lnTo>
                <a:lnTo>
                  <a:pt x="605495" y="219968"/>
                </a:lnTo>
                <a:lnTo>
                  <a:pt x="589844" y="178906"/>
                </a:lnTo>
                <a:lnTo>
                  <a:pt x="568761" y="140882"/>
                </a:lnTo>
                <a:lnTo>
                  <a:pt x="542725" y="106376"/>
                </a:lnTo>
                <a:lnTo>
                  <a:pt x="512214" y="75866"/>
                </a:lnTo>
                <a:lnTo>
                  <a:pt x="477708" y="49830"/>
                </a:lnTo>
                <a:lnTo>
                  <a:pt x="439685" y="28747"/>
                </a:lnTo>
                <a:lnTo>
                  <a:pt x="398622" y="13095"/>
                </a:lnTo>
                <a:lnTo>
                  <a:pt x="355000" y="3353"/>
                </a:lnTo>
                <a:lnTo>
                  <a:pt x="309295" y="0"/>
                </a:lnTo>
                <a:lnTo>
                  <a:pt x="263591" y="3353"/>
                </a:lnTo>
                <a:lnTo>
                  <a:pt x="219968" y="13095"/>
                </a:lnTo>
                <a:lnTo>
                  <a:pt x="178906" y="28747"/>
                </a:lnTo>
                <a:lnTo>
                  <a:pt x="140882" y="49830"/>
                </a:lnTo>
                <a:lnTo>
                  <a:pt x="106376" y="75866"/>
                </a:lnTo>
                <a:lnTo>
                  <a:pt x="75866" y="106376"/>
                </a:lnTo>
                <a:lnTo>
                  <a:pt x="49830" y="140882"/>
                </a:lnTo>
                <a:lnTo>
                  <a:pt x="28747" y="178906"/>
                </a:lnTo>
                <a:lnTo>
                  <a:pt x="13095" y="219968"/>
                </a:lnTo>
                <a:lnTo>
                  <a:pt x="3353" y="263591"/>
                </a:lnTo>
                <a:lnTo>
                  <a:pt x="0" y="309295"/>
                </a:lnTo>
                <a:lnTo>
                  <a:pt x="3353" y="355000"/>
                </a:lnTo>
                <a:lnTo>
                  <a:pt x="13095" y="398622"/>
                </a:lnTo>
                <a:lnTo>
                  <a:pt x="28747" y="439685"/>
                </a:lnTo>
                <a:lnTo>
                  <a:pt x="49830" y="477708"/>
                </a:lnTo>
                <a:lnTo>
                  <a:pt x="75866" y="512214"/>
                </a:lnTo>
                <a:lnTo>
                  <a:pt x="106376" y="542725"/>
                </a:lnTo>
                <a:lnTo>
                  <a:pt x="140882" y="568761"/>
                </a:lnTo>
                <a:lnTo>
                  <a:pt x="178906" y="589844"/>
                </a:lnTo>
                <a:lnTo>
                  <a:pt x="219968" y="605495"/>
                </a:lnTo>
                <a:lnTo>
                  <a:pt x="263591" y="615237"/>
                </a:lnTo>
                <a:lnTo>
                  <a:pt x="309295" y="618591"/>
                </a:lnTo>
                <a:close/>
              </a:path>
            </a:pathLst>
          </a:custGeom>
          <a:ln w="25717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534056" y="2835520"/>
            <a:ext cx="157838" cy="17803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779964" y="2489791"/>
            <a:ext cx="641350" cy="641350"/>
          </a:xfrm>
          <a:custGeom>
            <a:avLst/>
            <a:gdLst/>
            <a:ahLst/>
            <a:cxnLst/>
            <a:rect l="l" t="t" r="r" b="b"/>
            <a:pathLst>
              <a:path w="641350" h="641350">
                <a:moveTo>
                  <a:pt x="572643" y="0"/>
                </a:moveTo>
                <a:lnTo>
                  <a:pt x="68580" y="0"/>
                </a:lnTo>
                <a:lnTo>
                  <a:pt x="28932" y="1071"/>
                </a:lnTo>
                <a:lnTo>
                  <a:pt x="8572" y="8572"/>
                </a:lnTo>
                <a:lnTo>
                  <a:pt x="1071" y="28932"/>
                </a:lnTo>
                <a:lnTo>
                  <a:pt x="0" y="68580"/>
                </a:lnTo>
                <a:lnTo>
                  <a:pt x="0" y="572643"/>
                </a:lnTo>
                <a:lnTo>
                  <a:pt x="1071" y="612290"/>
                </a:lnTo>
                <a:lnTo>
                  <a:pt x="8572" y="632650"/>
                </a:lnTo>
                <a:lnTo>
                  <a:pt x="28932" y="640151"/>
                </a:lnTo>
                <a:lnTo>
                  <a:pt x="68580" y="641223"/>
                </a:lnTo>
                <a:lnTo>
                  <a:pt x="572643" y="641223"/>
                </a:lnTo>
                <a:lnTo>
                  <a:pt x="612290" y="640151"/>
                </a:lnTo>
                <a:lnTo>
                  <a:pt x="632650" y="632650"/>
                </a:lnTo>
                <a:lnTo>
                  <a:pt x="640151" y="612290"/>
                </a:lnTo>
                <a:lnTo>
                  <a:pt x="641223" y="572643"/>
                </a:lnTo>
                <a:lnTo>
                  <a:pt x="641223" y="68579"/>
                </a:lnTo>
                <a:lnTo>
                  <a:pt x="640151" y="28932"/>
                </a:lnTo>
                <a:lnTo>
                  <a:pt x="632650" y="8572"/>
                </a:lnTo>
                <a:lnTo>
                  <a:pt x="612290" y="1071"/>
                </a:lnTo>
                <a:lnTo>
                  <a:pt x="5726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779955" y="2496951"/>
            <a:ext cx="641223" cy="48201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779964" y="2489791"/>
            <a:ext cx="641350" cy="641350"/>
          </a:xfrm>
          <a:custGeom>
            <a:avLst/>
            <a:gdLst/>
            <a:ahLst/>
            <a:cxnLst/>
            <a:rect l="l" t="t" r="r" b="b"/>
            <a:pathLst>
              <a:path w="641350" h="641350">
                <a:moveTo>
                  <a:pt x="68580" y="0"/>
                </a:moveTo>
                <a:lnTo>
                  <a:pt x="28932" y="1071"/>
                </a:lnTo>
                <a:lnTo>
                  <a:pt x="8572" y="8572"/>
                </a:lnTo>
                <a:lnTo>
                  <a:pt x="1071" y="28932"/>
                </a:lnTo>
                <a:lnTo>
                  <a:pt x="0" y="68580"/>
                </a:lnTo>
                <a:lnTo>
                  <a:pt x="0" y="572643"/>
                </a:lnTo>
                <a:lnTo>
                  <a:pt x="1071" y="612290"/>
                </a:lnTo>
                <a:lnTo>
                  <a:pt x="8572" y="632650"/>
                </a:lnTo>
                <a:lnTo>
                  <a:pt x="28932" y="640151"/>
                </a:lnTo>
                <a:lnTo>
                  <a:pt x="68580" y="641223"/>
                </a:lnTo>
                <a:lnTo>
                  <a:pt x="572643" y="641223"/>
                </a:lnTo>
                <a:lnTo>
                  <a:pt x="612290" y="640151"/>
                </a:lnTo>
                <a:lnTo>
                  <a:pt x="632650" y="632650"/>
                </a:lnTo>
                <a:lnTo>
                  <a:pt x="640151" y="612290"/>
                </a:lnTo>
                <a:lnTo>
                  <a:pt x="641223" y="572643"/>
                </a:lnTo>
                <a:lnTo>
                  <a:pt x="641223" y="68580"/>
                </a:lnTo>
                <a:lnTo>
                  <a:pt x="640151" y="28932"/>
                </a:lnTo>
                <a:lnTo>
                  <a:pt x="632650" y="8572"/>
                </a:lnTo>
                <a:lnTo>
                  <a:pt x="612290" y="1071"/>
                </a:lnTo>
                <a:lnTo>
                  <a:pt x="572643" y="0"/>
                </a:lnTo>
                <a:lnTo>
                  <a:pt x="68580" y="0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 txBox="1"/>
          <p:nvPr/>
        </p:nvSpPr>
        <p:spPr>
          <a:xfrm>
            <a:off x="775449" y="2989675"/>
            <a:ext cx="2224405" cy="58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9695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636466"/>
                </a:solidFill>
                <a:latin typeface="Montserrat"/>
                <a:cs typeface="Montserrat"/>
              </a:rPr>
              <a:t>Witch</a:t>
            </a:r>
            <a:r>
              <a:rPr dirty="0" sz="800" spc="-5">
                <a:solidFill>
                  <a:srgbClr val="636466"/>
                </a:solidFill>
                <a:latin typeface="Montserrat"/>
                <a:cs typeface="Montserrat"/>
              </a:rPr>
              <a:t> </a:t>
            </a:r>
            <a:r>
              <a:rPr dirty="0" sz="800">
                <a:solidFill>
                  <a:srgbClr val="636466"/>
                </a:solidFill>
                <a:latin typeface="Montserrat"/>
                <a:cs typeface="Montserrat"/>
              </a:rPr>
              <a:t>House</a:t>
            </a:r>
            <a:endParaRPr sz="800">
              <a:latin typeface="Montserrat"/>
              <a:cs typeface="Montserrat"/>
            </a:endParaRPr>
          </a:p>
          <a:p>
            <a:pPr>
              <a:lnSpc>
                <a:spcPct val="100000"/>
              </a:lnSpc>
            </a:pPr>
            <a:endParaRPr sz="1000">
              <a:latin typeface="Montserrat"/>
              <a:cs typeface="Montserra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Montserrat"/>
              <a:cs typeface="Montserrat"/>
            </a:endParaRPr>
          </a:p>
          <a:p>
            <a:pPr marL="12700">
              <a:lnSpc>
                <a:spcPct val="100000"/>
              </a:lnSpc>
            </a:pP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Code your </a:t>
            </a:r>
            <a:r>
              <a:rPr dirty="0" sz="1000" spc="-10" b="1">
                <a:solidFill>
                  <a:srgbClr val="00AEEF"/>
                </a:solidFill>
                <a:latin typeface="Roboto"/>
                <a:cs typeface="Roboto"/>
              </a:rPr>
              <a:t>character to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say</a:t>
            </a:r>
            <a:r>
              <a:rPr dirty="0" sz="1000" spc="-40" b="1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something.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945489" y="2508135"/>
            <a:ext cx="618591" cy="61859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945489" y="2508135"/>
            <a:ext cx="619125" cy="619125"/>
          </a:xfrm>
          <a:custGeom>
            <a:avLst/>
            <a:gdLst/>
            <a:ahLst/>
            <a:cxnLst/>
            <a:rect l="l" t="t" r="r" b="b"/>
            <a:pathLst>
              <a:path w="619125" h="619125">
                <a:moveTo>
                  <a:pt x="309295" y="618591"/>
                </a:moveTo>
                <a:lnTo>
                  <a:pt x="355000" y="615237"/>
                </a:lnTo>
                <a:lnTo>
                  <a:pt x="398622" y="605495"/>
                </a:lnTo>
                <a:lnTo>
                  <a:pt x="439685" y="589844"/>
                </a:lnTo>
                <a:lnTo>
                  <a:pt x="477708" y="568761"/>
                </a:lnTo>
                <a:lnTo>
                  <a:pt x="512214" y="542725"/>
                </a:lnTo>
                <a:lnTo>
                  <a:pt x="542725" y="512214"/>
                </a:lnTo>
                <a:lnTo>
                  <a:pt x="568761" y="477708"/>
                </a:lnTo>
                <a:lnTo>
                  <a:pt x="589844" y="439685"/>
                </a:lnTo>
                <a:lnTo>
                  <a:pt x="605495" y="398622"/>
                </a:lnTo>
                <a:lnTo>
                  <a:pt x="615237" y="355000"/>
                </a:lnTo>
                <a:lnTo>
                  <a:pt x="618591" y="309295"/>
                </a:lnTo>
                <a:lnTo>
                  <a:pt x="615237" y="263591"/>
                </a:lnTo>
                <a:lnTo>
                  <a:pt x="605495" y="219968"/>
                </a:lnTo>
                <a:lnTo>
                  <a:pt x="589844" y="178906"/>
                </a:lnTo>
                <a:lnTo>
                  <a:pt x="568761" y="140882"/>
                </a:lnTo>
                <a:lnTo>
                  <a:pt x="542725" y="106376"/>
                </a:lnTo>
                <a:lnTo>
                  <a:pt x="512214" y="75866"/>
                </a:lnTo>
                <a:lnTo>
                  <a:pt x="477708" y="49830"/>
                </a:lnTo>
                <a:lnTo>
                  <a:pt x="439685" y="28747"/>
                </a:lnTo>
                <a:lnTo>
                  <a:pt x="398622" y="13095"/>
                </a:lnTo>
                <a:lnTo>
                  <a:pt x="355000" y="3353"/>
                </a:lnTo>
                <a:lnTo>
                  <a:pt x="309295" y="0"/>
                </a:lnTo>
                <a:lnTo>
                  <a:pt x="263591" y="3353"/>
                </a:lnTo>
                <a:lnTo>
                  <a:pt x="219968" y="13095"/>
                </a:lnTo>
                <a:lnTo>
                  <a:pt x="178906" y="28747"/>
                </a:lnTo>
                <a:lnTo>
                  <a:pt x="140882" y="49830"/>
                </a:lnTo>
                <a:lnTo>
                  <a:pt x="106376" y="75866"/>
                </a:lnTo>
                <a:lnTo>
                  <a:pt x="75866" y="106376"/>
                </a:lnTo>
                <a:lnTo>
                  <a:pt x="49830" y="140882"/>
                </a:lnTo>
                <a:lnTo>
                  <a:pt x="28747" y="178906"/>
                </a:lnTo>
                <a:lnTo>
                  <a:pt x="13095" y="219968"/>
                </a:lnTo>
                <a:lnTo>
                  <a:pt x="3353" y="263591"/>
                </a:lnTo>
                <a:lnTo>
                  <a:pt x="0" y="309295"/>
                </a:lnTo>
                <a:lnTo>
                  <a:pt x="3353" y="355000"/>
                </a:lnTo>
                <a:lnTo>
                  <a:pt x="13095" y="398622"/>
                </a:lnTo>
                <a:lnTo>
                  <a:pt x="28747" y="439685"/>
                </a:lnTo>
                <a:lnTo>
                  <a:pt x="49830" y="477708"/>
                </a:lnTo>
                <a:lnTo>
                  <a:pt x="75866" y="512214"/>
                </a:lnTo>
                <a:lnTo>
                  <a:pt x="106376" y="542725"/>
                </a:lnTo>
                <a:lnTo>
                  <a:pt x="140882" y="568761"/>
                </a:lnTo>
                <a:lnTo>
                  <a:pt x="178906" y="589844"/>
                </a:lnTo>
                <a:lnTo>
                  <a:pt x="219968" y="605495"/>
                </a:lnTo>
                <a:lnTo>
                  <a:pt x="263591" y="615237"/>
                </a:lnTo>
                <a:lnTo>
                  <a:pt x="309295" y="618591"/>
                </a:lnTo>
                <a:close/>
              </a:path>
            </a:pathLst>
          </a:custGeom>
          <a:ln w="25717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418843" y="2835520"/>
            <a:ext cx="157838" cy="17803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075558" y="5006631"/>
            <a:ext cx="618591" cy="61857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075558" y="5006624"/>
            <a:ext cx="619125" cy="619125"/>
          </a:xfrm>
          <a:custGeom>
            <a:avLst/>
            <a:gdLst/>
            <a:ahLst/>
            <a:cxnLst/>
            <a:rect l="l" t="t" r="r" b="b"/>
            <a:pathLst>
              <a:path w="619125" h="619125">
                <a:moveTo>
                  <a:pt x="309295" y="618591"/>
                </a:moveTo>
                <a:lnTo>
                  <a:pt x="355000" y="615237"/>
                </a:lnTo>
                <a:lnTo>
                  <a:pt x="398622" y="605495"/>
                </a:lnTo>
                <a:lnTo>
                  <a:pt x="439685" y="589844"/>
                </a:lnTo>
                <a:lnTo>
                  <a:pt x="477708" y="568761"/>
                </a:lnTo>
                <a:lnTo>
                  <a:pt x="512214" y="542725"/>
                </a:lnTo>
                <a:lnTo>
                  <a:pt x="542725" y="512214"/>
                </a:lnTo>
                <a:lnTo>
                  <a:pt x="568761" y="477708"/>
                </a:lnTo>
                <a:lnTo>
                  <a:pt x="589844" y="439685"/>
                </a:lnTo>
                <a:lnTo>
                  <a:pt x="605495" y="398622"/>
                </a:lnTo>
                <a:lnTo>
                  <a:pt x="615237" y="355000"/>
                </a:lnTo>
                <a:lnTo>
                  <a:pt x="618591" y="309295"/>
                </a:lnTo>
                <a:lnTo>
                  <a:pt x="615237" y="263591"/>
                </a:lnTo>
                <a:lnTo>
                  <a:pt x="605495" y="219968"/>
                </a:lnTo>
                <a:lnTo>
                  <a:pt x="589844" y="178906"/>
                </a:lnTo>
                <a:lnTo>
                  <a:pt x="568761" y="140882"/>
                </a:lnTo>
                <a:lnTo>
                  <a:pt x="542725" y="106376"/>
                </a:lnTo>
                <a:lnTo>
                  <a:pt x="512214" y="75866"/>
                </a:lnTo>
                <a:lnTo>
                  <a:pt x="477708" y="49830"/>
                </a:lnTo>
                <a:lnTo>
                  <a:pt x="439685" y="28747"/>
                </a:lnTo>
                <a:lnTo>
                  <a:pt x="398622" y="13095"/>
                </a:lnTo>
                <a:lnTo>
                  <a:pt x="355000" y="3353"/>
                </a:lnTo>
                <a:lnTo>
                  <a:pt x="309295" y="0"/>
                </a:lnTo>
                <a:lnTo>
                  <a:pt x="263591" y="3353"/>
                </a:lnTo>
                <a:lnTo>
                  <a:pt x="219968" y="13095"/>
                </a:lnTo>
                <a:lnTo>
                  <a:pt x="178906" y="28747"/>
                </a:lnTo>
                <a:lnTo>
                  <a:pt x="140882" y="49830"/>
                </a:lnTo>
                <a:lnTo>
                  <a:pt x="106376" y="75866"/>
                </a:lnTo>
                <a:lnTo>
                  <a:pt x="75866" y="106376"/>
                </a:lnTo>
                <a:lnTo>
                  <a:pt x="49830" y="140882"/>
                </a:lnTo>
                <a:lnTo>
                  <a:pt x="28747" y="178906"/>
                </a:lnTo>
                <a:lnTo>
                  <a:pt x="13095" y="219968"/>
                </a:lnTo>
                <a:lnTo>
                  <a:pt x="3353" y="263591"/>
                </a:lnTo>
                <a:lnTo>
                  <a:pt x="0" y="309295"/>
                </a:lnTo>
                <a:lnTo>
                  <a:pt x="3353" y="355000"/>
                </a:lnTo>
                <a:lnTo>
                  <a:pt x="13095" y="398622"/>
                </a:lnTo>
                <a:lnTo>
                  <a:pt x="28747" y="439685"/>
                </a:lnTo>
                <a:lnTo>
                  <a:pt x="49830" y="477708"/>
                </a:lnTo>
                <a:lnTo>
                  <a:pt x="75866" y="512214"/>
                </a:lnTo>
                <a:lnTo>
                  <a:pt x="106376" y="542725"/>
                </a:lnTo>
                <a:lnTo>
                  <a:pt x="140882" y="568761"/>
                </a:lnTo>
                <a:lnTo>
                  <a:pt x="178906" y="589844"/>
                </a:lnTo>
                <a:lnTo>
                  <a:pt x="219968" y="605495"/>
                </a:lnTo>
                <a:lnTo>
                  <a:pt x="263591" y="615237"/>
                </a:lnTo>
                <a:lnTo>
                  <a:pt x="309295" y="618591"/>
                </a:lnTo>
                <a:close/>
              </a:path>
            </a:pathLst>
          </a:custGeom>
          <a:ln w="25717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548911" y="5334009"/>
            <a:ext cx="157838" cy="17803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1606301" y="5321309"/>
            <a:ext cx="157838" cy="17803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932637" y="3766642"/>
            <a:ext cx="2077814" cy="64804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1865883" y="4000500"/>
            <a:ext cx="1229995" cy="114300"/>
          </a:xfrm>
          <a:custGeom>
            <a:avLst/>
            <a:gdLst/>
            <a:ahLst/>
            <a:cxnLst/>
            <a:rect l="l" t="t" r="r" b="b"/>
            <a:pathLst>
              <a:path w="1229995" h="114300">
                <a:moveTo>
                  <a:pt x="0" y="114300"/>
                </a:moveTo>
                <a:lnTo>
                  <a:pt x="0" y="0"/>
                </a:lnTo>
                <a:lnTo>
                  <a:pt x="1229563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 txBox="1"/>
          <p:nvPr/>
        </p:nvSpPr>
        <p:spPr>
          <a:xfrm>
            <a:off x="1814546" y="6463784"/>
            <a:ext cx="260731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59510" marR="508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636466"/>
                </a:solidFill>
                <a:latin typeface="Montserrat-SemiBold"/>
                <a:cs typeface="Montserrat-SemiBold"/>
              </a:rPr>
              <a:t>Use this </a:t>
            </a:r>
            <a:r>
              <a:rPr dirty="0" sz="1000" spc="-5" b="1">
                <a:solidFill>
                  <a:srgbClr val="636466"/>
                </a:solidFill>
                <a:latin typeface="Montserrat-SemiBold"/>
                <a:cs typeface="Montserrat-SemiBold"/>
              </a:rPr>
              <a:t>block </a:t>
            </a:r>
            <a:r>
              <a:rPr dirty="0" sz="1000" spc="-10" b="1">
                <a:solidFill>
                  <a:srgbClr val="636466"/>
                </a:solidFill>
                <a:latin typeface="Montserrat-SemiBold"/>
                <a:cs typeface="Montserrat-SemiBold"/>
              </a:rPr>
              <a:t>to</a:t>
            </a:r>
            <a:r>
              <a:rPr dirty="0" sz="1000" spc="-70" b="1">
                <a:solidFill>
                  <a:srgbClr val="636466"/>
                </a:solidFill>
                <a:latin typeface="Montserrat-SemiBold"/>
                <a:cs typeface="Montserrat-SemiBold"/>
              </a:rPr>
              <a:t> </a:t>
            </a:r>
            <a:r>
              <a:rPr dirty="0" sz="1000" spc="-10" b="1">
                <a:solidFill>
                  <a:srgbClr val="636466"/>
                </a:solidFill>
                <a:latin typeface="Montserrat-SemiBold"/>
                <a:cs typeface="Montserrat-SemiBold"/>
              </a:rPr>
              <a:t>have  </a:t>
            </a:r>
            <a:r>
              <a:rPr dirty="0" sz="1000" b="1">
                <a:solidFill>
                  <a:srgbClr val="636466"/>
                </a:solidFill>
                <a:latin typeface="Montserrat-SemiBold"/>
                <a:cs typeface="Montserrat-SemiBold"/>
              </a:rPr>
              <a:t>the </a:t>
            </a:r>
            <a:r>
              <a:rPr dirty="0" sz="1000" spc="-5" b="1">
                <a:solidFill>
                  <a:srgbClr val="636466"/>
                </a:solidFill>
                <a:latin typeface="Montserrat-SemiBold"/>
                <a:cs typeface="Montserrat-SemiBold"/>
              </a:rPr>
              <a:t>second</a:t>
            </a:r>
            <a:r>
              <a:rPr dirty="0" sz="1000" spc="-35" b="1">
                <a:solidFill>
                  <a:srgbClr val="636466"/>
                </a:solidFill>
                <a:latin typeface="Montserrat-SemiBold"/>
                <a:cs typeface="Montserrat-SemiBold"/>
              </a:rPr>
              <a:t> </a:t>
            </a:r>
            <a:r>
              <a:rPr dirty="0" sz="1000" spc="-5" b="1">
                <a:solidFill>
                  <a:srgbClr val="636466"/>
                </a:solidFill>
                <a:latin typeface="Montserrat-SemiBold"/>
                <a:cs typeface="Montserrat-SemiBold"/>
              </a:rPr>
              <a:t>character</a:t>
            </a:r>
            <a:endParaRPr sz="1000">
              <a:latin typeface="Montserrat-SemiBold"/>
              <a:cs typeface="Montserrat-SemiBold"/>
            </a:endParaRPr>
          </a:p>
          <a:p>
            <a:pPr marL="12700">
              <a:lnSpc>
                <a:spcPct val="100000"/>
              </a:lnSpc>
              <a:tabLst>
                <a:tab pos="1083945" algn="l"/>
              </a:tabLst>
            </a:pPr>
            <a:r>
              <a:rPr dirty="0" u="sng" sz="1000" b="1">
                <a:solidFill>
                  <a:srgbClr val="636466"/>
                </a:solidFill>
                <a:uFill>
                  <a:solidFill>
                    <a:srgbClr val="636466"/>
                  </a:solidFill>
                </a:uFill>
                <a:latin typeface="Montserrat-SemiBold"/>
                <a:cs typeface="Montserrat-SemiBold"/>
              </a:rPr>
              <a:t> 	</a:t>
            </a:r>
            <a:r>
              <a:rPr dirty="0" sz="1000" b="1">
                <a:solidFill>
                  <a:srgbClr val="636466"/>
                </a:solidFill>
                <a:latin typeface="Montserrat-SemiBold"/>
                <a:cs typeface="Montserrat-SemiBold"/>
              </a:rPr>
              <a:t> </a:t>
            </a:r>
            <a:r>
              <a:rPr dirty="0" sz="1000" spc="45" b="1">
                <a:solidFill>
                  <a:srgbClr val="636466"/>
                </a:solidFill>
                <a:latin typeface="Montserrat-SemiBold"/>
                <a:cs typeface="Montserrat-SemiBold"/>
              </a:rPr>
              <a:t> </a:t>
            </a:r>
            <a:r>
              <a:rPr dirty="0" sz="1000" spc="-5" b="1">
                <a:solidFill>
                  <a:srgbClr val="636466"/>
                </a:solidFill>
                <a:latin typeface="Montserrat-SemiBold"/>
                <a:cs typeface="Montserrat-SemiBold"/>
              </a:rPr>
              <a:t>wait before they</a:t>
            </a:r>
            <a:r>
              <a:rPr dirty="0" sz="1000" spc="-25" b="1">
                <a:solidFill>
                  <a:srgbClr val="636466"/>
                </a:solidFill>
                <a:latin typeface="Montserrat-SemiBold"/>
                <a:cs typeface="Montserrat-SemiBold"/>
              </a:rPr>
              <a:t> </a:t>
            </a:r>
            <a:r>
              <a:rPr dirty="0" sz="1000" spc="-5" b="1">
                <a:solidFill>
                  <a:srgbClr val="636466"/>
                </a:solidFill>
                <a:latin typeface="Montserrat-SemiBold"/>
                <a:cs typeface="Montserrat-SemiBold"/>
              </a:rPr>
              <a:t>say</a:t>
            </a:r>
            <a:endParaRPr sz="1000">
              <a:latin typeface="Montserrat-SemiBold"/>
              <a:cs typeface="Montserrat-SemiBold"/>
            </a:endParaRPr>
          </a:p>
          <a:p>
            <a:pPr marL="1159510">
              <a:lnSpc>
                <a:spcPct val="100000"/>
              </a:lnSpc>
            </a:pPr>
            <a:r>
              <a:rPr dirty="0" sz="1000" b="1">
                <a:solidFill>
                  <a:srgbClr val="636466"/>
                </a:solidFill>
                <a:latin typeface="Montserrat-SemiBold"/>
                <a:cs typeface="Montserrat-SemiBold"/>
              </a:rPr>
              <a:t>something.</a:t>
            </a:r>
            <a:endParaRPr sz="1000">
              <a:latin typeface="Montserrat-SemiBold"/>
              <a:cs typeface="Montserrat-SemiBold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932637" y="6214459"/>
            <a:ext cx="1789226" cy="93284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130" name="object 130"/>
          <p:cNvSpPr txBox="1"/>
          <p:nvPr/>
        </p:nvSpPr>
        <p:spPr>
          <a:xfrm>
            <a:off x="7372604" y="7401114"/>
            <a:ext cx="1400810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spc="-10" b="1">
                <a:solidFill>
                  <a:srgbClr val="F8991C"/>
                </a:solidFill>
                <a:latin typeface="Roboto"/>
                <a:cs typeface="Roboto"/>
              </a:rPr>
              <a:t>scratch.mit.edu/ideas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4666797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5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9708698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6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33" name="object 1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134" name="object 134"/>
          <p:cNvSpPr txBox="1"/>
          <p:nvPr/>
        </p:nvSpPr>
        <p:spPr>
          <a:xfrm>
            <a:off x="5714753" y="7448018"/>
            <a:ext cx="1584960" cy="14478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spc="45" b="1">
                <a:solidFill>
                  <a:srgbClr val="939598"/>
                </a:solidFill>
                <a:latin typeface="Roboto"/>
                <a:cs typeface="Roboto"/>
              </a:rPr>
              <a:t>SCRATCH </a:t>
            </a:r>
            <a:r>
              <a:rPr dirty="0" sz="800" spc="50" b="1">
                <a:solidFill>
                  <a:srgbClr val="939598"/>
                </a:solidFill>
                <a:latin typeface="Roboto"/>
                <a:cs typeface="Roboto"/>
              </a:rPr>
              <a:t>EDUCATOR GUIDE</a:t>
            </a:r>
            <a:r>
              <a:rPr dirty="0" sz="800" spc="140" b="1">
                <a:solidFill>
                  <a:srgbClr val="939598"/>
                </a:solidFill>
                <a:latin typeface="Roboto"/>
                <a:cs typeface="Roboto"/>
              </a:rPr>
              <a:t> </a:t>
            </a:r>
            <a:r>
              <a:rPr dirty="0" sz="800" b="1">
                <a:solidFill>
                  <a:srgbClr val="939598"/>
                </a:solidFill>
                <a:latin typeface="Roboto"/>
                <a:cs typeface="Roboto"/>
              </a:rPr>
              <a:t>•</a:t>
            </a:r>
            <a:endParaRPr sz="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537" y="211346"/>
            <a:ext cx="1999614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45" b="1">
                <a:solidFill>
                  <a:srgbClr val="FFFFFF"/>
                </a:solidFill>
                <a:latin typeface="Roboto"/>
                <a:cs typeface="Roboto"/>
              </a:rPr>
              <a:t>CREATE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dirty="0" sz="800" spc="45" b="1">
                <a:solidFill>
                  <a:srgbClr val="FFFFFF"/>
                </a:solidFill>
                <a:latin typeface="Roboto"/>
                <a:cs typeface="Roboto"/>
              </a:rPr>
              <a:t>STORY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-7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79" cy="182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71050" y="7426959"/>
            <a:ext cx="182880" cy="182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701037" y="211346"/>
            <a:ext cx="1999614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45" b="1">
                <a:solidFill>
                  <a:srgbClr val="FFFFFF"/>
                </a:solidFill>
                <a:latin typeface="Roboto"/>
                <a:cs typeface="Roboto"/>
              </a:rPr>
              <a:t>CREATE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dirty="0" sz="800" spc="45" b="1">
                <a:solidFill>
                  <a:srgbClr val="FFFFFF"/>
                </a:solidFill>
                <a:latin typeface="Roboto"/>
                <a:cs typeface="Roboto"/>
              </a:rPr>
              <a:t>STORY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-7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565" y="108155"/>
            <a:ext cx="646449" cy="3596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28386" y="102599"/>
            <a:ext cx="646442" cy="3596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6992" y="5181600"/>
            <a:ext cx="4114165" cy="1828800"/>
          </a:xfrm>
          <a:custGeom>
            <a:avLst/>
            <a:gdLst/>
            <a:ahLst/>
            <a:cxnLst/>
            <a:rect l="l" t="t" r="r" b="b"/>
            <a:pathLst>
              <a:path w="4114165" h="182880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828800"/>
                </a:lnTo>
                <a:lnTo>
                  <a:pt x="3999306" y="1828800"/>
                </a:lnTo>
                <a:lnTo>
                  <a:pt x="4065385" y="1827014"/>
                </a:lnTo>
                <a:lnTo>
                  <a:pt x="4099318" y="1814512"/>
                </a:lnTo>
                <a:lnTo>
                  <a:pt x="4111820" y="1780579"/>
                </a:lnTo>
                <a:lnTo>
                  <a:pt x="4113606" y="1714500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7602" y="5228362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29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20510" y="713063"/>
            <a:ext cx="200939" cy="1547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93123" y="864443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4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16417" y="914283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 h="0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30143" y="891075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 h="0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52271" y="733259"/>
            <a:ext cx="135501" cy="1120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421572" y="945230"/>
            <a:ext cx="39560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45" b="1">
                <a:solidFill>
                  <a:srgbClr val="EA6955"/>
                </a:solidFill>
                <a:latin typeface="Roboto"/>
                <a:cs typeface="Roboto"/>
              </a:rPr>
              <a:t>CREATE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8051" y="1220494"/>
            <a:ext cx="4114165" cy="1727200"/>
          </a:xfrm>
          <a:custGeom>
            <a:avLst/>
            <a:gdLst/>
            <a:ahLst/>
            <a:cxnLst/>
            <a:rect l="l" t="t" r="r" b="b"/>
            <a:pathLst>
              <a:path w="4114165" h="172720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727200"/>
                </a:lnTo>
                <a:lnTo>
                  <a:pt x="3999306" y="1727200"/>
                </a:lnTo>
                <a:lnTo>
                  <a:pt x="4065385" y="1725414"/>
                </a:lnTo>
                <a:lnTo>
                  <a:pt x="4099318" y="1712912"/>
                </a:lnTo>
                <a:lnTo>
                  <a:pt x="4111820" y="1678979"/>
                </a:lnTo>
                <a:lnTo>
                  <a:pt x="4113606" y="1612900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8662" y="1254556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30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26005">
              <a:lnSpc>
                <a:spcPct val="100000"/>
              </a:lnSpc>
              <a:spcBef>
                <a:spcPts val="100"/>
              </a:spcBef>
            </a:pPr>
            <a:r>
              <a:rPr dirty="0" spc="65"/>
              <a:t>Sha</a:t>
            </a:r>
            <a:r>
              <a:rPr dirty="0" spc="40"/>
              <a:t>r</a:t>
            </a:r>
            <a:r>
              <a:rPr dirty="0"/>
              <a:t>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709175" y="1219833"/>
            <a:ext cx="4041775" cy="990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Help the participants add their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projects to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a 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shared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studio in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Scratch. Give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them a link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  studio. Then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they can click </a:t>
            </a:r>
            <a:r>
              <a:rPr dirty="0" sz="1500" spc="-25">
                <a:solidFill>
                  <a:srgbClr val="4C4D4F"/>
                </a:solidFill>
                <a:latin typeface="Roboto"/>
                <a:cs typeface="Roboto"/>
              </a:rPr>
              <a:t>‘Add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Projects’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at the 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bottom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of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page.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09175" y="2386201"/>
            <a:ext cx="3869690" cy="50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Ask for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volunteers to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show their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project to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 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group.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492705" y="944417"/>
            <a:ext cx="34861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55" b="1">
                <a:solidFill>
                  <a:srgbClr val="642B73"/>
                </a:solidFill>
                <a:latin typeface="Roboto"/>
                <a:cs typeface="Roboto"/>
              </a:rPr>
              <a:t>S</a:t>
            </a:r>
            <a:r>
              <a:rPr dirty="0" sz="700" spc="65" b="1">
                <a:solidFill>
                  <a:srgbClr val="642B73"/>
                </a:solidFill>
                <a:latin typeface="Roboto"/>
                <a:cs typeface="Roboto"/>
              </a:rPr>
              <a:t>H</a:t>
            </a:r>
            <a:r>
              <a:rPr dirty="0" sz="700" spc="55" b="1">
                <a:solidFill>
                  <a:srgbClr val="642B73"/>
                </a:solidFill>
                <a:latin typeface="Roboto"/>
                <a:cs typeface="Roboto"/>
              </a:rPr>
              <a:t>ARE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484271" y="725239"/>
            <a:ext cx="357513" cy="2102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710378" y="4267198"/>
            <a:ext cx="4121150" cy="2794000"/>
          </a:xfrm>
          <a:custGeom>
            <a:avLst/>
            <a:gdLst/>
            <a:ahLst/>
            <a:cxnLst/>
            <a:rect l="l" t="t" r="r" b="b"/>
            <a:pathLst>
              <a:path w="4121150" h="2794000">
                <a:moveTo>
                  <a:pt x="4120997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94000"/>
                </a:lnTo>
                <a:lnTo>
                  <a:pt x="4006697" y="2794000"/>
                </a:lnTo>
                <a:lnTo>
                  <a:pt x="4072777" y="2792214"/>
                </a:lnTo>
                <a:lnTo>
                  <a:pt x="4106710" y="2779712"/>
                </a:lnTo>
                <a:lnTo>
                  <a:pt x="4119211" y="2745779"/>
                </a:lnTo>
                <a:lnTo>
                  <a:pt x="4120997" y="2679700"/>
                </a:lnTo>
                <a:lnTo>
                  <a:pt x="4120997" y="0"/>
                </a:lnTo>
                <a:close/>
              </a:path>
            </a:pathLst>
          </a:custGeom>
          <a:solidFill>
            <a:srgbClr val="E6ED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809417" y="1301380"/>
            <a:ext cx="11010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EA6955"/>
                </a:solidFill>
                <a:latin typeface="Roboto"/>
                <a:cs typeface="Roboto"/>
              </a:rPr>
              <a:t>More </a:t>
            </a:r>
            <a:r>
              <a:rPr dirty="0" sz="1000" b="1">
                <a:solidFill>
                  <a:srgbClr val="EA6955"/>
                </a:solidFill>
                <a:latin typeface="Roboto"/>
                <a:cs typeface="Roboto"/>
              </a:rPr>
              <a:t>Things </a:t>
            </a:r>
            <a:r>
              <a:rPr dirty="0" sz="1000" spc="-10" b="1">
                <a:solidFill>
                  <a:srgbClr val="EA6955"/>
                </a:solidFill>
                <a:latin typeface="Roboto"/>
                <a:cs typeface="Roboto"/>
              </a:rPr>
              <a:t>to</a:t>
            </a:r>
            <a:r>
              <a:rPr dirty="0" sz="1000" spc="-130" b="1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dirty="0" sz="1000" spc="-10" b="1">
                <a:solidFill>
                  <a:srgbClr val="EA6955"/>
                </a:solidFill>
                <a:latin typeface="Roboto"/>
                <a:cs typeface="Roboto"/>
              </a:rPr>
              <a:t>Try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688194" y="7446873"/>
            <a:ext cx="141605" cy="1416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648770" y="7446873"/>
            <a:ext cx="141604" cy="1416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723564" y="7113550"/>
            <a:ext cx="3529329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 b="1">
                <a:solidFill>
                  <a:srgbClr val="4C4D4F"/>
                </a:solidFill>
                <a:latin typeface="Roboto"/>
                <a:cs typeface="Roboto"/>
              </a:rPr>
              <a:t>Scratch is </a:t>
            </a:r>
            <a:r>
              <a:rPr dirty="0" sz="800" b="1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800" spc="-5" b="1">
                <a:solidFill>
                  <a:srgbClr val="4C4D4F"/>
                </a:solidFill>
                <a:latin typeface="Roboto"/>
                <a:cs typeface="Roboto"/>
              </a:rPr>
              <a:t>project of </a:t>
            </a:r>
            <a:r>
              <a:rPr dirty="0" sz="800" b="1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800" spc="-5" b="1">
                <a:solidFill>
                  <a:srgbClr val="4C4D4F"/>
                </a:solidFill>
                <a:latin typeface="Roboto"/>
                <a:cs typeface="Roboto"/>
              </a:rPr>
              <a:t>Lifelong </a:t>
            </a:r>
            <a:r>
              <a:rPr dirty="0" sz="800" b="1">
                <a:solidFill>
                  <a:srgbClr val="4C4D4F"/>
                </a:solidFill>
                <a:latin typeface="Roboto"/>
                <a:cs typeface="Roboto"/>
              </a:rPr>
              <a:t>Kindergarten </a:t>
            </a:r>
            <a:r>
              <a:rPr dirty="0" sz="800" spc="-10" b="1">
                <a:solidFill>
                  <a:srgbClr val="4C4D4F"/>
                </a:solidFill>
                <a:latin typeface="Roboto"/>
                <a:cs typeface="Roboto"/>
              </a:rPr>
              <a:t>Group </a:t>
            </a:r>
            <a:r>
              <a:rPr dirty="0" sz="800" spc="-5" b="1">
                <a:solidFill>
                  <a:srgbClr val="4C4D4F"/>
                </a:solidFill>
                <a:latin typeface="Roboto"/>
                <a:cs typeface="Roboto"/>
              </a:rPr>
              <a:t>at </a:t>
            </a:r>
            <a:r>
              <a:rPr dirty="0" sz="800" b="1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800" spc="-5" b="1">
                <a:solidFill>
                  <a:srgbClr val="4C4D4F"/>
                </a:solidFill>
                <a:latin typeface="Roboto"/>
                <a:cs typeface="Roboto"/>
              </a:rPr>
              <a:t>MIT </a:t>
            </a:r>
            <a:r>
              <a:rPr dirty="0" sz="800" b="1">
                <a:solidFill>
                  <a:srgbClr val="4C4D4F"/>
                </a:solidFill>
                <a:latin typeface="Roboto"/>
                <a:cs typeface="Roboto"/>
              </a:rPr>
              <a:t>Media</a:t>
            </a:r>
            <a:r>
              <a:rPr dirty="0" sz="800" spc="-40" b="1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800" b="1">
                <a:solidFill>
                  <a:srgbClr val="4C4D4F"/>
                </a:solidFill>
                <a:latin typeface="Roboto"/>
                <a:cs typeface="Roboto"/>
              </a:rPr>
              <a:t>Lab.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86992" y="3111500"/>
            <a:ext cx="4114165" cy="1917700"/>
          </a:xfrm>
          <a:custGeom>
            <a:avLst/>
            <a:gdLst/>
            <a:ahLst/>
            <a:cxnLst/>
            <a:rect l="l" t="t" r="r" b="b"/>
            <a:pathLst>
              <a:path w="4114165" h="191770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917700"/>
                </a:lnTo>
                <a:lnTo>
                  <a:pt x="3999306" y="1917700"/>
                </a:lnTo>
                <a:lnTo>
                  <a:pt x="4065385" y="1915914"/>
                </a:lnTo>
                <a:lnTo>
                  <a:pt x="4099318" y="1903412"/>
                </a:lnTo>
                <a:lnTo>
                  <a:pt x="4111820" y="1869479"/>
                </a:lnTo>
                <a:lnTo>
                  <a:pt x="4113606" y="1803400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27602" y="3145562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29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810259" y="3199510"/>
            <a:ext cx="105283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EA6955"/>
                </a:solidFill>
                <a:latin typeface="Roboto"/>
                <a:cs typeface="Roboto"/>
              </a:rPr>
              <a:t>Support</a:t>
            </a:r>
            <a:r>
              <a:rPr dirty="0" sz="1000" spc="-60" b="1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dirty="0" sz="1000" spc="-5" b="1">
                <a:solidFill>
                  <a:srgbClr val="EA6955"/>
                </a:solidFill>
                <a:latin typeface="Roboto"/>
                <a:cs typeface="Roboto"/>
              </a:rPr>
              <a:t>Tinkering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25789" y="1702593"/>
            <a:ext cx="1370330" cy="101600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07314" indent="-95250">
              <a:lnSpc>
                <a:spcPct val="100000"/>
              </a:lnSpc>
              <a:spcBef>
                <a:spcPts val="200"/>
              </a:spcBef>
              <a:buClr>
                <a:srgbClr val="EA6955"/>
              </a:buClr>
              <a:buFont typeface="HelveticaNeue-UltraLight"/>
              <a:buChar char="•"/>
              <a:tabLst>
                <a:tab pos="107950" algn="l"/>
              </a:tabLst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Switch</a:t>
            </a:r>
            <a:r>
              <a:rPr dirty="0" sz="1000" spc="-1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backdrops.</a:t>
            </a:r>
            <a:endParaRPr sz="1000">
              <a:latin typeface="Roboto"/>
              <a:cs typeface="Roboto"/>
            </a:endParaRPr>
          </a:p>
          <a:p>
            <a:pPr marL="106680" marR="38100" indent="-94615">
              <a:lnSpc>
                <a:spcPct val="108300"/>
              </a:lnSpc>
              <a:buClr>
                <a:srgbClr val="EA6955"/>
              </a:buClr>
              <a:buFont typeface="HelveticaNeue-UltraLight"/>
              <a:buChar char="•"/>
              <a:tabLst>
                <a:tab pos="107950" algn="l"/>
              </a:tabLst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Make your</a:t>
            </a:r>
            <a:r>
              <a:rPr dirty="0" sz="1000" spc="-7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characters  have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</a:t>
            </a:r>
            <a:r>
              <a:rPr dirty="0" sz="1000" spc="-3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conversation.</a:t>
            </a:r>
            <a:endParaRPr sz="1000">
              <a:latin typeface="Roboto"/>
              <a:cs typeface="Roboto"/>
            </a:endParaRPr>
          </a:p>
          <a:p>
            <a:pPr marL="107314" indent="-95250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HelveticaNeue-UltraLight"/>
              <a:buChar char="•"/>
              <a:tabLst>
                <a:tab pos="107950" algn="l"/>
              </a:tabLst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Move your</a:t>
            </a:r>
            <a:r>
              <a:rPr dirty="0" sz="1000" spc="-6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characters.</a:t>
            </a:r>
            <a:endParaRPr sz="1000">
              <a:latin typeface="Roboto"/>
              <a:cs typeface="Roboto"/>
            </a:endParaRPr>
          </a:p>
          <a:p>
            <a:pPr marL="106680" marR="118745" indent="-94615">
              <a:lnSpc>
                <a:spcPct val="108300"/>
              </a:lnSpc>
              <a:buClr>
                <a:srgbClr val="EA6955"/>
              </a:buClr>
              <a:buFont typeface="HelveticaNeue-UltraLight"/>
              <a:buChar char="•"/>
              <a:tabLst>
                <a:tab pos="107950" algn="l"/>
              </a:tabLst>
            </a:pP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Change something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when you click on</a:t>
            </a:r>
            <a:r>
              <a:rPr dirty="0" sz="1000" spc="-8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it.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25506" y="3587058"/>
            <a:ext cx="2401570" cy="1181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37795">
              <a:lnSpc>
                <a:spcPct val="108300"/>
              </a:lnSpc>
              <a:spcBef>
                <a:spcPts val="100"/>
              </a:spcBef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Scratch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is designed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support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creating  by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experimenting and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tinkering. So,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your 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may want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start their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stories without planning beforehand. As  they create, one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idea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can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spark</a:t>
            </a:r>
            <a:r>
              <a:rPr dirty="0" sz="1000" spc="-3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another.</a:t>
            </a:r>
            <a:endParaRPr sz="1000">
              <a:latin typeface="Roboto"/>
              <a:cs typeface="Roboto"/>
            </a:endParaRPr>
          </a:p>
          <a:p>
            <a:pPr marL="12700" marR="5080">
              <a:lnSpc>
                <a:spcPct val="108300"/>
              </a:lnSpc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Celebrate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their sparks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of creativity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and the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unexpected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turns their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stories may</a:t>
            </a:r>
            <a:r>
              <a:rPr dirty="0" sz="1000" spc="-5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take.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984240" y="6153150"/>
            <a:ext cx="1081161" cy="79253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984240" y="6153150"/>
            <a:ext cx="1081405" cy="793115"/>
          </a:xfrm>
          <a:custGeom>
            <a:avLst/>
            <a:gdLst/>
            <a:ahLst/>
            <a:cxnLst/>
            <a:rect l="l" t="t" r="r" b="b"/>
            <a:pathLst>
              <a:path w="1081404" h="793115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735380"/>
                </a:lnTo>
                <a:lnTo>
                  <a:pt x="892" y="768420"/>
                </a:lnTo>
                <a:lnTo>
                  <a:pt x="7143" y="785387"/>
                </a:lnTo>
                <a:lnTo>
                  <a:pt x="24110" y="791637"/>
                </a:lnTo>
                <a:lnTo>
                  <a:pt x="57150" y="792530"/>
                </a:lnTo>
                <a:lnTo>
                  <a:pt x="1024013" y="792530"/>
                </a:lnTo>
                <a:lnTo>
                  <a:pt x="1057053" y="791637"/>
                </a:lnTo>
                <a:lnTo>
                  <a:pt x="1074019" y="785387"/>
                </a:lnTo>
                <a:lnTo>
                  <a:pt x="1080270" y="768420"/>
                </a:lnTo>
                <a:lnTo>
                  <a:pt x="1081163" y="735380"/>
                </a:lnTo>
                <a:lnTo>
                  <a:pt x="1081163" y="57150"/>
                </a:lnTo>
                <a:lnTo>
                  <a:pt x="1080270" y="24110"/>
                </a:lnTo>
                <a:lnTo>
                  <a:pt x="1074019" y="7143"/>
                </a:lnTo>
                <a:lnTo>
                  <a:pt x="1057053" y="892"/>
                </a:lnTo>
                <a:lnTo>
                  <a:pt x="1024013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707418" y="3208930"/>
            <a:ext cx="3620135" cy="934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 b="1">
                <a:solidFill>
                  <a:srgbClr val="85B033"/>
                </a:solidFill>
                <a:latin typeface="Roboto"/>
                <a:cs typeface="Roboto"/>
              </a:rPr>
              <a:t>What’s</a:t>
            </a:r>
            <a:r>
              <a:rPr dirty="0" sz="1800" spc="80" b="1">
                <a:solidFill>
                  <a:srgbClr val="85B033"/>
                </a:solidFill>
                <a:latin typeface="Roboto"/>
                <a:cs typeface="Roboto"/>
              </a:rPr>
              <a:t> </a:t>
            </a:r>
            <a:r>
              <a:rPr dirty="0" sz="1800" spc="40" b="1">
                <a:solidFill>
                  <a:srgbClr val="85B033"/>
                </a:solidFill>
                <a:latin typeface="Roboto"/>
                <a:cs typeface="Roboto"/>
              </a:rPr>
              <a:t>Next?</a:t>
            </a:r>
            <a:endParaRPr sz="1800">
              <a:latin typeface="Roboto"/>
              <a:cs typeface="Roboto"/>
            </a:endParaRPr>
          </a:p>
          <a:p>
            <a:pPr marL="25400" marR="5080">
              <a:lnSpc>
                <a:spcPts val="1300"/>
              </a:lnSpc>
              <a:spcBef>
                <a:spcPts val="1135"/>
              </a:spcBef>
            </a:pPr>
            <a:r>
              <a:rPr dirty="0" sz="110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dirty="0" sz="1100" spc="-5">
                <a:solidFill>
                  <a:srgbClr val="4C4D4F"/>
                </a:solidFill>
                <a:latin typeface="Roboto"/>
                <a:cs typeface="Roboto"/>
              </a:rPr>
              <a:t>can use </a:t>
            </a:r>
            <a:r>
              <a:rPr dirty="0" sz="1100">
                <a:solidFill>
                  <a:srgbClr val="4C4D4F"/>
                </a:solidFill>
                <a:latin typeface="Roboto"/>
                <a:cs typeface="Roboto"/>
              </a:rPr>
              <a:t>these ideas and </a:t>
            </a:r>
            <a:r>
              <a:rPr dirty="0" sz="1100" spc="-5">
                <a:solidFill>
                  <a:srgbClr val="4C4D4F"/>
                </a:solidFill>
                <a:latin typeface="Roboto"/>
                <a:cs typeface="Roboto"/>
              </a:rPr>
              <a:t>concepts </a:t>
            </a:r>
            <a:r>
              <a:rPr dirty="0" sz="11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100" spc="-5">
                <a:solidFill>
                  <a:srgbClr val="4C4D4F"/>
                </a:solidFill>
                <a:latin typeface="Roboto"/>
                <a:cs typeface="Roboto"/>
              </a:rPr>
              <a:t>create </a:t>
            </a:r>
            <a:r>
              <a:rPr dirty="0" sz="1100">
                <a:solidFill>
                  <a:srgbClr val="4C4D4F"/>
                </a:solidFill>
                <a:latin typeface="Roboto"/>
                <a:cs typeface="Roboto"/>
              </a:rPr>
              <a:t>a  </a:t>
            </a:r>
            <a:r>
              <a:rPr dirty="0" sz="1100" spc="-5">
                <a:solidFill>
                  <a:srgbClr val="4C4D4F"/>
                </a:solidFill>
                <a:latin typeface="Roboto"/>
                <a:cs typeface="Roboto"/>
              </a:rPr>
              <a:t>variety of projects. Here are </a:t>
            </a:r>
            <a:r>
              <a:rPr dirty="0" sz="1100">
                <a:solidFill>
                  <a:srgbClr val="4C4D4F"/>
                </a:solidFill>
                <a:latin typeface="Roboto"/>
                <a:cs typeface="Roboto"/>
              </a:rPr>
              <a:t>some </a:t>
            </a:r>
            <a:r>
              <a:rPr dirty="0" sz="1100" spc="-5">
                <a:solidFill>
                  <a:srgbClr val="4C4D4F"/>
                </a:solidFill>
                <a:latin typeface="Roboto"/>
                <a:cs typeface="Roboto"/>
              </a:rPr>
              <a:t>variations on </a:t>
            </a:r>
            <a:r>
              <a:rPr dirty="0" sz="11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100" spc="-5">
                <a:solidFill>
                  <a:srgbClr val="4C4D4F"/>
                </a:solidFill>
                <a:latin typeface="Roboto"/>
                <a:cs typeface="Roboto"/>
              </a:rPr>
              <a:t>story  project you could</a:t>
            </a:r>
            <a:r>
              <a:rPr dirty="0" sz="1100" spc="-1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100">
                <a:solidFill>
                  <a:srgbClr val="4C4D4F"/>
                </a:solidFill>
                <a:latin typeface="Roboto"/>
                <a:cs typeface="Roboto"/>
              </a:rPr>
              <a:t>suggest: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6410" y="5304562"/>
            <a:ext cx="4035425" cy="201930"/>
          </a:xfrm>
          <a:custGeom>
            <a:avLst/>
            <a:gdLst/>
            <a:ahLst/>
            <a:cxnLst/>
            <a:rect l="l" t="t" r="r" b="b"/>
            <a:pathLst>
              <a:path w="4035425" h="201929">
                <a:moveTo>
                  <a:pt x="4035361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201777"/>
                </a:lnTo>
                <a:lnTo>
                  <a:pt x="4035361" y="2017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810259" y="5282310"/>
            <a:ext cx="982344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EA6955"/>
                </a:solidFill>
                <a:latin typeface="Roboto"/>
                <a:cs typeface="Roboto"/>
              </a:rPr>
              <a:t>Prepare </a:t>
            </a:r>
            <a:r>
              <a:rPr dirty="0" sz="1000" spc="-10" b="1">
                <a:solidFill>
                  <a:srgbClr val="EA6955"/>
                </a:solidFill>
                <a:latin typeface="Roboto"/>
                <a:cs typeface="Roboto"/>
              </a:rPr>
              <a:t>to</a:t>
            </a:r>
            <a:r>
              <a:rPr dirty="0" sz="1000" spc="-60" b="1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dirty="0" sz="1000" spc="-5" b="1">
                <a:solidFill>
                  <a:srgbClr val="EA6955"/>
                </a:solidFill>
                <a:latin typeface="Roboto"/>
                <a:cs typeface="Roboto"/>
              </a:rPr>
              <a:t>Share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984240" y="5267937"/>
            <a:ext cx="1081161" cy="79252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984240" y="5267936"/>
            <a:ext cx="1081405" cy="793115"/>
          </a:xfrm>
          <a:custGeom>
            <a:avLst/>
            <a:gdLst/>
            <a:ahLst/>
            <a:cxnLst/>
            <a:rect l="l" t="t" r="r" b="b"/>
            <a:pathLst>
              <a:path w="1081404" h="793114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735380"/>
                </a:lnTo>
                <a:lnTo>
                  <a:pt x="892" y="768420"/>
                </a:lnTo>
                <a:lnTo>
                  <a:pt x="7143" y="785387"/>
                </a:lnTo>
                <a:lnTo>
                  <a:pt x="24110" y="791637"/>
                </a:lnTo>
                <a:lnTo>
                  <a:pt x="57150" y="792530"/>
                </a:lnTo>
                <a:lnTo>
                  <a:pt x="1024013" y="792530"/>
                </a:lnTo>
                <a:lnTo>
                  <a:pt x="1057053" y="791637"/>
                </a:lnTo>
                <a:lnTo>
                  <a:pt x="1074019" y="785387"/>
                </a:lnTo>
                <a:lnTo>
                  <a:pt x="1080270" y="768420"/>
                </a:lnTo>
                <a:lnTo>
                  <a:pt x="1081163" y="735380"/>
                </a:lnTo>
                <a:lnTo>
                  <a:pt x="1081163" y="57150"/>
                </a:lnTo>
                <a:lnTo>
                  <a:pt x="1080270" y="24110"/>
                </a:lnTo>
                <a:lnTo>
                  <a:pt x="1074019" y="7143"/>
                </a:lnTo>
                <a:lnTo>
                  <a:pt x="1057053" y="892"/>
                </a:lnTo>
                <a:lnTo>
                  <a:pt x="1024013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817372" y="5607050"/>
            <a:ext cx="1770380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 spc="-25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add instructions and</a:t>
            </a:r>
            <a:r>
              <a:rPr dirty="0" sz="1000" spc="-6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credits  to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project, click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button: 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“See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project</a:t>
            </a:r>
            <a:r>
              <a:rPr dirty="0" sz="1000" spc="-1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page”.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17372" y="6267450"/>
            <a:ext cx="1699260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Then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click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Share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button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if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you want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project visible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others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online.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778974" y="5683250"/>
            <a:ext cx="1853336" cy="81775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778974" y="5683250"/>
            <a:ext cx="1853564" cy="817880"/>
          </a:xfrm>
          <a:custGeom>
            <a:avLst/>
            <a:gdLst/>
            <a:ahLst/>
            <a:cxnLst/>
            <a:rect l="l" t="t" r="r" b="b"/>
            <a:pathLst>
              <a:path w="1853564" h="817879">
                <a:moveTo>
                  <a:pt x="32689" y="0"/>
                </a:moveTo>
                <a:lnTo>
                  <a:pt x="13791" y="510"/>
                </a:lnTo>
                <a:lnTo>
                  <a:pt x="4086" y="4086"/>
                </a:lnTo>
                <a:lnTo>
                  <a:pt x="510" y="13791"/>
                </a:lnTo>
                <a:lnTo>
                  <a:pt x="0" y="32689"/>
                </a:lnTo>
                <a:lnTo>
                  <a:pt x="0" y="785063"/>
                </a:lnTo>
                <a:lnTo>
                  <a:pt x="510" y="803961"/>
                </a:lnTo>
                <a:lnTo>
                  <a:pt x="4086" y="813666"/>
                </a:lnTo>
                <a:lnTo>
                  <a:pt x="13791" y="817242"/>
                </a:lnTo>
                <a:lnTo>
                  <a:pt x="32689" y="817753"/>
                </a:lnTo>
                <a:lnTo>
                  <a:pt x="1820646" y="817753"/>
                </a:lnTo>
                <a:lnTo>
                  <a:pt x="1839545" y="817242"/>
                </a:lnTo>
                <a:lnTo>
                  <a:pt x="1849250" y="813666"/>
                </a:lnTo>
                <a:lnTo>
                  <a:pt x="1852825" y="803961"/>
                </a:lnTo>
                <a:lnTo>
                  <a:pt x="1853336" y="785063"/>
                </a:lnTo>
                <a:lnTo>
                  <a:pt x="1853336" y="32689"/>
                </a:lnTo>
                <a:lnTo>
                  <a:pt x="1852825" y="13791"/>
                </a:lnTo>
                <a:lnTo>
                  <a:pt x="1849250" y="4086"/>
                </a:lnTo>
                <a:lnTo>
                  <a:pt x="1839545" y="510"/>
                </a:lnTo>
                <a:lnTo>
                  <a:pt x="1820646" y="0"/>
                </a:lnTo>
                <a:lnTo>
                  <a:pt x="32689" y="0"/>
                </a:lnTo>
                <a:close/>
              </a:path>
            </a:pathLst>
          </a:custGeom>
          <a:ln w="9906">
            <a:solidFill>
              <a:srgbClr val="774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360198" y="1835500"/>
            <a:ext cx="1202588" cy="86341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360198" y="1835500"/>
            <a:ext cx="1202690" cy="863600"/>
          </a:xfrm>
          <a:custGeom>
            <a:avLst/>
            <a:gdLst/>
            <a:ahLst/>
            <a:cxnLst/>
            <a:rect l="l" t="t" r="r" b="b"/>
            <a:pathLst>
              <a:path w="1202689" h="863600">
                <a:moveTo>
                  <a:pt x="32689" y="0"/>
                </a:moveTo>
                <a:lnTo>
                  <a:pt x="13791" y="510"/>
                </a:lnTo>
                <a:lnTo>
                  <a:pt x="4086" y="4086"/>
                </a:lnTo>
                <a:lnTo>
                  <a:pt x="510" y="13791"/>
                </a:lnTo>
                <a:lnTo>
                  <a:pt x="0" y="32689"/>
                </a:lnTo>
                <a:lnTo>
                  <a:pt x="0" y="830719"/>
                </a:lnTo>
                <a:lnTo>
                  <a:pt x="510" y="849618"/>
                </a:lnTo>
                <a:lnTo>
                  <a:pt x="4086" y="859323"/>
                </a:lnTo>
                <a:lnTo>
                  <a:pt x="13791" y="862898"/>
                </a:lnTo>
                <a:lnTo>
                  <a:pt x="32689" y="863409"/>
                </a:lnTo>
                <a:lnTo>
                  <a:pt x="1169898" y="863409"/>
                </a:lnTo>
                <a:lnTo>
                  <a:pt x="1188797" y="862898"/>
                </a:lnTo>
                <a:lnTo>
                  <a:pt x="1198502" y="859323"/>
                </a:lnTo>
                <a:lnTo>
                  <a:pt x="1202077" y="849618"/>
                </a:lnTo>
                <a:lnTo>
                  <a:pt x="1202588" y="830719"/>
                </a:lnTo>
                <a:lnTo>
                  <a:pt x="1202588" y="32689"/>
                </a:lnTo>
                <a:lnTo>
                  <a:pt x="1202077" y="13791"/>
                </a:lnTo>
                <a:lnTo>
                  <a:pt x="1198502" y="4086"/>
                </a:lnTo>
                <a:lnTo>
                  <a:pt x="1188797" y="510"/>
                </a:lnTo>
                <a:lnTo>
                  <a:pt x="1169898" y="0"/>
                </a:lnTo>
                <a:lnTo>
                  <a:pt x="32689" y="0"/>
                </a:lnTo>
                <a:close/>
              </a:path>
            </a:pathLst>
          </a:custGeom>
          <a:ln w="9906">
            <a:solidFill>
              <a:srgbClr val="774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684964" y="1833752"/>
            <a:ext cx="925541" cy="8669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684964" y="1833752"/>
            <a:ext cx="925830" cy="867410"/>
          </a:xfrm>
          <a:custGeom>
            <a:avLst/>
            <a:gdLst/>
            <a:ahLst/>
            <a:cxnLst/>
            <a:rect l="l" t="t" r="r" b="b"/>
            <a:pathLst>
              <a:path w="925829" h="867410">
                <a:moveTo>
                  <a:pt x="32689" y="0"/>
                </a:moveTo>
                <a:lnTo>
                  <a:pt x="13791" y="510"/>
                </a:lnTo>
                <a:lnTo>
                  <a:pt x="4086" y="4086"/>
                </a:lnTo>
                <a:lnTo>
                  <a:pt x="510" y="13791"/>
                </a:lnTo>
                <a:lnTo>
                  <a:pt x="0" y="32689"/>
                </a:lnTo>
                <a:lnTo>
                  <a:pt x="0" y="834212"/>
                </a:lnTo>
                <a:lnTo>
                  <a:pt x="510" y="853110"/>
                </a:lnTo>
                <a:lnTo>
                  <a:pt x="4086" y="862815"/>
                </a:lnTo>
                <a:lnTo>
                  <a:pt x="13791" y="866391"/>
                </a:lnTo>
                <a:lnTo>
                  <a:pt x="32689" y="866902"/>
                </a:lnTo>
                <a:lnTo>
                  <a:pt x="892848" y="866902"/>
                </a:lnTo>
                <a:lnTo>
                  <a:pt x="911746" y="866391"/>
                </a:lnTo>
                <a:lnTo>
                  <a:pt x="921451" y="862815"/>
                </a:lnTo>
                <a:lnTo>
                  <a:pt x="925027" y="853110"/>
                </a:lnTo>
                <a:lnTo>
                  <a:pt x="925537" y="834212"/>
                </a:lnTo>
                <a:lnTo>
                  <a:pt x="925537" y="32689"/>
                </a:lnTo>
                <a:lnTo>
                  <a:pt x="925027" y="13791"/>
                </a:lnTo>
                <a:lnTo>
                  <a:pt x="921451" y="4086"/>
                </a:lnTo>
                <a:lnTo>
                  <a:pt x="911746" y="510"/>
                </a:lnTo>
                <a:lnTo>
                  <a:pt x="892848" y="0"/>
                </a:lnTo>
                <a:lnTo>
                  <a:pt x="32689" y="0"/>
                </a:lnTo>
                <a:close/>
              </a:path>
            </a:pathLst>
          </a:custGeom>
          <a:ln w="9906">
            <a:solidFill>
              <a:srgbClr val="774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320669" y="3700653"/>
            <a:ext cx="1333652" cy="101879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320669" y="3700653"/>
            <a:ext cx="1334135" cy="1019175"/>
          </a:xfrm>
          <a:custGeom>
            <a:avLst/>
            <a:gdLst/>
            <a:ahLst/>
            <a:cxnLst/>
            <a:rect l="l" t="t" r="r" b="b"/>
            <a:pathLst>
              <a:path w="1334135" h="1019175">
                <a:moveTo>
                  <a:pt x="32689" y="0"/>
                </a:moveTo>
                <a:lnTo>
                  <a:pt x="13791" y="510"/>
                </a:lnTo>
                <a:lnTo>
                  <a:pt x="4086" y="4086"/>
                </a:lnTo>
                <a:lnTo>
                  <a:pt x="510" y="13791"/>
                </a:lnTo>
                <a:lnTo>
                  <a:pt x="0" y="32689"/>
                </a:lnTo>
                <a:lnTo>
                  <a:pt x="0" y="986104"/>
                </a:lnTo>
                <a:lnTo>
                  <a:pt x="510" y="1005002"/>
                </a:lnTo>
                <a:lnTo>
                  <a:pt x="4086" y="1014707"/>
                </a:lnTo>
                <a:lnTo>
                  <a:pt x="13791" y="1018283"/>
                </a:lnTo>
                <a:lnTo>
                  <a:pt x="32689" y="1018794"/>
                </a:lnTo>
                <a:lnTo>
                  <a:pt x="1300962" y="1018794"/>
                </a:lnTo>
                <a:lnTo>
                  <a:pt x="1319861" y="1018283"/>
                </a:lnTo>
                <a:lnTo>
                  <a:pt x="1329566" y="1014707"/>
                </a:lnTo>
                <a:lnTo>
                  <a:pt x="1333141" y="1005002"/>
                </a:lnTo>
                <a:lnTo>
                  <a:pt x="1333652" y="986104"/>
                </a:lnTo>
                <a:lnTo>
                  <a:pt x="1333652" y="32689"/>
                </a:lnTo>
                <a:lnTo>
                  <a:pt x="1333141" y="13791"/>
                </a:lnTo>
                <a:lnTo>
                  <a:pt x="1329566" y="4086"/>
                </a:lnTo>
                <a:lnTo>
                  <a:pt x="1319861" y="510"/>
                </a:lnTo>
                <a:lnTo>
                  <a:pt x="1300962" y="0"/>
                </a:lnTo>
                <a:lnTo>
                  <a:pt x="32689" y="0"/>
                </a:lnTo>
                <a:close/>
              </a:path>
            </a:pathLst>
          </a:custGeom>
          <a:ln w="9906">
            <a:solidFill>
              <a:srgbClr val="774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7372604" y="5174360"/>
            <a:ext cx="2226310" cy="80010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000" spc="-5" b="1">
                <a:solidFill>
                  <a:srgbClr val="85B033"/>
                </a:solidFill>
                <a:latin typeface="Roboto"/>
                <a:cs typeface="Roboto"/>
              </a:rPr>
              <a:t>Neighbourhood</a:t>
            </a:r>
            <a:r>
              <a:rPr dirty="0" sz="1000" spc="-10" b="1">
                <a:solidFill>
                  <a:srgbClr val="85B033"/>
                </a:solidFill>
                <a:latin typeface="Roboto"/>
                <a:cs typeface="Roboto"/>
              </a:rPr>
              <a:t> </a:t>
            </a:r>
            <a:r>
              <a:rPr dirty="0" sz="1000" spc="-5" b="1">
                <a:solidFill>
                  <a:srgbClr val="85B033"/>
                </a:solidFill>
                <a:latin typeface="Roboto"/>
                <a:cs typeface="Roboto"/>
              </a:rPr>
              <a:t>story</a:t>
            </a:r>
            <a:endParaRPr sz="1000">
              <a:latin typeface="Roboto"/>
              <a:cs typeface="Roboto"/>
            </a:endParaRPr>
          </a:p>
          <a:p>
            <a:pPr marL="12700" marR="5080">
              <a:lnSpc>
                <a:spcPct val="108300"/>
              </a:lnSpc>
              <a:spcBef>
                <a:spcPts val="450"/>
              </a:spcBef>
            </a:pPr>
            <a:r>
              <a:rPr dirty="0" sz="1000" spc="-20">
                <a:solidFill>
                  <a:srgbClr val="4C4D4F"/>
                </a:solidFill>
                <a:latin typeface="Roboto"/>
                <a:cs typeface="Roboto"/>
              </a:rPr>
              <a:t>Take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photos of your classroom,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school,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or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neighborhood and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use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them as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backdrops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in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your</a:t>
            </a:r>
            <a:r>
              <a:rPr dirty="0" sz="1000" spc="-15">
                <a:solidFill>
                  <a:srgbClr val="4C4D4F"/>
                </a:solidFill>
                <a:latin typeface="Roboto"/>
                <a:cs typeface="Roboto"/>
              </a:rPr>
              <a:t> story.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366163" y="6087464"/>
            <a:ext cx="2280285" cy="80010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000" spc="-10" b="1">
                <a:solidFill>
                  <a:srgbClr val="85B033"/>
                </a:solidFill>
                <a:latin typeface="Roboto"/>
                <a:cs typeface="Roboto"/>
              </a:rPr>
              <a:t>Round-robin </a:t>
            </a:r>
            <a:r>
              <a:rPr dirty="0" sz="1000" spc="-5" b="1">
                <a:solidFill>
                  <a:srgbClr val="85B033"/>
                </a:solidFill>
                <a:latin typeface="Roboto"/>
                <a:cs typeface="Roboto"/>
              </a:rPr>
              <a:t>story</a:t>
            </a:r>
            <a:endParaRPr sz="1000">
              <a:latin typeface="Roboto"/>
              <a:cs typeface="Roboto"/>
            </a:endParaRPr>
          </a:p>
          <a:p>
            <a:pPr marL="12700" marR="5080">
              <a:lnSpc>
                <a:spcPct val="108300"/>
              </a:lnSpc>
              <a:spcBef>
                <a:spcPts val="450"/>
              </a:spcBef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Give everyone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5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minutes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start a </a:t>
            </a:r>
            <a:r>
              <a:rPr dirty="0" sz="1000" spc="-15">
                <a:solidFill>
                  <a:srgbClr val="4C4D4F"/>
                </a:solidFill>
                <a:latin typeface="Roboto"/>
                <a:cs typeface="Roboto"/>
              </a:rPr>
              <a:t>story. 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Then,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have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them switch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next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computer to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add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15">
                <a:solidFill>
                  <a:srgbClr val="4C4D4F"/>
                </a:solidFill>
                <a:latin typeface="Roboto"/>
                <a:cs typeface="Roboto"/>
              </a:rPr>
              <a:t>story.</a:t>
            </a:r>
            <a:r>
              <a:rPr dirty="0" sz="1000" spc="-3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Repeat.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984240" y="4382724"/>
            <a:ext cx="1081161" cy="79252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984240" y="4382724"/>
            <a:ext cx="1081405" cy="793115"/>
          </a:xfrm>
          <a:custGeom>
            <a:avLst/>
            <a:gdLst/>
            <a:ahLst/>
            <a:cxnLst/>
            <a:rect l="l" t="t" r="r" b="b"/>
            <a:pathLst>
              <a:path w="1081404" h="793114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735380"/>
                </a:lnTo>
                <a:lnTo>
                  <a:pt x="892" y="768420"/>
                </a:lnTo>
                <a:lnTo>
                  <a:pt x="7143" y="785387"/>
                </a:lnTo>
                <a:lnTo>
                  <a:pt x="24110" y="791637"/>
                </a:lnTo>
                <a:lnTo>
                  <a:pt x="57150" y="792530"/>
                </a:lnTo>
                <a:lnTo>
                  <a:pt x="1024013" y="792530"/>
                </a:lnTo>
                <a:lnTo>
                  <a:pt x="1057053" y="791637"/>
                </a:lnTo>
                <a:lnTo>
                  <a:pt x="1074019" y="785387"/>
                </a:lnTo>
                <a:lnTo>
                  <a:pt x="1080270" y="768420"/>
                </a:lnTo>
                <a:lnTo>
                  <a:pt x="1081163" y="735380"/>
                </a:lnTo>
                <a:lnTo>
                  <a:pt x="1081163" y="57150"/>
                </a:lnTo>
                <a:lnTo>
                  <a:pt x="1080270" y="24110"/>
                </a:lnTo>
                <a:lnTo>
                  <a:pt x="1074019" y="7143"/>
                </a:lnTo>
                <a:lnTo>
                  <a:pt x="1057053" y="892"/>
                </a:lnTo>
                <a:lnTo>
                  <a:pt x="1024013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7372604" y="4285360"/>
            <a:ext cx="2235835" cy="80010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000" spc="-5" b="1">
                <a:solidFill>
                  <a:srgbClr val="85B033"/>
                </a:solidFill>
                <a:latin typeface="Roboto"/>
                <a:cs typeface="Roboto"/>
              </a:rPr>
              <a:t>Retell </a:t>
            </a:r>
            <a:r>
              <a:rPr dirty="0" sz="1000" b="1">
                <a:solidFill>
                  <a:srgbClr val="85B033"/>
                </a:solidFill>
                <a:latin typeface="Roboto"/>
                <a:cs typeface="Roboto"/>
              </a:rPr>
              <a:t>a</a:t>
            </a:r>
            <a:r>
              <a:rPr dirty="0" sz="1000" spc="-10" b="1">
                <a:solidFill>
                  <a:srgbClr val="85B033"/>
                </a:solidFill>
                <a:latin typeface="Roboto"/>
                <a:cs typeface="Roboto"/>
              </a:rPr>
              <a:t> </a:t>
            </a:r>
            <a:r>
              <a:rPr dirty="0" sz="1000" spc="-5" b="1">
                <a:solidFill>
                  <a:srgbClr val="85B033"/>
                </a:solidFill>
                <a:latin typeface="Roboto"/>
                <a:cs typeface="Roboto"/>
              </a:rPr>
              <a:t>story</a:t>
            </a:r>
            <a:endParaRPr sz="1000">
              <a:latin typeface="Roboto"/>
              <a:cs typeface="Roboto"/>
            </a:endParaRPr>
          </a:p>
          <a:p>
            <a:pPr marL="12700" marR="5080">
              <a:lnSpc>
                <a:spcPct val="108300"/>
              </a:lnSpc>
              <a:spcBef>
                <a:spcPts val="450"/>
              </a:spcBef>
            </a:pP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Start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with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story you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know and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make 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it in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Scratch.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Imagine a new ending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or</a:t>
            </a:r>
            <a:r>
              <a:rPr dirty="0" sz="1000" spc="-9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different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setting.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068746" y="2286012"/>
            <a:ext cx="157838" cy="17803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078325" y="5815597"/>
            <a:ext cx="126264" cy="1424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7372604" y="7401114"/>
            <a:ext cx="1400810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spc="-10" b="1">
                <a:solidFill>
                  <a:srgbClr val="F8991C"/>
                </a:solidFill>
                <a:latin typeface="Roboto"/>
                <a:cs typeface="Roboto"/>
              </a:rPr>
              <a:t>scratch.mit.edu/ideas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666797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7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708698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8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5714753" y="7448018"/>
            <a:ext cx="1584960" cy="14478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spc="45" b="1">
                <a:solidFill>
                  <a:srgbClr val="939598"/>
                </a:solidFill>
                <a:latin typeface="Roboto"/>
                <a:cs typeface="Roboto"/>
              </a:rPr>
              <a:t>SCRATCH </a:t>
            </a:r>
            <a:r>
              <a:rPr dirty="0" sz="800" spc="50" b="1">
                <a:solidFill>
                  <a:srgbClr val="939598"/>
                </a:solidFill>
                <a:latin typeface="Roboto"/>
                <a:cs typeface="Roboto"/>
              </a:rPr>
              <a:t>EDUCATOR GUIDE</a:t>
            </a:r>
            <a:r>
              <a:rPr dirty="0" sz="800" spc="140" b="1">
                <a:solidFill>
                  <a:srgbClr val="939598"/>
                </a:solidFill>
                <a:latin typeface="Roboto"/>
                <a:cs typeface="Roboto"/>
              </a:rPr>
              <a:t> </a:t>
            </a:r>
            <a:r>
              <a:rPr dirty="0" sz="800" b="1">
                <a:solidFill>
                  <a:srgbClr val="939598"/>
                </a:solidFill>
                <a:latin typeface="Roboto"/>
                <a:cs typeface="Roboto"/>
              </a:rPr>
              <a:t>•</a:t>
            </a:r>
            <a:endParaRPr sz="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2020-03-17T02:34:27Z</dcterms:created>
  <dcterms:modified xsi:type="dcterms:W3CDTF">2020-03-17T02:34:27Z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2019-10-29T00:00:00Z</vt:filetime>
  </property>
  <property fmtid="{D5CDD505-2E9C-101B-9397-08002B2CF9AE}" pid="3" name="Creator">
    <vt:lpwstr>Adobe InDesign 14.0 (Macintosh)</vt:lpwstr>
  </property>
  <property fmtid="{D5CDD505-2E9C-101B-9397-08002B2CF9AE}" pid="4" name="LastSaved">
    <vt:filetime>2020-03-17T00:00:00Z</vt:filetime>
  </property>
</Properties>
</file>