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66" r:id="rId8"/>
    <p:sldId id="268" r:id="rId9"/>
    <p:sldId id="267"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OLIVARES" initials="DO" lastIdx="1" clrIdx="0">
    <p:extLst>
      <p:ext uri="{19B8F6BF-5375-455C-9EA6-DF929625EA0E}">
        <p15:presenceInfo xmlns:p15="http://schemas.microsoft.com/office/powerpoint/2012/main" userId="David OLIVAR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6/9/2019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6/9/2019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6/9/2019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6/9/2019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6/9/2019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6/9/2019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dirty="0"/>
              <a:t>6/9/2019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6/9/2019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6/9/2019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7" name="Date Placeholder 4"/>
          <p:cNvSpPr>
            <a:spLocks noGrp="1"/>
          </p:cNvSpPr>
          <p:nvPr>
            <p:ph type="dt" sz="half" idx="10"/>
          </p:nvPr>
        </p:nvSpPr>
        <p:spPr/>
        <p:txBody>
          <a:bodyPr/>
          <a:lstStyle/>
          <a:p>
            <a:fld id="{4509A250-FF31-4206-8172-F9D3106AACB1}" type="datetimeFigureOut">
              <a:rPr lang="en-US" dirty="0"/>
              <a:t>6/9/2019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6/9/2019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6/9/2019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95EDA2-4349-4C23-AB71-229C81704CB2}"/>
              </a:ext>
            </a:extLst>
          </p:cNvPr>
          <p:cNvSpPr>
            <a:spLocks noGrp="1"/>
          </p:cNvSpPr>
          <p:nvPr>
            <p:ph type="ctrTitle"/>
          </p:nvPr>
        </p:nvSpPr>
        <p:spPr>
          <a:xfrm>
            <a:off x="1154955" y="415830"/>
            <a:ext cx="8825658" cy="3329581"/>
          </a:xfrm>
        </p:spPr>
        <p:txBody>
          <a:bodyPr/>
          <a:lstStyle/>
          <a:p>
            <a:r>
              <a:rPr lang="fr-FR" dirty="0"/>
              <a:t>Projet Java Gestion Ecole</a:t>
            </a:r>
          </a:p>
        </p:txBody>
      </p:sp>
      <p:sp>
        <p:nvSpPr>
          <p:cNvPr id="3" name="Sous-titre 2">
            <a:extLst>
              <a:ext uri="{FF2B5EF4-FFF2-40B4-BE49-F238E27FC236}">
                <a16:creationId xmlns:a16="http://schemas.microsoft.com/office/drawing/2014/main" id="{D91A87F2-96B7-4D65-95EE-40C3DF62761B}"/>
              </a:ext>
            </a:extLst>
          </p:cNvPr>
          <p:cNvSpPr>
            <a:spLocks noGrp="1"/>
          </p:cNvSpPr>
          <p:nvPr>
            <p:ph type="subTitle" idx="1"/>
          </p:nvPr>
        </p:nvSpPr>
        <p:spPr>
          <a:xfrm>
            <a:off x="1154955" y="3862979"/>
            <a:ext cx="8825658" cy="1932513"/>
          </a:xfrm>
        </p:spPr>
        <p:txBody>
          <a:bodyPr>
            <a:normAutofit/>
          </a:bodyPr>
          <a:lstStyle/>
          <a:p>
            <a:r>
              <a:rPr lang="fr-FR" dirty="0"/>
              <a:t>TD10</a:t>
            </a:r>
          </a:p>
          <a:p>
            <a:r>
              <a:rPr lang="fr-FR" dirty="0"/>
              <a:t>BRUNELLE Sébastien</a:t>
            </a:r>
          </a:p>
          <a:p>
            <a:r>
              <a:rPr lang="fr-FR" dirty="0" err="1"/>
              <a:t>Flimon</a:t>
            </a:r>
            <a:r>
              <a:rPr lang="fr-FR" dirty="0"/>
              <a:t> </a:t>
            </a:r>
            <a:r>
              <a:rPr lang="fr-FR" dirty="0" err="1"/>
              <a:t>zachary</a:t>
            </a:r>
            <a:endParaRPr lang="fr-FR" dirty="0"/>
          </a:p>
          <a:p>
            <a:r>
              <a:rPr lang="fr-FR" dirty="0"/>
              <a:t>Olivares </a:t>
            </a:r>
            <a:r>
              <a:rPr lang="fr-FR" dirty="0" err="1"/>
              <a:t>david</a:t>
            </a:r>
            <a:endParaRPr lang="fr-FR" dirty="0"/>
          </a:p>
        </p:txBody>
      </p:sp>
    </p:spTree>
    <p:extLst>
      <p:ext uri="{BB962C8B-B14F-4D97-AF65-F5344CB8AC3E}">
        <p14:creationId xmlns:p14="http://schemas.microsoft.com/office/powerpoint/2010/main" val="466354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2E4CF8-2A8A-4053-8717-DFF3BDA5E439}"/>
              </a:ext>
            </a:extLst>
          </p:cNvPr>
          <p:cNvSpPr>
            <a:spLocks noGrp="1"/>
          </p:cNvSpPr>
          <p:nvPr>
            <p:ph type="title"/>
          </p:nvPr>
        </p:nvSpPr>
        <p:spPr/>
        <p:txBody>
          <a:bodyPr/>
          <a:lstStyle/>
          <a:p>
            <a:r>
              <a:rPr lang="fr-FR" dirty="0" err="1"/>
              <a:t>Versionning</a:t>
            </a:r>
            <a:r>
              <a:rPr lang="fr-FR" dirty="0"/>
              <a:t> GIT</a:t>
            </a:r>
          </a:p>
        </p:txBody>
      </p:sp>
      <p:sp>
        <p:nvSpPr>
          <p:cNvPr id="6" name="Espace réservé du contenu 5">
            <a:extLst>
              <a:ext uri="{FF2B5EF4-FFF2-40B4-BE49-F238E27FC236}">
                <a16:creationId xmlns:a16="http://schemas.microsoft.com/office/drawing/2014/main" id="{E4E01A34-2695-4E53-A38C-3207D196D6C5}"/>
              </a:ext>
            </a:extLst>
          </p:cNvPr>
          <p:cNvSpPr>
            <a:spLocks noGrp="1"/>
          </p:cNvSpPr>
          <p:nvPr>
            <p:ph idx="1"/>
          </p:nvPr>
        </p:nvSpPr>
        <p:spPr>
          <a:xfrm>
            <a:off x="7415867" y="1408920"/>
            <a:ext cx="3699387" cy="4897771"/>
          </a:xfrm>
        </p:spPr>
        <p:txBody>
          <a:bodyPr/>
          <a:lstStyle/>
          <a:p>
            <a:r>
              <a:rPr lang="fr-FR" dirty="0"/>
              <a:t>https://github.com/Dobid/javaing3</a:t>
            </a:r>
          </a:p>
        </p:txBody>
      </p:sp>
      <p:pic>
        <p:nvPicPr>
          <p:cNvPr id="7" name="Image 6">
            <a:extLst>
              <a:ext uri="{FF2B5EF4-FFF2-40B4-BE49-F238E27FC236}">
                <a16:creationId xmlns:a16="http://schemas.microsoft.com/office/drawing/2014/main" id="{AD947B02-317E-4F74-8B36-60F269B73398}"/>
              </a:ext>
            </a:extLst>
          </p:cNvPr>
          <p:cNvPicPr>
            <a:picLocks noChangeAspect="1"/>
          </p:cNvPicPr>
          <p:nvPr/>
        </p:nvPicPr>
        <p:blipFill>
          <a:blip r:embed="rId2"/>
          <a:stretch>
            <a:fillRect/>
          </a:stretch>
        </p:blipFill>
        <p:spPr>
          <a:xfrm>
            <a:off x="646111" y="1694146"/>
            <a:ext cx="6224140" cy="3818826"/>
          </a:xfrm>
          <a:prstGeom prst="rect">
            <a:avLst/>
          </a:prstGeom>
        </p:spPr>
      </p:pic>
    </p:spTree>
    <p:extLst>
      <p:ext uri="{BB962C8B-B14F-4D97-AF65-F5344CB8AC3E}">
        <p14:creationId xmlns:p14="http://schemas.microsoft.com/office/powerpoint/2010/main" val="2385059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008B55-F577-4E62-A2B2-F3BD0440BF4F}"/>
              </a:ext>
            </a:extLst>
          </p:cNvPr>
          <p:cNvSpPr>
            <a:spLocks noGrp="1"/>
          </p:cNvSpPr>
          <p:nvPr>
            <p:ph type="title"/>
          </p:nvPr>
        </p:nvSpPr>
        <p:spPr/>
        <p:txBody>
          <a:bodyPr/>
          <a:lstStyle/>
          <a:p>
            <a:r>
              <a:rPr lang="fr-FR" dirty="0"/>
              <a:t>Bilan Individuel</a:t>
            </a:r>
          </a:p>
        </p:txBody>
      </p:sp>
      <p:sp>
        <p:nvSpPr>
          <p:cNvPr id="3" name="Espace réservé du contenu 2">
            <a:extLst>
              <a:ext uri="{FF2B5EF4-FFF2-40B4-BE49-F238E27FC236}">
                <a16:creationId xmlns:a16="http://schemas.microsoft.com/office/drawing/2014/main" id="{5A6705FF-EF85-4A35-8867-1EE0C6849583}"/>
              </a:ext>
            </a:extLst>
          </p:cNvPr>
          <p:cNvSpPr>
            <a:spLocks noGrp="1"/>
          </p:cNvSpPr>
          <p:nvPr>
            <p:ph idx="1"/>
          </p:nvPr>
        </p:nvSpPr>
        <p:spPr>
          <a:xfrm>
            <a:off x="408632" y="1629356"/>
            <a:ext cx="10673226" cy="4775926"/>
          </a:xfrm>
        </p:spPr>
        <p:txBody>
          <a:bodyPr/>
          <a:lstStyle/>
          <a:p>
            <a:r>
              <a:rPr lang="fr-FR" dirty="0"/>
              <a:t>David : Le but de ce projet a été atteint pour moi : j’ai eu l’impression de faire un bond en avant en java. Et comme je me suis occupé exclusivement de la partie base de donnée, j’ai acquis une certaine maîtrise de la manipulation des bases de données. </a:t>
            </a:r>
          </a:p>
          <a:p>
            <a:r>
              <a:rPr lang="fr-FR" dirty="0"/>
              <a:t>Sébastien : Je suis satisfait de l'avancée de ce projet qui m'a permis de mettre en application les notions théoriques de la programmation orientée objet java. Il m'a de plus permis de perfectionner mes compétences de manipulation de bases de données, qui pourront m'être utiles pour la suite de mon enseignement (j'ai choisi de rejoindre la majeure "ingénierie financière).</a:t>
            </a:r>
          </a:p>
          <a:p>
            <a:r>
              <a:rPr lang="fr-FR" dirty="0"/>
              <a:t>Zachary : Dans ce projet j’étais en charge de la partie graphique , ce projet m'a permit de mettre en application les différentes fonctions de java swing et de les associés dans un projet de plus grandes envergures. Je suis donc satisfait de ce projet car nous avons atteint nos objectifs avec un programme fonctionnel.</a:t>
            </a:r>
          </a:p>
        </p:txBody>
      </p:sp>
    </p:spTree>
    <p:extLst>
      <p:ext uri="{BB962C8B-B14F-4D97-AF65-F5344CB8AC3E}">
        <p14:creationId xmlns:p14="http://schemas.microsoft.com/office/powerpoint/2010/main" val="1170831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DB4536-27A0-4ECA-BCB6-45134E5CF640}"/>
              </a:ext>
            </a:extLst>
          </p:cNvPr>
          <p:cNvSpPr>
            <a:spLocks noGrp="1"/>
          </p:cNvSpPr>
          <p:nvPr>
            <p:ph type="title"/>
          </p:nvPr>
        </p:nvSpPr>
        <p:spPr/>
        <p:txBody>
          <a:bodyPr/>
          <a:lstStyle/>
          <a:p>
            <a:r>
              <a:rPr lang="fr-FR" dirty="0"/>
              <a:t>Bilan Collectif</a:t>
            </a:r>
          </a:p>
        </p:txBody>
      </p:sp>
      <p:sp>
        <p:nvSpPr>
          <p:cNvPr id="3" name="Espace réservé du contenu 2">
            <a:extLst>
              <a:ext uri="{FF2B5EF4-FFF2-40B4-BE49-F238E27FC236}">
                <a16:creationId xmlns:a16="http://schemas.microsoft.com/office/drawing/2014/main" id="{52941B1D-3689-4930-B4A8-CB9BC892AE0D}"/>
              </a:ext>
            </a:extLst>
          </p:cNvPr>
          <p:cNvSpPr>
            <a:spLocks noGrp="1"/>
          </p:cNvSpPr>
          <p:nvPr>
            <p:ph idx="1"/>
          </p:nvPr>
        </p:nvSpPr>
        <p:spPr/>
        <p:txBody>
          <a:bodyPr/>
          <a:lstStyle/>
          <a:p>
            <a:r>
              <a:rPr lang="fr-FR" dirty="0"/>
              <a:t>Comme pour tous les projets de programmation, ce projet nous a permis d’acquérir énormément de connaissances sur le langage Java. Aussi il nous a permis de consolider nos bases en Programmation Orienté Objet que nous avons acquis durant notre ING2 avec le C++. </a:t>
            </a:r>
          </a:p>
          <a:p>
            <a:r>
              <a:rPr lang="fr-FR" dirty="0"/>
              <a:t>Il nous a permis de construire un programme avec une interface graphique et ainsi cela a rendu plus stimulant ce projet puisque l’interface du rendu final devait s’approcher d’un réel produit commercialisable.</a:t>
            </a:r>
          </a:p>
        </p:txBody>
      </p:sp>
    </p:spTree>
    <p:extLst>
      <p:ext uri="{BB962C8B-B14F-4D97-AF65-F5344CB8AC3E}">
        <p14:creationId xmlns:p14="http://schemas.microsoft.com/office/powerpoint/2010/main" val="2410505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E176D7-4F22-4159-91CA-E8578EE4A2F1}"/>
              </a:ext>
            </a:extLst>
          </p:cNvPr>
          <p:cNvSpPr>
            <a:spLocks noGrp="1"/>
          </p:cNvSpPr>
          <p:nvPr>
            <p:ph type="title"/>
          </p:nvPr>
        </p:nvSpPr>
        <p:spPr/>
        <p:txBody>
          <a:bodyPr/>
          <a:lstStyle/>
          <a:p>
            <a:r>
              <a:rPr lang="fr-FR" dirty="0"/>
              <a:t>Bibliographie</a:t>
            </a:r>
          </a:p>
        </p:txBody>
      </p:sp>
      <p:sp>
        <p:nvSpPr>
          <p:cNvPr id="3" name="Espace réservé du contenu 2">
            <a:extLst>
              <a:ext uri="{FF2B5EF4-FFF2-40B4-BE49-F238E27FC236}">
                <a16:creationId xmlns:a16="http://schemas.microsoft.com/office/drawing/2014/main" id="{440D9A72-B000-4261-93AD-C8AEF25A466F}"/>
              </a:ext>
            </a:extLst>
          </p:cNvPr>
          <p:cNvSpPr>
            <a:spLocks noGrp="1"/>
          </p:cNvSpPr>
          <p:nvPr>
            <p:ph idx="1"/>
          </p:nvPr>
        </p:nvSpPr>
        <p:spPr/>
        <p:txBody>
          <a:bodyPr/>
          <a:lstStyle/>
          <a:p>
            <a:r>
              <a:rPr lang="fr-FR" dirty="0"/>
              <a:t>https://codes-sources.commentcamarche.net/source/51950-creer-des-graphiques-utilisation-de-jfreechart</a:t>
            </a:r>
          </a:p>
          <a:p>
            <a:r>
              <a:rPr lang="fr-FR" dirty="0"/>
              <a:t>https://www.tutorialspoint.com/jfreechart/jfreechart_pie_chart.htm</a:t>
            </a:r>
          </a:p>
          <a:p>
            <a:r>
              <a:rPr lang="fr-FR" dirty="0"/>
              <a:t>https://www.developpez.net/forums/d1545952/java/interfaces-graphiques-java/awt-swing/composants/l-apparition-d-nouveau-jtextfield-lors-clique-bouton/</a:t>
            </a:r>
          </a:p>
          <a:p>
            <a:endParaRPr lang="fr-FR" dirty="0"/>
          </a:p>
        </p:txBody>
      </p:sp>
    </p:spTree>
    <p:extLst>
      <p:ext uri="{BB962C8B-B14F-4D97-AF65-F5344CB8AC3E}">
        <p14:creationId xmlns:p14="http://schemas.microsoft.com/office/powerpoint/2010/main" val="2322139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CB58E6-E122-4D3D-9939-4E099148841F}"/>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78EDF7C7-65A2-41CC-9C62-999B90E76D41}"/>
              </a:ext>
            </a:extLst>
          </p:cNvPr>
          <p:cNvSpPr>
            <a:spLocks noGrp="1"/>
          </p:cNvSpPr>
          <p:nvPr>
            <p:ph idx="1"/>
          </p:nvPr>
        </p:nvSpPr>
        <p:spPr/>
        <p:txBody>
          <a:bodyPr/>
          <a:lstStyle/>
          <a:p>
            <a:pPr lvl="1">
              <a:buFontTx/>
              <a:buChar char="-"/>
            </a:pPr>
            <a:r>
              <a:rPr lang="fr-FR" dirty="0"/>
              <a:t>Diagramme de classes</a:t>
            </a:r>
          </a:p>
          <a:p>
            <a:pPr lvl="1">
              <a:buFontTx/>
              <a:buChar char="-"/>
            </a:pPr>
            <a:r>
              <a:rPr lang="fr-FR" dirty="0"/>
              <a:t>Interface Graphique</a:t>
            </a:r>
          </a:p>
          <a:p>
            <a:pPr lvl="1">
              <a:buFontTx/>
              <a:buChar char="-"/>
            </a:pPr>
            <a:r>
              <a:rPr lang="fr-FR" dirty="0"/>
              <a:t>Modèle-Vue-</a:t>
            </a:r>
            <a:r>
              <a:rPr lang="fr-FR" dirty="0" err="1"/>
              <a:t>Controleur</a:t>
            </a:r>
            <a:endParaRPr lang="fr-FR" dirty="0"/>
          </a:p>
          <a:p>
            <a:pPr lvl="1">
              <a:buFontTx/>
              <a:buChar char="-"/>
            </a:pPr>
            <a:r>
              <a:rPr lang="fr-FR" dirty="0" err="1"/>
              <a:t>Versionning</a:t>
            </a:r>
            <a:r>
              <a:rPr lang="fr-FR" dirty="0"/>
              <a:t> GIT</a:t>
            </a:r>
          </a:p>
          <a:p>
            <a:pPr lvl="1">
              <a:buFontTx/>
              <a:buChar char="-"/>
            </a:pPr>
            <a:r>
              <a:rPr lang="fr-FR" dirty="0"/>
              <a:t>Bilan Individuel</a:t>
            </a:r>
          </a:p>
          <a:p>
            <a:pPr lvl="1">
              <a:buFontTx/>
              <a:buChar char="-"/>
            </a:pPr>
            <a:r>
              <a:rPr lang="fr-FR" dirty="0"/>
              <a:t>Bilan Collectif</a:t>
            </a:r>
          </a:p>
          <a:p>
            <a:pPr lvl="1">
              <a:buFontTx/>
              <a:buChar char="-"/>
            </a:pPr>
            <a:r>
              <a:rPr lang="fr-FR" dirty="0"/>
              <a:t>Bibliographie</a:t>
            </a:r>
          </a:p>
        </p:txBody>
      </p:sp>
    </p:spTree>
    <p:extLst>
      <p:ext uri="{BB962C8B-B14F-4D97-AF65-F5344CB8AC3E}">
        <p14:creationId xmlns:p14="http://schemas.microsoft.com/office/powerpoint/2010/main" val="1160887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D425D7-54CF-47A6-89C0-01121EFB6CEE}"/>
              </a:ext>
            </a:extLst>
          </p:cNvPr>
          <p:cNvSpPr>
            <a:spLocks noGrp="1"/>
          </p:cNvSpPr>
          <p:nvPr>
            <p:ph type="title"/>
          </p:nvPr>
        </p:nvSpPr>
        <p:spPr>
          <a:xfrm>
            <a:off x="570610" y="184270"/>
            <a:ext cx="9404723" cy="1400530"/>
          </a:xfrm>
        </p:spPr>
        <p:txBody>
          <a:bodyPr/>
          <a:lstStyle/>
          <a:p>
            <a:r>
              <a:rPr lang="fr-FR" dirty="0"/>
              <a:t>Diagramme de Classes</a:t>
            </a:r>
          </a:p>
        </p:txBody>
      </p:sp>
      <p:pic>
        <p:nvPicPr>
          <p:cNvPr id="5" name="Espace réservé du contenu 4">
            <a:extLst>
              <a:ext uri="{FF2B5EF4-FFF2-40B4-BE49-F238E27FC236}">
                <a16:creationId xmlns:a16="http://schemas.microsoft.com/office/drawing/2014/main" id="{C216F27E-72E3-44C4-8315-C581A3164DF6}"/>
              </a:ext>
            </a:extLst>
          </p:cNvPr>
          <p:cNvPicPr>
            <a:picLocks noGrp="1" noChangeAspect="1"/>
          </p:cNvPicPr>
          <p:nvPr>
            <p:ph idx="1"/>
          </p:nvPr>
        </p:nvPicPr>
        <p:blipFill>
          <a:blip r:embed="rId2"/>
          <a:stretch>
            <a:fillRect/>
          </a:stretch>
        </p:blipFill>
        <p:spPr>
          <a:xfrm>
            <a:off x="646111" y="979797"/>
            <a:ext cx="10569970" cy="5425486"/>
          </a:xfrm>
        </p:spPr>
      </p:pic>
    </p:spTree>
    <p:extLst>
      <p:ext uri="{BB962C8B-B14F-4D97-AF65-F5344CB8AC3E}">
        <p14:creationId xmlns:p14="http://schemas.microsoft.com/office/powerpoint/2010/main" val="3445477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D6310A-FDFD-45AB-911F-FF2D68AE5087}"/>
              </a:ext>
            </a:extLst>
          </p:cNvPr>
          <p:cNvSpPr>
            <a:spLocks noGrp="1"/>
          </p:cNvSpPr>
          <p:nvPr>
            <p:ph type="title"/>
          </p:nvPr>
        </p:nvSpPr>
        <p:spPr/>
        <p:txBody>
          <a:bodyPr/>
          <a:lstStyle/>
          <a:p>
            <a:r>
              <a:rPr lang="fr-FR" dirty="0"/>
              <a:t>Modèle Vue Contrôleur</a:t>
            </a:r>
          </a:p>
        </p:txBody>
      </p:sp>
      <p:sp>
        <p:nvSpPr>
          <p:cNvPr id="3" name="Espace réservé du contenu 2">
            <a:extLst>
              <a:ext uri="{FF2B5EF4-FFF2-40B4-BE49-F238E27FC236}">
                <a16:creationId xmlns:a16="http://schemas.microsoft.com/office/drawing/2014/main" id="{B59554C0-E1FA-42E9-BBBD-C62270942049}"/>
              </a:ext>
            </a:extLst>
          </p:cNvPr>
          <p:cNvSpPr>
            <a:spLocks noGrp="1"/>
          </p:cNvSpPr>
          <p:nvPr>
            <p:ph idx="1"/>
          </p:nvPr>
        </p:nvSpPr>
        <p:spPr/>
        <p:txBody>
          <a:bodyPr/>
          <a:lstStyle/>
          <a:p>
            <a:r>
              <a:rPr lang="fr-FR" dirty="0"/>
              <a:t>Modèle : Pas d’usage de classes DAO, donc le modèle est la BDD directement</a:t>
            </a:r>
          </a:p>
          <a:p>
            <a:r>
              <a:rPr lang="fr-FR" dirty="0"/>
              <a:t>Vue : Interface graphique : ensemble des classes utilisant la bibliothèque Swing.</a:t>
            </a:r>
          </a:p>
          <a:p>
            <a:r>
              <a:rPr lang="fr-FR" dirty="0"/>
              <a:t>Contrôleur : Classes </a:t>
            </a:r>
            <a:r>
              <a:rPr lang="fr-FR" dirty="0" err="1"/>
              <a:t>Database</a:t>
            </a:r>
            <a:r>
              <a:rPr lang="fr-FR" dirty="0"/>
              <a:t> et </a:t>
            </a:r>
            <a:r>
              <a:rPr lang="fr-FR" dirty="0" err="1"/>
              <a:t>Reporting</a:t>
            </a:r>
            <a:r>
              <a:rPr lang="fr-FR" dirty="0"/>
              <a:t> : s’occupent de la manipulation, mise à jour des données de la base </a:t>
            </a:r>
            <a:r>
              <a:rPr lang="fr-FR"/>
              <a:t>et du calcul </a:t>
            </a:r>
            <a:r>
              <a:rPr lang="fr-FR" dirty="0"/>
              <a:t>des statistiques.</a:t>
            </a:r>
          </a:p>
        </p:txBody>
      </p:sp>
    </p:spTree>
    <p:extLst>
      <p:ext uri="{BB962C8B-B14F-4D97-AF65-F5344CB8AC3E}">
        <p14:creationId xmlns:p14="http://schemas.microsoft.com/office/powerpoint/2010/main" val="3369022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9FA93C-750A-404F-A1EF-F1C04F35586D}"/>
              </a:ext>
            </a:extLst>
          </p:cNvPr>
          <p:cNvSpPr>
            <a:spLocks noGrp="1"/>
          </p:cNvSpPr>
          <p:nvPr>
            <p:ph type="title"/>
          </p:nvPr>
        </p:nvSpPr>
        <p:spPr/>
        <p:txBody>
          <a:bodyPr/>
          <a:lstStyle/>
          <a:p>
            <a:r>
              <a:rPr lang="fr-FR" dirty="0"/>
              <a:t>Maquettes de l’interface graphique</a:t>
            </a:r>
          </a:p>
        </p:txBody>
      </p:sp>
      <p:sp>
        <p:nvSpPr>
          <p:cNvPr id="19" name="Espace réservé du contenu 18">
            <a:extLst>
              <a:ext uri="{FF2B5EF4-FFF2-40B4-BE49-F238E27FC236}">
                <a16:creationId xmlns:a16="http://schemas.microsoft.com/office/drawing/2014/main" id="{5881561E-7F64-4733-9F2D-D305421506BB}"/>
              </a:ext>
            </a:extLst>
          </p:cNvPr>
          <p:cNvSpPr>
            <a:spLocks noGrp="1"/>
          </p:cNvSpPr>
          <p:nvPr>
            <p:ph idx="1"/>
          </p:nvPr>
        </p:nvSpPr>
        <p:spPr>
          <a:xfrm>
            <a:off x="75501" y="1853248"/>
            <a:ext cx="12013035" cy="4874723"/>
          </a:xfrm>
        </p:spPr>
        <p:txBody>
          <a:bodyPr/>
          <a:lstStyle/>
          <a:p>
            <a:r>
              <a:rPr lang="fr-FR" dirty="0" err="1"/>
              <a:t>Acceuil</a:t>
            </a:r>
            <a:r>
              <a:rPr lang="fr-FR" dirty="0"/>
              <a:t>                                                   Menu Ajout                                           </a:t>
            </a:r>
            <a:r>
              <a:rPr lang="fr-FR" dirty="0" err="1"/>
              <a:t>AjoutEleve</a:t>
            </a:r>
            <a:endParaRPr lang="fr-FR" dirty="0"/>
          </a:p>
        </p:txBody>
      </p:sp>
      <p:pic>
        <p:nvPicPr>
          <p:cNvPr id="21" name="Image 20">
            <a:extLst>
              <a:ext uri="{FF2B5EF4-FFF2-40B4-BE49-F238E27FC236}">
                <a16:creationId xmlns:a16="http://schemas.microsoft.com/office/drawing/2014/main" id="{AEE0B8C6-0BF1-4475-8D06-46B9F2258C80}"/>
              </a:ext>
            </a:extLst>
          </p:cNvPr>
          <p:cNvPicPr>
            <a:picLocks noChangeAspect="1"/>
          </p:cNvPicPr>
          <p:nvPr/>
        </p:nvPicPr>
        <p:blipFill>
          <a:blip r:embed="rId2"/>
          <a:stretch>
            <a:fillRect/>
          </a:stretch>
        </p:blipFill>
        <p:spPr>
          <a:xfrm>
            <a:off x="103464" y="2470686"/>
            <a:ext cx="3425965" cy="3639845"/>
          </a:xfrm>
          <a:prstGeom prst="rect">
            <a:avLst/>
          </a:prstGeom>
        </p:spPr>
      </p:pic>
      <p:pic>
        <p:nvPicPr>
          <p:cNvPr id="23" name="Image 22">
            <a:extLst>
              <a:ext uri="{FF2B5EF4-FFF2-40B4-BE49-F238E27FC236}">
                <a16:creationId xmlns:a16="http://schemas.microsoft.com/office/drawing/2014/main" id="{F5928E10-926F-4AF1-8183-5FE45312EC43}"/>
              </a:ext>
            </a:extLst>
          </p:cNvPr>
          <p:cNvPicPr>
            <a:picLocks noChangeAspect="1"/>
          </p:cNvPicPr>
          <p:nvPr/>
        </p:nvPicPr>
        <p:blipFill>
          <a:blip r:embed="rId3"/>
          <a:stretch>
            <a:fillRect/>
          </a:stretch>
        </p:blipFill>
        <p:spPr>
          <a:xfrm>
            <a:off x="4291622" y="2401181"/>
            <a:ext cx="3167957" cy="3709350"/>
          </a:xfrm>
          <a:prstGeom prst="rect">
            <a:avLst/>
          </a:prstGeom>
        </p:spPr>
      </p:pic>
      <p:pic>
        <p:nvPicPr>
          <p:cNvPr id="25" name="Image 24">
            <a:extLst>
              <a:ext uri="{FF2B5EF4-FFF2-40B4-BE49-F238E27FC236}">
                <a16:creationId xmlns:a16="http://schemas.microsoft.com/office/drawing/2014/main" id="{655BC4D0-582A-4380-A41B-EA79F1FD6D37}"/>
              </a:ext>
            </a:extLst>
          </p:cNvPr>
          <p:cNvPicPr>
            <a:picLocks noChangeAspect="1"/>
          </p:cNvPicPr>
          <p:nvPr/>
        </p:nvPicPr>
        <p:blipFill>
          <a:blip r:embed="rId4"/>
          <a:stretch>
            <a:fillRect/>
          </a:stretch>
        </p:blipFill>
        <p:spPr>
          <a:xfrm>
            <a:off x="8189924" y="2435934"/>
            <a:ext cx="3721820" cy="3709351"/>
          </a:xfrm>
          <a:prstGeom prst="rect">
            <a:avLst/>
          </a:prstGeom>
        </p:spPr>
      </p:pic>
    </p:spTree>
    <p:extLst>
      <p:ext uri="{BB962C8B-B14F-4D97-AF65-F5344CB8AC3E}">
        <p14:creationId xmlns:p14="http://schemas.microsoft.com/office/powerpoint/2010/main" val="2655021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26CD24-E08D-4E87-86FA-9C34FF239DD9}"/>
              </a:ext>
            </a:extLst>
          </p:cNvPr>
          <p:cNvSpPr>
            <a:spLocks noGrp="1"/>
          </p:cNvSpPr>
          <p:nvPr>
            <p:ph type="title"/>
          </p:nvPr>
        </p:nvSpPr>
        <p:spPr/>
        <p:txBody>
          <a:bodyPr/>
          <a:lstStyle/>
          <a:p>
            <a:r>
              <a:rPr lang="fr-FR" dirty="0"/>
              <a:t>Maquettes de l’interface graphique</a:t>
            </a:r>
          </a:p>
        </p:txBody>
      </p:sp>
      <p:sp>
        <p:nvSpPr>
          <p:cNvPr id="3" name="Espace réservé du contenu 2">
            <a:extLst>
              <a:ext uri="{FF2B5EF4-FFF2-40B4-BE49-F238E27FC236}">
                <a16:creationId xmlns:a16="http://schemas.microsoft.com/office/drawing/2014/main" id="{44FF5FB0-5046-4D6D-BAF0-843910E769E0}"/>
              </a:ext>
            </a:extLst>
          </p:cNvPr>
          <p:cNvSpPr>
            <a:spLocks noGrp="1"/>
          </p:cNvSpPr>
          <p:nvPr>
            <p:ph idx="1"/>
          </p:nvPr>
        </p:nvSpPr>
        <p:spPr/>
        <p:txBody>
          <a:bodyPr/>
          <a:lstStyle/>
          <a:p>
            <a:r>
              <a:rPr lang="fr-FR" dirty="0"/>
              <a:t>                  Ajout Eval                              Menu supprimer/modifier</a:t>
            </a:r>
          </a:p>
        </p:txBody>
      </p:sp>
      <p:pic>
        <p:nvPicPr>
          <p:cNvPr id="5" name="Image 4">
            <a:extLst>
              <a:ext uri="{FF2B5EF4-FFF2-40B4-BE49-F238E27FC236}">
                <a16:creationId xmlns:a16="http://schemas.microsoft.com/office/drawing/2014/main" id="{B3712BA2-46D6-4A9B-938E-033CC6D124BA}"/>
              </a:ext>
            </a:extLst>
          </p:cNvPr>
          <p:cNvPicPr>
            <a:picLocks noChangeAspect="1"/>
          </p:cNvPicPr>
          <p:nvPr/>
        </p:nvPicPr>
        <p:blipFill>
          <a:blip r:embed="rId2"/>
          <a:stretch>
            <a:fillRect/>
          </a:stretch>
        </p:blipFill>
        <p:spPr>
          <a:xfrm>
            <a:off x="1103312" y="2644384"/>
            <a:ext cx="3728430" cy="3728430"/>
          </a:xfrm>
          <a:prstGeom prst="rect">
            <a:avLst/>
          </a:prstGeom>
        </p:spPr>
      </p:pic>
      <p:pic>
        <p:nvPicPr>
          <p:cNvPr id="7" name="Image 6">
            <a:extLst>
              <a:ext uri="{FF2B5EF4-FFF2-40B4-BE49-F238E27FC236}">
                <a16:creationId xmlns:a16="http://schemas.microsoft.com/office/drawing/2014/main" id="{E5F811BB-5DDF-401E-8DE7-A32650D1FF7F}"/>
              </a:ext>
            </a:extLst>
          </p:cNvPr>
          <p:cNvPicPr>
            <a:picLocks noChangeAspect="1"/>
          </p:cNvPicPr>
          <p:nvPr/>
        </p:nvPicPr>
        <p:blipFill>
          <a:blip r:embed="rId3"/>
          <a:stretch>
            <a:fillRect/>
          </a:stretch>
        </p:blipFill>
        <p:spPr>
          <a:xfrm>
            <a:off x="5765892" y="2440211"/>
            <a:ext cx="3987785" cy="4007858"/>
          </a:xfrm>
          <a:prstGeom prst="rect">
            <a:avLst/>
          </a:prstGeom>
        </p:spPr>
      </p:pic>
    </p:spTree>
    <p:extLst>
      <p:ext uri="{BB962C8B-B14F-4D97-AF65-F5344CB8AC3E}">
        <p14:creationId xmlns:p14="http://schemas.microsoft.com/office/powerpoint/2010/main" val="3027686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7A5748-3217-4B8E-ACD4-22FA66B6FDAD}"/>
              </a:ext>
            </a:extLst>
          </p:cNvPr>
          <p:cNvSpPr>
            <a:spLocks noGrp="1"/>
          </p:cNvSpPr>
          <p:nvPr>
            <p:ph type="title"/>
          </p:nvPr>
        </p:nvSpPr>
        <p:spPr/>
        <p:txBody>
          <a:bodyPr/>
          <a:lstStyle/>
          <a:p>
            <a:r>
              <a:rPr lang="fr-FR" dirty="0"/>
              <a:t>Maquettes de l’interface graphique</a:t>
            </a:r>
          </a:p>
        </p:txBody>
      </p:sp>
      <p:sp>
        <p:nvSpPr>
          <p:cNvPr id="3" name="Espace réservé du contenu 2">
            <a:extLst>
              <a:ext uri="{FF2B5EF4-FFF2-40B4-BE49-F238E27FC236}">
                <a16:creationId xmlns:a16="http://schemas.microsoft.com/office/drawing/2014/main" id="{8EB05730-377E-4583-9ED2-B0C8A12AA5D3}"/>
              </a:ext>
            </a:extLst>
          </p:cNvPr>
          <p:cNvSpPr>
            <a:spLocks noGrp="1"/>
          </p:cNvSpPr>
          <p:nvPr>
            <p:ph idx="1"/>
          </p:nvPr>
        </p:nvSpPr>
        <p:spPr/>
        <p:txBody>
          <a:bodyPr/>
          <a:lstStyle/>
          <a:p>
            <a:r>
              <a:rPr lang="fr-FR" dirty="0"/>
              <a:t>Menu Afficher/Rechercher            Affichage des élèves d’une classe</a:t>
            </a:r>
          </a:p>
        </p:txBody>
      </p:sp>
      <p:pic>
        <p:nvPicPr>
          <p:cNvPr id="4" name="Image 3">
            <a:extLst>
              <a:ext uri="{FF2B5EF4-FFF2-40B4-BE49-F238E27FC236}">
                <a16:creationId xmlns:a16="http://schemas.microsoft.com/office/drawing/2014/main" id="{94C72807-635A-4E4D-885F-49161148922E}"/>
              </a:ext>
            </a:extLst>
          </p:cNvPr>
          <p:cNvPicPr>
            <a:picLocks noChangeAspect="1"/>
          </p:cNvPicPr>
          <p:nvPr/>
        </p:nvPicPr>
        <p:blipFill>
          <a:blip r:embed="rId2"/>
          <a:stretch>
            <a:fillRect/>
          </a:stretch>
        </p:blipFill>
        <p:spPr>
          <a:xfrm>
            <a:off x="5796609" y="2636987"/>
            <a:ext cx="4003883" cy="4054758"/>
          </a:xfrm>
          <a:prstGeom prst="rect">
            <a:avLst/>
          </a:prstGeom>
        </p:spPr>
      </p:pic>
      <p:pic>
        <p:nvPicPr>
          <p:cNvPr id="6" name="Image 5">
            <a:extLst>
              <a:ext uri="{FF2B5EF4-FFF2-40B4-BE49-F238E27FC236}">
                <a16:creationId xmlns:a16="http://schemas.microsoft.com/office/drawing/2014/main" id="{0A71BA41-FAB1-4254-9DAB-936E42FA0F25}"/>
              </a:ext>
            </a:extLst>
          </p:cNvPr>
          <p:cNvPicPr>
            <a:picLocks noChangeAspect="1"/>
          </p:cNvPicPr>
          <p:nvPr/>
        </p:nvPicPr>
        <p:blipFill>
          <a:blip r:embed="rId3"/>
          <a:stretch>
            <a:fillRect/>
          </a:stretch>
        </p:blipFill>
        <p:spPr>
          <a:xfrm>
            <a:off x="1068745" y="2661515"/>
            <a:ext cx="3720206" cy="3786554"/>
          </a:xfrm>
          <a:prstGeom prst="rect">
            <a:avLst/>
          </a:prstGeom>
        </p:spPr>
      </p:pic>
    </p:spTree>
    <p:extLst>
      <p:ext uri="{BB962C8B-B14F-4D97-AF65-F5344CB8AC3E}">
        <p14:creationId xmlns:p14="http://schemas.microsoft.com/office/powerpoint/2010/main" val="1358839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0AB5C7-E62F-4915-AAAC-57D53706245B}"/>
              </a:ext>
            </a:extLst>
          </p:cNvPr>
          <p:cNvSpPr>
            <a:spLocks noGrp="1"/>
          </p:cNvSpPr>
          <p:nvPr>
            <p:ph type="title"/>
          </p:nvPr>
        </p:nvSpPr>
        <p:spPr/>
        <p:txBody>
          <a:bodyPr/>
          <a:lstStyle/>
          <a:p>
            <a:r>
              <a:rPr lang="fr-FR" dirty="0"/>
              <a:t>Maquettes de l’interface graphique</a:t>
            </a:r>
          </a:p>
        </p:txBody>
      </p:sp>
      <p:sp>
        <p:nvSpPr>
          <p:cNvPr id="3" name="Espace réservé du contenu 2">
            <a:extLst>
              <a:ext uri="{FF2B5EF4-FFF2-40B4-BE49-F238E27FC236}">
                <a16:creationId xmlns:a16="http://schemas.microsoft.com/office/drawing/2014/main" id="{B2A5F262-9FEC-41F3-98C7-BE7A0ADC1857}"/>
              </a:ext>
            </a:extLst>
          </p:cNvPr>
          <p:cNvSpPr>
            <a:spLocks noGrp="1"/>
          </p:cNvSpPr>
          <p:nvPr>
            <p:ph idx="1"/>
          </p:nvPr>
        </p:nvSpPr>
        <p:spPr/>
        <p:txBody>
          <a:bodyPr/>
          <a:lstStyle/>
          <a:p>
            <a:r>
              <a:rPr lang="fr-FR" dirty="0"/>
              <a:t>Moyennes par discipline                              Moyennes par classe</a:t>
            </a:r>
          </a:p>
        </p:txBody>
      </p:sp>
      <p:pic>
        <p:nvPicPr>
          <p:cNvPr id="4" name="Image 3">
            <a:extLst>
              <a:ext uri="{FF2B5EF4-FFF2-40B4-BE49-F238E27FC236}">
                <a16:creationId xmlns:a16="http://schemas.microsoft.com/office/drawing/2014/main" id="{6B6F51EB-A89D-4B2B-9B6E-7F5CE58A78AF}"/>
              </a:ext>
            </a:extLst>
          </p:cNvPr>
          <p:cNvPicPr>
            <a:picLocks noChangeAspect="1"/>
          </p:cNvPicPr>
          <p:nvPr/>
        </p:nvPicPr>
        <p:blipFill>
          <a:blip r:embed="rId2"/>
          <a:stretch>
            <a:fillRect/>
          </a:stretch>
        </p:blipFill>
        <p:spPr>
          <a:xfrm>
            <a:off x="646111" y="2784446"/>
            <a:ext cx="5124450" cy="3352800"/>
          </a:xfrm>
          <a:prstGeom prst="rect">
            <a:avLst/>
          </a:prstGeom>
        </p:spPr>
      </p:pic>
      <p:pic>
        <p:nvPicPr>
          <p:cNvPr id="5" name="Image 4">
            <a:extLst>
              <a:ext uri="{FF2B5EF4-FFF2-40B4-BE49-F238E27FC236}">
                <a16:creationId xmlns:a16="http://schemas.microsoft.com/office/drawing/2014/main" id="{C398DF6C-E27D-4AB3-A0C5-DDC06E31C7A0}"/>
              </a:ext>
            </a:extLst>
          </p:cNvPr>
          <p:cNvPicPr>
            <a:picLocks noChangeAspect="1"/>
          </p:cNvPicPr>
          <p:nvPr/>
        </p:nvPicPr>
        <p:blipFill>
          <a:blip r:embed="rId3"/>
          <a:stretch>
            <a:fillRect/>
          </a:stretch>
        </p:blipFill>
        <p:spPr>
          <a:xfrm>
            <a:off x="6227762" y="2665864"/>
            <a:ext cx="5086350" cy="3371850"/>
          </a:xfrm>
          <a:prstGeom prst="rect">
            <a:avLst/>
          </a:prstGeom>
        </p:spPr>
      </p:pic>
    </p:spTree>
    <p:extLst>
      <p:ext uri="{BB962C8B-B14F-4D97-AF65-F5344CB8AC3E}">
        <p14:creationId xmlns:p14="http://schemas.microsoft.com/office/powerpoint/2010/main" val="1311299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056085-E61A-453D-8F1D-7A381D232BEC}"/>
              </a:ext>
            </a:extLst>
          </p:cNvPr>
          <p:cNvSpPr>
            <a:spLocks noGrp="1"/>
          </p:cNvSpPr>
          <p:nvPr>
            <p:ph type="title"/>
          </p:nvPr>
        </p:nvSpPr>
        <p:spPr/>
        <p:txBody>
          <a:bodyPr/>
          <a:lstStyle/>
          <a:p>
            <a:r>
              <a:rPr lang="fr-FR" dirty="0"/>
              <a:t>Maquettes de l’interface graphique</a:t>
            </a:r>
          </a:p>
        </p:txBody>
      </p:sp>
      <p:sp>
        <p:nvSpPr>
          <p:cNvPr id="6" name="Espace réservé du contenu 5">
            <a:extLst>
              <a:ext uri="{FF2B5EF4-FFF2-40B4-BE49-F238E27FC236}">
                <a16:creationId xmlns:a16="http://schemas.microsoft.com/office/drawing/2014/main" id="{219DE40C-F02B-4BB2-BB72-D30AC24FBE57}"/>
              </a:ext>
            </a:extLst>
          </p:cNvPr>
          <p:cNvSpPr>
            <a:spLocks noGrp="1"/>
          </p:cNvSpPr>
          <p:nvPr>
            <p:ph idx="1"/>
          </p:nvPr>
        </p:nvSpPr>
        <p:spPr>
          <a:xfrm>
            <a:off x="268448" y="2052918"/>
            <a:ext cx="11694253" cy="4195481"/>
          </a:xfrm>
        </p:spPr>
        <p:txBody>
          <a:bodyPr/>
          <a:lstStyle/>
          <a:p>
            <a:r>
              <a:rPr lang="fr-FR" dirty="0"/>
              <a:t>Afficher un bulletin                         Afficher une matière                 Afficher les notes</a:t>
            </a:r>
          </a:p>
        </p:txBody>
      </p:sp>
      <p:pic>
        <p:nvPicPr>
          <p:cNvPr id="7" name="Espace réservé du contenu 3">
            <a:extLst>
              <a:ext uri="{FF2B5EF4-FFF2-40B4-BE49-F238E27FC236}">
                <a16:creationId xmlns:a16="http://schemas.microsoft.com/office/drawing/2014/main" id="{ED023A66-959E-41DD-BAE4-A45DAD26C1DE}"/>
              </a:ext>
            </a:extLst>
          </p:cNvPr>
          <p:cNvPicPr>
            <a:picLocks noChangeAspect="1"/>
          </p:cNvPicPr>
          <p:nvPr/>
        </p:nvPicPr>
        <p:blipFill>
          <a:blip r:embed="rId2"/>
          <a:stretch>
            <a:fillRect/>
          </a:stretch>
        </p:blipFill>
        <p:spPr>
          <a:xfrm>
            <a:off x="232210" y="2592259"/>
            <a:ext cx="3850162" cy="3116798"/>
          </a:xfrm>
          <a:prstGeom prst="rect">
            <a:avLst/>
          </a:prstGeom>
        </p:spPr>
      </p:pic>
      <p:pic>
        <p:nvPicPr>
          <p:cNvPr id="9" name="Image 8">
            <a:extLst>
              <a:ext uri="{FF2B5EF4-FFF2-40B4-BE49-F238E27FC236}">
                <a16:creationId xmlns:a16="http://schemas.microsoft.com/office/drawing/2014/main" id="{D77617F0-F1A7-4986-AE75-0BBD49D9AC50}"/>
              </a:ext>
            </a:extLst>
          </p:cNvPr>
          <p:cNvPicPr>
            <a:picLocks noChangeAspect="1"/>
          </p:cNvPicPr>
          <p:nvPr/>
        </p:nvPicPr>
        <p:blipFill>
          <a:blip r:embed="rId3"/>
          <a:stretch>
            <a:fillRect/>
          </a:stretch>
        </p:blipFill>
        <p:spPr>
          <a:xfrm>
            <a:off x="4332605" y="2639296"/>
            <a:ext cx="3728537" cy="3022723"/>
          </a:xfrm>
          <a:prstGeom prst="rect">
            <a:avLst/>
          </a:prstGeom>
        </p:spPr>
      </p:pic>
      <p:pic>
        <p:nvPicPr>
          <p:cNvPr id="11" name="Image 10">
            <a:extLst>
              <a:ext uri="{FF2B5EF4-FFF2-40B4-BE49-F238E27FC236}">
                <a16:creationId xmlns:a16="http://schemas.microsoft.com/office/drawing/2014/main" id="{CC66A9D0-864C-487F-97B2-86429BF1E776}"/>
              </a:ext>
            </a:extLst>
          </p:cNvPr>
          <p:cNvPicPr>
            <a:picLocks noChangeAspect="1"/>
          </p:cNvPicPr>
          <p:nvPr/>
        </p:nvPicPr>
        <p:blipFill>
          <a:blip r:embed="rId4"/>
          <a:stretch>
            <a:fillRect/>
          </a:stretch>
        </p:blipFill>
        <p:spPr>
          <a:xfrm>
            <a:off x="8311375" y="2592259"/>
            <a:ext cx="3251529" cy="3324661"/>
          </a:xfrm>
          <a:prstGeom prst="rect">
            <a:avLst/>
          </a:prstGeom>
        </p:spPr>
      </p:pic>
    </p:spTree>
    <p:extLst>
      <p:ext uri="{BB962C8B-B14F-4D97-AF65-F5344CB8AC3E}">
        <p14:creationId xmlns:p14="http://schemas.microsoft.com/office/powerpoint/2010/main" val="29926154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431</TotalTime>
  <Words>458</Words>
  <Application>Microsoft Office PowerPoint</Application>
  <PresentationFormat>Grand écran</PresentationFormat>
  <Paragraphs>41</Paragraphs>
  <Slides>13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Century Gothic</vt:lpstr>
      <vt:lpstr>Wingdings 3</vt:lpstr>
      <vt:lpstr>Ion</vt:lpstr>
      <vt:lpstr>Projet Java Gestion Ecole</vt:lpstr>
      <vt:lpstr>Sommaire</vt:lpstr>
      <vt:lpstr>Diagramme de Classes</vt:lpstr>
      <vt:lpstr>Modèle Vue Contrôleur</vt:lpstr>
      <vt:lpstr>Maquettes de l’interface graphique</vt:lpstr>
      <vt:lpstr>Maquettes de l’interface graphique</vt:lpstr>
      <vt:lpstr>Maquettes de l’interface graphique</vt:lpstr>
      <vt:lpstr>Maquettes de l’interface graphique</vt:lpstr>
      <vt:lpstr>Maquettes de l’interface graphique</vt:lpstr>
      <vt:lpstr>Versionning GIT</vt:lpstr>
      <vt:lpstr>Bilan Individuel</vt:lpstr>
      <vt:lpstr>Bilan Collectif</vt:lpstr>
      <vt:lpstr>Bibliographie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Java Gestion Ecole</dc:title>
  <dc:creator>David OLIVARES</dc:creator>
  <cp:lastModifiedBy>David OLIVARES</cp:lastModifiedBy>
  <cp:revision>18</cp:revision>
  <dcterms:created xsi:type="dcterms:W3CDTF">2019-06-07T17:28:46Z</dcterms:created>
  <dcterms:modified xsi:type="dcterms:W3CDTF">2019-06-09T20:24:23Z</dcterms:modified>
</cp:coreProperties>
</file>