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5"/>
  </p:sldMasterIdLst>
  <p:notesMasterIdLst>
    <p:notesMasterId r:id="rId29"/>
  </p:notesMasterIdLst>
  <p:handoutMasterIdLst>
    <p:handoutMasterId r:id="rId30"/>
  </p:handoutMasterIdLst>
  <p:sldIdLst>
    <p:sldId id="256" r:id="rId6"/>
    <p:sldId id="262" r:id="rId7"/>
    <p:sldId id="260" r:id="rId8"/>
    <p:sldId id="261" r:id="rId9"/>
    <p:sldId id="258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8" r:id="rId20"/>
    <p:sldId id="272" r:id="rId21"/>
    <p:sldId id="273" r:id="rId22"/>
    <p:sldId id="274" r:id="rId23"/>
    <p:sldId id="281" r:id="rId24"/>
    <p:sldId id="277" r:id="rId25"/>
    <p:sldId id="279" r:id="rId26"/>
    <p:sldId id="280" r:id="rId27"/>
    <p:sldId id="282" r:id="rId28"/>
  </p:sldIdLst>
  <p:sldSz cx="12192000" cy="6858000"/>
  <p:notesSz cx="6858000" cy="9144000"/>
  <p:custDataLst>
    <p:tags r:id="rId3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86439" autoAdjust="0"/>
  </p:normalViewPr>
  <p:slideViewPr>
    <p:cSldViewPr snapToGrid="0">
      <p:cViewPr varScale="1">
        <p:scale>
          <a:sx n="140" d="100"/>
          <a:sy n="140" d="100"/>
        </p:scale>
        <p:origin x="132" y="6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A0D-631E-433C-8D9A-62096BDE4393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F9015-3A23-4614-ADCC-162587A8393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3267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25870-6881-437C-8253-115FAB5C6C9A}" type="datetimeFigureOut">
              <a:rPr lang="de-DE" smtClean="0"/>
              <a:t>22.10.2024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EB736-B50B-4F9F-9788-167D831473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7058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B736-B50B-4F9F-9788-167D8314734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08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B736-B50B-4F9F-9788-167D8314734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871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B736-B50B-4F9F-9788-167D8314734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48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79581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61" y="230400"/>
            <a:ext cx="1725025" cy="35963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26" y="6622963"/>
            <a:ext cx="1743312" cy="115814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ctrTitle"/>
          </p:nvPr>
        </p:nvSpPr>
        <p:spPr bwMode="gray">
          <a:xfrm>
            <a:off x="916800" y="2286000"/>
            <a:ext cx="10363200" cy="1144800"/>
          </a:xfrm>
        </p:spPr>
        <p:txBody>
          <a:bodyPr vert="horz" anchor="ctr">
            <a:noAutofit/>
          </a:bodyPr>
          <a:lstStyle>
            <a:lvl1pPr algn="ctr">
              <a:defRPr sz="2000" b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noProof="0" dirty="0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 bwMode="gray">
          <a:xfrm>
            <a:off x="1833600" y="3430800"/>
            <a:ext cx="8534400" cy="1753200"/>
          </a:xfrm>
        </p:spPr>
        <p:txBody>
          <a:bodyPr lIns="0" tIns="72000" rIns="0" bIns="72000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82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734852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gray">
          <a:xfrm>
            <a:off x="300038" y="835199"/>
            <a:ext cx="4451762" cy="5689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1"/>
          </p:nvPr>
        </p:nvSpPr>
        <p:spPr bwMode="gray">
          <a:xfrm>
            <a:off x="5039802" y="835199"/>
            <a:ext cx="6744210" cy="5689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86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9678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390641" y="5502325"/>
            <a:ext cx="7315200" cy="806400"/>
          </a:xfrm>
        </p:spPr>
        <p:txBody>
          <a:bodyPr vert="horz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 bwMode="gray">
          <a:xfrm>
            <a:off x="2390641" y="835199"/>
            <a:ext cx="7315200" cy="3960000"/>
          </a:xfr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 bwMode="gray">
          <a:xfrm>
            <a:off x="2390641" y="4802400"/>
            <a:ext cx="7315200" cy="565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itelplatzhalter 1"/>
          <p:cNvSpPr txBox="1">
            <a:spLocks/>
          </p:cNvSpPr>
          <p:nvPr/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178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96508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964800" y="4406400"/>
            <a:ext cx="10363200" cy="1360800"/>
          </a:xfrm>
        </p:spPr>
        <p:txBody>
          <a:bodyPr vert="horz" lIns="360000" rIns="90000" bIns="0" anchor="t">
            <a:no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 hasCustomPrompt="1"/>
          </p:nvPr>
        </p:nvSpPr>
        <p:spPr bwMode="gray">
          <a:xfrm>
            <a:off x="964800" y="2905200"/>
            <a:ext cx="10363200" cy="1501200"/>
          </a:xfrm>
        </p:spPr>
        <p:txBody>
          <a:bodyPr lIns="360000" tIns="360000" rIns="360000" bIns="360000" anchor="b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en-US" noProof="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4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80853"/>
            <a:ext cx="1743312" cy="102547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01625" y="3970428"/>
            <a:ext cx="5184775" cy="1323474"/>
          </a:xfrm>
        </p:spPr>
        <p:txBody>
          <a:bodyPr tIns="0" bIns="0" anchor="b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  <a:endParaRPr lang="de-DE" noProof="0" dirty="0"/>
          </a:p>
        </p:txBody>
      </p:sp>
      <p:pic>
        <p:nvPicPr>
          <p:cNvPr id="7" name="Grafik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61" y="230400"/>
            <a:ext cx="1725025" cy="359634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01625" y="5293902"/>
            <a:ext cx="5184775" cy="700237"/>
          </a:xfrm>
        </p:spPr>
        <p:txBody>
          <a:bodyPr tIns="0" bIns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562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5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76559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3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81890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3"/>
          <p:cNvSpPr>
            <a:spLocks noGrp="1"/>
          </p:cNvSpPr>
          <p:nvPr>
            <p:ph sz="quarter" idx="10"/>
          </p:nvPr>
        </p:nvSpPr>
        <p:spPr bwMode="gray">
          <a:xfrm>
            <a:off x="300038" y="1563625"/>
            <a:ext cx="11483974" cy="4961002"/>
          </a:xfrm>
        </p:spPr>
        <p:txBody>
          <a:bodyPr tIns="36000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00038" y="883567"/>
            <a:ext cx="11483974" cy="540000"/>
          </a:xfrm>
          <a:solidFill>
            <a:schemeClr val="accent1"/>
          </a:solidFill>
        </p:spPr>
        <p:txBody>
          <a:bodyPr lIns="72000" tIns="72000" rIns="72000" bIns="72000" anchor="ctr"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99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0341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 bwMode="gray">
          <a:xfrm>
            <a:off x="300037" y="835199"/>
            <a:ext cx="11483975" cy="5689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0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49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585258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 bwMode="gray">
          <a:xfrm>
            <a:off x="300039" y="835199"/>
            <a:ext cx="5604438" cy="5689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 bwMode="gray">
          <a:xfrm>
            <a:off x="6178812" y="835199"/>
            <a:ext cx="5605200" cy="568942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5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1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89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7231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 bwMode="gray">
          <a:xfrm>
            <a:off x="300038" y="1375200"/>
            <a:ext cx="5603963" cy="51494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 bwMode="gray">
          <a:xfrm>
            <a:off x="6178812" y="1375200"/>
            <a:ext cx="5605200" cy="51494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 bwMode="gray">
          <a:xfrm>
            <a:off x="300038" y="835199"/>
            <a:ext cx="5603963" cy="540001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3"/>
          </p:nvPr>
        </p:nvSpPr>
        <p:spPr bwMode="gray">
          <a:xfrm>
            <a:off x="6179113" y="835199"/>
            <a:ext cx="5604899" cy="540001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93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3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64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2817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821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637091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Folie" r:id="rId16" imgW="353" imgH="353" progId="TCLayout.ActiveDocument.1">
                  <p:embed/>
                </p:oleObj>
              </mc:Choice>
              <mc:Fallback>
                <p:oleObj name="think-cell Folie" r:id="rId16" imgW="353" imgH="353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de-DE" sz="18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0" tIns="72000" rIns="0" bIns="7200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00038" y="837588"/>
            <a:ext cx="11483974" cy="5687038"/>
          </a:xfrm>
          <a:prstGeom prst="rect">
            <a:avLst/>
          </a:prstGeom>
        </p:spPr>
        <p:txBody>
          <a:bodyPr vert="horz" lIns="0" tIns="360000" rIns="0" bIns="36000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461" y="230400"/>
            <a:ext cx="1725025" cy="35963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526" y="6622963"/>
            <a:ext cx="1743312" cy="115814"/>
          </a:xfrm>
          <a:prstGeom prst="rect">
            <a:avLst/>
          </a:prstGeom>
        </p:spPr>
      </p:pic>
      <p:sp>
        <p:nvSpPr>
          <p:cNvPr id="11" name="Text Box 7"/>
          <p:cNvSpPr txBox="1">
            <a:spLocks noChangeArrowheads="1"/>
          </p:cNvSpPr>
          <p:nvPr/>
        </p:nvSpPr>
        <p:spPr bwMode="auto">
          <a:xfrm rot="16200000">
            <a:off x="9022855" y="3614034"/>
            <a:ext cx="5911865" cy="31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6800" rIns="46800">
            <a:spAutoFit/>
          </a:bodyPr>
          <a:lstStyle>
            <a:lvl1pPr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1600" b="1">
                <a:solidFill>
                  <a:schemeClr val="tx2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defRPr/>
            </a:pPr>
            <a:r>
              <a:rPr lang="en-US" altLang="de-DE" sz="770" b="0" noProof="0" dirty="0">
                <a:solidFill>
                  <a:schemeClr val="tx2"/>
                </a:solidFill>
              </a:rPr>
              <a:t>© 2024, KOSTAL </a:t>
            </a:r>
            <a:r>
              <a:rPr lang="en-US" altLang="de-DE" sz="770" b="0" noProof="0" dirty="0" err="1">
                <a:solidFill>
                  <a:schemeClr val="tx2"/>
                </a:solidFill>
              </a:rPr>
              <a:t>Automobil</a:t>
            </a:r>
            <a:r>
              <a:rPr lang="en-US" altLang="de-DE" sz="770" b="0" noProof="0" dirty="0">
                <a:solidFill>
                  <a:schemeClr val="tx2"/>
                </a:solidFill>
              </a:rPr>
              <a:t> </a:t>
            </a:r>
            <a:r>
              <a:rPr lang="en-US" altLang="de-DE" sz="770" b="0" noProof="0" dirty="0" err="1">
                <a:solidFill>
                  <a:schemeClr val="tx2"/>
                </a:solidFill>
              </a:rPr>
              <a:t>Elektrik</a:t>
            </a:r>
            <a:r>
              <a:rPr lang="en-US" altLang="de-DE" sz="770" b="0" noProof="0" dirty="0">
                <a:solidFill>
                  <a:schemeClr val="tx2"/>
                </a:solidFill>
              </a:rPr>
              <a:t> GmbH &amp; Co. KG. Contents and presentation are protected world-wide. Any kind of using,</a:t>
            </a:r>
          </a:p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defRPr/>
            </a:pPr>
            <a:r>
              <a:rPr lang="en-US" altLang="de-DE" sz="770" b="0" noProof="0" dirty="0">
                <a:solidFill>
                  <a:schemeClr val="tx2"/>
                </a:solidFill>
              </a:rPr>
              <a:t>copying etc. is prohibited without prior permission. All rights - incl. Industrial property rights - are reserved.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783507"/>
            <a:ext cx="12193847" cy="36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600" b="0" dirty="0" err="1">
              <a:solidFill>
                <a:schemeClr val="tx1"/>
              </a:solidFill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0038" y="6558470"/>
            <a:ext cx="5355027" cy="244800"/>
          </a:xfrm>
          <a:prstGeom prst="rect">
            <a:avLst/>
          </a:prstGeom>
        </p:spPr>
        <p:txBody>
          <a:bodyPr lIns="0" rIns="0"/>
          <a:lstStyle>
            <a:lvl1pPr>
              <a:defRPr sz="900"/>
            </a:lvl1pPr>
          </a:lstStyle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15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5655065" y="6558471"/>
            <a:ext cx="881871" cy="2447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900">
                <a:solidFill>
                  <a:srgbClr val="1E467D"/>
                </a:solidFill>
              </a:defRPr>
            </a:lvl1pPr>
          </a:lstStyle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19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Tx/>
        <a:buNone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42000" indent="-342000" algn="l" defTabSz="6858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Wingdings" panose="05000000000000000000" pitchFamily="2" charset="2"/>
        <a:buChar char="§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741600" indent="-342000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1144800" indent="-230400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165600" algn="l" defTabSz="6858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Wingdings" panose="05000000000000000000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4" userDrawn="1">
          <p15:clr>
            <a:srgbClr val="F26B43"/>
          </p15:clr>
        </p15:guide>
        <p15:guide id="2" pos="189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alog-to-digital_converte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Pulse-width_modulation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Serial_Peripheral_Interfa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learning.vector.com/mod/page/view.php?id=310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rtos.org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st.com/resource/en/user_manual/um2570-description-of-stm32g4-hal-and-lowlayer-drivers--stmicroelectronics.pdf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st.com/en/evaluation-tools/nucleo-g474re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hyperlink" Target="https://www.st.com/resource/en/datasheet/l99dz100g.pdf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Seminar 1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in ST </a:t>
            </a:r>
            <a:r>
              <a:rPr lang="de-DE" dirty="0" err="1" smtClean="0"/>
              <a:t>board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ST Cube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19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7775" y="1026791"/>
            <a:ext cx="2695951" cy="460121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3088886" y="988712"/>
            <a:ext cx="6121789" cy="208057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Analog section is handling the ADC(</a:t>
            </a:r>
            <a:r>
              <a:rPr lang="en-US" sz="1600" b="0" dirty="0" smtClean="0">
                <a:solidFill>
                  <a:schemeClr val="tx2"/>
                </a:solidFill>
                <a:latin typeface="+mn-lt"/>
                <a:hlinkClick r:id="rId3"/>
              </a:rPr>
              <a:t>LINK</a:t>
            </a: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), Comparators and DACs.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In the Lab exercises, only ADC will be used.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ADC is used to sample from analog signals to digital values which can be read from the MCU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bg-BG" sz="1600" b="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937" y="2701444"/>
            <a:ext cx="5304566" cy="35755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503" y="3243601"/>
            <a:ext cx="1541252" cy="30006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77530" y="1043974"/>
            <a:ext cx="1570270" cy="30315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</a:rPr>
              <a:t>If user wants to setup PA6 to ADC, it can be clicked on the PA6 and ADC2_IN3 selected, Then ADC2 and IN3 to Signal-Ended</a:t>
            </a:r>
            <a:endParaRPr lang="en-US" sz="16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bg-BG" sz="1600" b="0" dirty="0" err="1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534400" y="2352675"/>
            <a:ext cx="1485900" cy="1352550"/>
          </a:xfrm>
          <a:prstGeom prst="straightConnector1">
            <a:avLst/>
          </a:prstGeom>
          <a:ln w="12700">
            <a:solidFill>
              <a:srgbClr val="FF00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899113" y="3210895"/>
            <a:ext cx="3078417" cy="2515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3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7" y="835199"/>
            <a:ext cx="5795963" cy="5689426"/>
          </a:xfrm>
        </p:spPr>
        <p:txBody>
          <a:bodyPr/>
          <a:lstStyle/>
          <a:p>
            <a:r>
              <a:rPr lang="en-US" b="0" dirty="0" smtClean="0"/>
              <a:t>When PWM(</a:t>
            </a:r>
            <a:r>
              <a:rPr lang="en-US" b="0" u="sng" dirty="0" smtClean="0">
                <a:hlinkClick r:id="rId2"/>
              </a:rPr>
              <a:t>link</a:t>
            </a:r>
            <a:r>
              <a:rPr lang="en-US" b="0" dirty="0" smtClean="0"/>
              <a:t>) is needed,</a:t>
            </a:r>
          </a:p>
          <a:p>
            <a:pPr marL="285750" indent="-285750">
              <a:buFontTx/>
              <a:buChar char="-"/>
            </a:pPr>
            <a:r>
              <a:rPr lang="en-US" b="0" dirty="0" smtClean="0"/>
              <a:t>For motor speed control</a:t>
            </a:r>
          </a:p>
          <a:p>
            <a:pPr marL="285750" indent="-285750">
              <a:buFontTx/>
              <a:buChar char="-"/>
            </a:pPr>
            <a:r>
              <a:rPr lang="en-US" b="0" dirty="0" smtClean="0"/>
              <a:t>For illumination intensity </a:t>
            </a:r>
          </a:p>
          <a:p>
            <a:r>
              <a:rPr lang="en-US" b="0" dirty="0" smtClean="0"/>
              <a:t>It can be configure by Timers.</a:t>
            </a:r>
          </a:p>
          <a:p>
            <a:r>
              <a:rPr lang="en-US" b="0" dirty="0" smtClean="0"/>
              <a:t>PWM is timer with output.</a:t>
            </a:r>
          </a:p>
          <a:p>
            <a:r>
              <a:rPr lang="en-US" b="0" dirty="0" smtClean="0"/>
              <a:t>Usually there is a period and duty cycles for the PWM.</a:t>
            </a:r>
          </a:p>
          <a:p>
            <a:r>
              <a:rPr lang="en-US" b="0" dirty="0" smtClean="0"/>
              <a:t>Count settings are setting the Frequency of the PWM</a:t>
            </a:r>
          </a:p>
          <a:p>
            <a:r>
              <a:rPr lang="en-US" b="0" dirty="0" smtClean="0"/>
              <a:t>Pulse should be the Duty cycle.</a:t>
            </a:r>
          </a:p>
          <a:p>
            <a:r>
              <a:rPr lang="en-US" b="0" dirty="0" smtClean="0"/>
              <a:t>When timer is set, pin has to be set as well (if not automatically set)</a:t>
            </a:r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23924"/>
            <a:ext cx="4438650" cy="5619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892" y="3880129"/>
            <a:ext cx="256258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655803" y="1022064"/>
            <a:ext cx="3000794" cy="40963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dirty="0" smtClean="0">
                <a:solidFill>
                  <a:schemeClr val="tx2"/>
                </a:solidFill>
              </a:rPr>
              <a:t>Occasion / </a:t>
            </a:r>
            <a:r>
              <a:rPr lang="de-DE" sz="900" noProof="0" dirty="0" err="1" smtClean="0">
                <a:solidFill>
                  <a:schemeClr val="tx2"/>
                </a:solidFill>
              </a:rPr>
              <a:t>Author</a:t>
            </a:r>
            <a:r>
              <a:rPr lang="de-DE" sz="900" noProof="0" dirty="0" smtClean="0">
                <a:solidFill>
                  <a:schemeClr val="tx2"/>
                </a:solidFill>
              </a:rPr>
              <a:t>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73" y="1255692"/>
            <a:ext cx="4029477" cy="3862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566" y="838200"/>
            <a:ext cx="3338512" cy="555312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0" dirty="0" smtClean="0">
                <a:solidFill>
                  <a:schemeClr val="tx2"/>
                </a:solidFill>
              </a:rPr>
              <a:t>From connectivity U(S)ART and SPI(</a:t>
            </a:r>
            <a:r>
              <a:rPr lang="en-US" sz="1400" b="0" dirty="0" smtClean="0">
                <a:solidFill>
                  <a:schemeClr val="tx2"/>
                </a:solidFill>
                <a:hlinkClick r:id="rId4"/>
              </a:rPr>
              <a:t>link</a:t>
            </a:r>
            <a:r>
              <a:rPr lang="en-US" sz="1400" b="0" dirty="0" smtClean="0">
                <a:solidFill>
                  <a:schemeClr val="tx2"/>
                </a:solidFill>
              </a:rPr>
              <a:t>) will be used.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SPI is used to communicate with the L99DZ100(later shown in the expansion board schematic)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b="0" dirty="0" smtClean="0">
                <a:solidFill>
                  <a:schemeClr val="tx2"/>
                </a:solidFill>
              </a:rPr>
              <a:t>SPI communication is used to communicate with external chips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e.g.: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1400" b="0" dirty="0" err="1" smtClean="0">
                <a:solidFill>
                  <a:schemeClr val="tx2"/>
                </a:solidFill>
              </a:rPr>
              <a:t>Mosfet</a:t>
            </a:r>
            <a:r>
              <a:rPr lang="en-US" sz="1400" b="0" dirty="0" smtClean="0">
                <a:solidFill>
                  <a:schemeClr val="tx2"/>
                </a:solidFill>
              </a:rPr>
              <a:t> drivers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Flash memories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1400" b="0" dirty="0" smtClean="0">
                <a:solidFill>
                  <a:schemeClr val="tx2"/>
                </a:solidFill>
              </a:rPr>
              <a:t>Accelerometers</a:t>
            </a:r>
            <a:r>
              <a:rPr lang="en-US" sz="1400" dirty="0" smtClean="0">
                <a:solidFill>
                  <a:schemeClr val="tx2"/>
                </a:solidFill>
              </a:rPr>
              <a:t> and etc.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400" dirty="0" smtClean="0">
                <a:solidFill>
                  <a:schemeClr val="tx2"/>
                </a:solidFill>
              </a:rPr>
              <a:t>When configure SPI several settings has to be set: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Clock polarity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Clock phase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Frequency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Data length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1400" dirty="0" smtClean="0">
                <a:solidFill>
                  <a:schemeClr val="tx2"/>
                </a:solidFill>
              </a:rPr>
              <a:t>MSB or LSB data first</a:t>
            </a:r>
          </a:p>
        </p:txBody>
      </p:sp>
    </p:spTree>
    <p:extLst>
      <p:ext uri="{BB962C8B-B14F-4D97-AF65-F5344CB8AC3E}">
        <p14:creationId xmlns:p14="http://schemas.microsoft.com/office/powerpoint/2010/main" val="28511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8" y="835199"/>
            <a:ext cx="3595688" cy="5689426"/>
          </a:xfrm>
        </p:spPr>
        <p:txBody>
          <a:bodyPr/>
          <a:lstStyle/>
          <a:p>
            <a:r>
              <a:rPr lang="en-US" dirty="0" smtClean="0"/>
              <a:t>UART will be used for communicating between the board and PC via terminal.</a:t>
            </a:r>
          </a:p>
          <a:p>
            <a:r>
              <a:rPr lang="en-US" dirty="0" smtClean="0"/>
              <a:t>The board is supporting from BSP an internal UART.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UART can be used as LIN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 as well.</a:t>
            </a:r>
          </a:p>
          <a:p>
            <a:r>
              <a:rPr lang="en-US" dirty="0" smtClean="0"/>
              <a:t>Lin is protocol that is used widely in the automotive. It is cheap to use and it requires only 2 wires. Lin can be found in: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Switch packs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Ambient light modules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dirty="0" smtClean="0">
                <a:solidFill>
                  <a:schemeClr val="tx2"/>
                </a:solidFill>
              </a:rPr>
              <a:t>Occasion / </a:t>
            </a:r>
            <a:r>
              <a:rPr lang="de-DE" sz="900" noProof="0" dirty="0" err="1" smtClean="0">
                <a:solidFill>
                  <a:schemeClr val="tx2"/>
                </a:solidFill>
              </a:rPr>
              <a:t>Author</a:t>
            </a:r>
            <a:r>
              <a:rPr lang="de-DE" sz="900" noProof="0" dirty="0" smtClean="0">
                <a:solidFill>
                  <a:schemeClr val="tx2"/>
                </a:solidFill>
              </a:rPr>
              <a:t>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23" y="973447"/>
            <a:ext cx="2067650" cy="20002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700" y="919559"/>
            <a:ext cx="3725289" cy="46906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8" y="3253907"/>
            <a:ext cx="5649113" cy="609685"/>
          </a:xfrm>
          <a:prstGeom prst="rect">
            <a:avLst/>
          </a:prstGeom>
        </p:spPr>
      </p:pic>
      <p:pic>
        <p:nvPicPr>
          <p:cNvPr id="12290" name="Picture 2" descr="How to provide the response space in LIN master frame ? - NXP Commun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4814451"/>
            <a:ext cx="4782806" cy="159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36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95263" y="3205064"/>
            <a:ext cx="2524477" cy="176237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and software packs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195263" y="1021923"/>
            <a:ext cx="7846187" cy="215751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In the exercise, next middleware and SW packs will be used.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In Automotive embedded systems, real-time OS is used all the time.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It is handling some tasks at specific time for e.g.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We have 1/2/5/10ms tasks which are reading some inputs and performing some logic.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Nevertheless STM is using </a:t>
            </a:r>
            <a:r>
              <a:rPr lang="en-US" sz="1600" b="0" dirty="0" smtClean="0">
                <a:solidFill>
                  <a:schemeClr val="tx2"/>
                </a:solidFill>
                <a:latin typeface="+mn-lt"/>
                <a:hlinkClick r:id="rId3"/>
              </a:rPr>
              <a:t>FreeRTOS</a:t>
            </a: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 which is doing almost the same thing.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bg-BG" sz="1600" b="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963" y="3179437"/>
            <a:ext cx="5331232" cy="28449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418" y="3100289"/>
            <a:ext cx="3009327" cy="321163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8124825" y="6131706"/>
            <a:ext cx="2400300" cy="324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1029950" y="5419725"/>
            <a:ext cx="447675" cy="6047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82353" y="6016458"/>
            <a:ext cx="3959097" cy="29546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To add new tasks click here and there “add”</a:t>
            </a:r>
            <a:endParaRPr lang="bg-BG" sz="1600" b="0" dirty="0" err="1" smtClean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5469832" y="5133976"/>
            <a:ext cx="592070" cy="8824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73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Timeslot setting is done by the code: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FreeRTOS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8" y="1579185"/>
            <a:ext cx="5325056" cy="2289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86" y="4188294"/>
            <a:ext cx="3762900" cy="174331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572604" y="2367887"/>
            <a:ext cx="4496936" cy="137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60563" y="4518239"/>
            <a:ext cx="6291616" cy="702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081284" y="3739487"/>
            <a:ext cx="286603" cy="661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67887" y="5274860"/>
            <a:ext cx="5568286" cy="750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83188" y="1738484"/>
            <a:ext cx="3152633" cy="12588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After creation of the task, the created task will generate code based on the entry function name.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/>
              <a:t>In this case “StartTask02”</a:t>
            </a:r>
            <a:endParaRPr lang="bg-BG" sz="1600" b="0" dirty="0" err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2612" y="3656958"/>
            <a:ext cx="3152633" cy="8863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The function is generated in </a:t>
            </a:r>
            <a:r>
              <a:rPr lang="en-US" sz="1600" b="1" dirty="0" err="1" smtClean="0">
                <a:solidFill>
                  <a:schemeClr val="tx1"/>
                </a:solidFill>
                <a:latin typeface="+mn-lt"/>
              </a:rPr>
              <a:t>main.c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 and user code has to be implemented here</a:t>
            </a:r>
            <a:endParaRPr lang="bg-BG" sz="1600" b="1" dirty="0" err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33002" y="4869502"/>
            <a:ext cx="3152633" cy="118186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1"/>
                </a:solidFill>
                <a:latin typeface="+mn-lt"/>
              </a:rPr>
              <a:t>Depends on what time we want to be called we changed the </a:t>
            </a:r>
            <a:r>
              <a:rPr lang="en-US" sz="1600" b="0" dirty="0" err="1" smtClean="0">
                <a:solidFill>
                  <a:schemeClr val="tx1"/>
                </a:solidFill>
                <a:latin typeface="+mn-lt"/>
              </a:rPr>
              <a:t>osDelay</a:t>
            </a:r>
            <a:r>
              <a:rPr lang="en-US" sz="1600" dirty="0" smtClean="0"/>
              <a:t>, in this case, task will be called every 1ms</a:t>
            </a:r>
            <a:endParaRPr lang="bg-BG" sz="1600" b="1" dirty="0" err="1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87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7" y="835199"/>
            <a:ext cx="3357563" cy="5689426"/>
          </a:xfrm>
        </p:spPr>
        <p:txBody>
          <a:bodyPr/>
          <a:lstStyle/>
          <a:p>
            <a:r>
              <a:rPr lang="en-US" b="0" dirty="0" smtClean="0"/>
              <a:t>STM is using HAL(Hardware abstraction layer). It is providing functions which user can use to help him to read/write some pins or send something by SPI.</a:t>
            </a:r>
          </a:p>
          <a:p>
            <a:r>
              <a:rPr lang="en-US" b="0" dirty="0" smtClean="0"/>
              <a:t>See:</a:t>
            </a:r>
          </a:p>
          <a:p>
            <a:r>
              <a:rPr lang="en-US" dirty="0">
                <a:hlinkClick r:id="rId2"/>
              </a:rPr>
              <a:t>Description of STM32G4 HAL and low-layer drivers - User </a:t>
            </a:r>
            <a:r>
              <a:rPr lang="en-US" dirty="0" smtClean="0">
                <a:hlinkClick r:id="rId2"/>
              </a:rPr>
              <a:t>manual</a:t>
            </a:r>
            <a:endParaRPr lang="en-US" dirty="0" smtClean="0"/>
          </a:p>
          <a:p>
            <a:r>
              <a:rPr lang="en-US" b="0" dirty="0" smtClean="0"/>
              <a:t>For example to use the </a:t>
            </a:r>
            <a:r>
              <a:rPr lang="en-US" dirty="0" err="1" smtClean="0"/>
              <a:t>HAL_GPIO_WritePin</a:t>
            </a:r>
            <a:r>
              <a:rPr lang="en-US" b="0" dirty="0"/>
              <a:t> </a:t>
            </a:r>
            <a:r>
              <a:rPr lang="en-US" b="0" dirty="0" smtClean="0"/>
              <a:t>, user has to use the following format:</a:t>
            </a:r>
          </a:p>
          <a:p>
            <a:r>
              <a:rPr lang="en-ZW" dirty="0" err="1" smtClean="0"/>
              <a:t>HAL_GPIO_WritePin</a:t>
            </a:r>
            <a:r>
              <a:rPr lang="en-ZW" dirty="0"/>
              <a:t>(GPIOA, GPIO_PIN_15, </a:t>
            </a:r>
            <a:r>
              <a:rPr lang="en-ZW" dirty="0" smtClean="0"/>
              <a:t>GPIO_PIN_SET)</a:t>
            </a:r>
          </a:p>
          <a:p>
            <a:r>
              <a:rPr lang="en-US" b="0" dirty="0" smtClean="0"/>
              <a:t>This will set the PinA15 to High level.</a:t>
            </a:r>
          </a:p>
          <a:p>
            <a:endParaRPr lang="bg-BG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functions and drivers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661" y="1104402"/>
            <a:ext cx="6265778" cy="54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2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43088" y="1003111"/>
            <a:ext cx="11587163" cy="3323230"/>
          </a:xfrm>
        </p:spPr>
        <p:txBody>
          <a:bodyPr/>
          <a:lstStyle/>
          <a:p>
            <a:pPr marL="0" lvl="1" indent="0">
              <a:buNone/>
            </a:pPr>
            <a:r>
              <a:rPr lang="en-US" b="0" dirty="0"/>
              <a:t>In the HAL GPIO we can read and control some digital outputs via following functions:	</a:t>
            </a:r>
            <a:endParaRPr lang="en-ZW" sz="1400" b="0" dirty="0" smtClean="0"/>
          </a:p>
          <a:p>
            <a:pPr lvl="1"/>
            <a:r>
              <a:rPr lang="en-ZW" sz="1400" dirty="0" err="1" smtClean="0"/>
              <a:t>GPIO_PinState</a:t>
            </a:r>
            <a:r>
              <a:rPr lang="en-ZW" sz="1400" dirty="0" smtClean="0"/>
              <a:t> </a:t>
            </a:r>
            <a:r>
              <a:rPr lang="en-ZW" sz="1400" dirty="0" err="1"/>
              <a:t>HAL_GPIO_ReadPin</a:t>
            </a:r>
            <a:r>
              <a:rPr lang="en-ZW" sz="1400" dirty="0"/>
              <a:t> (</a:t>
            </a:r>
            <a:r>
              <a:rPr lang="en-ZW" sz="1400" dirty="0" err="1"/>
              <a:t>GPIO_TypeDef</a:t>
            </a:r>
            <a:r>
              <a:rPr lang="en-ZW" sz="1400" dirty="0"/>
              <a:t> * </a:t>
            </a:r>
            <a:r>
              <a:rPr lang="en-ZW" sz="1400" dirty="0" err="1"/>
              <a:t>GPIOx</a:t>
            </a:r>
            <a:r>
              <a:rPr lang="en-ZW" sz="1400" dirty="0"/>
              <a:t>, uint16_t </a:t>
            </a:r>
            <a:r>
              <a:rPr lang="en-ZW" sz="1400" dirty="0" err="1"/>
              <a:t>GPIO_Pin</a:t>
            </a:r>
            <a:r>
              <a:rPr lang="en-ZW" sz="1400" dirty="0"/>
              <a:t>) - </a:t>
            </a:r>
            <a:r>
              <a:rPr lang="en-US" sz="1400" dirty="0"/>
              <a:t>Read the specified input port pin.</a:t>
            </a:r>
          </a:p>
          <a:p>
            <a:pPr lvl="2"/>
            <a:r>
              <a:rPr lang="en-US" dirty="0" err="1" smtClean="0"/>
              <a:t>GPIOx</a:t>
            </a:r>
            <a:r>
              <a:rPr lang="en-US" dirty="0"/>
              <a:t>: where x can be (A..G) to select the GPIO peripheral for STM32G4xx family </a:t>
            </a:r>
            <a:endParaRPr lang="en-US" dirty="0" smtClean="0"/>
          </a:p>
          <a:p>
            <a:pPr lvl="2"/>
            <a:r>
              <a:rPr lang="en-US" dirty="0" err="1" smtClean="0"/>
              <a:t>GPIO_Pin</a:t>
            </a:r>
            <a:r>
              <a:rPr lang="en-US" dirty="0"/>
              <a:t>: specifies the port bit to read. This parameter can be any combination of </a:t>
            </a:r>
            <a:r>
              <a:rPr lang="en-US" dirty="0" err="1"/>
              <a:t>GPIO_PIN_x</a:t>
            </a:r>
            <a:r>
              <a:rPr lang="en-US" dirty="0"/>
              <a:t> where x can be (0..15). </a:t>
            </a:r>
          </a:p>
          <a:p>
            <a:pPr marL="399600" lvl="2" indent="0">
              <a:buNone/>
            </a:pPr>
            <a:endParaRPr lang="en-US" dirty="0" smtClean="0"/>
          </a:p>
          <a:p>
            <a:pPr lvl="1"/>
            <a:r>
              <a:rPr lang="en-ZW" sz="1200" dirty="0"/>
              <a:t>void </a:t>
            </a:r>
            <a:r>
              <a:rPr lang="en-ZW" sz="1200" dirty="0" err="1"/>
              <a:t>HAL_GPIO_WritePin</a:t>
            </a:r>
            <a:r>
              <a:rPr lang="en-ZW" sz="1200" dirty="0"/>
              <a:t> (</a:t>
            </a:r>
            <a:r>
              <a:rPr lang="en-ZW" sz="1200" dirty="0" err="1"/>
              <a:t>GPIO_TypeDef</a:t>
            </a:r>
            <a:r>
              <a:rPr lang="en-ZW" sz="1200" dirty="0"/>
              <a:t> * </a:t>
            </a:r>
            <a:r>
              <a:rPr lang="en-ZW" sz="1200" dirty="0" err="1"/>
              <a:t>GPIOx</a:t>
            </a:r>
            <a:r>
              <a:rPr lang="en-ZW" sz="1200" dirty="0"/>
              <a:t>, uint16_t </a:t>
            </a:r>
            <a:r>
              <a:rPr lang="en-ZW" sz="1200" dirty="0" err="1"/>
              <a:t>GPIO_Pin</a:t>
            </a:r>
            <a:r>
              <a:rPr lang="en-ZW" sz="1200" dirty="0"/>
              <a:t>, </a:t>
            </a:r>
            <a:r>
              <a:rPr lang="en-ZW" sz="1200" dirty="0" err="1"/>
              <a:t>GPIO_PinState</a:t>
            </a:r>
            <a:r>
              <a:rPr lang="en-ZW" sz="1200" dirty="0"/>
              <a:t> </a:t>
            </a:r>
            <a:r>
              <a:rPr lang="en-ZW" sz="1200" dirty="0" err="1"/>
              <a:t>PinState</a:t>
            </a:r>
            <a:r>
              <a:rPr lang="en-ZW" sz="1200" dirty="0"/>
              <a:t>) - </a:t>
            </a:r>
            <a:r>
              <a:rPr lang="en-US" sz="1200" dirty="0"/>
              <a:t>Set or clear the selected data port bit.</a:t>
            </a:r>
          </a:p>
          <a:p>
            <a:pPr lvl="2"/>
            <a:r>
              <a:rPr lang="en-US" dirty="0" err="1"/>
              <a:t>GPIOx</a:t>
            </a:r>
            <a:r>
              <a:rPr lang="en-US" dirty="0"/>
              <a:t>: where x can be (A..G) to select the GPIO peripheral for STM32G4xx family 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/>
              <a:t>GPIO_Pin</a:t>
            </a:r>
            <a:r>
              <a:rPr lang="en-US" dirty="0"/>
              <a:t>: specifies the port bit to be written. This parameter can be any combination of </a:t>
            </a:r>
            <a:r>
              <a:rPr lang="en-US" dirty="0" err="1"/>
              <a:t>GPIO_PIN_x</a:t>
            </a:r>
            <a:r>
              <a:rPr lang="en-US" dirty="0"/>
              <a:t> where x can be (0..15). </a:t>
            </a:r>
            <a:endParaRPr lang="en-US" dirty="0" smtClean="0"/>
          </a:p>
          <a:p>
            <a:pPr lvl="2"/>
            <a:r>
              <a:rPr lang="en-US" dirty="0" err="1" smtClean="0"/>
              <a:t>PinState</a:t>
            </a:r>
            <a:r>
              <a:rPr lang="en-US" dirty="0"/>
              <a:t>: specifies the value to be written to the selected bit. This parameter can be one of the </a:t>
            </a:r>
            <a:r>
              <a:rPr lang="en-US" dirty="0" err="1"/>
              <a:t>GPIO_PinState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values: – GPIO_PIN_RESET: to clear the port pin – GPIO_PIN_SET: to set the port pin </a:t>
            </a:r>
            <a:endParaRPr lang="en-US" dirty="0" smtClean="0"/>
          </a:p>
          <a:p>
            <a:pPr lvl="1"/>
            <a:r>
              <a:rPr lang="en-ZW" sz="1200" dirty="0"/>
              <a:t>void </a:t>
            </a:r>
            <a:r>
              <a:rPr lang="en-ZW" sz="1200" dirty="0" err="1"/>
              <a:t>HAL_GPIO_TogglePin</a:t>
            </a:r>
            <a:r>
              <a:rPr lang="en-ZW" sz="1200" dirty="0"/>
              <a:t> (</a:t>
            </a:r>
            <a:r>
              <a:rPr lang="en-ZW" sz="1200" dirty="0" err="1"/>
              <a:t>GPIO_TypeDef</a:t>
            </a:r>
            <a:r>
              <a:rPr lang="en-ZW" sz="1200" dirty="0"/>
              <a:t> * </a:t>
            </a:r>
            <a:r>
              <a:rPr lang="en-ZW" sz="1200" dirty="0" err="1"/>
              <a:t>GPIOx</a:t>
            </a:r>
            <a:r>
              <a:rPr lang="en-ZW" sz="1200" dirty="0"/>
              <a:t>, uint16_t </a:t>
            </a:r>
            <a:r>
              <a:rPr lang="en-ZW" sz="1200" dirty="0" err="1"/>
              <a:t>GPIO_Pin</a:t>
            </a:r>
            <a:r>
              <a:rPr lang="en-ZW" sz="1200" dirty="0"/>
              <a:t>) - </a:t>
            </a:r>
            <a:r>
              <a:rPr lang="en-US" sz="1200" dirty="0"/>
              <a:t>Toggle the specified GPIO pin. .</a:t>
            </a:r>
          </a:p>
          <a:p>
            <a:pPr lvl="2"/>
            <a:r>
              <a:rPr lang="en-US" dirty="0" err="1"/>
              <a:t>GPIOx</a:t>
            </a:r>
            <a:r>
              <a:rPr lang="en-US" dirty="0"/>
              <a:t>: where x can be (A..G) to select the GPIO peripheral for STM32G4xx family </a:t>
            </a:r>
            <a:endParaRPr lang="en-US" dirty="0" smtClean="0"/>
          </a:p>
          <a:p>
            <a:pPr lvl="2"/>
            <a:r>
              <a:rPr lang="en-US" dirty="0" err="1" smtClean="0"/>
              <a:t>GPIO_Pin</a:t>
            </a:r>
            <a:r>
              <a:rPr lang="en-US" dirty="0"/>
              <a:t>: specifies the pin to be toggled. This parameter can be any combination of </a:t>
            </a:r>
            <a:r>
              <a:rPr lang="en-US" dirty="0" err="1"/>
              <a:t>GPIO_PIN_x</a:t>
            </a:r>
            <a:r>
              <a:rPr lang="en-US" dirty="0"/>
              <a:t> where x can be (0..15). </a:t>
            </a:r>
          </a:p>
          <a:p>
            <a:pPr lvl="2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GPIO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116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8" y="521301"/>
            <a:ext cx="11483975" cy="5689426"/>
          </a:xfrm>
        </p:spPr>
        <p:txBody>
          <a:bodyPr/>
          <a:lstStyle/>
          <a:p>
            <a:r>
              <a:rPr lang="en-US" b="0" dirty="0" smtClean="0"/>
              <a:t>If we want to read some analog values the ADC has to be used.</a:t>
            </a:r>
          </a:p>
          <a:p>
            <a:r>
              <a:rPr lang="en-US" b="0" dirty="0" smtClean="0"/>
              <a:t>Some ADC applications </a:t>
            </a:r>
          </a:p>
          <a:p>
            <a:pPr marL="285750" indent="-285750">
              <a:buFontTx/>
              <a:buChar char="-"/>
            </a:pPr>
            <a:r>
              <a:rPr lang="en-US" b="0" dirty="0" smtClean="0"/>
              <a:t>used to read out the position of the motor via HALL sensors</a:t>
            </a:r>
          </a:p>
          <a:p>
            <a:pPr marL="285750" indent="-285750">
              <a:buFontTx/>
              <a:buChar char="-"/>
            </a:pPr>
            <a:r>
              <a:rPr lang="en-US" b="0" dirty="0" smtClean="0"/>
              <a:t>Used to read current of the motor via shunt and differential op amp. </a:t>
            </a:r>
          </a:p>
          <a:p>
            <a:pPr marL="285750" indent="-285750">
              <a:buFontTx/>
              <a:buChar char="-"/>
            </a:pPr>
            <a:r>
              <a:rPr lang="en-US" b="0" dirty="0" smtClean="0"/>
              <a:t>Used to read keyboards (</a:t>
            </a:r>
            <a:r>
              <a:rPr lang="en-US" b="0" dirty="0" err="1" smtClean="0"/>
              <a:t>switchpacks</a:t>
            </a:r>
            <a:r>
              <a:rPr lang="en-US" b="0" dirty="0" smtClean="0"/>
              <a:t>) and motors feedbacks (</a:t>
            </a:r>
            <a:r>
              <a:rPr lang="en-US" b="0" dirty="0" err="1" smtClean="0"/>
              <a:t>microswitches</a:t>
            </a:r>
            <a:r>
              <a:rPr lang="en-US" b="0" dirty="0" smtClean="0"/>
              <a:t>).</a:t>
            </a:r>
          </a:p>
          <a:p>
            <a:r>
              <a:rPr lang="en-US" b="0" dirty="0" smtClean="0"/>
              <a:t>ADC Can be used in Poling mode(user has to check if ADC is finished periodically), Interrupt(Interrupt will be fired when ADC sampling finished) and DMA mode(directly transfer the data to a destination w/o involving the CPU).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 err="1"/>
              <a:t>HAL_StatusTypeDef</a:t>
            </a:r>
            <a:r>
              <a:rPr lang="en-ZW" dirty="0"/>
              <a:t> </a:t>
            </a:r>
            <a:r>
              <a:rPr lang="en-ZW" dirty="0" err="1"/>
              <a:t>HAL_ADC_Start</a:t>
            </a:r>
            <a:r>
              <a:rPr lang="en-ZW" dirty="0"/>
              <a:t> (</a:t>
            </a:r>
            <a:r>
              <a:rPr lang="en-ZW" dirty="0" err="1"/>
              <a:t>ADC_HandleTypeDef</a:t>
            </a:r>
            <a:r>
              <a:rPr lang="en-ZW" dirty="0"/>
              <a:t> * </a:t>
            </a:r>
            <a:r>
              <a:rPr lang="en-ZW" dirty="0" err="1" smtClean="0"/>
              <a:t>hadc</a:t>
            </a:r>
            <a:r>
              <a:rPr lang="en-ZW" dirty="0" smtClean="0"/>
              <a:t>) </a:t>
            </a:r>
            <a:r>
              <a:rPr lang="en-ZW" b="0" dirty="0" smtClean="0"/>
              <a:t>- </a:t>
            </a:r>
            <a:r>
              <a:rPr lang="en-US" b="0" dirty="0"/>
              <a:t>Enable ADC, start conversion of regular </a:t>
            </a:r>
            <a:r>
              <a:rPr lang="en-US" b="0" dirty="0" smtClean="0"/>
              <a:t>group</a:t>
            </a:r>
          </a:p>
          <a:p>
            <a:pPr marL="627750" lvl="1" indent="-285750">
              <a:buFont typeface="Arial" panose="020B0604020202020204" pitchFamily="34" charset="0"/>
              <a:buChar char="•"/>
            </a:pPr>
            <a:r>
              <a:rPr lang="en-ZW" b="0" dirty="0" err="1" smtClean="0"/>
              <a:t>hadc</a:t>
            </a:r>
            <a:r>
              <a:rPr lang="en-ZW" b="0" dirty="0"/>
              <a:t>: ADC </a:t>
            </a:r>
            <a:r>
              <a:rPr lang="en-ZW" b="0" dirty="0" smtClean="0"/>
              <a:t>handle</a:t>
            </a:r>
            <a:endParaRPr lang="en-ZW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/>
              <a:t>uint32_t </a:t>
            </a:r>
            <a:r>
              <a:rPr lang="en-ZW" dirty="0" err="1"/>
              <a:t>HAL_ADC_GetValue</a:t>
            </a:r>
            <a:r>
              <a:rPr lang="en-ZW" dirty="0"/>
              <a:t> (</a:t>
            </a:r>
            <a:r>
              <a:rPr lang="en-ZW" dirty="0" err="1"/>
              <a:t>ADC_HandleTypeDef</a:t>
            </a:r>
            <a:r>
              <a:rPr lang="en-ZW" dirty="0"/>
              <a:t> * </a:t>
            </a:r>
            <a:r>
              <a:rPr lang="en-ZW" dirty="0" err="1"/>
              <a:t>hadc</a:t>
            </a:r>
            <a:r>
              <a:rPr lang="en-ZW" dirty="0"/>
              <a:t>)</a:t>
            </a:r>
            <a:r>
              <a:rPr lang="en-ZW" b="0" dirty="0"/>
              <a:t>  - </a:t>
            </a:r>
            <a:r>
              <a:rPr lang="en-US" b="0" dirty="0"/>
              <a:t>Get ADC regular group conversion result.</a:t>
            </a:r>
          </a:p>
          <a:p>
            <a:pPr marL="627750" lvl="1" indent="-285750">
              <a:buFont typeface="Arial" panose="020B0604020202020204" pitchFamily="34" charset="0"/>
              <a:buChar char="•"/>
            </a:pPr>
            <a:r>
              <a:rPr lang="en-ZW" b="0" dirty="0" err="1"/>
              <a:t>hadc</a:t>
            </a:r>
            <a:r>
              <a:rPr lang="en-ZW" b="0" dirty="0"/>
              <a:t>: ADC </a:t>
            </a:r>
            <a:r>
              <a:rPr lang="en-ZW" b="0" dirty="0" smtClean="0"/>
              <a:t>handle</a:t>
            </a:r>
          </a:p>
          <a:p>
            <a:pPr marL="627750" lvl="1" indent="-285750">
              <a:buFont typeface="Arial" panose="020B0604020202020204" pitchFamily="34" charset="0"/>
              <a:buChar char="•"/>
            </a:pPr>
            <a:r>
              <a:rPr lang="en-US" b="0" dirty="0"/>
              <a:t>Return values </a:t>
            </a:r>
            <a:r>
              <a:rPr lang="en-US" b="0" dirty="0" smtClean="0"/>
              <a:t>- group </a:t>
            </a:r>
            <a:r>
              <a:rPr lang="en-US" b="0" dirty="0"/>
              <a:t>regular conversion data</a:t>
            </a:r>
            <a:endParaRPr lang="en-ZW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HAL_StatusTypeDef</a:t>
            </a:r>
            <a:r>
              <a:rPr lang="en-US" dirty="0"/>
              <a:t> </a:t>
            </a:r>
            <a:r>
              <a:rPr lang="en-US" dirty="0" err="1"/>
              <a:t>HAL_ADC_PollForConversion</a:t>
            </a:r>
            <a:r>
              <a:rPr lang="en-US" dirty="0"/>
              <a:t> (</a:t>
            </a:r>
            <a:r>
              <a:rPr lang="en-US" dirty="0" err="1"/>
              <a:t>ADC_HandleTypeDef</a:t>
            </a:r>
            <a:r>
              <a:rPr lang="en-US" dirty="0"/>
              <a:t> * </a:t>
            </a:r>
            <a:r>
              <a:rPr lang="en-US" dirty="0" err="1"/>
              <a:t>hadc</a:t>
            </a:r>
            <a:r>
              <a:rPr lang="en-US" dirty="0"/>
              <a:t>, uint32_t Timeout) </a:t>
            </a:r>
            <a:r>
              <a:rPr lang="en-US" b="0" dirty="0"/>
              <a:t>- Wait for regular group conversion to be completed.</a:t>
            </a:r>
            <a:endParaRPr lang="en-US" b="0" dirty="0" smtClean="0"/>
          </a:p>
          <a:p>
            <a:pPr marL="627750" lvl="1" indent="-285750">
              <a:buFont typeface="Arial" panose="020B0604020202020204" pitchFamily="34" charset="0"/>
              <a:buChar char="•"/>
            </a:pPr>
            <a:r>
              <a:rPr lang="en-US" b="0" dirty="0" err="1"/>
              <a:t>hadc</a:t>
            </a:r>
            <a:r>
              <a:rPr lang="en-US" b="0" dirty="0"/>
              <a:t>: ADC handle </a:t>
            </a:r>
            <a:endParaRPr lang="en-US" b="0" dirty="0" smtClean="0"/>
          </a:p>
          <a:p>
            <a:pPr marL="627750" lvl="1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Timeout</a:t>
            </a:r>
            <a:r>
              <a:rPr lang="en-US" b="0" dirty="0"/>
              <a:t>: Timeout value in </a:t>
            </a:r>
            <a:r>
              <a:rPr lang="en-US" b="0" dirty="0" smtClean="0"/>
              <a:t>millisecond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 err="1"/>
              <a:t>HAL_StatusTypeDef</a:t>
            </a:r>
            <a:r>
              <a:rPr lang="en-ZW" dirty="0"/>
              <a:t> </a:t>
            </a:r>
            <a:r>
              <a:rPr lang="en-ZW" dirty="0" err="1"/>
              <a:t>HAL_ADC_Stop</a:t>
            </a:r>
            <a:r>
              <a:rPr lang="en-ZW" dirty="0"/>
              <a:t> (</a:t>
            </a:r>
            <a:r>
              <a:rPr lang="en-ZW" dirty="0" err="1"/>
              <a:t>ADC_HandleTypeDef</a:t>
            </a:r>
            <a:r>
              <a:rPr lang="en-ZW" dirty="0"/>
              <a:t> * </a:t>
            </a:r>
            <a:r>
              <a:rPr lang="en-ZW" dirty="0" err="1"/>
              <a:t>hadc</a:t>
            </a:r>
            <a:r>
              <a:rPr lang="en-ZW" dirty="0"/>
              <a:t>) </a:t>
            </a:r>
            <a:r>
              <a:rPr lang="en-ZW" b="0" dirty="0" smtClean="0"/>
              <a:t>- </a:t>
            </a:r>
            <a:r>
              <a:rPr lang="en-US" b="0" dirty="0" smtClean="0"/>
              <a:t>Stop </a:t>
            </a:r>
            <a:r>
              <a:rPr lang="en-US" b="0" dirty="0"/>
              <a:t>ADC conversion of regular group (and injected channels in case of </a:t>
            </a:r>
            <a:r>
              <a:rPr lang="en-US" b="0" dirty="0" err="1"/>
              <a:t>auto_injection</a:t>
            </a:r>
            <a:r>
              <a:rPr lang="en-US" b="0" dirty="0"/>
              <a:t> mode), disable ADC peripheral</a:t>
            </a:r>
            <a:r>
              <a:rPr lang="en-US" b="0" dirty="0" smtClean="0"/>
              <a:t>.</a:t>
            </a:r>
          </a:p>
          <a:p>
            <a:pPr marL="627750" lvl="1" indent="-285750">
              <a:buFont typeface="Arial" panose="020B0604020202020204" pitchFamily="34" charset="0"/>
              <a:buChar char="•"/>
            </a:pPr>
            <a:r>
              <a:rPr lang="en-ZW" b="0" dirty="0" err="1" smtClean="0"/>
              <a:t>hadc</a:t>
            </a:r>
            <a:r>
              <a:rPr lang="en-ZW" b="0" dirty="0"/>
              <a:t>: ADC handle</a:t>
            </a:r>
          </a:p>
          <a:p>
            <a:pPr marL="627750" lvl="1" indent="-28575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endParaRPr lang="en-US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ADC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717" y="843694"/>
            <a:ext cx="4149540" cy="151736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9985" y="843694"/>
            <a:ext cx="4149540" cy="15173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bg-BG" sz="1600" b="0" dirty="0" err="1" smtClean="0">
              <a:solidFill>
                <a:schemeClr val="tx1"/>
              </a:solidFill>
            </a:endParaRPr>
          </a:p>
        </p:txBody>
      </p:sp>
      <p:pic>
        <p:nvPicPr>
          <p:cNvPr id="14338" name="Picture 2" descr="Hazard Warning Attention Sign With Exclamation Mark Symbol Vector  Illustration Stock Illustration - Download Image Now - iSt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35868" y="898560"/>
            <a:ext cx="766468" cy="76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98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 err="1"/>
              <a:t>HAL_StatusTypeDef</a:t>
            </a:r>
            <a:r>
              <a:rPr lang="en-ZW" dirty="0"/>
              <a:t> </a:t>
            </a:r>
            <a:r>
              <a:rPr lang="en-ZW" dirty="0" err="1"/>
              <a:t>HAL_SPI_Transmit</a:t>
            </a:r>
            <a:r>
              <a:rPr lang="en-ZW" dirty="0"/>
              <a:t> (</a:t>
            </a:r>
            <a:r>
              <a:rPr lang="en-ZW" dirty="0" err="1"/>
              <a:t>SPI_HandleTypeDef</a:t>
            </a:r>
            <a:r>
              <a:rPr lang="en-ZW" dirty="0"/>
              <a:t> * </a:t>
            </a:r>
            <a:r>
              <a:rPr lang="en-ZW" dirty="0" err="1"/>
              <a:t>hspi</a:t>
            </a:r>
            <a:r>
              <a:rPr lang="en-ZW" dirty="0"/>
              <a:t>, uint8_t * </a:t>
            </a:r>
            <a:r>
              <a:rPr lang="en-ZW" dirty="0" err="1"/>
              <a:t>pData</a:t>
            </a:r>
            <a:r>
              <a:rPr lang="en-ZW" dirty="0"/>
              <a:t>, uint16_t Size, uint32_t Timeout</a:t>
            </a:r>
            <a:r>
              <a:rPr lang="en-ZW" dirty="0" smtClean="0"/>
              <a:t>)</a:t>
            </a:r>
            <a:endParaRPr lang="bg-BG" dirty="0" smtClean="0"/>
          </a:p>
          <a:p>
            <a:pPr marL="6277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hspi</a:t>
            </a:r>
            <a:r>
              <a:rPr lang="en-US" dirty="0"/>
              <a:t>: pointer to a </a:t>
            </a:r>
            <a:r>
              <a:rPr lang="en-US" dirty="0" err="1"/>
              <a:t>SPI_HandleTypeDef</a:t>
            </a:r>
            <a:r>
              <a:rPr lang="en-US" dirty="0"/>
              <a:t> structure that contains the configuration information for SPI module. </a:t>
            </a:r>
            <a:endParaRPr lang="bg-BG" dirty="0" smtClean="0"/>
          </a:p>
          <a:p>
            <a:pPr marL="6277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pData</a:t>
            </a:r>
            <a:r>
              <a:rPr lang="en-US" dirty="0"/>
              <a:t>: pointer to data buffer • Size: amount of data to be sent </a:t>
            </a:r>
            <a:endParaRPr lang="bg-BG" dirty="0" smtClean="0"/>
          </a:p>
          <a:p>
            <a:pPr marL="6277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Timeout: Timeout duration </a:t>
            </a:r>
            <a:endParaRPr lang="bg-B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dirty="0" err="1"/>
              <a:t>HAL_StatusTypeDef</a:t>
            </a:r>
            <a:r>
              <a:rPr lang="en-ZW" dirty="0"/>
              <a:t> </a:t>
            </a:r>
            <a:r>
              <a:rPr lang="en-ZW" dirty="0" err="1"/>
              <a:t>HAL_SPI_Receive</a:t>
            </a:r>
            <a:r>
              <a:rPr lang="en-ZW" dirty="0"/>
              <a:t> (</a:t>
            </a:r>
            <a:r>
              <a:rPr lang="en-ZW" dirty="0" err="1"/>
              <a:t>SPI_HandleTypeDef</a:t>
            </a:r>
            <a:r>
              <a:rPr lang="en-ZW" dirty="0"/>
              <a:t> * </a:t>
            </a:r>
            <a:r>
              <a:rPr lang="en-ZW" dirty="0" err="1"/>
              <a:t>hspi</a:t>
            </a:r>
            <a:r>
              <a:rPr lang="en-ZW" dirty="0"/>
              <a:t>, uint8_t * </a:t>
            </a:r>
            <a:r>
              <a:rPr lang="en-ZW" dirty="0" err="1"/>
              <a:t>pData</a:t>
            </a:r>
            <a:r>
              <a:rPr lang="en-ZW" dirty="0"/>
              <a:t>, uint16_t Size, uint32_t </a:t>
            </a:r>
            <a:r>
              <a:rPr lang="en-ZW" dirty="0" smtClean="0"/>
              <a:t>Timeout</a:t>
            </a:r>
            <a:r>
              <a:rPr lang="bg-BG" dirty="0" smtClean="0"/>
              <a:t>) - </a:t>
            </a:r>
            <a:r>
              <a:rPr lang="en-US" dirty="0"/>
              <a:t>Receive an amount of data in blocking mode.</a:t>
            </a:r>
            <a:endParaRPr lang="bg-BG" dirty="0"/>
          </a:p>
          <a:p>
            <a:pPr lvl="2"/>
            <a:r>
              <a:rPr lang="en-US" dirty="0" err="1" smtClean="0"/>
              <a:t>hspi</a:t>
            </a:r>
            <a:r>
              <a:rPr lang="en-US" dirty="0"/>
              <a:t>: pointer to a </a:t>
            </a:r>
            <a:r>
              <a:rPr lang="en-US" dirty="0" err="1"/>
              <a:t>SPI_HandleTypeDef</a:t>
            </a:r>
            <a:r>
              <a:rPr lang="en-US" dirty="0"/>
              <a:t> structure that contains the configuration information for SPI module</a:t>
            </a:r>
            <a:r>
              <a:rPr lang="en-US" dirty="0" smtClean="0"/>
              <a:t>.</a:t>
            </a:r>
            <a:endParaRPr lang="bg-BG" dirty="0" smtClean="0"/>
          </a:p>
          <a:p>
            <a:pPr lvl="2"/>
            <a:r>
              <a:rPr lang="en-US" dirty="0" err="1" smtClean="0"/>
              <a:t>pData</a:t>
            </a:r>
            <a:r>
              <a:rPr lang="en-US" dirty="0"/>
              <a:t>: pointer to data buffer </a:t>
            </a:r>
            <a:endParaRPr lang="bg-BG" dirty="0" smtClean="0"/>
          </a:p>
          <a:p>
            <a:pPr lvl="2"/>
            <a:r>
              <a:rPr lang="en-US" dirty="0" smtClean="0"/>
              <a:t>Size</a:t>
            </a:r>
            <a:r>
              <a:rPr lang="en-US" dirty="0"/>
              <a:t>: amount of data to be received </a:t>
            </a:r>
            <a:endParaRPr lang="bg-BG" dirty="0" smtClean="0"/>
          </a:p>
          <a:p>
            <a:pPr lvl="2"/>
            <a:r>
              <a:rPr lang="en-US" dirty="0" smtClean="0"/>
              <a:t>Timeout</a:t>
            </a:r>
            <a:r>
              <a:rPr lang="en-US" dirty="0"/>
              <a:t>: Timeout duration 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 SPI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36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800" y="1418637"/>
            <a:ext cx="10363200" cy="1360800"/>
          </a:xfrm>
        </p:spPr>
        <p:txBody>
          <a:bodyPr/>
          <a:lstStyle/>
          <a:p>
            <a:pPr algn="ctr"/>
            <a:r>
              <a:rPr lang="en-US" dirty="0" smtClean="0"/>
              <a:t>NUCLEO-G474RE /ST/</a:t>
            </a:r>
            <a:br>
              <a:rPr lang="en-US" dirty="0" smtClean="0"/>
            </a:br>
            <a:r>
              <a:rPr lang="en-US" dirty="0" smtClean="0"/>
              <a:t>Development Kit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34322" y="5840460"/>
            <a:ext cx="9614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NUCLEO-G474RE - STM32 Nucleo-64 development board with STM32G474RE MCU, supports Arduino and ST </a:t>
            </a:r>
            <a:r>
              <a:rPr lang="en-US" dirty="0" err="1">
                <a:hlinkClick r:id="rId2"/>
              </a:rPr>
              <a:t>morpho</a:t>
            </a:r>
            <a:r>
              <a:rPr lang="en-US" dirty="0">
                <a:hlinkClick r:id="rId2"/>
              </a:rPr>
              <a:t> connectivity - STMicroelectronics</a:t>
            </a:r>
            <a:endParaRPr lang="en-US" dirty="0"/>
          </a:p>
        </p:txBody>
      </p:sp>
      <p:pic>
        <p:nvPicPr>
          <p:cNvPr id="1026" name="Picture 2" descr="NUCLEOF446RE Development Boards Kits ARM STM32 Nucleo64 development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7" b="14410"/>
          <a:stretch/>
        </p:blipFill>
        <p:spPr bwMode="auto">
          <a:xfrm>
            <a:off x="4007298" y="2773966"/>
            <a:ext cx="4278203" cy="310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gray">
          <a:xfrm>
            <a:off x="300038" y="113217"/>
            <a:ext cx="9540874" cy="594000"/>
          </a:xfrm>
          <a:prstGeom prst="rect">
            <a:avLst/>
          </a:prstGeom>
        </p:spPr>
        <p:txBody>
          <a:bodyPr vert="horz" lIns="360000" tIns="72000" rIns="90000" bIns="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Dev kit selection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67314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board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6" name="Picture 2" descr="NUCLEOF446RE Development Boards Kits ARM STM32 Nucleo64 development ..."/>
          <p:cNvPicPr>
            <a:picLocks noGrp="1" noChangeAspect="1" noChangeArrowheads="1"/>
          </p:cNvPicPr>
          <p:nvPr>
            <p:ph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7" b="14410"/>
          <a:stretch/>
        </p:blipFill>
        <p:spPr bwMode="auto">
          <a:xfrm>
            <a:off x="426951" y="2079837"/>
            <a:ext cx="4276898" cy="310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188951" y="1438275"/>
            <a:ext cx="8164094" cy="667875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/>
              <a:t>The board can be expanded by expansion boards on the pins with “sandwich” style board.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bg-BG" sz="1600" b="0" dirty="0" err="1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314" name="Picture 2" descr="X-NUCLEO-53L5A1 - expansion board with distance sensor VL53L5CX for STM32  Nucleo - Kamami on-line st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71675"/>
            <a:ext cx="3831417" cy="38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8" y="835199"/>
            <a:ext cx="4967288" cy="5689426"/>
          </a:xfrm>
        </p:spPr>
        <p:txBody>
          <a:bodyPr/>
          <a:lstStyle/>
          <a:p>
            <a:r>
              <a:rPr lang="en-US" dirty="0" smtClean="0"/>
              <a:t>The expansion board which will be used for the lab exercises is custom made and it is including:</a:t>
            </a:r>
            <a:br>
              <a:rPr lang="en-US" dirty="0" smtClean="0"/>
            </a:br>
            <a:r>
              <a:rPr lang="en-US" dirty="0" smtClean="0"/>
              <a:t> - L99DZ100 (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) (as main chip communicating with SPI)(SBC – system basis chip) </a:t>
            </a:r>
          </a:p>
          <a:p>
            <a:r>
              <a:rPr lang="en-US" dirty="0"/>
              <a:t> </a:t>
            </a:r>
            <a:r>
              <a:rPr lang="en-US" dirty="0" smtClean="0"/>
              <a:t>- External flash memory</a:t>
            </a:r>
          </a:p>
          <a:p>
            <a:r>
              <a:rPr lang="en-US" dirty="0"/>
              <a:t> </a:t>
            </a:r>
            <a:r>
              <a:rPr lang="en-US" dirty="0" smtClean="0"/>
              <a:t>- Differential op amps used to measure current based on a shunt – ADC measurement</a:t>
            </a:r>
          </a:p>
          <a:p>
            <a:r>
              <a:rPr lang="en-US" dirty="0"/>
              <a:t> </a:t>
            </a:r>
            <a:r>
              <a:rPr lang="en-US" dirty="0" smtClean="0"/>
              <a:t>- Buzzer controlled with PWM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Most of the functionality are going to be driven by the L99DZ100.</a:t>
            </a:r>
          </a:p>
          <a:p>
            <a:r>
              <a:rPr lang="en-US" dirty="0"/>
              <a:t> </a:t>
            </a:r>
            <a:r>
              <a:rPr lang="en-US" dirty="0" smtClean="0"/>
              <a:t>- Heating for the mirror</a:t>
            </a:r>
          </a:p>
          <a:p>
            <a:r>
              <a:rPr lang="en-US" dirty="0"/>
              <a:t> </a:t>
            </a:r>
            <a:r>
              <a:rPr lang="en-US" dirty="0" smtClean="0"/>
              <a:t>- BLIS, puddle, Side turn indicator as illumination</a:t>
            </a:r>
          </a:p>
          <a:p>
            <a:r>
              <a:rPr lang="en-US" dirty="0"/>
              <a:t> </a:t>
            </a:r>
            <a:r>
              <a:rPr lang="en-US" dirty="0" smtClean="0"/>
              <a:t>- Driving of several motors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board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7" name="Picture 2" descr="X-NUCLEO-53L5A1 - expansion board with distance sensor VL53L5CX for STM32  Nucleo - Kamami on-line st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568" y="835199"/>
            <a:ext cx="3831417" cy="38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3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L99DZ100	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745376" y="835199"/>
            <a:ext cx="6038636" cy="1764700"/>
          </a:xfrm>
        </p:spPr>
        <p:txBody>
          <a:bodyPr/>
          <a:lstStyle/>
          <a:p>
            <a:r>
              <a:rPr lang="en-US" b="0" dirty="0" smtClean="0"/>
              <a:t>L99DZ100 is a SBC(System basis chip) which have a external WDG timer, High Side drivers, Full-bridge external </a:t>
            </a:r>
            <a:r>
              <a:rPr lang="en-US" b="0" dirty="0" err="1" smtClean="0"/>
              <a:t>mosfet</a:t>
            </a:r>
            <a:r>
              <a:rPr lang="en-US" b="0" dirty="0" smtClean="0"/>
              <a:t> driver, glass heater driver, electro-chromatic driver and half bridge drivers, CAN and LIN transceivers.</a:t>
            </a:r>
            <a:endParaRPr lang="en-US" b="0" dirty="0"/>
          </a:p>
          <a:p>
            <a:r>
              <a:rPr lang="en-US" b="0" dirty="0" smtClean="0"/>
              <a:t>It is controlled from the MCU by SPI commands. 	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842776"/>
            <a:ext cx="5445339" cy="5674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5646" y="2855058"/>
            <a:ext cx="2458366" cy="1130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376" y="2663989"/>
            <a:ext cx="3497072" cy="1567653"/>
          </a:xfrm>
          <a:prstGeom prst="rect">
            <a:avLst/>
          </a:prstGeom>
        </p:spPr>
      </p:pic>
      <p:sp>
        <p:nvSpPr>
          <p:cNvPr id="12" name="Content Placeholder 6"/>
          <p:cNvSpPr txBox="1">
            <a:spLocks/>
          </p:cNvSpPr>
          <p:nvPr/>
        </p:nvSpPr>
        <p:spPr bwMode="gray">
          <a:xfrm>
            <a:off x="5745376" y="4231642"/>
            <a:ext cx="6038636" cy="1764700"/>
          </a:xfrm>
          <a:prstGeom prst="rect">
            <a:avLst/>
          </a:prstGeom>
        </p:spPr>
        <p:txBody>
          <a:bodyPr vert="horz" lIns="0" tIns="360000" rIns="0" bIns="360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000" indent="-3420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600" indent="-34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4800" indent="-2304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1656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 smtClean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gray">
          <a:xfrm>
            <a:off x="5697299" y="4273065"/>
            <a:ext cx="6038636" cy="1764700"/>
          </a:xfrm>
          <a:prstGeom prst="rect">
            <a:avLst/>
          </a:prstGeom>
        </p:spPr>
        <p:txBody>
          <a:bodyPr vert="horz" lIns="0" tIns="360000" rIns="0" bIns="360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000" indent="-3420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600" indent="-34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4800" indent="-2304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1656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There are internal diagnostics for all of the outputs and it can be read by the SPI as well.	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00016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7" y="835199"/>
            <a:ext cx="3030017" cy="5689426"/>
          </a:xfrm>
        </p:spPr>
        <p:txBody>
          <a:bodyPr/>
          <a:lstStyle/>
          <a:p>
            <a:r>
              <a:rPr lang="en-US" dirty="0" smtClean="0"/>
              <a:t>This is the schematic of the expansion board. </a:t>
            </a:r>
          </a:p>
          <a:p>
            <a:r>
              <a:rPr lang="en-US" dirty="0" smtClean="0"/>
              <a:t>There are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3LED connectors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4 motors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Heater</a:t>
            </a:r>
          </a:p>
          <a:p>
            <a:r>
              <a:rPr lang="en-US" dirty="0" smtClean="0"/>
              <a:t>Led drivers are controlled by internal HS drivers where user can set the output as a PWM controlled by SPI.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Motors are connected to Half-bridges. To drive the motors, the SW has to send command for actuating 1 LS and 1 HS. </a:t>
            </a:r>
            <a:r>
              <a:rPr lang="en-US" smtClean="0"/>
              <a:t>To ensure there are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L99DZ10</a:t>
            </a:r>
            <a:r>
              <a:rPr lang="bg-BG" dirty="0" smtClean="0"/>
              <a:t>0 </a:t>
            </a:r>
            <a:r>
              <a:rPr lang="en-US" dirty="0" smtClean="0"/>
              <a:t>at the expansion board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548" y="835199"/>
            <a:ext cx="8113516" cy="57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 kit selection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2001" y="835199"/>
            <a:ext cx="5472475" cy="5653524"/>
          </a:xfrm>
        </p:spPr>
        <p:txBody>
          <a:bodyPr/>
          <a:lstStyle/>
          <a:p>
            <a:r>
              <a:rPr lang="en-US" b="0" dirty="0" smtClean="0"/>
              <a:t>Microcontroller</a:t>
            </a:r>
            <a:r>
              <a:rPr lang="en-US" b="0" dirty="0"/>
              <a:t>: </a:t>
            </a:r>
            <a:r>
              <a:rPr lang="en-US" b="0" dirty="0" smtClean="0"/>
              <a:t>STM32G474RE</a:t>
            </a:r>
            <a:endParaRPr lang="en-US" b="0" dirty="0"/>
          </a:p>
          <a:p>
            <a:r>
              <a:rPr lang="en-US" b="0" dirty="0"/>
              <a:t>  - Core: ARM Cortex-M4</a:t>
            </a:r>
          </a:p>
          <a:p>
            <a:r>
              <a:rPr lang="en-US" b="0" dirty="0"/>
              <a:t>  - Frequency: </a:t>
            </a:r>
            <a:r>
              <a:rPr lang="en-US" b="0" dirty="0" smtClean="0"/>
              <a:t>170 </a:t>
            </a:r>
            <a:r>
              <a:rPr lang="en-US" b="0" dirty="0"/>
              <a:t>MHz</a:t>
            </a:r>
          </a:p>
          <a:p>
            <a:r>
              <a:rPr lang="en-US" b="0" dirty="0"/>
              <a:t>  - Architecture: 32-bit RISC</a:t>
            </a:r>
          </a:p>
          <a:p>
            <a:r>
              <a:rPr lang="en-US" b="0" dirty="0"/>
              <a:t>Memory:</a:t>
            </a:r>
          </a:p>
          <a:p>
            <a:r>
              <a:rPr lang="en-US" b="0" dirty="0"/>
              <a:t>  - Flash Memory: 512 KB</a:t>
            </a:r>
          </a:p>
          <a:p>
            <a:r>
              <a:rPr lang="en-US" b="0" dirty="0"/>
              <a:t>  - SRAM: </a:t>
            </a:r>
            <a:r>
              <a:rPr lang="en-US" b="0" dirty="0" smtClean="0"/>
              <a:t>96 </a:t>
            </a:r>
            <a:r>
              <a:rPr lang="en-US" b="0" dirty="0"/>
              <a:t>KB</a:t>
            </a:r>
          </a:p>
          <a:p>
            <a:r>
              <a:rPr lang="en-US" b="0" dirty="0" smtClean="0"/>
              <a:t>Peripheral / Communication </a:t>
            </a:r>
            <a:r>
              <a:rPr lang="en-US" b="0" dirty="0"/>
              <a:t>Interfaces:</a:t>
            </a:r>
          </a:p>
          <a:p>
            <a:r>
              <a:rPr lang="en-US" b="0" dirty="0"/>
              <a:t>  - SPI: Dual mode </a:t>
            </a:r>
            <a:r>
              <a:rPr lang="en-US" b="0" dirty="0" err="1"/>
              <a:t>QuadSPI</a:t>
            </a:r>
            <a:r>
              <a:rPr lang="en-US" b="0" dirty="0"/>
              <a:t> </a:t>
            </a:r>
            <a:r>
              <a:rPr lang="en-US" b="0" dirty="0" smtClean="0"/>
              <a:t>interface, </a:t>
            </a:r>
          </a:p>
          <a:p>
            <a:r>
              <a:rPr lang="en-US" b="0" dirty="0"/>
              <a:t> </a:t>
            </a:r>
            <a:r>
              <a:rPr lang="en-US" b="0" dirty="0" smtClean="0"/>
              <a:t> - </a:t>
            </a:r>
            <a:r>
              <a:rPr lang="en-US" b="0" dirty="0"/>
              <a:t>USB UART: </a:t>
            </a:r>
            <a:r>
              <a:rPr lang="en-US" b="0" dirty="0" smtClean="0"/>
              <a:t>5 USART </a:t>
            </a:r>
          </a:p>
          <a:p>
            <a:r>
              <a:rPr lang="en-US" b="0" dirty="0"/>
              <a:t> </a:t>
            </a:r>
            <a:r>
              <a:rPr lang="en-US" b="0" dirty="0" smtClean="0"/>
              <a:t> - </a:t>
            </a:r>
            <a:r>
              <a:rPr lang="en-US" b="0" dirty="0"/>
              <a:t>LIN: LIN support via USART</a:t>
            </a:r>
          </a:p>
          <a:p>
            <a:r>
              <a:rPr lang="en-US" b="0" dirty="0"/>
              <a:t>  - I2C: </a:t>
            </a:r>
            <a:r>
              <a:rPr lang="en-US" b="0" dirty="0" smtClean="0"/>
              <a:t>4 </a:t>
            </a:r>
            <a:r>
              <a:rPr lang="en-US" b="0" dirty="0"/>
              <a:t>interfaces</a:t>
            </a:r>
          </a:p>
          <a:p>
            <a:r>
              <a:rPr lang="en-US" b="0" dirty="0"/>
              <a:t>  - ADC: </a:t>
            </a:r>
            <a:r>
              <a:rPr lang="en-US" b="0" dirty="0" smtClean="0"/>
              <a:t>5 x 12-bit </a:t>
            </a:r>
            <a:r>
              <a:rPr lang="en-US" b="0" dirty="0"/>
              <a:t>ADCs, up to </a:t>
            </a:r>
            <a:r>
              <a:rPr lang="en-US" b="0" dirty="0" smtClean="0"/>
              <a:t>42 </a:t>
            </a:r>
            <a:r>
              <a:rPr lang="en-US" b="0" dirty="0"/>
              <a:t>channels</a:t>
            </a:r>
          </a:p>
          <a:p>
            <a:r>
              <a:rPr lang="en-US" b="0" dirty="0"/>
              <a:t>  - DAC: </a:t>
            </a:r>
            <a:r>
              <a:rPr lang="en-US" b="0" dirty="0" smtClean="0"/>
              <a:t>12-bit DAC, 7 channels</a:t>
            </a:r>
          </a:p>
          <a:p>
            <a:r>
              <a:rPr lang="en-US" b="0" dirty="0"/>
              <a:t> </a:t>
            </a:r>
            <a:r>
              <a:rPr lang="en-US" b="0" dirty="0" smtClean="0"/>
              <a:t> - </a:t>
            </a:r>
            <a:r>
              <a:rPr lang="en-US" b="0" dirty="0"/>
              <a:t>GPIO: Up to </a:t>
            </a:r>
            <a:r>
              <a:rPr lang="en-US" b="0" dirty="0" smtClean="0"/>
              <a:t>107 </a:t>
            </a:r>
            <a:r>
              <a:rPr lang="en-US" b="0" dirty="0"/>
              <a:t>pins</a:t>
            </a:r>
          </a:p>
          <a:p>
            <a:r>
              <a:rPr lang="en-US" b="0" dirty="0"/>
              <a:t>  - Timers: </a:t>
            </a:r>
            <a:r>
              <a:rPr lang="en-US" b="0" dirty="0" smtClean="0"/>
              <a:t>17 </a:t>
            </a:r>
            <a:r>
              <a:rPr lang="en-US" b="0" dirty="0"/>
              <a:t>timers </a:t>
            </a:r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- </a:t>
            </a:r>
            <a:r>
              <a:rPr lang="en-US" b="0" dirty="0"/>
              <a:t>DMA: 16 streams, 16-bit data bus</a:t>
            </a:r>
            <a:endParaRPr lang="bg-BG" b="0" dirty="0"/>
          </a:p>
          <a:p>
            <a:endParaRPr lang="bg-BG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192476" y="835199"/>
            <a:ext cx="5472475" cy="5653524"/>
          </a:xfrm>
        </p:spPr>
        <p:txBody>
          <a:bodyPr/>
          <a:lstStyle/>
          <a:p>
            <a:r>
              <a:rPr lang="en-US" b="0" dirty="0"/>
              <a:t>Operating System Support:</a:t>
            </a:r>
          </a:p>
          <a:p>
            <a:r>
              <a:rPr lang="en-US" b="0" dirty="0"/>
              <a:t>  - FreeRTOS: Supported</a:t>
            </a:r>
          </a:p>
          <a:p>
            <a:r>
              <a:rPr lang="en-US" b="0" dirty="0"/>
              <a:t>Debugging and Programming:</a:t>
            </a:r>
          </a:p>
          <a:p>
            <a:r>
              <a:rPr lang="en-US" b="0" dirty="0"/>
              <a:t>  - On-board Debugger: ST-Link/V2-1</a:t>
            </a:r>
          </a:p>
          <a:p>
            <a:r>
              <a:rPr lang="en-US" b="0" dirty="0"/>
              <a:t>  - IDE Compatibility: STM32CubeIDE, </a:t>
            </a:r>
            <a:r>
              <a:rPr lang="en-US" b="0" dirty="0" err="1"/>
              <a:t>Keil</a:t>
            </a:r>
            <a:r>
              <a:rPr lang="en-US" b="0" dirty="0"/>
              <a:t> MDK, </a:t>
            </a:r>
            <a:r>
              <a:rPr lang="en-US" b="0" dirty="0" smtClean="0"/>
              <a:t>IAR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Embedded Workbench</a:t>
            </a:r>
          </a:p>
          <a:p>
            <a:r>
              <a:rPr lang="en-US" b="0" dirty="0"/>
              <a:t>Expansion:</a:t>
            </a:r>
          </a:p>
          <a:p>
            <a:r>
              <a:rPr lang="en-US" b="0" dirty="0"/>
              <a:t>  - Arduino Uno V3 Connectivity</a:t>
            </a:r>
          </a:p>
          <a:p>
            <a:r>
              <a:rPr lang="en-US" b="0" dirty="0"/>
              <a:t>  - ST Zio Connector</a:t>
            </a:r>
          </a:p>
          <a:p>
            <a:r>
              <a:rPr lang="en-US" b="0" dirty="0"/>
              <a:t>Motor Control:</a:t>
            </a:r>
          </a:p>
          <a:p>
            <a:r>
              <a:rPr lang="en-US" b="0" dirty="0"/>
              <a:t>  - Motor Control Shields: Compatible with 3 full </a:t>
            </a:r>
            <a:r>
              <a:rPr lang="en-US" b="0" dirty="0" smtClean="0"/>
              <a:t>bridge</a:t>
            </a:r>
          </a:p>
          <a:p>
            <a:r>
              <a:rPr lang="en-US" b="0" dirty="0"/>
              <a:t> </a:t>
            </a:r>
            <a:r>
              <a:rPr lang="en-US" b="0" dirty="0" smtClean="0"/>
              <a:t>   motors</a:t>
            </a:r>
          </a:p>
          <a:p>
            <a:r>
              <a:rPr lang="en-US" b="0" dirty="0"/>
              <a:t>Additional Features:</a:t>
            </a:r>
            <a:endParaRPr lang="en-US" b="0" dirty="0" smtClean="0"/>
          </a:p>
          <a:p>
            <a:r>
              <a:rPr lang="en-US" b="0" dirty="0" smtClean="0"/>
              <a:t>  - </a:t>
            </a:r>
            <a:r>
              <a:rPr lang="en-US" b="0" dirty="0"/>
              <a:t>CRC Calculation Unit</a:t>
            </a:r>
          </a:p>
          <a:p>
            <a:r>
              <a:rPr lang="en-US" b="0" dirty="0"/>
              <a:t>  - True Random Number Generator</a:t>
            </a:r>
          </a:p>
          <a:p>
            <a:r>
              <a:rPr lang="en-US" b="0" dirty="0"/>
              <a:t>  </a:t>
            </a:r>
            <a:endParaRPr lang="bg-BG" b="0" dirty="0"/>
          </a:p>
          <a:p>
            <a:endParaRPr lang="bg-BG" b="0" dirty="0"/>
          </a:p>
          <a:p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6940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NUCLEO-F446RE </a:t>
            </a:r>
            <a:r>
              <a:rPr lang="en-US" dirty="0" smtClean="0"/>
              <a:t>Pros &amp; Cons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2001" y="835199"/>
            <a:ext cx="5472475" cy="5653524"/>
          </a:xfrm>
        </p:spPr>
        <p:txBody>
          <a:bodyPr/>
          <a:lstStyle/>
          <a:p>
            <a:r>
              <a:rPr lang="en-US" b="0" dirty="0" smtClean="0"/>
              <a:t>Pros</a:t>
            </a:r>
            <a:endParaRPr lang="en-US" b="0" dirty="0"/>
          </a:p>
          <a:p>
            <a:r>
              <a:rPr lang="en-US" b="0" dirty="0"/>
              <a:t> </a:t>
            </a:r>
            <a:r>
              <a:rPr lang="en-US" b="0" dirty="0" smtClean="0"/>
              <a:t> </a:t>
            </a:r>
            <a:r>
              <a:rPr lang="en-US" b="0" dirty="0"/>
              <a:t>- High Performance: </a:t>
            </a:r>
            <a:r>
              <a:rPr lang="en-US" b="0" dirty="0" smtClean="0"/>
              <a:t>213 </a:t>
            </a:r>
            <a:r>
              <a:rPr lang="en-US" b="0" dirty="0"/>
              <a:t>DMIPS, </a:t>
            </a:r>
            <a:r>
              <a:rPr lang="en-US" b="0" dirty="0" smtClean="0"/>
              <a:t>170 </a:t>
            </a:r>
            <a:r>
              <a:rPr lang="en-US" b="0" dirty="0"/>
              <a:t>MHz frequency </a:t>
            </a:r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  with </a:t>
            </a:r>
            <a:r>
              <a:rPr lang="en-US" b="0" dirty="0"/>
              <a:t>FPU and DSP instructions</a:t>
            </a:r>
            <a:r>
              <a:rPr lang="en-US" b="0" dirty="0" smtClean="0"/>
              <a:t>.</a:t>
            </a:r>
          </a:p>
          <a:p>
            <a:r>
              <a:rPr lang="en-US" b="0" dirty="0"/>
              <a:t> </a:t>
            </a:r>
            <a:r>
              <a:rPr lang="en-US" b="0" dirty="0" smtClean="0"/>
              <a:t> - Memory</a:t>
            </a:r>
            <a:r>
              <a:rPr lang="en-US" b="0" dirty="0"/>
              <a:t>: Large flash (512 KB) </a:t>
            </a:r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- Extensive </a:t>
            </a:r>
            <a:r>
              <a:rPr lang="en-US" b="0" dirty="0"/>
              <a:t>I/O Ports: Up to 114 I/</a:t>
            </a:r>
            <a:r>
              <a:rPr lang="en-US" b="0" dirty="0" err="1"/>
              <a:t>Os</a:t>
            </a:r>
            <a:r>
              <a:rPr lang="en-US" b="0" dirty="0"/>
              <a:t>, many of which are </a:t>
            </a:r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  5V-tolerant.</a:t>
            </a:r>
          </a:p>
          <a:p>
            <a:r>
              <a:rPr lang="en-US" b="0" dirty="0"/>
              <a:t> </a:t>
            </a:r>
            <a:r>
              <a:rPr lang="en-US" b="0" dirty="0" smtClean="0"/>
              <a:t> - Analog </a:t>
            </a:r>
            <a:r>
              <a:rPr lang="en-US" b="0" dirty="0"/>
              <a:t>Capabilities: </a:t>
            </a:r>
            <a:r>
              <a:rPr lang="en-US" b="0" dirty="0" smtClean="0"/>
              <a:t>5x </a:t>
            </a:r>
            <a:r>
              <a:rPr lang="en-US" b="0" dirty="0"/>
              <a:t>12-bit ADCs, </a:t>
            </a:r>
            <a:r>
              <a:rPr lang="en-US" b="0" dirty="0" smtClean="0"/>
              <a:t>7x </a:t>
            </a:r>
            <a:r>
              <a:rPr lang="en-US" b="0" dirty="0"/>
              <a:t>12-bit DACs</a:t>
            </a:r>
            <a:r>
              <a:rPr lang="en-US" b="0" dirty="0" smtClean="0"/>
              <a:t>.</a:t>
            </a:r>
          </a:p>
          <a:p>
            <a:r>
              <a:rPr lang="en-US" b="0" dirty="0"/>
              <a:t> </a:t>
            </a:r>
            <a:r>
              <a:rPr lang="en-US" b="0" dirty="0" smtClean="0"/>
              <a:t> - Communication </a:t>
            </a:r>
            <a:r>
              <a:rPr lang="en-US" b="0" dirty="0"/>
              <a:t>Interfaces: </a:t>
            </a:r>
            <a:r>
              <a:rPr lang="en-US" b="0" dirty="0" smtClean="0"/>
              <a:t>21 </a:t>
            </a:r>
            <a:r>
              <a:rPr lang="en-US" b="0" dirty="0"/>
              <a:t>interfaces including </a:t>
            </a:r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  I2C</a:t>
            </a:r>
            <a:r>
              <a:rPr lang="en-US" b="0" dirty="0"/>
              <a:t>, USART, SPI, CAN, and USB OTG</a:t>
            </a:r>
            <a:r>
              <a:rPr lang="en-US" b="0" dirty="0" smtClean="0"/>
              <a:t>.</a:t>
            </a:r>
          </a:p>
          <a:p>
            <a:r>
              <a:rPr lang="en-US" b="0" dirty="0"/>
              <a:t> </a:t>
            </a:r>
            <a:r>
              <a:rPr lang="en-US" b="0" dirty="0" smtClean="0"/>
              <a:t> - Advanced </a:t>
            </a:r>
            <a:r>
              <a:rPr lang="en-US" b="0" dirty="0"/>
              <a:t>Features: Flexible external memory </a:t>
            </a:r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  controller</a:t>
            </a:r>
            <a:r>
              <a:rPr lang="en-US" b="0" dirty="0"/>
              <a:t>, LCD and camera </a:t>
            </a:r>
            <a:r>
              <a:rPr lang="en-US" b="0" dirty="0" smtClean="0"/>
              <a:t>interfaces.</a:t>
            </a:r>
          </a:p>
          <a:p>
            <a:r>
              <a:rPr lang="en-US" b="0" dirty="0" smtClean="0"/>
              <a:t>  - </a:t>
            </a:r>
            <a:r>
              <a:rPr lang="en-US" b="0" dirty="0"/>
              <a:t>On-board </a:t>
            </a:r>
            <a:r>
              <a:rPr lang="en-US" b="0" dirty="0" smtClean="0"/>
              <a:t>ST-Link </a:t>
            </a:r>
            <a:endParaRPr lang="en-US" b="0" dirty="0"/>
          </a:p>
          <a:p>
            <a:r>
              <a:rPr lang="en-US" b="0" dirty="0"/>
              <a:t>  - FreeRTOS </a:t>
            </a:r>
            <a:r>
              <a:rPr lang="en-US" b="0" dirty="0" smtClean="0"/>
              <a:t>Support debugger</a:t>
            </a:r>
            <a:endParaRPr lang="en-US" b="0" dirty="0"/>
          </a:p>
          <a:p>
            <a:r>
              <a:rPr lang="en-US" b="0" dirty="0" smtClean="0"/>
              <a:t>  - </a:t>
            </a:r>
            <a:r>
              <a:rPr lang="en-US" b="0" dirty="0"/>
              <a:t>Flexible Power </a:t>
            </a:r>
            <a:r>
              <a:rPr lang="en-US" b="0" dirty="0" smtClean="0"/>
              <a:t>Options</a:t>
            </a:r>
          </a:p>
          <a:p>
            <a:r>
              <a:rPr lang="en-US" b="0" dirty="0" smtClean="0"/>
              <a:t>  </a:t>
            </a:r>
            <a:r>
              <a:rPr lang="en-US" b="0" dirty="0"/>
              <a:t>- Affordable and </a:t>
            </a:r>
            <a:r>
              <a:rPr lang="en-US" b="0" dirty="0" smtClean="0"/>
              <a:t>Accessible: low price</a:t>
            </a:r>
          </a:p>
          <a:p>
            <a:r>
              <a:rPr lang="en-US" b="0" dirty="0" smtClean="0"/>
              <a:t>  - ST provides easy way to configure </a:t>
            </a:r>
            <a:r>
              <a:rPr lang="en-US" b="0" dirty="0"/>
              <a:t>and generate code </a:t>
            </a:r>
            <a:endParaRPr lang="en-US" b="0" dirty="0" smtClean="0"/>
          </a:p>
          <a:p>
            <a:r>
              <a:rPr lang="en-US" b="0" dirty="0"/>
              <a:t> </a:t>
            </a:r>
            <a:r>
              <a:rPr lang="en-US" b="0" dirty="0" smtClean="0"/>
              <a:t>   templates</a:t>
            </a:r>
            <a:endParaRPr lang="en-US" b="0" dirty="0"/>
          </a:p>
          <a:p>
            <a:endParaRPr lang="bg-BG" b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192476" y="835199"/>
            <a:ext cx="5472475" cy="5653524"/>
          </a:xfrm>
        </p:spPr>
        <p:txBody>
          <a:bodyPr/>
          <a:lstStyle/>
          <a:p>
            <a:r>
              <a:rPr lang="en-US" b="0" dirty="0" smtClean="0"/>
              <a:t>Cons</a:t>
            </a:r>
            <a:endParaRPr lang="en-US" b="0" dirty="0"/>
          </a:p>
          <a:p>
            <a:r>
              <a:rPr lang="en-US" b="0" dirty="0"/>
              <a:t> </a:t>
            </a:r>
            <a:r>
              <a:rPr lang="en-US" b="0" dirty="0" smtClean="0"/>
              <a:t> - </a:t>
            </a:r>
            <a:r>
              <a:rPr lang="en-US" b="0" dirty="0"/>
              <a:t>Memory </a:t>
            </a:r>
            <a:r>
              <a:rPr lang="en-US" b="0" dirty="0" smtClean="0"/>
              <a:t>Limitations for large applications</a:t>
            </a:r>
          </a:p>
          <a:p>
            <a:r>
              <a:rPr lang="en-US" b="0" dirty="0" smtClean="0"/>
              <a:t>  - Low SRAM (96 </a:t>
            </a:r>
            <a:r>
              <a:rPr lang="en-US" b="0" dirty="0"/>
              <a:t>KB) </a:t>
            </a:r>
          </a:p>
          <a:p>
            <a:r>
              <a:rPr lang="en-US" b="0" dirty="0" smtClean="0"/>
              <a:t>  </a:t>
            </a:r>
            <a:r>
              <a:rPr lang="en-US" b="0" dirty="0"/>
              <a:t>- Less Powerful Than Cortex-M7</a:t>
            </a:r>
            <a:endParaRPr lang="bg-BG" b="0" dirty="0"/>
          </a:p>
          <a:p>
            <a:endParaRPr lang="bg-BG" b="0" dirty="0"/>
          </a:p>
          <a:p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3872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00037" y="835199"/>
            <a:ext cx="4967288" cy="1034544"/>
          </a:xfrm>
        </p:spPr>
        <p:txBody>
          <a:bodyPr/>
          <a:lstStyle/>
          <a:p>
            <a:r>
              <a:rPr lang="en-US" b="0" dirty="0" smtClean="0"/>
              <a:t>To configure the G474RE, STM32Cube</a:t>
            </a:r>
            <a:r>
              <a:rPr lang="en-US" b="0" dirty="0" smtClean="0"/>
              <a:t>IDE is used.</a:t>
            </a:r>
          </a:p>
          <a:p>
            <a:r>
              <a:rPr lang="en-US" b="0" dirty="0" smtClean="0"/>
              <a:t>Before usage</a:t>
            </a:r>
            <a:r>
              <a:rPr lang="en-US" b="0" dirty="0" smtClean="0"/>
              <a:t> user has to be logged in: 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noProof="0" dirty="0" smtClean="0"/>
              <a:t>ST Cube</a:t>
            </a:r>
            <a:endParaRPr lang="en-US" b="0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6" y="1759652"/>
            <a:ext cx="6516009" cy="800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40" y="3419768"/>
            <a:ext cx="7249537" cy="2572109"/>
          </a:xfrm>
          <a:prstGeom prst="rect">
            <a:avLst/>
          </a:prstGeom>
        </p:spPr>
      </p:pic>
      <p:sp>
        <p:nvSpPr>
          <p:cNvPr id="8" name="Content Placeholder 4"/>
          <p:cNvSpPr txBox="1">
            <a:spLocks/>
          </p:cNvSpPr>
          <p:nvPr/>
        </p:nvSpPr>
        <p:spPr bwMode="gray">
          <a:xfrm>
            <a:off x="238096" y="2290517"/>
            <a:ext cx="4701867" cy="1034544"/>
          </a:xfrm>
          <a:prstGeom prst="rect">
            <a:avLst/>
          </a:prstGeom>
        </p:spPr>
        <p:txBody>
          <a:bodyPr vert="horz" lIns="0" tIns="360000" rIns="0" bIns="360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000" indent="-3420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600" indent="-34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4800" indent="-2304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1656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To make a new project click on the Start New STM32 project: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027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STM32CubeIDE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00038" y="835199"/>
            <a:ext cx="4199392" cy="862971"/>
          </a:xfrm>
        </p:spPr>
        <p:txBody>
          <a:bodyPr/>
          <a:lstStyle/>
          <a:p>
            <a:r>
              <a:rPr lang="en-US" b="0" dirty="0" smtClean="0"/>
              <a:t>Select the mentioned board and click next: </a:t>
            </a:r>
            <a:endParaRPr lang="bg-BG" b="0" dirty="0"/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406561" y="1698171"/>
            <a:ext cx="5248504" cy="3488220"/>
          </a:xfrm>
          <a:prstGeom prst="rect">
            <a:avLst/>
          </a:prstGeom>
        </p:spPr>
      </p:pic>
      <p:sp>
        <p:nvSpPr>
          <p:cNvPr id="11" name="Content Placeholder 6"/>
          <p:cNvSpPr txBox="1">
            <a:spLocks/>
          </p:cNvSpPr>
          <p:nvPr/>
        </p:nvSpPr>
        <p:spPr bwMode="gray">
          <a:xfrm>
            <a:off x="7285428" y="1828798"/>
            <a:ext cx="4199392" cy="862971"/>
          </a:xfrm>
          <a:prstGeom prst="rect">
            <a:avLst/>
          </a:prstGeom>
        </p:spPr>
        <p:txBody>
          <a:bodyPr vert="horz" lIns="0" tIns="360000" rIns="0" bIns="360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Tx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000" indent="-342000" algn="l" defTabSz="6858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41600" indent="-3420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4800" indent="-2304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16560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Name your project e.g.: Lab1,Lab2,etc:</a:t>
            </a:r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428" y="2525486"/>
            <a:ext cx="3600286" cy="395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196408" y="857421"/>
            <a:ext cx="8334688" cy="528740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of peripherals 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300038" y="934879"/>
            <a:ext cx="5792740" cy="554613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There are several categories: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System Core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- NVIC/DMA/Wakeup-s</a:t>
            </a:r>
            <a:endParaRPr lang="en-US" sz="1600" b="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Analog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- ADC/Comp/DAC</a:t>
            </a:r>
            <a:endParaRPr lang="en-US" sz="16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Timers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-Timers/RTC</a:t>
            </a:r>
            <a:endParaRPr lang="en-US" sz="1600" b="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err="1" smtClean="0">
                <a:solidFill>
                  <a:schemeClr val="tx2"/>
                </a:solidFill>
              </a:rPr>
              <a:t>Conectivity</a:t>
            </a:r>
            <a:endParaRPr lang="en-US" sz="16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-SPI/I2C/CAN/USART</a:t>
            </a:r>
            <a:endParaRPr lang="en-US" sz="1600" dirty="0" smtClean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Multimedia – I2S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Security - RNG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Computing – FMAC/CRC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err="1" smtClean="0">
                <a:solidFill>
                  <a:schemeClr val="tx2"/>
                </a:solidFill>
              </a:rPr>
              <a:t>Middeware</a:t>
            </a:r>
            <a:r>
              <a:rPr lang="en-US" sz="1600" dirty="0" smtClean="0">
                <a:solidFill>
                  <a:schemeClr val="tx2"/>
                </a:solidFill>
              </a:rPr>
              <a:t> and SW package – FreeRTOS/FATFS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Utilities – not available and not used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BSP – </a:t>
            </a:r>
            <a:r>
              <a:rPr lang="en-ZW" dirty="0">
                <a:solidFill>
                  <a:schemeClr val="tx2"/>
                </a:solidFill>
              </a:rPr>
              <a:t>board support </a:t>
            </a:r>
            <a:r>
              <a:rPr lang="en-ZW" dirty="0" smtClean="0">
                <a:solidFill>
                  <a:schemeClr val="tx2"/>
                </a:solidFill>
              </a:rPr>
              <a:t>package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schemeClr val="tx2"/>
                </a:solidFill>
              </a:rPr>
              <a:t>/ Led/buttons/virtual COM port</a:t>
            </a:r>
          </a:p>
        </p:txBody>
      </p:sp>
    </p:spTree>
    <p:extLst>
      <p:ext uri="{BB962C8B-B14F-4D97-AF65-F5344CB8AC3E}">
        <p14:creationId xmlns:p14="http://schemas.microsoft.com/office/powerpoint/2010/main" val="272298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00038" y="1256995"/>
            <a:ext cx="6109432" cy="18924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core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3699257"/>
            <a:ext cx="6473782" cy="27508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07842" y="1181099"/>
            <a:ext cx="4960283" cy="13357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In Lab Exercises, DMA will not be used.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However DMA stands for Direct memory access.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It is useful when copy of date from a source to destination is wanted, </a:t>
            </a:r>
            <a:r>
              <a:rPr lang="en-US" sz="1600" dirty="0" smtClean="0">
                <a:solidFill>
                  <a:schemeClr val="tx2"/>
                </a:solidFill>
              </a:rPr>
              <a:t>but CPU will not be involved </a:t>
            </a:r>
            <a:endParaRPr lang="bg-BG" sz="1600" b="0" dirty="0" err="1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4542" y="4406822"/>
            <a:ext cx="4960283" cy="208057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NVIC stands for Nested vector interrupt controller.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It is used to notify the user that something is done e.g.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1600" b="0" dirty="0" smtClean="0">
                <a:solidFill>
                  <a:schemeClr val="tx2"/>
                </a:solidFill>
              </a:rPr>
              <a:t>SPI data was sent 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1600" b="0" dirty="0" smtClean="0">
                <a:solidFill>
                  <a:schemeClr val="tx2"/>
                </a:solidFill>
                <a:latin typeface="+mn-lt"/>
              </a:rPr>
              <a:t>ADC sampling finished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dirty="0" smtClean="0">
                <a:solidFill>
                  <a:schemeClr val="tx2"/>
                </a:solidFill>
              </a:rPr>
              <a:t>Usually in embedded systems, Interrupts are widely used.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0038" y="835199"/>
            <a:ext cx="4186238" cy="5357079"/>
          </a:xfrm>
        </p:spPr>
        <p:txBody>
          <a:bodyPr/>
          <a:lstStyle/>
          <a:p>
            <a:r>
              <a:rPr lang="en-US" b="0" dirty="0" smtClean="0"/>
              <a:t>Another useful peripheral from system core is WWDG (window watchdog) and IWDG(</a:t>
            </a:r>
            <a:r>
              <a:rPr lang="en-ZW" b="0" dirty="0"/>
              <a:t>independent </a:t>
            </a:r>
            <a:r>
              <a:rPr lang="en-US" b="0" dirty="0" smtClean="0"/>
              <a:t>watchdog).</a:t>
            </a:r>
          </a:p>
          <a:p>
            <a:r>
              <a:rPr lang="en-US" b="0" dirty="0" smtClean="0"/>
              <a:t>Watchdogs are used in automotive to monitor if the system is running properly and there are no deadlocks.</a:t>
            </a:r>
          </a:p>
          <a:p>
            <a:r>
              <a:rPr lang="en-US" b="0" dirty="0" smtClean="0"/>
              <a:t>E.g. </a:t>
            </a:r>
          </a:p>
          <a:p>
            <a:r>
              <a:rPr lang="en-US" b="0" dirty="0" smtClean="0"/>
              <a:t>If system stuck and window motor is moving, this might broke the window.</a:t>
            </a:r>
          </a:p>
          <a:p>
            <a:r>
              <a:rPr lang="en-US" b="0" dirty="0" smtClean="0"/>
              <a:t>In that case when Watchdog is not serviced, a reset will be triggered and system will stops and start from the beginning.</a:t>
            </a:r>
          </a:p>
          <a:p>
            <a:endParaRPr lang="bg-BG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core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sz="900" noProof="0" smtClean="0">
                <a:solidFill>
                  <a:schemeClr val="tx2"/>
                </a:solidFill>
              </a:rPr>
              <a:t>Occasion / Author / Date</a:t>
            </a:r>
            <a:endParaRPr lang="de-DE" dirty="0">
              <a:solidFill>
                <a:srgbClr val="1E46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smtClean="0">
                <a:solidFill>
                  <a:schemeClr val="tx2"/>
                </a:solidFill>
              </a:rPr>
              <a:t>Slide </a:t>
            </a:r>
            <a:fld id="{37305BD6-62ED-43DD-8AC8-977484A06CC0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065" y="1020493"/>
            <a:ext cx="4815327" cy="566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2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lkCplnVtMHgQjcy6hj4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AE Design English">
  <a:themeElements>
    <a:clrScheme name="KOSTAL">
      <a:dk1>
        <a:srgbClr val="000000"/>
      </a:dk1>
      <a:lt1>
        <a:sysClr val="window" lastClr="FFFFFF"/>
      </a:lt1>
      <a:dk2>
        <a:srgbClr val="1E467D"/>
      </a:dk2>
      <a:lt2>
        <a:srgbClr val="EBEDED"/>
      </a:lt2>
      <a:accent1>
        <a:srgbClr val="1E467D"/>
      </a:accent1>
      <a:accent2>
        <a:srgbClr val="4B73A5"/>
      </a:accent2>
      <a:accent3>
        <a:srgbClr val="8CAFD2"/>
      </a:accent3>
      <a:accent4>
        <a:srgbClr val="D2E3EB"/>
      </a:accent4>
      <a:accent5>
        <a:srgbClr val="828787"/>
      </a:accent5>
      <a:accent6>
        <a:srgbClr val="C8CDCD"/>
      </a:accent6>
      <a:hlink>
        <a:srgbClr val="1E467D"/>
      </a:hlink>
      <a:folHlink>
        <a:srgbClr val="4B73A5"/>
      </a:folHlink>
    </a:clrScheme>
    <a:fontScheme name="KOST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>
          <a:noFill/>
        </a:ln>
      </a:spPr>
      <a:bodyPr lIns="72000" tIns="72000" rIns="72000" bIns="72000" rtlCol="0" anchor="ctr"/>
      <a:lstStyle>
        <a:defPPr algn="ctr">
          <a:defRPr sz="1600" b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>
          <a:lnSpc>
            <a:spcPct val="120000"/>
          </a:lnSpc>
          <a:spcBef>
            <a:spcPts val="600"/>
          </a:spcBef>
          <a:defRPr sz="1600" b="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/>
  <a:custClrLst>
    <a:custClr name="Orange">
      <a:srgbClr val="FAC337"/>
    </a:custClr>
    <a:custClr name="Rot">
      <a:srgbClr val="9B0000"/>
    </a:custClr>
    <a:custClr name="Türkis-Blau">
      <a:srgbClr val="007DC8"/>
    </a:custClr>
    <a:custClr name="Grün">
      <a:srgbClr val="B4CD32"/>
    </a:custClr>
    <a:custClr name="RGB 0/155/155">
      <a:srgbClr val="009B9B"/>
    </a:custClr>
    <a:custClr name="Türkis-Grün hell">
      <a:srgbClr val="C8EBDC"/>
    </a:custClr>
    <a:custClr name="Violett">
      <a:srgbClr val="6E2864"/>
    </a:custClr>
    <a:custClr name="Pink">
      <a:srgbClr val="FF008C"/>
    </a:custClr>
    <a:custClr name="Textmarker-Gelb">
      <a:srgbClr val="FFFF00"/>
    </a:custClr>
  </a:custClrLst>
  <a:extLst>
    <a:ext uri="{05A4C25C-085E-4340-85A3-A5531E510DB2}">
      <thm15:themeFamily xmlns:thm15="http://schemas.microsoft.com/office/thememl/2012/main" name="A_englisch.potx" id="{326C3334-2529-4054-864C-721914F4CC76}" vid="{A433C5ED-7F58-475B-9533-A28BFEB4F3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6CC8058440E44B2A267F438D1F04A" ma:contentTypeVersion="1" ma:contentTypeDescription="Create a new document." ma:contentTypeScope="" ma:versionID="56afbc502231781719905fa32394d9ad">
  <xsd:schema xmlns:xsd="http://www.w3.org/2001/XMLSchema" xmlns:xs="http://www.w3.org/2001/XMLSchema" xmlns:p="http://schemas.microsoft.com/office/2006/metadata/properties" xmlns:ns1="http://schemas.microsoft.com/sharepoint/v3" xmlns:ns2="fe2f6e1c-eed5-479c-b9e3-24541315acb7" targetNamespace="http://schemas.microsoft.com/office/2006/metadata/properties" ma:root="true" ma:fieldsID="bf0cd7e7556aa5efbc4380f3d6df25e9" ns1:_="" ns2:_="">
    <xsd:import namespace="http://schemas.microsoft.com/sharepoint/v3"/>
    <xsd:import namespace="fe2f6e1c-eed5-479c-b9e3-24541315acb7"/>
    <xsd:element name="properties">
      <xsd:complexType>
        <xsd:sequence>
          <xsd:element name="documentManagement">
            <xsd:complexType>
              <xsd:all>
                <xsd:element ref="ns1:Languag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Language" ma:index="8" nillable="true" ma:displayName="Language" ma:format="Dropdown" ma:internalName="Language">
      <xsd:simpleType>
        <xsd:restriction base="dms:Choice">
          <xsd:enumeration value="Arabic (Saudi Arabia)"/>
          <xsd:enumeration value="Bulgarian (Bulgaria)"/>
          <xsd:enumeration value="Chinese (Hong Kong S.A.R.)"/>
          <xsd:enumeration value="Chinese (People's Republic of China)"/>
          <xsd:enumeration value="Chinese (Taiwan)"/>
          <xsd:enumeration value="Croatian (Croatia)"/>
          <xsd:enumeration value="Czech (Czech Republic)"/>
          <xsd:enumeration value="Danish (Denmark)"/>
          <xsd:enumeration value="Dutch (Netherlands)"/>
          <xsd:enumeration value="English"/>
          <xsd:enumeration value="Estonian (Estonia)"/>
          <xsd:enumeration value="Finnish (Finland)"/>
          <xsd:enumeration value="French (France)"/>
          <xsd:enumeration value="German (Germany)"/>
          <xsd:enumeration value="Greek (Greece)"/>
          <xsd:enumeration value="Hebrew (Israel)"/>
          <xsd:enumeration value="Hindi (India)"/>
          <xsd:enumeration value="Hungarian (Hungary)"/>
          <xsd:enumeration value="Indonesian (Indonesia)"/>
          <xsd:enumeration value="Italian (Italy)"/>
          <xsd:enumeration value="Japanese (Japan)"/>
          <xsd:enumeration value="Korean (Korea)"/>
          <xsd:enumeration value="Latvian (Latvia)"/>
          <xsd:enumeration value="Lithuanian (Lithuania)"/>
          <xsd:enumeration value="Malay (Malaysia)"/>
          <xsd:enumeration value="Norwegian (Bokmal) (Norway)"/>
          <xsd:enumeration value="Polish (Poland)"/>
          <xsd:enumeration value="Portuguese (Brazil)"/>
          <xsd:enumeration value="Portuguese (Portugal)"/>
          <xsd:enumeration value="Romanian (Romania)"/>
          <xsd:enumeration value="Russian (Russia)"/>
          <xsd:enumeration value="Serbian (Latin) (Serbia)"/>
          <xsd:enumeration value="Slovak (Slovakia)"/>
          <xsd:enumeration value="Slovenian (Slovenia)"/>
          <xsd:enumeration value="Spanish (Spain)"/>
          <xsd:enumeration value="Swedish (Sweden)"/>
          <xsd:enumeration value="Thai (Thailand)"/>
          <xsd:enumeration value="Turkish (Turkey)"/>
          <xsd:enumeration value="Ukrainian (Ukraine)"/>
          <xsd:enumeration value="Urdu (Islamic Republic of Pakistan)"/>
          <xsd:enumeration value="Vietnamese (Vietnam)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2f6e1c-eed5-479c-b9e3-24541315acb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66366095-a18c-4cb3-a1ea-2fdfefee6388" ContentTypeId="0x0101" PreviousValue="false"/>
</file>

<file path=customXml/itemProps1.xml><?xml version="1.0" encoding="utf-8"?>
<ds:datastoreItem xmlns:ds="http://schemas.openxmlformats.org/officeDocument/2006/customXml" ds:itemID="{224679B6-BAAF-42AA-A041-99D1082FBB18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e2f6e1c-eed5-479c-b9e3-24541315acb7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A3A0A73-CA16-4888-A879-E29C39F655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2f6e1c-eed5-479c-b9e3-24541315ac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996D40-5EDC-4DBF-9B52-0DFA6D2BBC8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803BD61-9464-488F-928B-C99FAFEDD614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A_englisch</Template>
  <TotalTime>0</TotalTime>
  <Words>2139</Words>
  <Application>Microsoft Office PowerPoint</Application>
  <PresentationFormat>Widescreen</PresentationFormat>
  <Paragraphs>266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Lucida Sans Unicode</vt:lpstr>
      <vt:lpstr>Wingdings</vt:lpstr>
      <vt:lpstr>KAE Design English</vt:lpstr>
      <vt:lpstr>think-cell Folie</vt:lpstr>
      <vt:lpstr>Seminar 1</vt:lpstr>
      <vt:lpstr>NUCLEO-G474RE /ST/ Development Kit</vt:lpstr>
      <vt:lpstr>Dev kit selection</vt:lpstr>
      <vt:lpstr>NUCLEO-F446RE Pros &amp; Cons</vt:lpstr>
      <vt:lpstr>ST Cube</vt:lpstr>
      <vt:lpstr>STM32CubeIDE</vt:lpstr>
      <vt:lpstr>Configuration of peripherals </vt:lpstr>
      <vt:lpstr>System core</vt:lpstr>
      <vt:lpstr>System core</vt:lpstr>
      <vt:lpstr>Analog</vt:lpstr>
      <vt:lpstr>Timers</vt:lpstr>
      <vt:lpstr>Connectivity</vt:lpstr>
      <vt:lpstr>Connectivity</vt:lpstr>
      <vt:lpstr>Middleware and software packs</vt:lpstr>
      <vt:lpstr>FreeRTOS </vt:lpstr>
      <vt:lpstr>HAL functions and drivers</vt:lpstr>
      <vt:lpstr>HAL GPIO</vt:lpstr>
      <vt:lpstr>HAL ADC</vt:lpstr>
      <vt:lpstr>HAL SPI</vt:lpstr>
      <vt:lpstr>Expansion board</vt:lpstr>
      <vt:lpstr>Expansion board</vt:lpstr>
      <vt:lpstr>L99DZ100 </vt:lpstr>
      <vt:lpstr>L99DZ100 at the expansion board</vt:lpstr>
    </vt:vector>
  </TitlesOfParts>
  <Company>KOSTAL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1</dc:title>
  <dc:creator>Yordanov, Emiliyan</dc:creator>
  <cp:lastModifiedBy>Yordanov, Emiliyan</cp:lastModifiedBy>
  <cp:revision>32</cp:revision>
  <dcterms:created xsi:type="dcterms:W3CDTF">2024-10-22T07:40:48Z</dcterms:created>
  <dcterms:modified xsi:type="dcterms:W3CDTF">2024-10-23T09:35:37Z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0x010100F806CC8058440E44B2A267F438D1F04A</vt:lpwstr>
  </property>
</Properties>
</file>