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  <p:sldId id="269" r:id="rId17"/>
    <p:sldId id="270" r:id="rId18"/>
    <p:sldId id="261" r:id="rId19"/>
  </p:sldIdLst>
  <p:sldSz cx="12192000" cy="6858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86439" autoAdjust="0"/>
  </p:normalViewPr>
  <p:slideViewPr>
    <p:cSldViewPr snapToGrid="0">
      <p:cViewPr>
        <p:scale>
          <a:sx n="75" d="100"/>
          <a:sy n="75" d="100"/>
        </p:scale>
        <p:origin x="54" y="2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A0D-631E-433C-8D9A-62096BDE4393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F9015-3A23-4614-ADCC-162587A839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32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25870-6881-437C-8253-115FAB5C6C9A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B736-B50B-4F9F-9788-167D831473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5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B736-B50B-4F9F-9788-167D8314734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8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B736-B50B-4F9F-9788-167D831473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8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9581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61" y="230400"/>
            <a:ext cx="1725025" cy="35963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26" y="6622963"/>
            <a:ext cx="1743312" cy="11581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 bwMode="gray">
          <a:xfrm>
            <a:off x="916800" y="2286000"/>
            <a:ext cx="10363200" cy="1144800"/>
          </a:xfrm>
        </p:spPr>
        <p:txBody>
          <a:bodyPr vert="horz" anchor="ctr">
            <a:noAutofit/>
          </a:bodyPr>
          <a:lstStyle>
            <a:lvl1pPr algn="ctr">
              <a:defRPr sz="2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833600" y="3430800"/>
            <a:ext cx="8534400" cy="1753200"/>
          </a:xfrm>
        </p:spPr>
        <p:txBody>
          <a:bodyPr lIns="0" tIns="72000" rIns="0" bIns="72000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3485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300038" y="835199"/>
            <a:ext cx="4451762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 bwMode="gray">
          <a:xfrm>
            <a:off x="5039802" y="835199"/>
            <a:ext cx="6744210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8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9678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390641" y="5502325"/>
            <a:ext cx="7315200" cy="806400"/>
          </a:xfr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 bwMode="gray">
          <a:xfrm>
            <a:off x="2390641" y="835199"/>
            <a:ext cx="7315200" cy="3960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>
          <a:xfrm>
            <a:off x="2390641" y="4802400"/>
            <a:ext cx="7315200" cy="56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elplatzhalter 1"/>
          <p:cNvSpPr txBox="1">
            <a:spLocks/>
          </p:cNvSpPr>
          <p:nvPr/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78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9650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64800" y="4406400"/>
            <a:ext cx="10363200" cy="1360800"/>
          </a:xfrm>
        </p:spPr>
        <p:txBody>
          <a:bodyPr vert="horz" lIns="360000" rIns="90000" bIns="0" anchor="t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964800" y="2905200"/>
            <a:ext cx="10363200" cy="1501200"/>
          </a:xfrm>
        </p:spPr>
        <p:txBody>
          <a:bodyPr lIns="360000" tIns="360000" rIns="360000" bIns="360000"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4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80853"/>
            <a:ext cx="1743312" cy="10254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5" y="3970428"/>
            <a:ext cx="5184775" cy="1323474"/>
          </a:xfrm>
        </p:spPr>
        <p:txBody>
          <a:bodyPr tIns="0" bIns="0" anchor="b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  <a:endParaRPr lang="de-DE" noProof="0" dirty="0"/>
          </a:p>
        </p:txBody>
      </p:sp>
      <p:pic>
        <p:nvPicPr>
          <p:cNvPr id="7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61" y="230400"/>
            <a:ext cx="1725025" cy="359634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5" y="5293902"/>
            <a:ext cx="5184775" cy="700237"/>
          </a:xfrm>
        </p:spPr>
        <p:txBody>
          <a:bodyPr tIns="0" bIns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562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559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3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8189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8" y="1563625"/>
            <a:ext cx="11483974" cy="4961002"/>
          </a:xfrm>
        </p:spPr>
        <p:txBody>
          <a:bodyPr tIns="360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00038" y="883567"/>
            <a:ext cx="11483974" cy="54000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99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341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7" y="835199"/>
            <a:ext cx="11483975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8525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9" y="835199"/>
            <a:ext cx="5604438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 bwMode="gray">
          <a:xfrm>
            <a:off x="6178812" y="835199"/>
            <a:ext cx="5605200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8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7231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8" y="1375200"/>
            <a:ext cx="5603963" cy="5149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 bwMode="gray">
          <a:xfrm>
            <a:off x="6178812" y="1375200"/>
            <a:ext cx="5605200" cy="5149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 bwMode="gray">
          <a:xfrm>
            <a:off x="300038" y="835199"/>
            <a:ext cx="5603963" cy="540001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3"/>
          </p:nvPr>
        </p:nvSpPr>
        <p:spPr bwMode="gray">
          <a:xfrm>
            <a:off x="6179113" y="835199"/>
            <a:ext cx="5604899" cy="540001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17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1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7091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Folie" r:id="rId16" imgW="353" imgH="353" progId="TCLayout.ActiveDocument.1">
                  <p:embed/>
                </p:oleObj>
              </mc:Choice>
              <mc:Fallback>
                <p:oleObj name="think-cell Folie" r:id="rId16" imgW="353" imgH="353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de-DE" sz="18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00038" y="837588"/>
            <a:ext cx="11483974" cy="5687038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61" y="230400"/>
            <a:ext cx="1725025" cy="35963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26" y="6622963"/>
            <a:ext cx="1743312" cy="115814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9022855" y="3614034"/>
            <a:ext cx="5911865" cy="31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rIns="46800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altLang="de-DE" sz="770" b="0" noProof="0" dirty="0">
                <a:solidFill>
                  <a:schemeClr val="tx2"/>
                </a:solidFill>
              </a:rPr>
              <a:t>© 2024, KOSTAL </a:t>
            </a:r>
            <a:r>
              <a:rPr lang="en-US" altLang="de-DE" sz="770" b="0" noProof="0" dirty="0" err="1">
                <a:solidFill>
                  <a:schemeClr val="tx2"/>
                </a:solidFill>
              </a:rPr>
              <a:t>Automobil</a:t>
            </a:r>
            <a:r>
              <a:rPr lang="en-US" altLang="de-DE" sz="770" b="0" noProof="0" dirty="0">
                <a:solidFill>
                  <a:schemeClr val="tx2"/>
                </a:solidFill>
              </a:rPr>
              <a:t> </a:t>
            </a:r>
            <a:r>
              <a:rPr lang="en-US" altLang="de-DE" sz="770" b="0" noProof="0" dirty="0" err="1">
                <a:solidFill>
                  <a:schemeClr val="tx2"/>
                </a:solidFill>
              </a:rPr>
              <a:t>Elektrik</a:t>
            </a:r>
            <a:r>
              <a:rPr lang="en-US" altLang="de-DE" sz="770" b="0" noProof="0" dirty="0">
                <a:solidFill>
                  <a:schemeClr val="tx2"/>
                </a:solidFill>
              </a:rPr>
              <a:t> GmbH &amp; Co. KG. Contents and presentation are protected world-wide. Any kind of using,</a:t>
            </a: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altLang="de-DE" sz="770" b="0" noProof="0" dirty="0">
                <a:solidFill>
                  <a:schemeClr val="tx2"/>
                </a:solidFill>
              </a:rPr>
              <a:t>copying etc. is prohibited without prior permission. All rights - incl. Industrial property rights - are reserved.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783507"/>
            <a:ext cx="12193847" cy="36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600" b="0" dirty="0" err="1">
              <a:solidFill>
                <a:schemeClr val="tx1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9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Tx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42000" indent="-342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741600" indent="-3420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144800" indent="-2304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1656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 userDrawn="1">
          <p15:clr>
            <a:srgbClr val="F26B43"/>
          </p15:clr>
        </p15:guide>
        <p15:guide id="2" pos="189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.com/resource/en/datasheet/vnh7070as.pdf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en.wikipedia.org/wiki/System_basis_chip" TargetMode="External"/><Relationship Id="rId7" Type="http://schemas.openxmlformats.org/officeDocument/2006/relationships/hyperlink" Target="https://toshiba.semicon-storage.com/info/TB67H420FTG_datasheet_en_20201016.pdf?did=59110&amp;prodName=TB67H420FTG" TargetMode="External"/><Relationship Id="rId12" Type="http://schemas.openxmlformats.org/officeDocument/2006/relationships/hyperlink" Target="https://www.nxp.com/docs/en/data-sheet/TJA102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i.com/lit/ds/symlink/drv8718-q1.pdf" TargetMode="External"/><Relationship Id="rId11" Type="http://schemas.openxmlformats.org/officeDocument/2006/relationships/hyperlink" Target="https://www.nxp.com/docs/en/data-sheet/TJA1054.pdf" TargetMode="External"/><Relationship Id="rId5" Type="http://schemas.openxmlformats.org/officeDocument/2006/relationships/hyperlink" Target="https://www.infineon.com/dgdl/Infineon-TLE9262-3BQX-DataSheet-v01_20-EN.pdf?fileId=5546d462602a9dc801609785aa013951" TargetMode="External"/><Relationship Id="rId10" Type="http://schemas.openxmlformats.org/officeDocument/2006/relationships/hyperlink" Target="https://www.st.com/resource/en/datasheet/vnd7040aj.pdf" TargetMode="External"/><Relationship Id="rId4" Type="http://schemas.openxmlformats.org/officeDocument/2006/relationships/hyperlink" Target="https://www.st.com/resource/en/datasheet/l99dz100g.pdf" TargetMode="External"/><Relationship Id="rId9" Type="http://schemas.openxmlformats.org/officeDocument/2006/relationships/hyperlink" Target="https://www.ti.com/lit/ds/symlink/tps4h160-q1.pdf" TargetMode="External"/><Relationship Id="rId1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Seminar 2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Chips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driving</a:t>
            </a:r>
            <a:r>
              <a:rPr lang="de-DE" dirty="0" smtClean="0"/>
              <a:t> </a:t>
            </a:r>
            <a:r>
              <a:rPr lang="de-DE" dirty="0" err="1" smtClean="0"/>
              <a:t>motors</a:t>
            </a:r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)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automotive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19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L99DZ100 - Diagnostics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Content Placeholder 1"/>
          <p:cNvSpPr txBox="1">
            <a:spLocks noGrp="1"/>
          </p:cNvSpPr>
          <p:nvPr>
            <p:ph sz="quarter" idx="10"/>
          </p:nvPr>
        </p:nvSpPr>
        <p:spPr bwMode="gray">
          <a:xfrm>
            <a:off x="300038" y="835199"/>
            <a:ext cx="6233766" cy="5689426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Overcurrent is detected by current monitoring depending on the mode. – SR3 has to be read 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  | Address | Payload3 | Payload 2 | Payload 1</a:t>
            </a:r>
          </a:p>
          <a:p>
            <a:r>
              <a:rPr lang="en-US" dirty="0" smtClean="0"/>
              <a:t>   01           0x33          0x00               </a:t>
            </a:r>
            <a:r>
              <a:rPr lang="en-US" dirty="0" err="1" smtClean="0"/>
              <a:t>0x00</a:t>
            </a:r>
            <a:r>
              <a:rPr lang="en-US" dirty="0" smtClean="0"/>
              <a:t>           </a:t>
            </a:r>
            <a:r>
              <a:rPr lang="en-US" dirty="0" err="1" smtClean="0"/>
              <a:t>0x00</a:t>
            </a:r>
            <a:endParaRPr lang="en-US" dirty="0" smtClean="0"/>
          </a:p>
          <a:p>
            <a:r>
              <a:rPr lang="en-US" dirty="0" smtClean="0"/>
              <a:t>Answer:</a:t>
            </a:r>
          </a:p>
          <a:p>
            <a:endParaRPr lang="en-US" dirty="0" smtClean="0"/>
          </a:p>
          <a:p>
            <a:r>
              <a:rPr lang="en-US" dirty="0" smtClean="0"/>
              <a:t>This SPI command will activate the out15 and set it to High</a:t>
            </a:r>
          </a:p>
          <a:p>
            <a:r>
              <a:rPr lang="en-US" dirty="0" smtClean="0"/>
              <a:t>   GSB  |  </a:t>
            </a:r>
            <a:r>
              <a:rPr lang="en-US" dirty="0"/>
              <a:t>Payload3 | Payload 2 | Payload </a:t>
            </a:r>
            <a:r>
              <a:rPr lang="en-US" dirty="0" smtClean="0"/>
              <a:t>1</a:t>
            </a:r>
          </a:p>
          <a:p>
            <a:r>
              <a:rPr lang="en-US" dirty="0" smtClean="0"/>
              <a:t>   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31" y="1604984"/>
            <a:ext cx="5403966" cy="1179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90" y="2887639"/>
            <a:ext cx="3933472" cy="1004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21" y="3925541"/>
            <a:ext cx="5464176" cy="2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7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6832283" cy="5689426"/>
          </a:xfrm>
        </p:spPr>
        <p:txBody>
          <a:bodyPr/>
          <a:lstStyle/>
          <a:p>
            <a:r>
              <a:rPr lang="en-US" dirty="0" smtClean="0"/>
              <a:t>Motor drivers are used to drive motors……</a:t>
            </a:r>
          </a:p>
          <a:p>
            <a:r>
              <a:rPr lang="en-US" dirty="0" smtClean="0"/>
              <a:t>They can have internal or external drivers.</a:t>
            </a:r>
          </a:p>
          <a:p>
            <a:endParaRPr lang="en-US" dirty="0"/>
          </a:p>
          <a:p>
            <a:r>
              <a:rPr lang="en-US" dirty="0" smtClean="0"/>
              <a:t>In the lab exercise we are going to use </a:t>
            </a:r>
          </a:p>
          <a:p>
            <a:r>
              <a:rPr lang="en-ZW" dirty="0" smtClean="0"/>
              <a:t>TB67H420FTG </a:t>
            </a:r>
          </a:p>
          <a:p>
            <a:endParaRPr lang="en-ZW" dirty="0"/>
          </a:p>
          <a:p>
            <a:r>
              <a:rPr lang="en-ZW" dirty="0" smtClean="0"/>
              <a:t>This chip is used to drive 2 motors.</a:t>
            </a:r>
            <a:endParaRPr lang="en-US" dirty="0" smtClean="0"/>
          </a:p>
          <a:p>
            <a:r>
              <a:rPr lang="en-US" dirty="0" smtClean="0"/>
              <a:t>Out A</a:t>
            </a:r>
          </a:p>
          <a:p>
            <a:r>
              <a:rPr lang="en-US" dirty="0" smtClean="0"/>
              <a:t>Out B</a:t>
            </a:r>
          </a:p>
          <a:p>
            <a:endParaRPr lang="en-US" dirty="0"/>
          </a:p>
          <a:p>
            <a:r>
              <a:rPr lang="en-US" dirty="0" smtClean="0"/>
              <a:t>It is controlled by INA1,INA2,INB1,INB2 and PWMA/B</a:t>
            </a:r>
          </a:p>
          <a:p>
            <a:r>
              <a:rPr lang="en-US" dirty="0" smtClean="0"/>
              <a:t>Depending on the mode based on the PWM input.</a:t>
            </a:r>
          </a:p>
          <a:p>
            <a:endParaRPr lang="en-ZW" dirty="0"/>
          </a:p>
          <a:p>
            <a:r>
              <a:rPr lang="en-US" dirty="0" smtClean="0"/>
              <a:t>DRV8718 is MOSFET driver with 8 outputs. It is driven by SPI – </a:t>
            </a:r>
          </a:p>
          <a:p>
            <a:r>
              <a:rPr lang="en-US" dirty="0" smtClean="0"/>
              <a:t>16bits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Mosfet</a:t>
            </a:r>
            <a:r>
              <a:rPr lang="en-US" dirty="0" smtClean="0"/>
              <a:t> (motor) Drivers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268" y="959043"/>
            <a:ext cx="515374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2212" y="1587390"/>
            <a:ext cx="6197709" cy="33140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TB67H420FTG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85" y="947651"/>
            <a:ext cx="4776231" cy="42072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038" y="1274849"/>
            <a:ext cx="3298852" cy="26827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+mn-lt"/>
              </a:rPr>
              <a:t>Truth table for driving the outputs</a:t>
            </a:r>
            <a:endParaRPr lang="bg-BG" sz="1600" b="1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8" y="5020787"/>
            <a:ext cx="3425618" cy="2954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+mn-lt"/>
              </a:rPr>
              <a:t>As shown driver is driven by GPIO.</a:t>
            </a:r>
            <a:endParaRPr lang="bg-BG" sz="1600" b="1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38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driver can output it state depending on the output as a feedback: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TB67H420FTG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7" y="1609040"/>
            <a:ext cx="773538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00" y="868870"/>
            <a:ext cx="5716311" cy="568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transceivers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00039" y="1005841"/>
            <a:ext cx="6117386" cy="222522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</a:rPr>
              <a:t>Since CAN bus is differential </a:t>
            </a:r>
            <a:r>
              <a:rPr lang="en-US" b="1" dirty="0" smtClean="0">
                <a:solidFill>
                  <a:schemeClr val="accent1"/>
                </a:solidFill>
              </a:rPr>
              <a:t>signal and the MCU is only working with logical levels, CAN has to be translated to a know level – 3,3V or 5V. 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CAN transceivers are simple drivers that are receiving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2,5V +/- and transformed it into logical levels 0-3,3V/5V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bg-BG" b="1" dirty="0" err="1">
              <a:solidFill>
                <a:schemeClr val="accent1"/>
              </a:solidFill>
            </a:endParaRPr>
          </a:p>
        </p:txBody>
      </p:sp>
      <p:pic>
        <p:nvPicPr>
          <p:cNvPr id="14338" name="Picture 2" descr="Simulation of CAN bus physical layer using SPICE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2" y="4034621"/>
            <a:ext cx="2242659" cy="234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227" y="4265784"/>
            <a:ext cx="291505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There are several categories for the chips which(and much more) which are presented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System basis chips (</a:t>
            </a:r>
            <a:r>
              <a:rPr lang="en-US" dirty="0" smtClean="0">
                <a:hlinkClick r:id="rId3"/>
              </a:rPr>
              <a:t>SBC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L99DZ100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TLE9262 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Motor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DRV8718 (</a:t>
            </a:r>
            <a:r>
              <a:rPr lang="en-US" dirty="0" smtClean="0">
                <a:hlinkClick r:id="rId6"/>
              </a:rPr>
              <a:t>LINK</a:t>
            </a:r>
            <a:r>
              <a:rPr lang="en-US" dirty="0" smtClean="0"/>
              <a:t>)</a:t>
            </a:r>
            <a:endParaRPr lang="bg-B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smtClean="0"/>
              <a:t>TB67H420FTG (</a:t>
            </a:r>
            <a:r>
              <a:rPr lang="en-ZW" dirty="0" smtClean="0">
                <a:hlinkClick r:id="rId7"/>
              </a:rPr>
              <a:t>LINK</a:t>
            </a:r>
            <a:r>
              <a:rPr lang="en-Z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smtClean="0"/>
              <a:t> (</a:t>
            </a:r>
            <a:r>
              <a:rPr lang="en-ZW" dirty="0" smtClean="0">
                <a:hlinkClick r:id="rId8"/>
              </a:rPr>
              <a:t>LINK</a:t>
            </a:r>
            <a:r>
              <a:rPr lang="en-ZW" dirty="0" smtClean="0"/>
              <a:t>)</a:t>
            </a:r>
          </a:p>
          <a:p>
            <a:r>
              <a:rPr lang="en-US" dirty="0" err="1" smtClean="0"/>
              <a:t>Hig</a:t>
            </a:r>
            <a:r>
              <a:rPr lang="en-ZW" dirty="0"/>
              <a:t>VNH7070AS</a:t>
            </a:r>
            <a:r>
              <a:rPr lang="en-US" dirty="0" smtClean="0"/>
              <a:t>h </a:t>
            </a:r>
            <a:r>
              <a:rPr lang="en-US" dirty="0"/>
              <a:t>Side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TPS4H160 (</a:t>
            </a:r>
            <a:r>
              <a:rPr lang="en-US" dirty="0" smtClean="0">
                <a:hlinkClick r:id="rId9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smtClean="0"/>
              <a:t>VND7040AJ (</a:t>
            </a:r>
            <a:r>
              <a:rPr lang="en-ZW" dirty="0" smtClean="0">
                <a:hlinkClick r:id="rId10"/>
              </a:rPr>
              <a:t>LINK</a:t>
            </a:r>
            <a:r>
              <a:rPr lang="en-ZW" dirty="0" smtClean="0"/>
              <a:t>)</a:t>
            </a:r>
            <a:endParaRPr lang="en-US" dirty="0" smtClean="0"/>
          </a:p>
          <a:p>
            <a:r>
              <a:rPr lang="en-US" dirty="0" smtClean="0"/>
              <a:t>Can/Lin external transceivers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smtClean="0"/>
              <a:t>TJA1054 (</a:t>
            </a:r>
            <a:r>
              <a:rPr lang="en-ZW" dirty="0" smtClean="0">
                <a:hlinkClick r:id="rId11"/>
              </a:rPr>
              <a:t>LINK</a:t>
            </a:r>
            <a:r>
              <a:rPr lang="en-ZW" dirty="0" smtClean="0"/>
              <a:t>)</a:t>
            </a:r>
            <a:endParaRPr lang="en-ZW" dirty="0" smtClean="0">
              <a:hlinkClick r:id="rId1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TJA</a:t>
            </a:r>
            <a:r>
              <a:rPr lang="en-US" dirty="0" smtClean="0"/>
              <a:t>1021 (</a:t>
            </a:r>
            <a:r>
              <a:rPr lang="en-US" dirty="0" smtClean="0">
                <a:hlinkClick r:id="rId12"/>
              </a:rPr>
              <a:t>LINK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Chips in automotive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AutoShape 2" descr="L99DZ100GP 5pcs/LOT L99DZ100 L99DZ 99DZ100GP New Original Genuine Spot  One-stop Order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4842" y="1458278"/>
            <a:ext cx="4032140" cy="2420301"/>
          </a:xfrm>
          <a:prstGeom prst="rect">
            <a:avLst/>
          </a:prstGeom>
        </p:spPr>
      </p:pic>
      <p:pic>
        <p:nvPicPr>
          <p:cNvPr id="12296" name="Picture 8" descr="Драйвер за два електромотора – TB67H420FTG, Pololu - Erelem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94" y="3063239"/>
            <a:ext cx="3397677" cy="33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568499"/>
            <a:ext cx="6748463" cy="5689426"/>
          </a:xfrm>
        </p:spPr>
        <p:txBody>
          <a:bodyPr/>
          <a:lstStyle/>
          <a:p>
            <a:r>
              <a:rPr lang="en-US" dirty="0" smtClean="0"/>
              <a:t>  SBC is a specific chip which is driving the power supply of the ECU.</a:t>
            </a:r>
          </a:p>
          <a:p>
            <a:r>
              <a:rPr lang="en-US" dirty="0" smtClean="0"/>
              <a:t>As functionality it can have a internal CAN transceiver and some other functionality.</a:t>
            </a:r>
          </a:p>
          <a:p>
            <a:r>
              <a:rPr lang="en-US" dirty="0" smtClean="0"/>
              <a:t>  SBC is related also the connected to the reset pin and usually it is having internal WDG(external for the MCU).</a:t>
            </a:r>
          </a:p>
          <a:p>
            <a:r>
              <a:rPr lang="en-US" dirty="0" smtClean="0"/>
              <a:t>  SBC are having internal state machines used for switching the mode from </a:t>
            </a:r>
            <a:r>
              <a:rPr lang="en-US" dirty="0" err="1" smtClean="0"/>
              <a:t>Init</a:t>
            </a:r>
            <a:r>
              <a:rPr lang="en-US" dirty="0" smtClean="0"/>
              <a:t> to Run or from Run to sleep etc.(see ref diagram)</a:t>
            </a:r>
          </a:p>
          <a:p>
            <a:endParaRPr lang="en-US" dirty="0"/>
          </a:p>
          <a:p>
            <a:r>
              <a:rPr lang="en-US" dirty="0" smtClean="0"/>
              <a:t>  SBCs are also having LDO(low-dropout) regulator e.g.:</a:t>
            </a:r>
          </a:p>
          <a:p>
            <a:r>
              <a:rPr lang="en-US" dirty="0" smtClean="0"/>
              <a:t>Form 12V to 5V output. It can have one non controllable power supply and one or more controllable supply(via SPI)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 SBC chips are able to drive some HS/LS, Half bridges and Full bridge/s.</a:t>
            </a:r>
            <a:endParaRPr lang="en-US" dirty="0"/>
          </a:p>
          <a:p>
            <a:r>
              <a:rPr lang="en-US" dirty="0" smtClean="0"/>
              <a:t>  Most of the chips are supporting as mention already, CAN and/or LIN transceiver with or without partial networking. </a:t>
            </a:r>
          </a:p>
          <a:p>
            <a:r>
              <a:rPr lang="en-US" dirty="0" smtClean="0"/>
              <a:t>Chips are usually driven by SPI, due complex internal logic. </a:t>
            </a:r>
          </a:p>
          <a:p>
            <a:r>
              <a:rPr lang="en-US" dirty="0" smtClean="0"/>
              <a:t>  To debug the SBCs there is usually special pin which turnoffs the WDG Timer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SBCs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31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24" y="849267"/>
            <a:ext cx="3203087" cy="206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06" y="3056733"/>
            <a:ext cx="4296522" cy="34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2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5795963" cy="5689426"/>
          </a:xfrm>
        </p:spPr>
        <p:txBody>
          <a:bodyPr/>
          <a:lstStyle/>
          <a:p>
            <a:r>
              <a:rPr lang="en-US" dirty="0" smtClean="0"/>
              <a:t>Chip overview: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integrated Low-Drop Voltage Regulators: Main regulator with 5 V up to 250 mA (3.3 V variant available) and auxiliary regulator (5 V up to 100 mA) with off-board usage protection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 </a:t>
            </a:r>
            <a:r>
              <a:rPr lang="en-US" dirty="0"/>
              <a:t>regulator (5 V or 3.3 V selectable) with external PNP transistor configurable for off-board usage or for load sharing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high-speed CAN transceiver supporting FD communication up to 5 Mbit/s featuring CAN Partial Networking &amp; CAN FD tolerant mode according to ISO 11898-2:2016 &amp; SAE J2284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 </a:t>
            </a:r>
            <a:r>
              <a:rPr lang="en-US" dirty="0"/>
              <a:t>transceiver supporting LIN 2.2/ISO 17987-4/SAE J2602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</a:t>
            </a:r>
            <a:r>
              <a:rPr lang="en-US" dirty="0"/>
              <a:t>high-side outputs 7 Ω typ., 2 HV GPIOs, 3 HV wake inputs </a:t>
            </a:r>
            <a:r>
              <a:rPr lang="en-US" dirty="0" smtClean="0"/>
              <a:t>Integrated </a:t>
            </a:r>
            <a:r>
              <a:rPr lang="en-US" dirty="0"/>
              <a:t>fail-safe and supervision functions, e.g. fail-safe, watchdog, interrupt- and reset outputs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6-bit </a:t>
            </a:r>
            <a:r>
              <a:rPr lang="en-US" dirty="0"/>
              <a:t>SPI for configuration and diagnostics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TLE9262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422" y="1112062"/>
            <a:ext cx="5003720" cy="51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4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8895" y="667990"/>
            <a:ext cx="4752023" cy="1412701"/>
          </a:xfrm>
        </p:spPr>
        <p:txBody>
          <a:bodyPr/>
          <a:lstStyle/>
          <a:p>
            <a:r>
              <a:rPr lang="en-US" dirty="0" smtClean="0"/>
              <a:t>As already mentioned, SBC are driven by SPI.</a:t>
            </a:r>
            <a:br>
              <a:rPr lang="en-US" dirty="0" smtClean="0"/>
            </a:br>
            <a:r>
              <a:rPr lang="en-US" dirty="0" smtClean="0"/>
              <a:t>Current chip is driven by 16 Bit SPI. </a:t>
            </a:r>
          </a:p>
          <a:p>
            <a:r>
              <a:rPr lang="en-US" dirty="0" smtClean="0"/>
              <a:t>The chip got 48 pins </a:t>
            </a:r>
          </a:p>
          <a:p>
            <a:r>
              <a:rPr lang="en-US" dirty="0" smtClean="0"/>
              <a:t>To debug this chip pin “TEST”(48) has to be set to GND.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TLE9262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6" y="2421852"/>
            <a:ext cx="6701578" cy="1125455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 bwMode="gray">
          <a:xfrm>
            <a:off x="296799" y="3141548"/>
            <a:ext cx="4752023" cy="3391305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/>
              <a:t>is the first precondition to work with this chip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As shown on the example diagram MCU is supplied by the SBC and SBC got some LED connected to the HS.</a:t>
            </a:r>
          </a:p>
          <a:p>
            <a:r>
              <a:rPr lang="en-US" dirty="0"/>
              <a:t>HS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can be used to supply some </a:t>
            </a:r>
            <a:r>
              <a:rPr lang="en-US" dirty="0" smtClean="0"/>
              <a:t>switches</a:t>
            </a:r>
          </a:p>
          <a:p>
            <a:r>
              <a:rPr lang="en-US" dirty="0"/>
              <a:t>v</a:t>
            </a:r>
            <a:r>
              <a:rPr lang="en-US" dirty="0" smtClean="0"/>
              <a:t>ia pull-ups.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28" y="736442"/>
            <a:ext cx="4911768" cy="55704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395" y="3735610"/>
            <a:ext cx="2795293" cy="260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7457123" cy="5689426"/>
          </a:xfrm>
        </p:spPr>
        <p:txBody>
          <a:bodyPr/>
          <a:lstStyle/>
          <a:p>
            <a:r>
              <a:rPr lang="en-US" dirty="0" smtClean="0"/>
              <a:t>Driving by the SPI is happening with the following frame.</a:t>
            </a:r>
          </a:p>
          <a:p>
            <a:r>
              <a:rPr lang="en-US" dirty="0" smtClean="0"/>
              <a:t>As already mentioned in the previously seminar (Seminar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transferred LSB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Clock is low when 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transferred on falling edge of the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Chip select is active when 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16 bit data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First byte is the address – from 0 to 6 bit </a:t>
            </a:r>
          </a:p>
          <a:p>
            <a:r>
              <a:rPr lang="en-US" dirty="0" smtClean="0"/>
              <a:t>Bit 7 is operation code – r/w (0 is read, 1 is write)</a:t>
            </a:r>
          </a:p>
          <a:p>
            <a:r>
              <a:rPr lang="en-US" dirty="0" smtClean="0"/>
              <a:t>Payload is from 8 to 15 bit. </a:t>
            </a:r>
          </a:p>
          <a:p>
            <a:endParaRPr lang="en-US" dirty="0"/>
          </a:p>
          <a:p>
            <a:r>
              <a:rPr lang="en-US" dirty="0" smtClean="0"/>
              <a:t>Usually when sending a telegram to the SPI, chip is always responding on the first “address” byte with some status information. </a:t>
            </a:r>
          </a:p>
          <a:p>
            <a:r>
              <a:rPr lang="en-US" dirty="0" smtClean="0"/>
              <a:t>On second byte it is responding with the </a:t>
            </a:r>
            <a:r>
              <a:rPr lang="en-US" u="sng" dirty="0" smtClean="0"/>
              <a:t>OLD</a:t>
            </a:r>
            <a:r>
              <a:rPr lang="en-US" dirty="0" smtClean="0"/>
              <a:t> data in the requested address.</a:t>
            </a:r>
          </a:p>
          <a:p>
            <a:r>
              <a:rPr lang="en-US" dirty="0" smtClean="0"/>
              <a:t>e.g.:</a:t>
            </a:r>
          </a:p>
          <a:p>
            <a:r>
              <a:rPr lang="en-US" dirty="0" smtClean="0"/>
              <a:t>Writing address 0x01 OpCode:1  Data:0x55 =&gt; 0x10 | 0x01 | 0x55 &gt; send SPI</a:t>
            </a:r>
          </a:p>
          <a:p>
            <a:r>
              <a:rPr lang="en-US" dirty="0" smtClean="0"/>
              <a:t>Response:  Status info field ; Old data in the address 0x01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TLE9262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437" y="835199"/>
            <a:ext cx="3344863" cy="2276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66" y="2101331"/>
            <a:ext cx="5296602" cy="22772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211" y="4299115"/>
            <a:ext cx="3293556" cy="24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L99DZ100 is a chip used in development of door modules (DZ stands for Door zone).</a:t>
            </a:r>
          </a:p>
          <a:p>
            <a:r>
              <a:rPr lang="en-US" dirty="0" smtClean="0"/>
              <a:t>In comparison of TLE9262, this chip has even more functionality.</a:t>
            </a:r>
          </a:p>
          <a:p>
            <a:r>
              <a:rPr lang="en-US" dirty="0" smtClean="0"/>
              <a:t>In can drive Window lifer, half bridges, high side drivers, heaters, electro chromatic glasses.</a:t>
            </a:r>
          </a:p>
          <a:p>
            <a:r>
              <a:rPr lang="en-US" dirty="0" smtClean="0"/>
              <a:t>It has a CAN transceivers with partial networking and LIN transceivers.</a:t>
            </a:r>
          </a:p>
          <a:p>
            <a:r>
              <a:rPr lang="en-US" dirty="0" smtClean="0"/>
              <a:t>In comparison from the TLE, chip have 64 pins</a:t>
            </a:r>
          </a:p>
          <a:p>
            <a:endParaRPr lang="en-US" dirty="0"/>
          </a:p>
          <a:p>
            <a:r>
              <a:rPr lang="en-US" dirty="0" smtClean="0"/>
              <a:t>On the right, is the L99DZ100(shortly called DZ100) block diagram.</a:t>
            </a:r>
          </a:p>
          <a:p>
            <a:endParaRPr lang="en-US" dirty="0"/>
          </a:p>
          <a:p>
            <a:r>
              <a:rPr lang="en-US" dirty="0" smtClean="0"/>
              <a:t>OUT1 to OUT6 is </a:t>
            </a:r>
            <a:r>
              <a:rPr lang="en-US" dirty="0" err="1" smtClean="0"/>
              <a:t>Hbridges</a:t>
            </a:r>
            <a:r>
              <a:rPr lang="en-US" dirty="0"/>
              <a:t> </a:t>
            </a:r>
            <a:r>
              <a:rPr lang="en-US" dirty="0" smtClean="0"/>
              <a:t>– for driving motors</a:t>
            </a:r>
          </a:p>
          <a:p>
            <a:r>
              <a:rPr lang="en-US" dirty="0" smtClean="0"/>
              <a:t>OUT7 to OUT14 are HS.</a:t>
            </a:r>
          </a:p>
          <a:p>
            <a:r>
              <a:rPr lang="en-US" dirty="0" smtClean="0"/>
              <a:t>GH – Glass heater is special output used for heating of the mirror</a:t>
            </a:r>
          </a:p>
          <a:p>
            <a:r>
              <a:rPr lang="en-US" dirty="0" smtClean="0"/>
              <a:t>SH – status for the Glass heater</a:t>
            </a:r>
          </a:p>
          <a:p>
            <a:r>
              <a:rPr lang="en-US" dirty="0" smtClean="0"/>
              <a:t>DIR1/2 is special functionality used to drive an output directly by GPIO.</a:t>
            </a:r>
          </a:p>
          <a:p>
            <a:r>
              <a:rPr lang="en-US" dirty="0" smtClean="0"/>
              <a:t>GH/GL/SH – Window lifter</a:t>
            </a:r>
          </a:p>
          <a:p>
            <a:r>
              <a:rPr lang="en-US" dirty="0" smtClean="0"/>
              <a:t>DIRH/PWMH – used to drive the GH/GL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L99DZ100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21" y="2026866"/>
            <a:ext cx="3879120" cy="45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6375083" cy="5689426"/>
          </a:xfrm>
        </p:spPr>
        <p:txBody>
          <a:bodyPr/>
          <a:lstStyle/>
          <a:p>
            <a:r>
              <a:rPr lang="en-US" dirty="0" smtClean="0"/>
              <a:t>This is the typical application diagram. </a:t>
            </a:r>
            <a:endParaRPr lang="en-US" dirty="0"/>
          </a:p>
          <a:p>
            <a:r>
              <a:rPr lang="en-US" dirty="0" smtClean="0"/>
              <a:t>Here it Is showed a cascade connection of motor X,Y and FOLD for a mirror and additional connection on locking and safe lock (OUT1 and OUT6).</a:t>
            </a:r>
          </a:p>
          <a:p>
            <a:r>
              <a:rPr lang="en-US" dirty="0" smtClean="0"/>
              <a:t>Out 7 to OUT14 is used for illumination.</a:t>
            </a:r>
          </a:p>
          <a:p>
            <a:endParaRPr lang="en-US" dirty="0" smtClean="0"/>
          </a:p>
          <a:p>
            <a:r>
              <a:rPr lang="en-US" dirty="0" smtClean="0"/>
              <a:t>The chip provides also diagnostics for those outputs.</a:t>
            </a:r>
          </a:p>
          <a:p>
            <a:r>
              <a:rPr lang="en-US" dirty="0" smtClean="0"/>
              <a:t>In case of HS is used it can detect OL(Open load) and OC(overcurrent) flags by the SPI </a:t>
            </a:r>
          </a:p>
          <a:p>
            <a:endParaRPr lang="en-US" dirty="0"/>
          </a:p>
          <a:p>
            <a:r>
              <a:rPr lang="en-US" dirty="0" smtClean="0"/>
              <a:t>Since OUT1 and OUT6 are </a:t>
            </a:r>
            <a:r>
              <a:rPr lang="en-US" dirty="0" err="1" smtClean="0"/>
              <a:t>Hbridges</a:t>
            </a:r>
            <a:r>
              <a:rPr lang="en-US" dirty="0" smtClean="0"/>
              <a:t>(HS and LS), diagnostics for them are reporting 2 types LS OC and HS OC. This has to be taken into the account.</a:t>
            </a:r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Gate driver GH/GL are monitored by SH pin/s (middle point of both of the gate control). Monitor is read by the SW via SPI command.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L99DZ100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36" y="833343"/>
            <a:ext cx="5150234" cy="56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8" y="869045"/>
            <a:ext cx="5917882" cy="735311"/>
          </a:xfrm>
        </p:spPr>
        <p:txBody>
          <a:bodyPr/>
          <a:lstStyle/>
          <a:p>
            <a:r>
              <a:rPr lang="en-US" dirty="0" smtClean="0"/>
              <a:t>DZ100 is controlled by SPI with the following frame: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L99DZ100 – SPI control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70" y="835199"/>
            <a:ext cx="4956142" cy="2320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8221"/>
            <a:ext cx="6276498" cy="290267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gray">
          <a:xfrm>
            <a:off x="300038" y="4349015"/>
            <a:ext cx="5917882" cy="2209454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uses 32 bits. First 2 bits are the Opcode here and data is MSB first. SPI frame should be like this: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  | Address | Payload3 | Payload 2 | Payload 1</a:t>
            </a:r>
          </a:p>
          <a:p>
            <a:r>
              <a:rPr lang="en-US" dirty="0" smtClean="0"/>
              <a:t>   00           0x06          0x00               </a:t>
            </a:r>
            <a:r>
              <a:rPr lang="en-US" dirty="0" err="1" smtClean="0"/>
              <a:t>0x00</a:t>
            </a:r>
            <a:r>
              <a:rPr lang="en-US" dirty="0" smtClean="0"/>
              <a:t>           0x01</a:t>
            </a:r>
          </a:p>
          <a:p>
            <a:r>
              <a:rPr lang="en-US" dirty="0" smtClean="0"/>
              <a:t>This SPI command will activate the out15 and set it to High level.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19" y="3403028"/>
            <a:ext cx="3933472" cy="1004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42" y="4804382"/>
            <a:ext cx="5240826" cy="10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6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lkCplnVtMHgQjcy6hj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AE Design English">
  <a:themeElements>
    <a:clrScheme name="KOSTAL">
      <a:dk1>
        <a:srgbClr val="000000"/>
      </a:dk1>
      <a:lt1>
        <a:sysClr val="window" lastClr="FFFFFF"/>
      </a:lt1>
      <a:dk2>
        <a:srgbClr val="1E467D"/>
      </a:dk2>
      <a:lt2>
        <a:srgbClr val="EBEDED"/>
      </a:lt2>
      <a:accent1>
        <a:srgbClr val="1E467D"/>
      </a:accent1>
      <a:accent2>
        <a:srgbClr val="4B73A5"/>
      </a:accent2>
      <a:accent3>
        <a:srgbClr val="8CAFD2"/>
      </a:accent3>
      <a:accent4>
        <a:srgbClr val="D2E3EB"/>
      </a:accent4>
      <a:accent5>
        <a:srgbClr val="828787"/>
      </a:accent5>
      <a:accent6>
        <a:srgbClr val="C8CDCD"/>
      </a:accent6>
      <a:hlink>
        <a:srgbClr val="1E467D"/>
      </a:hlink>
      <a:folHlink>
        <a:srgbClr val="4B73A5"/>
      </a:folHlink>
    </a:clrScheme>
    <a:fontScheme name="KOS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lIns="72000" tIns="72000" rIns="72000" bIns="72000" rtlCol="0" anchor="ctr"/>
      <a:lstStyle>
        <a:defPPr algn="ctr">
          <a:defRPr sz="1600" b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lnSpc>
            <a:spcPct val="120000"/>
          </a:lnSpc>
          <a:spcBef>
            <a:spcPts val="600"/>
          </a:spcBef>
          <a:defRPr sz="1600" b="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custClrLst>
    <a:custClr name="Orange">
      <a:srgbClr val="FAC337"/>
    </a:custClr>
    <a:custClr name="Rot">
      <a:srgbClr val="9B0000"/>
    </a:custClr>
    <a:custClr name="Türkis-Blau">
      <a:srgbClr val="007DC8"/>
    </a:custClr>
    <a:custClr name="Grün">
      <a:srgbClr val="B4CD32"/>
    </a:custClr>
    <a:custClr name="RGB 0/155/155">
      <a:srgbClr val="009B9B"/>
    </a:custClr>
    <a:custClr name="Türkis-Grün hell">
      <a:srgbClr val="C8EBDC"/>
    </a:custClr>
    <a:custClr name="Violett">
      <a:srgbClr val="6E2864"/>
    </a:custClr>
    <a:custClr name="Pink">
      <a:srgbClr val="FF008C"/>
    </a:custClr>
    <a:custClr name="Textmarker-Gelb">
      <a:srgbClr val="FFFF00"/>
    </a:custClr>
  </a:custClrLst>
  <a:extLst>
    <a:ext uri="{05A4C25C-085E-4340-85A3-A5531E510DB2}">
      <thm15:themeFamily xmlns:thm15="http://schemas.microsoft.com/office/thememl/2012/main" name="A_englisch.potx" id="{326C3334-2529-4054-864C-721914F4CC76}" vid="{A433C5ED-7F58-475B-9533-A28BFEB4F3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6CC8058440E44B2A267F438D1F04A" ma:contentTypeVersion="1" ma:contentTypeDescription="Create a new document." ma:contentTypeScope="" ma:versionID="56afbc502231781719905fa32394d9ad">
  <xsd:schema xmlns:xsd="http://www.w3.org/2001/XMLSchema" xmlns:xs="http://www.w3.org/2001/XMLSchema" xmlns:p="http://schemas.microsoft.com/office/2006/metadata/properties" xmlns:ns1="http://schemas.microsoft.com/sharepoint/v3" xmlns:ns2="fe2f6e1c-eed5-479c-b9e3-24541315acb7" targetNamespace="http://schemas.microsoft.com/office/2006/metadata/properties" ma:root="true" ma:fieldsID="bf0cd7e7556aa5efbc4380f3d6df25e9" ns1:_="" ns2:_="">
    <xsd:import namespace="http://schemas.microsoft.com/sharepoint/v3"/>
    <xsd:import namespace="fe2f6e1c-eed5-479c-b9e3-24541315acb7"/>
    <xsd:element name="properties">
      <xsd:complexType>
        <xsd:sequence>
          <xsd:element name="documentManagement">
            <xsd:complexType>
              <xsd:all>
                <xsd:element ref="ns1:Languag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8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f6e1c-eed5-479c-b9e3-24541315acb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66366095-a18c-4cb3-a1ea-2fdfefee6388" ContentTypeId="0x0101" PreviousValue="false"/>
</file>

<file path=customXml/itemProps1.xml><?xml version="1.0" encoding="utf-8"?>
<ds:datastoreItem xmlns:ds="http://schemas.openxmlformats.org/officeDocument/2006/customXml" ds:itemID="{224679B6-BAAF-42AA-A041-99D1082FBB18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e2f6e1c-eed5-479c-b9e3-24541315acb7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3A0A73-CA16-4888-A879-E29C39F65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2f6e1c-eed5-479c-b9e3-24541315ac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996D40-5EDC-4DBF-9B52-0DFA6D2BBC8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803BD61-9464-488F-928B-C99FAFEDD614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A_englisch</Template>
  <TotalTime>0</TotalTime>
  <Words>1291</Words>
  <Application>Microsoft Office PowerPoint</Application>
  <PresentationFormat>Widescreen</PresentationFormat>
  <Paragraphs>158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Unicode</vt:lpstr>
      <vt:lpstr>Wingdings</vt:lpstr>
      <vt:lpstr>KAE Design English</vt:lpstr>
      <vt:lpstr>think-cell Folie</vt:lpstr>
      <vt:lpstr>Seminar 2</vt:lpstr>
      <vt:lpstr>Chips in automotive</vt:lpstr>
      <vt:lpstr>SBCs</vt:lpstr>
      <vt:lpstr>TLE9262</vt:lpstr>
      <vt:lpstr>TLE9262</vt:lpstr>
      <vt:lpstr>TLE9262</vt:lpstr>
      <vt:lpstr>L99DZ100</vt:lpstr>
      <vt:lpstr>L99DZ100</vt:lpstr>
      <vt:lpstr>L99DZ100 – SPI control</vt:lpstr>
      <vt:lpstr>L99DZ100 - Diagnostics</vt:lpstr>
      <vt:lpstr>Mosfet (motor) Drivers</vt:lpstr>
      <vt:lpstr>TB67H420FTG</vt:lpstr>
      <vt:lpstr>TB67H420FTG</vt:lpstr>
      <vt:lpstr>CAN transceivers </vt:lpstr>
    </vt:vector>
  </TitlesOfParts>
  <Company>KOSTAL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</dc:title>
  <dc:creator>Yordanov, Emiliyan</dc:creator>
  <cp:lastModifiedBy>Yordanov, Emiliyan</cp:lastModifiedBy>
  <cp:revision>33</cp:revision>
  <dcterms:created xsi:type="dcterms:W3CDTF">2024-10-29T18:36:59Z</dcterms:created>
  <dcterms:modified xsi:type="dcterms:W3CDTF">2024-10-30T15:30:58Z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0x010100F806CC8058440E44B2A267F438D1F04A</vt:lpwstr>
  </property>
</Properties>
</file>