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68" r:id="rId2"/>
    <p:sldId id="283" r:id="rId3"/>
    <p:sldId id="275" r:id="rId4"/>
    <p:sldId id="269" r:id="rId5"/>
    <p:sldId id="276" r:id="rId6"/>
    <p:sldId id="277" r:id="rId7"/>
    <p:sldId id="282" r:id="rId8"/>
    <p:sldId id="291" r:id="rId9"/>
    <p:sldId id="272" r:id="rId10"/>
    <p:sldId id="284" r:id="rId11"/>
    <p:sldId id="286" r:id="rId12"/>
    <p:sldId id="288" r:id="rId13"/>
    <p:sldId id="289" r:id="rId14"/>
    <p:sldId id="29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63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05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90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57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5861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727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644A-97F2-4BC4-BBF7-FC141F507563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261D-2BFD-4139-AEF1-0608D045633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EE85-496D-4FF1-9F06-DBF2BA8A3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261D-2BFD-4139-AEF1-0608D045633A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FEE85-496D-4FF1-9F06-DBF2BA8A3C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333BF-8646-486C-8A73-73659533D40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9CFDC2-5630-4611-9BF0-0EF7C8C4398D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1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2sTbpFsvXI" TargetMode="External"/><Relationship Id="rId2" Type="http://schemas.openxmlformats.org/officeDocument/2006/relationships/hyperlink" Target="https://www.youtube.com/watch?v=iajyaWi1Ln4&amp;t=2820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rduino-libraries/Servo/blob/master/src/Servo.h" TargetMode="External"/><Relationship Id="rId5" Type="http://schemas.openxmlformats.org/officeDocument/2006/relationships/hyperlink" Target="https://github.com/adafruit/Adafruit-Motor-Shield-library/blob/master/AFMotor.h" TargetMode="External"/><Relationship Id="rId4" Type="http://schemas.openxmlformats.org/officeDocument/2006/relationships/hyperlink" Target="https://sparks.gogo.co.nz/ch34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97" y="1115479"/>
            <a:ext cx="11103006" cy="10972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Robot </a:t>
            </a:r>
            <a:r>
              <a:rPr lang="en-US" sz="4800" b="1" dirty="0" err="1"/>
              <a:t>Maşină</a:t>
            </a:r>
            <a:r>
              <a:rPr lang="en-US" sz="4800" b="1" dirty="0"/>
              <a:t> 4WD Arduino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968" y="3024024"/>
            <a:ext cx="7506801" cy="24438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Specializ</a:t>
            </a:r>
            <a:r>
              <a:rPr lang="ro-RO" b="1" dirty="0">
                <a:solidFill>
                  <a:schemeClr val="tx1"/>
                </a:solidFill>
              </a:rPr>
              <a:t>ar</a:t>
            </a:r>
            <a:r>
              <a:rPr lang="en-US" b="1" dirty="0">
                <a:solidFill>
                  <a:schemeClr val="tx1"/>
                </a:solidFill>
              </a:rPr>
              <a:t>e: Automatic</a:t>
            </a:r>
            <a:r>
              <a:rPr lang="ro-RO" b="1" dirty="0">
                <a:solidFill>
                  <a:schemeClr val="tx1"/>
                </a:solidFill>
              </a:rPr>
              <a:t>ă şi Informatică Aplicată</a:t>
            </a:r>
          </a:p>
          <a:p>
            <a:r>
              <a:rPr lang="ro-RO" b="1" dirty="0">
                <a:solidFill>
                  <a:schemeClr val="tx1"/>
                </a:solidFill>
              </a:rPr>
              <a:t>Anul</a:t>
            </a:r>
            <a:r>
              <a:rPr lang="en-US" b="1" dirty="0">
                <a:solidFill>
                  <a:schemeClr val="tx1"/>
                </a:solidFill>
              </a:rPr>
              <a:t>: 2023-2024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Grupa</a:t>
            </a:r>
            <a:r>
              <a:rPr lang="en-US" b="1" dirty="0">
                <a:solidFill>
                  <a:schemeClr val="tx1"/>
                </a:solidFill>
              </a:rPr>
              <a:t>: 4LF421</a:t>
            </a:r>
          </a:p>
          <a:p>
            <a:r>
              <a:rPr lang="pt-BR" b="1" dirty="0">
                <a:solidFill>
                  <a:schemeClr val="tx1"/>
                </a:solidFill>
              </a:rPr>
              <a:t>Nume:  Dima Petru Rares, Dobre Alexandu Nicolae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Profesor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coordonator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err="1">
                <a:solidFill>
                  <a:schemeClr val="tx1"/>
                </a:solidFill>
              </a:rPr>
              <a:t>Trăsnea</a:t>
            </a:r>
            <a:r>
              <a:rPr lang="en-US" b="1" dirty="0">
                <a:solidFill>
                  <a:schemeClr val="tx1"/>
                </a:solidFill>
              </a:rPr>
              <a:t> Bogdan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0D0989-5989-4B0F-882C-DFB99852FF4A}"/>
              </a:ext>
            </a:extLst>
          </p:cNvPr>
          <p:cNvSpPr txBox="1"/>
          <p:nvPr/>
        </p:nvSpPr>
        <p:spPr>
          <a:xfrm>
            <a:off x="1163715" y="2628781"/>
            <a:ext cx="98645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/>
              <a:t>Programarea robotului folosind software-ul Arduino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303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57393C-9836-4073-9424-36FB1584864F}"/>
              </a:ext>
            </a:extLst>
          </p:cNvPr>
          <p:cNvSpPr txBox="1"/>
          <p:nvPr/>
        </p:nvSpPr>
        <p:spPr>
          <a:xfrm>
            <a:off x="651030" y="2690335"/>
            <a:ext cx="5353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ea typeface="Calibri" panose="020F0502020204030204" pitchFamily="34" charset="0"/>
              </a:rPr>
              <a:t> Introducerea </a:t>
            </a:r>
            <a:r>
              <a:rPr lang="ro-RO" sz="1800" dirty="0">
                <a:effectLst/>
                <a:ea typeface="Calibri" panose="020F0502020204030204" pitchFamily="34" charset="0"/>
              </a:rPr>
              <a:t>librări</a:t>
            </a:r>
            <a:r>
              <a:rPr lang="ro-RO" dirty="0">
                <a:ea typeface="Calibri" panose="020F0502020204030204" pitchFamily="34" charset="0"/>
              </a:rPr>
              <a:t>ilor </a:t>
            </a:r>
            <a:r>
              <a:rPr lang="ro-RO" sz="1800" dirty="0">
                <a:effectLst/>
                <a:ea typeface="Calibri" panose="020F0502020204030204" pitchFamily="34" charset="0"/>
              </a:rPr>
              <a:t> AFMotor</a:t>
            </a:r>
            <a:r>
              <a:rPr lang="en-US" sz="1800" dirty="0">
                <a:effectLst/>
                <a:ea typeface="Calibri" panose="020F0502020204030204" pitchFamily="34" charset="0"/>
              </a:rPr>
              <a:t>.h</a:t>
            </a:r>
            <a:r>
              <a:rPr lang="ro-RO" sz="1800" dirty="0">
                <a:effectLst/>
                <a:ea typeface="Calibri" panose="020F0502020204030204" pitchFamily="34" charset="0"/>
              </a:rPr>
              <a:t> şi Servo.h și</a:t>
            </a: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ro-RO" dirty="0"/>
              <a:t>d</a:t>
            </a:r>
            <a:r>
              <a:rPr lang="en-US" dirty="0" err="1"/>
              <a:t>eclar</a:t>
            </a:r>
            <a:r>
              <a:rPr lang="ro-RO" dirty="0"/>
              <a:t>ar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ro-RO" dirty="0"/>
              <a:t>constantelor şi </a:t>
            </a:r>
            <a:r>
              <a:rPr lang="en-US" dirty="0" err="1"/>
              <a:t>variabilelor</a:t>
            </a:r>
            <a:r>
              <a:rPr lang="ro-RO" dirty="0"/>
              <a:t> utilizate în funcţionalitatea programului.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A4B935-9DD6-4CE9-B616-2DED44B6FF8C}"/>
              </a:ext>
            </a:extLst>
          </p:cNvPr>
          <p:cNvCxnSpPr/>
          <p:nvPr/>
        </p:nvCxnSpPr>
        <p:spPr>
          <a:xfrm>
            <a:off x="5939161" y="1069383"/>
            <a:ext cx="0" cy="4719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BBDA2E-0091-478E-9224-9A38025C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03" y="1069383"/>
            <a:ext cx="436305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685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1BC2B-CE26-427E-8163-D9A6A5DE5D65}"/>
              </a:ext>
            </a:extLst>
          </p:cNvPr>
          <p:cNvSpPr txBox="1"/>
          <p:nvPr/>
        </p:nvSpPr>
        <p:spPr>
          <a:xfrm>
            <a:off x="991884" y="1357270"/>
            <a:ext cx="47324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Functia setup()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iniţializarea comunicării seriale la o rată de transfer de 9600</a:t>
            </a:r>
            <a:endParaRPr lang="ro-RO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ea typeface="Calibri" panose="020F0502020204030204" pitchFamily="34" charset="0"/>
                <a:cs typeface="Times New Roman" panose="02020603050405020304" pitchFamily="18" charset="0"/>
              </a:rPr>
              <a:t>configurarea</a:t>
            </a: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pinilor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  <a:p>
            <a:r>
              <a:rPr lang="ro-RO" sz="2400" dirty="0"/>
              <a:t>Functia loop()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intră într-un buclă si controlează mersul inainte sau oprirea masinii la detectarea obstacolelor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cs typeface="Times New Roman" panose="02020603050405020304" pitchFamily="18" charset="0"/>
              </a:rPr>
              <a:t>după evitarea obstacolului intoarce senzorul la pozitia initială</a:t>
            </a:r>
            <a:endParaRPr lang="ro-RO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8FBDD1-0BE0-48DC-BA60-2FDA415C4AB8}"/>
              </a:ext>
            </a:extLst>
          </p:cNvPr>
          <p:cNvCxnSpPr>
            <a:cxnSpLocks/>
          </p:cNvCxnSpPr>
          <p:nvPr/>
        </p:nvCxnSpPr>
        <p:spPr>
          <a:xfrm>
            <a:off x="6096000" y="1429305"/>
            <a:ext cx="0" cy="4252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2BFF13-8F0E-4216-A5C1-91BE1485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88" y="363273"/>
            <a:ext cx="3085896" cy="3065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81DB4-E8AB-47EC-B9FD-5EAEA0B0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394" y="3546630"/>
            <a:ext cx="4639432" cy="28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86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603E10-D007-4E45-B84D-093DA6C241E1}"/>
              </a:ext>
            </a:extLst>
          </p:cNvPr>
          <p:cNvCxnSpPr/>
          <p:nvPr/>
        </p:nvCxnSpPr>
        <p:spPr>
          <a:xfrm>
            <a:off x="6258757" y="1091953"/>
            <a:ext cx="0" cy="4891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3127E6-8F2F-4BD0-8853-ABF34A7A6A67}"/>
              </a:ext>
            </a:extLst>
          </p:cNvPr>
          <p:cNvSpPr txBox="1"/>
          <p:nvPr/>
        </p:nvSpPr>
        <p:spPr>
          <a:xfrm>
            <a:off x="1090255" y="1274569"/>
            <a:ext cx="4436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Functia measureDistance()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ea typeface="Calibri" panose="020F0502020204030204" pitchFamily="34" charset="0"/>
                <a:cs typeface="Times New Roman" panose="02020603050405020304" pitchFamily="18" charset="0"/>
              </a:rPr>
              <a:t>declansează senzorul cu ultrasunete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ea typeface="Calibri" panose="020F0502020204030204" pitchFamily="34" charset="0"/>
                <a:cs typeface="Times New Roman" panose="02020603050405020304" pitchFamily="18" charset="0"/>
              </a:rPr>
              <a:t>calculează și returnează distanta pe baza timpului măsurat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2400" dirty="0"/>
              <a:t>Functia AvoidObstacle()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efectuează o scanare de la 0 la 180 de grade în intervale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ăsoară distanta în fiecare unghi si găseste unghiul cu distanta maximă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ecide dacă să vireze la stânga sau la dreapta pe baza unghiului cu distanta maxima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F0E87-6CFD-4FD1-9978-48D099B74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9389" y="552228"/>
            <a:ext cx="3831590" cy="2415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3F75E-889E-47B3-9DBF-BEBC698400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3574" y="3091648"/>
            <a:ext cx="3258103" cy="32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2413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1744C-6A09-46A2-B950-3CDFEBF06A28}"/>
              </a:ext>
            </a:extLst>
          </p:cNvPr>
          <p:cNvCxnSpPr/>
          <p:nvPr/>
        </p:nvCxnSpPr>
        <p:spPr>
          <a:xfrm>
            <a:off x="6844683" y="568171"/>
            <a:ext cx="0" cy="5868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01EECD-08C3-4304-B8C9-BEE419E0FE33}"/>
              </a:ext>
            </a:extLst>
          </p:cNvPr>
          <p:cNvSpPr txBox="1"/>
          <p:nvPr/>
        </p:nvSpPr>
        <p:spPr>
          <a:xfrm>
            <a:off x="1455938" y="950780"/>
            <a:ext cx="44565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Func</a:t>
            </a:r>
            <a:r>
              <a:rPr lang="ro-RO" sz="2800" dirty="0"/>
              <a:t>t</a:t>
            </a:r>
            <a:r>
              <a:rPr lang="en-US" sz="2800" dirty="0"/>
              <a:t>ii de </a:t>
            </a:r>
            <a:r>
              <a:rPr lang="ro-RO" sz="2800" dirty="0"/>
              <a:t>c</a:t>
            </a:r>
            <a:r>
              <a:rPr lang="en-US" sz="2800" dirty="0" err="1"/>
              <a:t>ontrol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moveForward</a:t>
            </a:r>
            <a:r>
              <a:rPr lang="en-US" dirty="0"/>
              <a:t>(): </a:t>
            </a:r>
            <a:r>
              <a:rPr lang="ro-RO" dirty="0"/>
              <a:t>a</a:t>
            </a:r>
            <a:r>
              <a:rPr lang="en-US" dirty="0" err="1"/>
              <a:t>ctivează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deplasa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înainte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moveBackward</a:t>
            </a:r>
            <a:r>
              <a:rPr lang="en-US" dirty="0"/>
              <a:t>(): </a:t>
            </a:r>
            <a:r>
              <a:rPr lang="ro-RO" dirty="0"/>
              <a:t>a</a:t>
            </a:r>
            <a:r>
              <a:rPr lang="en-US" dirty="0" err="1"/>
              <a:t>ctivează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deplasa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turnLeft</a:t>
            </a:r>
            <a:r>
              <a:rPr lang="en-US" dirty="0"/>
              <a:t>(angle): </a:t>
            </a:r>
            <a:r>
              <a:rPr lang="ro-RO" dirty="0"/>
              <a:t>a</a:t>
            </a:r>
            <a:r>
              <a:rPr lang="en-US" dirty="0" err="1"/>
              <a:t>ctivează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vireze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durată</a:t>
            </a:r>
            <a:r>
              <a:rPr lang="en-US" dirty="0"/>
              <a:t> </a:t>
            </a:r>
            <a:r>
              <a:rPr lang="en-US" dirty="0" err="1"/>
              <a:t>specificată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turnRight</a:t>
            </a:r>
            <a:r>
              <a:rPr lang="en-US" dirty="0"/>
              <a:t>(angle): </a:t>
            </a:r>
            <a:r>
              <a:rPr lang="ro-RO" dirty="0"/>
              <a:t>a</a:t>
            </a:r>
            <a:r>
              <a:rPr lang="en-US" dirty="0" err="1"/>
              <a:t>ctivează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vireze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durată</a:t>
            </a:r>
            <a:r>
              <a:rPr lang="en-US" dirty="0"/>
              <a:t> </a:t>
            </a:r>
            <a:r>
              <a:rPr lang="en-US" dirty="0" err="1"/>
              <a:t>specificată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stopMotors</a:t>
            </a:r>
            <a:r>
              <a:rPr lang="en-US" dirty="0"/>
              <a:t>(): </a:t>
            </a:r>
            <a:r>
              <a:rPr lang="ro-RO" dirty="0"/>
              <a:t>o</a:t>
            </a:r>
            <a:r>
              <a:rPr lang="en-US" dirty="0"/>
              <a:t>pre</a:t>
            </a:r>
            <a:r>
              <a:rPr lang="ro-RO" dirty="0"/>
              <a:t>s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mi</a:t>
            </a:r>
            <a:r>
              <a:rPr lang="ro-RO" dirty="0"/>
              <a:t>s</a:t>
            </a:r>
            <a:r>
              <a:rPr lang="en-US" dirty="0" err="1"/>
              <a:t>cările</a:t>
            </a:r>
            <a:r>
              <a:rPr lang="en-US" dirty="0"/>
              <a:t> </a:t>
            </a:r>
            <a:r>
              <a:rPr lang="en-US" dirty="0" err="1"/>
              <a:t>motoarelor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02F5E-FEF1-4BBA-A0DF-550B70147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81962" y="373700"/>
            <a:ext cx="2970737" cy="61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9696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D60BD-D17C-4308-9D3E-47FBF4B71662}"/>
              </a:ext>
            </a:extLst>
          </p:cNvPr>
          <p:cNvSpPr txBox="1"/>
          <p:nvPr/>
        </p:nvSpPr>
        <p:spPr>
          <a:xfrm>
            <a:off x="2336307" y="727968"/>
            <a:ext cx="751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/>
              <a:t>Bibliografie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CB23-8BA6-4EC6-8DB1-7A48855B8F94}"/>
              </a:ext>
            </a:extLst>
          </p:cNvPr>
          <p:cNvSpPr txBox="1"/>
          <p:nvPr/>
        </p:nvSpPr>
        <p:spPr>
          <a:xfrm>
            <a:off x="600722" y="2467993"/>
            <a:ext cx="1099055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https://www.youtube.com/watch?v=iajyaWi1Ln4&amp;t=2820s</a:t>
            </a:r>
            <a:endParaRPr lang="ro-RO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https://www.youtube.com/watch?v=E2sTbpFsvXI</a:t>
            </a:r>
            <a:endParaRPr lang="ro-RO" sz="18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</a:pPr>
            <a:endParaRPr lang="ro-RO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https://sparks.gogo.co.nz/ch340.html</a:t>
            </a:r>
            <a:endParaRPr lang="ro-RO" sz="18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https://github.com/adafruit/Adafruit-Motor-Shield-library/blob/master/AFMotor.h</a:t>
            </a:r>
            <a:endParaRPr lang="ro-RO" dirty="0"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D2E46"/>
                </a:solidFill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https://github.com/arduino-libraries/Servo/blob/master/src/Servo.h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9030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B6456-0AD1-4D5B-90AD-5B82348EAF91}"/>
              </a:ext>
            </a:extLst>
          </p:cNvPr>
          <p:cNvSpPr txBox="1"/>
          <p:nvPr/>
        </p:nvSpPr>
        <p:spPr>
          <a:xfrm>
            <a:off x="2069977" y="1926455"/>
            <a:ext cx="805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/>
              <a:t>Scopul proiectului</a:t>
            </a:r>
            <a:endParaRPr 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ACFA1-A789-4CAD-BA1F-496516932175}"/>
              </a:ext>
            </a:extLst>
          </p:cNvPr>
          <p:cNvSpPr txBox="1"/>
          <p:nvPr/>
        </p:nvSpPr>
        <p:spPr>
          <a:xfrm>
            <a:off x="1657165" y="3089429"/>
            <a:ext cx="8877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Dezvoltarea unui robot maşină 4WD capabil să evite obstacole cu ajutorul unui senzor de u</a:t>
            </a:r>
            <a:r>
              <a:rPr lang="en-US" sz="2800" dirty="0"/>
              <a:t>l</a:t>
            </a:r>
            <a:r>
              <a:rPr lang="ro-RO" sz="2800" dirty="0"/>
              <a:t>trasunete manevrat de un servomotor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4021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7C775-1D88-4CC8-AB09-54BFBC06B5B7}"/>
              </a:ext>
            </a:extLst>
          </p:cNvPr>
          <p:cNvSpPr txBox="1"/>
          <p:nvPr/>
        </p:nvSpPr>
        <p:spPr>
          <a:xfrm>
            <a:off x="2338086" y="2536460"/>
            <a:ext cx="7515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/>
              <a:t>Procesul de asamblare al robotului</a:t>
            </a:r>
          </a:p>
        </p:txBody>
      </p:sp>
    </p:spTree>
    <p:extLst>
      <p:ext uri="{BB962C8B-B14F-4D97-AF65-F5344CB8AC3E}">
        <p14:creationId xmlns:p14="http://schemas.microsoft.com/office/powerpoint/2010/main" val="4206217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257452"/>
            <a:ext cx="11363418" cy="6485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+mj-lt"/>
              </a:rPr>
              <a:t>Componentele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asamblării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con</a:t>
            </a:r>
            <a:r>
              <a:rPr lang="ro-RO" b="1" dirty="0">
                <a:solidFill>
                  <a:schemeClr val="tx1"/>
                </a:solidFill>
                <a:latin typeface="+mj-lt"/>
              </a:rPr>
              <a:t>ţinute în kit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 x </a:t>
            </a:r>
            <a:r>
              <a:rPr lang="en-US" sz="1700" b="1" dirty="0" err="1">
                <a:solidFill>
                  <a:schemeClr val="tx1"/>
                </a:solidFill>
              </a:rPr>
              <a:t>placă</a:t>
            </a:r>
            <a:r>
              <a:rPr lang="en-US" sz="1700" b="1" dirty="0">
                <a:solidFill>
                  <a:schemeClr val="tx1"/>
                </a:solidFill>
              </a:rPr>
              <a:t> de d</a:t>
            </a:r>
            <a:r>
              <a:rPr lang="ro-RO" sz="1700" b="1" dirty="0">
                <a:solidFill>
                  <a:schemeClr val="tx1"/>
                </a:solidFill>
              </a:rPr>
              <a:t>e</a:t>
            </a:r>
            <a:r>
              <a:rPr lang="en-US" sz="1700" b="1" dirty="0" err="1">
                <a:solidFill>
                  <a:schemeClr val="tx1"/>
                </a:solidFill>
              </a:rPr>
              <a:t>zvoltare</a:t>
            </a:r>
            <a:r>
              <a:rPr lang="en-US" sz="1700" b="1" dirty="0">
                <a:solidFill>
                  <a:schemeClr val="tx1"/>
                </a:solidFill>
              </a:rPr>
              <a:t> Arduino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 x </a:t>
            </a:r>
            <a:r>
              <a:rPr lang="en-US" sz="1700" b="1" dirty="0" err="1">
                <a:solidFill>
                  <a:schemeClr val="tx1"/>
                </a:solidFill>
              </a:rPr>
              <a:t>modul</a:t>
            </a:r>
            <a:r>
              <a:rPr lang="en-US" sz="1700" b="1" dirty="0">
                <a:solidFill>
                  <a:schemeClr val="tx1"/>
                </a:solidFill>
              </a:rPr>
              <a:t> driver </a:t>
            </a:r>
            <a:r>
              <a:rPr lang="en-US" sz="1700" b="1" dirty="0" err="1">
                <a:solidFill>
                  <a:schemeClr val="tx1"/>
                </a:solidFill>
              </a:rPr>
              <a:t>motoare</a:t>
            </a:r>
            <a:r>
              <a:rPr lang="en-US" sz="1700" b="1" dirty="0">
                <a:solidFill>
                  <a:schemeClr val="tx1"/>
                </a:solidFill>
              </a:rPr>
              <a:t> L298N </a:t>
            </a:r>
            <a:r>
              <a:rPr lang="en-US" sz="1700" b="1" dirty="0" err="1">
                <a:solidFill>
                  <a:schemeClr val="tx1"/>
                </a:solidFill>
              </a:rPr>
              <a:t>Compatibil</a:t>
            </a:r>
            <a:r>
              <a:rPr lang="en-US" sz="1700" b="1" dirty="0">
                <a:solidFill>
                  <a:schemeClr val="tx1"/>
                </a:solidFill>
              </a:rPr>
              <a:t> Arduino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 x </a:t>
            </a:r>
            <a:r>
              <a:rPr lang="en-US" sz="1700" b="1" dirty="0" err="1">
                <a:solidFill>
                  <a:schemeClr val="tx1"/>
                </a:solidFill>
              </a:rPr>
              <a:t>senzor</a:t>
            </a:r>
            <a:r>
              <a:rPr lang="en-US" sz="1700" b="1" dirty="0">
                <a:solidFill>
                  <a:schemeClr val="tx1"/>
                </a:solidFill>
              </a:rPr>
              <a:t> de </a:t>
            </a:r>
            <a:r>
              <a:rPr lang="en-US" sz="1700" b="1" dirty="0" err="1">
                <a:solidFill>
                  <a:schemeClr val="tx1"/>
                </a:solidFill>
              </a:rPr>
              <a:t>mişcare</a:t>
            </a:r>
            <a:r>
              <a:rPr lang="en-US" sz="1700" b="1" dirty="0">
                <a:solidFill>
                  <a:schemeClr val="tx1"/>
                </a:solidFill>
              </a:rPr>
              <a:t> cu </a:t>
            </a:r>
            <a:r>
              <a:rPr lang="en-US" sz="1700" b="1" dirty="0" err="1">
                <a:solidFill>
                  <a:schemeClr val="tx1"/>
                </a:solidFill>
              </a:rPr>
              <a:t>ultrasunete</a:t>
            </a:r>
            <a:r>
              <a:rPr lang="en-US" sz="1700" b="1" dirty="0">
                <a:solidFill>
                  <a:schemeClr val="tx1"/>
                </a:solidFill>
              </a:rPr>
              <a:t> HC-SR04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 x servomotor SG90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 x </a:t>
            </a:r>
            <a:r>
              <a:rPr lang="en-US" sz="1700" b="1" dirty="0" err="1">
                <a:solidFill>
                  <a:schemeClr val="tx1"/>
                </a:solidFill>
              </a:rPr>
              <a:t>minibreadboard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25 x fire de salt (jumper wires)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4 x </a:t>
            </a:r>
            <a:r>
              <a:rPr lang="en-US" sz="1700" b="1" dirty="0" err="1">
                <a:solidFill>
                  <a:schemeClr val="tx1"/>
                </a:solidFill>
              </a:rPr>
              <a:t>baterii</a:t>
            </a:r>
            <a:r>
              <a:rPr lang="en-US" sz="1700" b="1" dirty="0">
                <a:solidFill>
                  <a:schemeClr val="tx1"/>
                </a:solidFill>
              </a:rPr>
              <a:t> AAA (+ </a:t>
            </a:r>
            <a:r>
              <a:rPr lang="en-US" sz="1700" b="1" dirty="0" err="1">
                <a:solidFill>
                  <a:schemeClr val="tx1"/>
                </a:solidFill>
              </a:rPr>
              <a:t>suport</a:t>
            </a:r>
            <a:r>
              <a:rPr lang="en-US" sz="1700" b="1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1x </a:t>
            </a:r>
            <a:r>
              <a:rPr lang="en-US" sz="1700" b="1" dirty="0" err="1">
                <a:solidFill>
                  <a:schemeClr val="tx1"/>
                </a:solidFill>
              </a:rPr>
              <a:t>baterie</a:t>
            </a:r>
            <a:r>
              <a:rPr lang="en-US" sz="1700" b="1" dirty="0">
                <a:solidFill>
                  <a:schemeClr val="tx1"/>
                </a:solidFill>
              </a:rPr>
              <a:t> 9V (+support)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4 x </a:t>
            </a:r>
            <a:r>
              <a:rPr lang="en-US" sz="1700" b="1" dirty="0" err="1">
                <a:solidFill>
                  <a:schemeClr val="tx1"/>
                </a:solidFill>
              </a:rPr>
              <a:t>Motoare</a:t>
            </a:r>
            <a:r>
              <a:rPr lang="en-US" sz="1700" b="1" dirty="0">
                <a:solidFill>
                  <a:schemeClr val="tx1"/>
                </a:solidFill>
              </a:rPr>
              <a:t> cu reductor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4 x </a:t>
            </a:r>
            <a:r>
              <a:rPr lang="en-US" sz="1700" b="1" dirty="0" err="1">
                <a:solidFill>
                  <a:schemeClr val="tx1"/>
                </a:solidFill>
              </a:rPr>
              <a:t>Roți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2 x </a:t>
            </a:r>
            <a:r>
              <a:rPr lang="en-US" sz="1700" b="1" dirty="0" err="1">
                <a:solidFill>
                  <a:schemeClr val="tx1"/>
                </a:solidFill>
              </a:rPr>
              <a:t>Plăci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acrilic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chemeClr val="tx1"/>
                </a:solidFill>
              </a:rPr>
              <a:t>4 x </a:t>
            </a:r>
            <a:r>
              <a:rPr lang="en-US" sz="1700" b="1" dirty="0" err="1">
                <a:solidFill>
                  <a:schemeClr val="tx1"/>
                </a:solidFill>
              </a:rPr>
              <a:t>Coloane</a:t>
            </a:r>
            <a:r>
              <a:rPr lang="en-US" sz="1700" b="1" dirty="0">
                <a:solidFill>
                  <a:schemeClr val="tx1"/>
                </a:solidFill>
              </a:rPr>
              <a:t> de </a:t>
            </a:r>
            <a:r>
              <a:rPr lang="en-US" sz="1700" b="1" dirty="0" err="1">
                <a:solidFill>
                  <a:schemeClr val="tx1"/>
                </a:solidFill>
              </a:rPr>
              <a:t>cupru</a:t>
            </a:r>
            <a:endParaRPr lang="en-US" sz="17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chemeClr val="tx1"/>
                </a:solidFill>
              </a:rPr>
              <a:t>Şuruburi</a:t>
            </a:r>
            <a:r>
              <a:rPr lang="en-US" sz="1700" b="1" dirty="0">
                <a:solidFill>
                  <a:schemeClr val="tx1"/>
                </a:solidFill>
              </a:rPr>
              <a:t> M3*28 </a:t>
            </a:r>
            <a:r>
              <a:rPr lang="ro-RO" sz="1700" b="1" dirty="0">
                <a:solidFill>
                  <a:schemeClr val="tx1"/>
                </a:solidFill>
              </a:rPr>
              <a:t>şi </a:t>
            </a:r>
            <a:r>
              <a:rPr lang="en-US" sz="1700" b="1" dirty="0" err="1">
                <a:solidFill>
                  <a:schemeClr val="tx1"/>
                </a:solidFill>
              </a:rPr>
              <a:t>Piuliţe</a:t>
            </a:r>
            <a:r>
              <a:rPr lang="en-US" sz="1700" b="1" dirty="0">
                <a:solidFill>
                  <a:schemeClr val="tx1"/>
                </a:solidFill>
              </a:rPr>
              <a:t> M3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chemeClr val="tx1"/>
                </a:solidFill>
              </a:rPr>
              <a:t>Unelte</a:t>
            </a:r>
            <a:r>
              <a:rPr lang="en-US" sz="1700" b="1" dirty="0">
                <a:solidFill>
                  <a:schemeClr val="tx1"/>
                </a:solidFill>
              </a:rPr>
              <a:t> care au </a:t>
            </a:r>
            <a:r>
              <a:rPr lang="en-US" sz="1700" b="1" dirty="0" err="1">
                <a:solidFill>
                  <a:schemeClr val="tx1"/>
                </a:solidFill>
              </a:rPr>
              <a:t>facilitat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err="1">
                <a:solidFill>
                  <a:schemeClr val="tx1"/>
                </a:solidFill>
              </a:rPr>
              <a:t>asamblarea</a:t>
            </a:r>
            <a:r>
              <a:rPr lang="en-US" sz="1700" b="1" dirty="0">
                <a:solidFill>
                  <a:schemeClr val="tx1"/>
                </a:solidFill>
              </a:rPr>
              <a:t>: </a:t>
            </a:r>
            <a:r>
              <a:rPr lang="en-US" sz="1700" b="1" dirty="0" err="1">
                <a:solidFill>
                  <a:schemeClr val="tx1"/>
                </a:solidFill>
              </a:rPr>
              <a:t>şurubelniţe</a:t>
            </a:r>
            <a:r>
              <a:rPr lang="en-US" sz="1700" b="1" dirty="0">
                <a:solidFill>
                  <a:schemeClr val="tx1"/>
                </a:solidFill>
              </a:rPr>
              <a:t>, </a:t>
            </a:r>
            <a:r>
              <a:rPr lang="en-US" sz="1700" b="1" dirty="0" err="1">
                <a:solidFill>
                  <a:schemeClr val="tx1"/>
                </a:solidFill>
              </a:rPr>
              <a:t>cleşte</a:t>
            </a:r>
            <a:r>
              <a:rPr lang="en-US" sz="1700" b="1" dirty="0">
                <a:solidFill>
                  <a:schemeClr val="tx1"/>
                </a:solidFill>
              </a:rPr>
              <a:t>, pistol de </a:t>
            </a:r>
            <a:r>
              <a:rPr lang="en-US" sz="1700" b="1" dirty="0" err="1">
                <a:solidFill>
                  <a:schemeClr val="tx1"/>
                </a:solidFill>
              </a:rPr>
              <a:t>lipit</a:t>
            </a:r>
            <a:r>
              <a:rPr lang="en-US" sz="1700" b="1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4535-00BB-422D-9F2A-D04DB1D86A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6277" y="186432"/>
            <a:ext cx="2869565" cy="2869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9E16BD-AB37-4CD8-9383-9B4B60174A0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77" y="2709594"/>
            <a:ext cx="2687234" cy="263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uy L298N Dual H Bridge DC StepperMotor Driver Botland - Robotic Shop">
            <a:extLst>
              <a:ext uri="{FF2B5EF4-FFF2-40B4-BE49-F238E27FC236}">
                <a16:creationId xmlns:a16="http://schemas.microsoft.com/office/drawing/2014/main" id="{BEC95E05-F0C2-4F0B-A84C-F0022364A5F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52" y="186432"/>
            <a:ext cx="2403369" cy="2324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F4C484-80F5-48B2-B334-E5A3B3E54BE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17" y="2831643"/>
            <a:ext cx="2581003" cy="2512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598D0B-EED7-40B1-8973-8C7CEA18616D}"/>
              </a:ext>
            </a:extLst>
          </p:cNvPr>
          <p:cNvSpPr/>
          <p:nvPr/>
        </p:nvSpPr>
        <p:spPr>
          <a:xfrm>
            <a:off x="11425561" y="186432"/>
            <a:ext cx="532660" cy="390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D463C8-7D69-4021-8ECD-C6174EE77D6E}"/>
              </a:ext>
            </a:extLst>
          </p:cNvPr>
          <p:cNvSpPr/>
          <p:nvPr/>
        </p:nvSpPr>
        <p:spPr>
          <a:xfrm>
            <a:off x="9554851" y="2318977"/>
            <a:ext cx="2403369" cy="83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8F63E-B451-4A0B-9EC3-1209A3DE518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83511" y="2292610"/>
            <a:ext cx="1544349" cy="1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A5EB5-A99A-46FF-A2A9-7798029E6A18}"/>
              </a:ext>
            </a:extLst>
          </p:cNvPr>
          <p:cNvSpPr txBox="1"/>
          <p:nvPr/>
        </p:nvSpPr>
        <p:spPr>
          <a:xfrm>
            <a:off x="2263806" y="479394"/>
            <a:ext cx="85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>
                <a:latin typeface="+mj-lt"/>
              </a:rPr>
              <a:t>Crearea structurii de bază</a:t>
            </a:r>
            <a:endParaRPr lang="en-US" sz="36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90830-F25F-466B-B07E-4867E709B3EA}"/>
              </a:ext>
            </a:extLst>
          </p:cNvPr>
          <p:cNvSpPr txBox="1"/>
          <p:nvPr/>
        </p:nvSpPr>
        <p:spPr>
          <a:xfrm>
            <a:off x="955830" y="2102958"/>
            <a:ext cx="491822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D1D5DB"/>
                </a:solidFill>
                <a:effectLst/>
              </a:rPr>
              <a:t>Motoare</a:t>
            </a:r>
            <a:r>
              <a:rPr lang="en-US" sz="2400" b="1" i="0" dirty="0">
                <a:solidFill>
                  <a:srgbClr val="D1D5DB"/>
                </a:solidFill>
                <a:effectLst/>
              </a:rPr>
              <a:t> DC (</a:t>
            </a:r>
            <a:r>
              <a:rPr lang="en-US" sz="2400" b="1" i="0" dirty="0" err="1">
                <a:solidFill>
                  <a:srgbClr val="D1D5DB"/>
                </a:solidFill>
                <a:effectLst/>
              </a:rPr>
              <a:t>Curent</a:t>
            </a:r>
            <a:r>
              <a:rPr lang="en-US" sz="24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D1D5DB"/>
                </a:solidFill>
                <a:effectLst/>
              </a:rPr>
              <a:t>Continuu</a:t>
            </a:r>
            <a:r>
              <a:rPr lang="en-US" sz="2400" b="1" i="0" dirty="0">
                <a:solidFill>
                  <a:srgbClr val="D1D5DB"/>
                </a:solidFill>
                <a:effectLst/>
              </a:rPr>
              <a:t>):</a:t>
            </a:r>
          </a:p>
          <a:p>
            <a:pPr algn="l"/>
            <a:endParaRPr lang="en-US" sz="1000" b="1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US" sz="2000" b="1" i="0" dirty="0">
                <a:solidFill>
                  <a:srgbClr val="D1D5DB"/>
                </a:solidFill>
                <a:effectLst/>
              </a:rPr>
              <a:t> 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Motoarele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DC sunt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dispozitive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electrice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care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transformă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energia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electrică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în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mișcare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rotațională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l"/>
            <a:r>
              <a:rPr lang="en-US" sz="2000" b="1" dirty="0">
                <a:solidFill>
                  <a:srgbClr val="D1D5DB"/>
                </a:solidFill>
              </a:rPr>
              <a:t> 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Ele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funcționează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pe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bază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de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curent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continuu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și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sunt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utilizate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într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-o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varietate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 de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aplicații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, precum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creare</a:t>
            </a:r>
            <a:r>
              <a:rPr lang="en-US" sz="2000" b="1" dirty="0" err="1">
                <a:solidFill>
                  <a:srgbClr val="D1D5DB"/>
                </a:solidFill>
              </a:rPr>
              <a:t>a</a:t>
            </a:r>
            <a:r>
              <a:rPr lang="en-US" sz="2000" b="1" dirty="0">
                <a:solidFill>
                  <a:srgbClr val="D1D5DB"/>
                </a:solidFill>
              </a:rPr>
              <a:t> de </a:t>
            </a:r>
            <a:r>
              <a:rPr lang="en-US" sz="2000" b="1" i="0" dirty="0" err="1">
                <a:solidFill>
                  <a:srgbClr val="D1D5DB"/>
                </a:solidFill>
                <a:effectLst/>
              </a:rPr>
              <a:t>roboți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.</a:t>
            </a:r>
          </a:p>
          <a:p>
            <a:endParaRPr lang="ro-RO" sz="2000" dirty="0"/>
          </a:p>
          <a:p>
            <a:endParaRPr lang="ro-RO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1B0014E-E43C-4341-89C8-2C0B21630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5AB5E-4EBC-49D4-BE6C-50F038E9BFD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 b="32468"/>
          <a:stretch/>
        </p:blipFill>
        <p:spPr>
          <a:xfrm rot="16200000">
            <a:off x="7585052" y="1311677"/>
            <a:ext cx="3067590" cy="4234646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6056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82537-B205-4C4C-8BD4-BA1F1521E9FC}"/>
              </a:ext>
            </a:extLst>
          </p:cNvPr>
          <p:cNvSpPr txBox="1"/>
          <p:nvPr/>
        </p:nvSpPr>
        <p:spPr>
          <a:xfrm>
            <a:off x="2290439" y="435006"/>
            <a:ext cx="805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Utilizarea</a:t>
            </a:r>
            <a:r>
              <a:rPr lang="en-US" sz="3600" b="1" dirty="0"/>
              <a:t> </a:t>
            </a:r>
            <a:r>
              <a:rPr lang="en-US" sz="3600" b="1" dirty="0" err="1"/>
              <a:t>modulului</a:t>
            </a:r>
            <a:r>
              <a:rPr lang="ro-RO" sz="3600" b="1" dirty="0"/>
              <a:t> motor</a:t>
            </a:r>
            <a:r>
              <a:rPr lang="en-US" sz="3600" b="1" dirty="0"/>
              <a:t> driver</a:t>
            </a:r>
            <a:r>
              <a:rPr lang="ro-RO" sz="3600" b="1" dirty="0"/>
              <a:t> L298N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C8389-CE7B-4D61-B81A-6F7265745ACE}"/>
              </a:ext>
            </a:extLst>
          </p:cNvPr>
          <p:cNvSpPr txBox="1"/>
          <p:nvPr/>
        </p:nvSpPr>
        <p:spPr>
          <a:xfrm>
            <a:off x="1251751" y="1651246"/>
            <a:ext cx="521119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Puntea-H L298N:</a:t>
            </a:r>
          </a:p>
          <a:p>
            <a:endParaRPr lang="ro-RO" sz="1000" dirty="0"/>
          </a:p>
          <a:p>
            <a:r>
              <a:rPr lang="en-US" dirty="0"/>
              <a:t> </a:t>
            </a:r>
            <a:r>
              <a:rPr lang="ro-RO" dirty="0"/>
              <a:t>Este un circuit integrat utilizat pentru controlul motoarelor DC bidirecționale.</a:t>
            </a:r>
          </a:p>
          <a:p>
            <a:r>
              <a:rPr lang="en-US" dirty="0"/>
              <a:t> </a:t>
            </a:r>
            <a:r>
              <a:rPr lang="ro-RO" dirty="0"/>
              <a:t>Permite controlul direcției și vitezei motoarelor</a:t>
            </a:r>
            <a:r>
              <a:rPr lang="en-US" dirty="0"/>
              <a:t>, s</a:t>
            </a:r>
            <a:r>
              <a:rPr lang="ro-RO" dirty="0"/>
              <a:t>uportând o gamă largă de tensiuni și curenti.</a:t>
            </a:r>
          </a:p>
          <a:p>
            <a:r>
              <a:rPr lang="ro-RO" dirty="0"/>
              <a:t> Firele motoarelor sunt conectate la terminale in perechi astfel incat rotile de pe ambele jumatati sa aiba acelasi sens de rotatie.</a:t>
            </a:r>
          </a:p>
          <a:p>
            <a:r>
              <a:rPr lang="ro-RO" dirty="0"/>
              <a:t> Firele de alimentare intra in terminale +12V şi GND.</a:t>
            </a:r>
          </a:p>
          <a:p>
            <a:r>
              <a:rPr lang="ro-RO" dirty="0"/>
              <a:t> În GND intra si un fir conectat la plăcuța Arduino pentru a asigura </a:t>
            </a:r>
            <a:r>
              <a:rPr lang="pt-BR" dirty="0"/>
              <a:t>o referință electrică stabilă</a:t>
            </a:r>
            <a:r>
              <a:rPr lang="ro-RO" dirty="0"/>
              <a:t> între acestea.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Buy L298N Dual H Bridge DC StepperMotor Driver Botland - Robotic Shop">
            <a:extLst>
              <a:ext uri="{FF2B5EF4-FFF2-40B4-BE49-F238E27FC236}">
                <a16:creationId xmlns:a16="http://schemas.microsoft.com/office/drawing/2014/main" id="{E1FE1325-A939-4DB1-9B22-0A1EFEE1F2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0" y="2121765"/>
            <a:ext cx="4001350" cy="3488924"/>
          </a:xfrm>
          <a:prstGeom prst="roundRect">
            <a:avLst>
              <a:gd name="adj" fmla="val 8594"/>
            </a:avLst>
          </a:prstGeom>
          <a:solidFill>
            <a:schemeClr val="tx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991102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776E5-758A-499E-9E58-A4991F947DAB}"/>
              </a:ext>
            </a:extLst>
          </p:cNvPr>
          <p:cNvSpPr txBox="1"/>
          <p:nvPr/>
        </p:nvSpPr>
        <p:spPr>
          <a:xfrm>
            <a:off x="2130641" y="372862"/>
            <a:ext cx="878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b="1" dirty="0"/>
              <a:t>Utilizarea senzorului de ultrasunete HC-S04 și a servomotorului SG90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18A13-EB48-4399-8B99-A09C03664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57" y="3609664"/>
            <a:ext cx="2123541" cy="2427152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357E2-C0F6-4648-A385-77508DCC8007}"/>
              </a:ext>
            </a:extLst>
          </p:cNvPr>
          <p:cNvSpPr txBox="1"/>
          <p:nvPr/>
        </p:nvSpPr>
        <p:spPr>
          <a:xfrm>
            <a:off x="905523" y="2163114"/>
            <a:ext cx="592140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D1D5DB"/>
                </a:solidFill>
                <a:effectLst/>
              </a:rPr>
              <a:t>Senzor</a:t>
            </a:r>
            <a:r>
              <a:rPr lang="en-US" sz="2400" b="1" i="0" dirty="0">
                <a:solidFill>
                  <a:srgbClr val="D1D5DB"/>
                </a:solidFill>
                <a:effectLst/>
              </a:rPr>
              <a:t> HC-SR04:</a:t>
            </a:r>
            <a:endParaRPr lang="ro-RO" sz="2400" b="1" i="0" dirty="0">
              <a:solidFill>
                <a:srgbClr val="D1D5DB"/>
              </a:solidFill>
              <a:effectLst/>
            </a:endParaRPr>
          </a:p>
          <a:p>
            <a:pPr algn="l"/>
            <a:endParaRPr lang="ro-RO" sz="1000" b="1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ro-RO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>
                <a:solidFill>
                  <a:srgbClr val="D1D5DB"/>
                </a:solidFill>
                <a:effectLst/>
              </a:rPr>
              <a:t>Este un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senzor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distanță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ultrasonic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capabil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să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măsoare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distanțe</a:t>
            </a:r>
            <a:r>
              <a:rPr lang="ro-RO" b="1" i="0" dirty="0">
                <a:solidFill>
                  <a:srgbClr val="D1D5DB"/>
                </a:solidFill>
                <a:effectLst/>
              </a:rPr>
              <a:t> </a:t>
            </a:r>
            <a:r>
              <a:rPr lang="ro-RO" b="1" dirty="0">
                <a:solidFill>
                  <a:srgbClr val="D1D5DB"/>
                </a:solidFill>
              </a:rPr>
              <a:t>cuprinse între </a:t>
            </a:r>
            <a:r>
              <a:rPr lang="en-US" b="1" i="0" dirty="0">
                <a:solidFill>
                  <a:srgbClr val="D1D5DB"/>
                </a:solidFill>
                <a:effectLst/>
              </a:rPr>
              <a:t>2 cm - 400 cm cu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precizie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ro-RO" b="1" i="0" dirty="0">
                <a:solidFill>
                  <a:srgbClr val="D1D5DB"/>
                </a:solidFill>
                <a:effectLst/>
              </a:rPr>
              <a:t>mare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mare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și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timp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de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răspuns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rapid</a:t>
            </a:r>
            <a:r>
              <a:rPr lang="ro-RO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utilizând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unde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sonore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.</a:t>
            </a:r>
            <a:endParaRPr lang="ro-RO" b="1" i="0" dirty="0">
              <a:solidFill>
                <a:srgbClr val="D1D5DB"/>
              </a:solidFill>
              <a:effectLst/>
            </a:endParaRPr>
          </a:p>
          <a:p>
            <a:pPr algn="l"/>
            <a:endParaRPr lang="ro-RO" b="1" dirty="0">
              <a:solidFill>
                <a:srgbClr val="D1D5DB"/>
              </a:solidFill>
            </a:endParaRPr>
          </a:p>
          <a:p>
            <a:pPr algn="l"/>
            <a:r>
              <a:rPr lang="en-US" sz="2400" b="1" i="0" dirty="0">
                <a:solidFill>
                  <a:srgbClr val="D1D5DB"/>
                </a:solidFill>
                <a:effectLst/>
              </a:rPr>
              <a:t>Servo SG90:</a:t>
            </a:r>
            <a:endParaRPr lang="ro-RO" sz="2400" b="1" i="0" dirty="0">
              <a:solidFill>
                <a:srgbClr val="D1D5DB"/>
              </a:solidFill>
              <a:effectLst/>
            </a:endParaRPr>
          </a:p>
          <a:p>
            <a:pPr algn="l"/>
            <a:endParaRPr lang="ro-RO" sz="1000" b="1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ro-RO" sz="2400" b="1" dirty="0">
                <a:solidFill>
                  <a:srgbClr val="D1D5DB"/>
                </a:solidFill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Servomoto</a:t>
            </a:r>
            <a:r>
              <a:rPr lang="ro-RO" b="1" i="0" dirty="0">
                <a:solidFill>
                  <a:srgbClr val="D1D5DB"/>
                </a:solidFill>
                <a:effectLst/>
              </a:rPr>
              <a:t>rul </a:t>
            </a:r>
            <a:r>
              <a:rPr lang="ro-RO" b="1" dirty="0">
                <a:solidFill>
                  <a:srgbClr val="D1D5DB"/>
                </a:solidFill>
              </a:rPr>
              <a:t>este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ro-RO" b="1" i="0" dirty="0">
                <a:solidFill>
                  <a:srgbClr val="D1D5DB"/>
                </a:solidFill>
                <a:effectLst/>
              </a:rPr>
              <a:t>un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dispozitiv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electromecanic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utilizat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pentru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controlul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precis al </a:t>
            </a:r>
            <a:r>
              <a:rPr lang="en-US" b="1" i="0" dirty="0" err="1">
                <a:solidFill>
                  <a:srgbClr val="D1D5DB"/>
                </a:solidFill>
                <a:effectLst/>
              </a:rPr>
              <a:t>poziției</a:t>
            </a:r>
            <a:r>
              <a:rPr lang="en-US" b="1" i="0" dirty="0">
                <a:solidFill>
                  <a:srgbClr val="D1D5DB"/>
                </a:solidFill>
                <a:effectLst/>
              </a:rPr>
              <a:t> </a:t>
            </a:r>
            <a:r>
              <a:rPr lang="ro-RO" b="1" i="0" dirty="0">
                <a:solidFill>
                  <a:srgbClr val="D1D5DB"/>
                </a:solidFill>
                <a:effectLst/>
              </a:rPr>
              <a:t>senzorului ultrasonic</a:t>
            </a:r>
            <a:endParaRPr lang="en-US" b="1" i="0" dirty="0">
              <a:solidFill>
                <a:srgbClr val="D1D5DB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DE9C-3A04-4F91-8AED-94E22A94944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164" y="1735745"/>
            <a:ext cx="1916542" cy="1873919"/>
          </a:xfrm>
          <a:prstGeom prst="roundRect">
            <a:avLst>
              <a:gd name="adj" fmla="val 16667"/>
            </a:avLst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23503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17AC9-50EC-4A25-A6BA-98DDD541D836}"/>
              </a:ext>
            </a:extLst>
          </p:cNvPr>
          <p:cNvSpPr txBox="1"/>
          <p:nvPr/>
        </p:nvSpPr>
        <p:spPr>
          <a:xfrm>
            <a:off x="577051" y="1344474"/>
            <a:ext cx="4935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Placuta Arduino este alimentata de o baterie de 9V.</a:t>
            </a:r>
          </a:p>
          <a:p>
            <a:r>
              <a:rPr lang="ro-RO" dirty="0"/>
              <a:t> Porturile 2,3,4,5  ale placutei Arduino sunt conectate la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ro-RO" dirty="0">
                <a:ea typeface="Calibri" panose="020F0502020204030204" pitchFamily="34" charset="0"/>
              </a:rPr>
              <a:t>p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orturile</a:t>
            </a:r>
            <a:r>
              <a:rPr lang="en-US" sz="1800" dirty="0">
                <a:effectLst/>
                <a:ea typeface="Calibri" panose="020F0502020204030204" pitchFamily="34" charset="0"/>
              </a:rPr>
              <a:t> IN1, IN2, IN3, IN4 ale pun</a:t>
            </a:r>
            <a:r>
              <a:rPr lang="ro-RO" dirty="0"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ea typeface="Calibri" panose="020F0502020204030204" pitchFamily="34" charset="0"/>
              </a:rPr>
              <a:t>ii H</a:t>
            </a:r>
            <a:r>
              <a:rPr lang="ro-RO" dirty="0"/>
              <a:t>. Un port GND este conectat de asemnea in terminalul GND al puntii H.</a:t>
            </a:r>
          </a:p>
          <a:p>
            <a:r>
              <a:rPr lang="ro-RO" dirty="0">
                <a:ea typeface="Calibri" panose="020F0502020204030204" pitchFamily="34" charset="0"/>
              </a:rPr>
              <a:t> T</a:t>
            </a:r>
            <a:r>
              <a:rPr lang="ro-RO" sz="1800" dirty="0">
                <a:effectLst/>
                <a:ea typeface="Calibri" panose="020F0502020204030204" pitchFamily="34" charset="0"/>
              </a:rPr>
              <a:t>erminalele</a:t>
            </a:r>
            <a:r>
              <a:rPr lang="en-US" sz="1800" dirty="0">
                <a:effectLst/>
                <a:ea typeface="Calibri" panose="020F0502020204030204" pitchFamily="34" charset="0"/>
              </a:rPr>
              <a:t> M-</a:t>
            </a:r>
            <a:r>
              <a:rPr lang="ro-RO" sz="1800" dirty="0">
                <a:effectLst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ea typeface="Calibri" panose="020F0502020204030204" pitchFamily="34" charset="0"/>
              </a:rPr>
              <a:t> M-</a:t>
            </a:r>
            <a:r>
              <a:rPr lang="ro-RO" sz="1800" dirty="0">
                <a:effectLst/>
                <a:ea typeface="Calibri" panose="020F0502020204030204" pitchFamily="34" charset="0"/>
              </a:rPr>
              <a:t>B ale puntii H</a:t>
            </a:r>
            <a:r>
              <a:rPr lang="en-US" sz="1800" dirty="0">
                <a:effectLst/>
                <a:ea typeface="Calibri" panose="020F0502020204030204" pitchFamily="34" charset="0"/>
              </a:rPr>
              <a:t> sunt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conectate</a:t>
            </a:r>
            <a:r>
              <a:rPr lang="en-US" sz="1800" dirty="0">
                <a:effectLst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motoare</a:t>
            </a:r>
            <a:r>
              <a:rPr lang="ro-RO" dirty="0">
                <a:ea typeface="Calibri" panose="020F0502020204030204" pitchFamily="34" charset="0"/>
              </a:rPr>
              <a:t>, iar cele</a:t>
            </a:r>
            <a:r>
              <a:rPr lang="en-US" sz="1800" dirty="0">
                <a:effectLst/>
                <a:ea typeface="Calibri" panose="020F0502020204030204" pitchFamily="34" charset="0"/>
              </a:rPr>
              <a:t> GND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și</a:t>
            </a:r>
            <a:r>
              <a:rPr lang="en-US" sz="1800" dirty="0">
                <a:effectLst/>
                <a:ea typeface="Calibri" panose="020F0502020204030204" pitchFamily="34" charset="0"/>
              </a:rPr>
              <a:t> VCC sunt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conectate</a:t>
            </a:r>
            <a:r>
              <a:rPr lang="en-US" sz="1800" dirty="0">
                <a:effectLst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cele</a:t>
            </a:r>
            <a:r>
              <a:rPr lang="en-US" sz="1800" dirty="0">
                <a:effectLst/>
                <a:ea typeface="Calibri" panose="020F0502020204030204" pitchFamily="34" charset="0"/>
              </a:rPr>
              <a:t> 4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baterii</a:t>
            </a:r>
            <a:r>
              <a:rPr lang="en-US" sz="1800" dirty="0">
                <a:effectLst/>
                <a:ea typeface="Calibri" panose="020F0502020204030204" pitchFamily="34" charset="0"/>
              </a:rPr>
              <a:t> 1,5V legate in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serie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lang="ro-RO" sz="1800" dirty="0">
              <a:effectLst/>
              <a:ea typeface="Calibri" panose="020F0502020204030204" pitchFamily="34" charset="0"/>
            </a:endParaRPr>
          </a:p>
          <a:p>
            <a:r>
              <a:rPr lang="ro-RO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Pinii</a:t>
            </a:r>
            <a:r>
              <a:rPr lang="en-US" sz="1800" dirty="0">
                <a:effectLst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alimentare</a:t>
            </a:r>
            <a:r>
              <a:rPr lang="en-US" sz="1800" dirty="0">
                <a:effectLst/>
                <a:ea typeface="Calibri" panose="020F0502020204030204" pitchFamily="34" charset="0"/>
              </a:rPr>
              <a:t> ai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servomotorului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ea typeface="Calibri" panose="020F0502020204030204" pitchFamily="34" charset="0"/>
              </a:rPr>
              <a:t> ai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senzorului</a:t>
            </a:r>
            <a:r>
              <a:rPr lang="en-US" sz="1800" dirty="0">
                <a:effectLst/>
                <a:ea typeface="Calibri" panose="020F0502020204030204" pitchFamily="34" charset="0"/>
              </a:rPr>
              <a:t> ultrasonic sunt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conectat</a:t>
            </a:r>
            <a:r>
              <a:rPr lang="ro-RO" sz="1800" dirty="0">
                <a:effectLst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</a:rPr>
              <a:t> la Arduino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printr</a:t>
            </a:r>
            <a:r>
              <a:rPr lang="en-US" sz="1800" dirty="0">
                <a:effectLst/>
                <a:ea typeface="Calibri" panose="020F0502020204030204" pitchFamily="34" charset="0"/>
              </a:rPr>
              <a:t>-un breadboard,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iar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pinul</a:t>
            </a:r>
            <a:r>
              <a:rPr lang="en-US" sz="1800" dirty="0">
                <a:effectLst/>
                <a:ea typeface="Calibri" panose="020F0502020204030204" pitchFamily="34" charset="0"/>
              </a:rPr>
              <a:t> de control al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servomotorului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alaturi</a:t>
            </a:r>
            <a:r>
              <a:rPr lang="en-US" sz="1800" dirty="0">
                <a:effectLst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pinii</a:t>
            </a:r>
            <a:r>
              <a:rPr lang="en-US" sz="1800" dirty="0">
                <a:effectLst/>
                <a:ea typeface="Calibri" panose="020F0502020204030204" pitchFamily="34" charset="0"/>
              </a:rPr>
              <a:t> Trig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ea typeface="Calibri" panose="020F0502020204030204" pitchFamily="34" charset="0"/>
              </a:rPr>
              <a:t> Echo ai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senzorului</a:t>
            </a:r>
            <a:r>
              <a:rPr lang="en-US" sz="1800" dirty="0">
                <a:effectLst/>
                <a:ea typeface="Calibri" panose="020F0502020204030204" pitchFamily="34" charset="0"/>
              </a:rPr>
              <a:t> sunt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conectati</a:t>
            </a:r>
            <a:r>
              <a:rPr lang="en-US" sz="1800" dirty="0">
                <a:effectLst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pinii</a:t>
            </a:r>
            <a:r>
              <a:rPr lang="en-US" sz="1800" dirty="0">
                <a:effectLst/>
                <a:ea typeface="Calibri" panose="020F0502020204030204" pitchFamily="34" charset="0"/>
              </a:rPr>
              <a:t> 8,9,10 ai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placutei</a:t>
            </a:r>
            <a:r>
              <a:rPr lang="en-US" sz="1800" dirty="0">
                <a:effectLst/>
                <a:ea typeface="Calibri" panose="020F0502020204030204" pitchFamily="34" charset="0"/>
              </a:rPr>
              <a:t> Arduino.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39D77-7A69-4F68-8C27-5448A0D1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2652"/>
            <a:ext cx="5589971" cy="564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EA8C-2CD6-41AF-A947-9906024B250C}"/>
              </a:ext>
            </a:extLst>
          </p:cNvPr>
          <p:cNvSpPr txBox="1"/>
          <p:nvPr/>
        </p:nvSpPr>
        <p:spPr>
          <a:xfrm>
            <a:off x="142045" y="502652"/>
            <a:ext cx="61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200" b="1" dirty="0"/>
              <a:t>Schema electrică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A5564-C469-4225-AEA7-2615C3110A10}"/>
              </a:ext>
            </a:extLst>
          </p:cNvPr>
          <p:cNvSpPr/>
          <p:nvPr/>
        </p:nvSpPr>
        <p:spPr>
          <a:xfrm>
            <a:off x="8872220" y="2687320"/>
            <a:ext cx="386080" cy="144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769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F0E33-098D-4E54-8479-2CE63D33521E}"/>
              </a:ext>
            </a:extLst>
          </p:cNvPr>
          <p:cNvSpPr txBox="1"/>
          <p:nvPr/>
        </p:nvSpPr>
        <p:spPr>
          <a:xfrm>
            <a:off x="1942730" y="560847"/>
            <a:ext cx="865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Rezultatul</a:t>
            </a:r>
            <a:r>
              <a:rPr lang="en-US" sz="3200" b="1" dirty="0"/>
              <a:t> final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A04F4-54D9-4DFF-8AC3-C9C11CC1D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1" t="31163" r="971" b="24565"/>
          <a:stretch/>
        </p:blipFill>
        <p:spPr>
          <a:xfrm>
            <a:off x="6270594" y="1455937"/>
            <a:ext cx="4310958" cy="4235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FE8FBE-E496-450F-9F27-FEB530E03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0" b="26343"/>
          <a:stretch/>
        </p:blipFill>
        <p:spPr>
          <a:xfrm>
            <a:off x="1610448" y="1455937"/>
            <a:ext cx="4838326" cy="42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5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770</TotalTime>
  <Words>769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Slice</vt:lpstr>
      <vt:lpstr>Robot Maşină 4WD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Maşină 4WD Arduino Uno</dc:title>
  <dc:creator>George Bacalu</dc:creator>
  <cp:lastModifiedBy>Rares</cp:lastModifiedBy>
  <cp:revision>33</cp:revision>
  <dcterms:created xsi:type="dcterms:W3CDTF">2022-01-04T12:51:31Z</dcterms:created>
  <dcterms:modified xsi:type="dcterms:W3CDTF">2024-01-13T02:32:50Z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