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9" r:id="rId1"/>
  </p:sldMasterIdLst>
  <p:sldIdLst>
    <p:sldId id="256" r:id="rId2"/>
    <p:sldId id="276" r:id="rId3"/>
    <p:sldId id="257" r:id="rId4"/>
    <p:sldId id="258" r:id="rId5"/>
    <p:sldId id="269" r:id="rId6"/>
    <p:sldId id="283" r:id="rId7"/>
    <p:sldId id="284" r:id="rId8"/>
    <p:sldId id="277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4C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739CE-D656-4B7B-8A4F-DDE680D76F90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0246E0-16FE-422B-87BC-834BE1DF2C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8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B77280-7FD9-4D1A-8282-B6DE4AB952EA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B1E47-567D-4D85-A031-BD57E003E3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0EA80-6EBC-4622-816F-6F117FA23357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FD70B-8C42-4DE0-9EA7-D985700505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D2400-FCB5-40CE-8B40-DF5F98E2BD72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583FB-11F0-49B0-A02D-E00B330832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42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D2400-FCB5-40CE-8B40-DF5F98E2BD72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583FB-11F0-49B0-A02D-E00B330832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D2E6AF-3D52-42A1-8882-0D8839500C12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7237A-0BE0-47B8-8892-C1CCB82709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0CBA31-7EC8-4D62-AD7C-493F9FB88EB6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E9945-B7F5-4376-AC62-970EC1B330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19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C65919-5AC7-4B8C-ADF8-6A124A81B8DD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E38F4-25D5-4B29-9A2A-86D2836BF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8EF6D2-6975-46CC-AFBE-610784502592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6206E-0CF5-4075-9C78-0E6C8BD9D8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591F79-CB14-4E01-9822-7B1E7FFF70E2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85EB1-F49B-4CD2-8C45-474F37B680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0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B9738-3EBF-4F84-9389-8018229411BF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C0F72-4614-4CFE-8476-F910AD2D7A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8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1182F6-82EF-49BE-A5FA-357700969B4B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B821E-F371-4CDC-AF86-0814F7D05E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8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7ABD1E-281D-4B9A-9E3B-AA3DEF9D9695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7076A-F802-4A8A-8F0A-0D43D86A9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3B610D-982F-4455-86A4-81157331BAE7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A619E-B682-4445-AE84-5D26CA56C5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7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554D20-B866-4A46-8BDB-86A049B98751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9F0D6-BDF1-4327-9BAC-FAF5BF884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7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62DAE-85D7-40ED-A30C-DA940E98CC89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C5CD3-F3F6-4228-9FBB-F2A4C8F022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54C8DD-8681-4F07-A1D1-53FFC1AA75F8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A1B73-EDA2-4EAD-BD42-42CB616CD7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0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3D7D2400-FCB5-40CE-8B40-DF5F98E2BD72}" type="datetimeFigureOut">
              <a:rPr lang="en-US" smtClean="0"/>
              <a:pPr>
                <a:defRPr/>
              </a:pPr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3583FB-11F0-49B0-A02D-E00B330832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  <p:sldLayoutId id="2147484142" r:id="rId13"/>
    <p:sldLayoutId id="2147484143" r:id="rId14"/>
    <p:sldLayoutId id="2147484144" r:id="rId15"/>
    <p:sldLayoutId id="2147484145" r:id="rId16"/>
    <p:sldLayoutId id="21474841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rnell.com/datasheets/661741.pdf" TargetMode="External"/><Relationship Id="rId2" Type="http://schemas.openxmlformats.org/officeDocument/2006/relationships/hyperlink" Target="https://en.wikipedia.org/wiki/Common_coll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el.utcluj.ro/dce/didactic/cef/" TargetMode="External"/><Relationship Id="rId4" Type="http://schemas.openxmlformats.org/officeDocument/2006/relationships/hyperlink" Target="http://www.idc-online.com/technical_references/pdfs/electronic_engineering/The_common_collector_amplifi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>
            <a:extLst>
              <a:ext uri="{FF2B5EF4-FFF2-40B4-BE49-F238E27FC236}">
                <a16:creationId xmlns:a16="http://schemas.microsoft.com/office/drawing/2014/main" id="{83D416C5-FB07-48F5-9813-011CEE47C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alt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00" name="Rectangle 9">
            <a:extLst>
              <a:ext uri="{FF2B5EF4-FFF2-40B4-BE49-F238E27FC236}">
                <a16:creationId xmlns:a16="http://schemas.microsoft.com/office/drawing/2014/main" id="{36078B64-6DB0-4227-8AA8-764746E60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44" y="1260508"/>
            <a:ext cx="941104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72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sz="1800" b="1" dirty="0">
                <a:solidFill>
                  <a:srgbClr val="9900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             </a:t>
            </a:r>
            <a:r>
              <a:rPr lang="en-US" altLang="en-US" sz="3600" b="1" dirty="0">
                <a:solidFill>
                  <a:srgbClr val="9900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o-RO" altLang="en-US" sz="3600" b="1" dirty="0">
              <a:solidFill>
                <a:srgbClr val="9900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ro-RO" altLang="en-US" sz="3600" b="1" dirty="0">
                <a:solidFill>
                  <a:srgbClr val="9900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3600" b="1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sz="3600" b="1" u="sng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TRANZISTOR BIPOLAR</a:t>
            </a:r>
            <a:endParaRPr lang="ro-RO" altLang="en-US" sz="3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ro-RO" altLang="en-US" sz="3600" b="1" u="sng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en-US" sz="3600" b="1" u="sng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CONEXIUNEA COLECTOR COMUN-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en-US" altLang="en-US" sz="1800" b="1" u="sng" dirty="0">
              <a:solidFill>
                <a:srgbClr val="00B0F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en-US" altLang="en-US" sz="1100" dirty="0">
              <a:solidFill>
                <a:srgbClr val="EDBDB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sz="2000" b="1" dirty="0">
                <a:solidFill>
                  <a:srgbClr val="EDBDB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altLang="en-US" sz="1100" dirty="0">
                <a:solidFill>
                  <a:srgbClr val="EDBDB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endParaRPr lang="en-US" altLang="en-US" sz="1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ED101-5939-4728-8937-A7FCBFCC981B}"/>
              </a:ext>
            </a:extLst>
          </p:cNvPr>
          <p:cNvSpPr txBox="1"/>
          <p:nvPr/>
        </p:nvSpPr>
        <p:spPr>
          <a:xfrm>
            <a:off x="967666" y="4793942"/>
            <a:ext cx="3710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>
                <a:solidFill>
                  <a:schemeClr val="bg2"/>
                </a:solidFill>
              </a:rPr>
              <a:t>Dobrea Marius Dorian</a:t>
            </a:r>
          </a:p>
          <a:p>
            <a:r>
              <a:rPr lang="pt-BR" dirty="0">
                <a:solidFill>
                  <a:schemeClr val="bg2"/>
                </a:solidFill>
              </a:rPr>
              <a:t>		                                 ANUL  II</a:t>
            </a:r>
          </a:p>
          <a:p>
            <a:r>
              <a:rPr lang="pt-BR" dirty="0">
                <a:solidFill>
                  <a:schemeClr val="bg2"/>
                </a:solidFill>
              </a:rPr>
              <a:t>		                                 SERIA B</a:t>
            </a:r>
          </a:p>
          <a:p>
            <a:r>
              <a:rPr lang="pt-BR" dirty="0">
                <a:solidFill>
                  <a:schemeClr val="bg2"/>
                </a:solidFill>
              </a:rPr>
              <a:t>		                             GRUPA: 2127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7043-C326-4DF7-8307-E8268157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600"/>
            </a:br>
            <a:endParaRPr 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6997C-3446-4790-8BD3-E35AA60CEED5}"/>
              </a:ext>
            </a:extLst>
          </p:cNvPr>
          <p:cNvSpPr txBox="1"/>
          <p:nvPr/>
        </p:nvSpPr>
        <p:spPr>
          <a:xfrm>
            <a:off x="434636" y="416048"/>
            <a:ext cx="3754987" cy="368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Circuitul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polarizare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tranzistorului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conexiunea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colector-comun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este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repetor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tensiune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deoarece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are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amplificare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tensiune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este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aproximativ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=1,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insa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acelasi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timp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acesta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este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20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amplificator</a:t>
            </a:r>
            <a:r>
              <a:rPr 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in current.</a:t>
            </a:r>
          </a:p>
        </p:txBody>
      </p:sp>
      <p:pic>
        <p:nvPicPr>
          <p:cNvPr id="11" name="Content Placeholder 10" descr="Diagram, schematic&#10;&#10;Description automatically generated">
            <a:extLst>
              <a:ext uri="{FF2B5EF4-FFF2-40B4-BE49-F238E27FC236}">
                <a16:creationId xmlns:a16="http://schemas.microsoft.com/office/drawing/2014/main" id="{D51E4330-E19B-4F99-A1A1-7CDE85815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1" b="901"/>
          <a:stretch/>
        </p:blipFill>
        <p:spPr>
          <a:xfrm>
            <a:off x="4899468" y="20954"/>
            <a:ext cx="6493910" cy="50196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4A961C-F9EF-458E-9BF9-4819E91B19BB}"/>
              </a:ext>
            </a:extLst>
          </p:cNvPr>
          <p:cNvSpPr txBox="1"/>
          <p:nvPr/>
        </p:nvSpPr>
        <p:spPr>
          <a:xfrm>
            <a:off x="89046" y="5379685"/>
            <a:ext cx="41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-Rezistența de intrare este foarte mare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2E881B-71FF-4681-BB97-F87F6F95D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40" y="5411299"/>
            <a:ext cx="4709938" cy="306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ED969B-6F14-4FB4-BB0C-8A3D21844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979" y="5356901"/>
            <a:ext cx="1672978" cy="41489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10259C-FF6D-4F30-B738-0465EBFF5077}"/>
              </a:ext>
            </a:extLst>
          </p:cNvPr>
          <p:cNvCxnSpPr>
            <a:cxnSpLocks/>
          </p:cNvCxnSpPr>
          <p:nvPr/>
        </p:nvCxnSpPr>
        <p:spPr>
          <a:xfrm flipV="1">
            <a:off x="5788500" y="5564349"/>
            <a:ext cx="842396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F4B57C-1F92-46B1-96FE-2AD24E6C64C9}"/>
              </a:ext>
            </a:extLst>
          </p:cNvPr>
          <p:cNvSpPr txBox="1"/>
          <p:nvPr/>
        </p:nvSpPr>
        <p:spPr>
          <a:xfrm>
            <a:off x="195309" y="5965794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ezistenta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iesire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C31EFC-BF6B-4F04-A1D9-913F5EFCC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312" y="6041649"/>
            <a:ext cx="1699645" cy="40030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8F9908-2346-4960-85BA-98B118DD5C0A}"/>
              </a:ext>
            </a:extLst>
          </p:cNvPr>
          <p:cNvCxnSpPr>
            <a:cxnSpLocks/>
          </p:cNvCxnSpPr>
          <p:nvPr/>
        </p:nvCxnSpPr>
        <p:spPr>
          <a:xfrm flipV="1">
            <a:off x="5788500" y="6241799"/>
            <a:ext cx="842396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617A58A-FB6B-45DA-920E-E1C99F3C4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76" y="6088069"/>
            <a:ext cx="3757115" cy="3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2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1606-4AC7-4126-9D05-9B5CCF4C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Curent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continuu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A994CE7E-AD98-4045-A15B-9054CF58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9C1720A-5B1A-4E31-93A0-A8ACD67EE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5F271-EC3D-4C17-8F0A-F4F15F524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052EC-E1B4-4C53-85F2-66B6345A6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80" y="647699"/>
            <a:ext cx="4850730" cy="2162555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8250EE-4590-407B-B039-E8BDF27F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D7AE-AD8B-41AB-9DF4-DE40A95B1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curent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condensatorul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intrerupere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rezultand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circuitul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dirty="0"/>
              <a:t>			</a:t>
            </a:r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2004969-D28D-4784-B61E-357C82AE3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31" y="2810254"/>
            <a:ext cx="4173182" cy="3870627"/>
          </a:xfrm>
          <a:prstGeom prst="rect">
            <a:avLst/>
          </a:prstGeom>
          <a:effectLst/>
        </p:spPr>
      </p:pic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77D1CAE1-5E3E-4E18-A46B-B9FF1C70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650"/>
            <a:ext cx="10515600" cy="5675313"/>
          </a:xfrm>
        </p:spPr>
        <p:txBody>
          <a:bodyPr/>
          <a:lstStyle/>
          <a:p>
            <a:pPr eaLnBrk="1" hangingPunct="1"/>
            <a:endParaRPr lang="ro-RO" altLang="en-US" dirty="0">
              <a:solidFill>
                <a:srgbClr val="990033"/>
              </a:solidFill>
            </a:endParaRPr>
          </a:p>
          <a:p>
            <a:pPr eaLnBrk="1" hangingPunct="1"/>
            <a:r>
              <a:rPr lang="ro-RO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 regim de curent alternativ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condensatorul devine scurtcircuit urmand ca mai apoi sa calculam urmatoarele valori specifice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31A35-B8E4-4AE1-9723-33CC79FCA6C7}"/>
              </a:ext>
            </a:extLst>
          </p:cNvPr>
          <p:cNvSpPr txBox="1"/>
          <p:nvPr/>
        </p:nvSpPr>
        <p:spPr>
          <a:xfrm>
            <a:off x="2006353" y="178484"/>
            <a:ext cx="7572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Curent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5BFB5-6112-471A-AA84-09696638F86A}"/>
              </a:ext>
            </a:extLst>
          </p:cNvPr>
          <p:cNvSpPr txBox="1"/>
          <p:nvPr/>
        </p:nvSpPr>
        <p:spPr>
          <a:xfrm>
            <a:off x="8622229" y="5411808"/>
            <a:ext cx="227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0070C0"/>
                </a:solidFill>
              </a:rPr>
              <a:t>Schema de semnal mic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348070-1BA5-4ED2-A411-6610682E082E}"/>
              </a:ext>
            </a:extLst>
          </p:cNvPr>
          <p:cNvCxnSpPr>
            <a:cxnSpLocks/>
          </p:cNvCxnSpPr>
          <p:nvPr/>
        </p:nvCxnSpPr>
        <p:spPr>
          <a:xfrm>
            <a:off x="5133975" y="2796466"/>
            <a:ext cx="32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77A47B-3A5C-421A-964B-A1BA9899DFDE}"/>
              </a:ext>
            </a:extLst>
          </p:cNvPr>
          <p:cNvCxnSpPr>
            <a:cxnSpLocks/>
          </p:cNvCxnSpPr>
          <p:nvPr/>
        </p:nvCxnSpPr>
        <p:spPr>
          <a:xfrm>
            <a:off x="5133975" y="2922234"/>
            <a:ext cx="32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4A74CB-6645-40ED-B902-21F0FD2EDEDD}"/>
              </a:ext>
            </a:extLst>
          </p:cNvPr>
          <p:cNvCxnSpPr>
            <a:cxnSpLocks/>
          </p:cNvCxnSpPr>
          <p:nvPr/>
        </p:nvCxnSpPr>
        <p:spPr>
          <a:xfrm>
            <a:off x="5133975" y="3048000"/>
            <a:ext cx="32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D96663-FFD6-40A6-B20D-4DBE34A2F713}"/>
              </a:ext>
            </a:extLst>
          </p:cNvPr>
          <p:cNvCxnSpPr>
            <a:cxnSpLocks/>
          </p:cNvCxnSpPr>
          <p:nvPr/>
        </p:nvCxnSpPr>
        <p:spPr>
          <a:xfrm>
            <a:off x="9658905" y="4823228"/>
            <a:ext cx="0" cy="369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D603D7A-5FD7-4E05-965B-5A0A27575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45" y="4961260"/>
            <a:ext cx="5052456" cy="1547429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FF96248D-E377-4772-AF0F-61B96719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" y="1698378"/>
            <a:ext cx="4562460" cy="3124850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C1415F3C-1750-442D-AEAA-5D73E1A2C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1737058"/>
            <a:ext cx="5759558" cy="3132767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8568-9147-41F7-A44F-F83A9A50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PUNCTUL STATIC DE FUNCTIONARE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7A39-6B6F-4AD3-B14A-0493E944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de forma : PSF(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Ic,Vce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calculeaza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urmatoarele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C18B5-74D2-470A-BA18-3C3665FA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3" y="4871503"/>
            <a:ext cx="2657386" cy="5110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291AA0-CE8C-4235-B600-A61057E44F04}"/>
              </a:ext>
            </a:extLst>
          </p:cNvPr>
          <p:cNvSpPr txBox="1"/>
          <p:nvPr/>
        </p:nvSpPr>
        <p:spPr>
          <a:xfrm>
            <a:off x="4053314" y="4480690"/>
            <a:ext cx="1875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Zona de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saturatie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BF551-F041-4D1E-A3AE-260FD1F50E72}"/>
              </a:ext>
            </a:extLst>
          </p:cNvPr>
          <p:cNvSpPr txBox="1"/>
          <p:nvPr/>
        </p:nvSpPr>
        <p:spPr>
          <a:xfrm>
            <a:off x="4303282" y="6333237"/>
            <a:ext cx="29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Zona de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blocare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95DD3-5482-4877-879C-8D7C72C33117}"/>
              </a:ext>
            </a:extLst>
          </p:cNvPr>
          <p:cNvSpPr txBox="1"/>
          <p:nvPr/>
        </p:nvSpPr>
        <p:spPr>
          <a:xfrm>
            <a:off x="9007416" y="1768006"/>
            <a:ext cx="313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Regiunea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activa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directa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B79AA5-BE32-4BB5-8FD8-ADDAAF96D9EA}"/>
              </a:ext>
            </a:extLst>
          </p:cNvPr>
          <p:cNvSpPr txBox="1"/>
          <p:nvPr/>
        </p:nvSpPr>
        <p:spPr>
          <a:xfrm>
            <a:off x="177808" y="2898878"/>
            <a:ext cx="3505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VceSAT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0.2V</a:t>
            </a:r>
          </a:p>
          <a:p>
            <a:r>
              <a:rPr lang="en-US" dirty="0" err="1">
                <a:solidFill>
                  <a:srgbClr val="0070C0"/>
                </a:solidFill>
              </a:rPr>
              <a:t>Regiunea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activa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Ic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dirty="0" err="1">
                <a:solidFill>
                  <a:schemeClr val="bg1"/>
                </a:solidFill>
              </a:rPr>
              <a:t>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Regiunea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saturatie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Ic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Zona de </a:t>
            </a:r>
            <a:r>
              <a:rPr lang="en-US" dirty="0" err="1">
                <a:solidFill>
                  <a:srgbClr val="0070C0"/>
                </a:solidFill>
              </a:rPr>
              <a:t>blocare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Ic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l-GR" dirty="0">
                <a:solidFill>
                  <a:schemeClr val="bg1"/>
                </a:solidFill>
              </a:rPr>
              <a:t> β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Ib</a:t>
            </a:r>
            <a:r>
              <a:rPr lang="en-US" dirty="0">
                <a:solidFill>
                  <a:schemeClr val="bg1"/>
                </a:solidFill>
              </a:rPr>
              <a:t>=0(</a:t>
            </a:r>
            <a:r>
              <a:rPr lang="en-US" dirty="0" err="1">
                <a:solidFill>
                  <a:schemeClr val="bg1"/>
                </a:solidFill>
              </a:rPr>
              <a:t>axa</a:t>
            </a:r>
            <a:r>
              <a:rPr lang="en-US" dirty="0">
                <a:solidFill>
                  <a:schemeClr val="bg1"/>
                </a:solidFill>
              </a:rPr>
              <a:t> ox)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548A5F-8FDA-4682-8688-28F71A5C3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92" y="2689254"/>
            <a:ext cx="6073991" cy="348615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7E219DB4-0906-40DB-B9CB-2E437FFE84A9}"/>
              </a:ext>
            </a:extLst>
          </p:cNvPr>
          <p:cNvSpPr/>
          <p:nvPr/>
        </p:nvSpPr>
        <p:spPr>
          <a:xfrm>
            <a:off x="6178238" y="3429001"/>
            <a:ext cx="324161" cy="23714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42F48A-9197-4FD7-B58E-A84074E71878}"/>
              </a:ext>
            </a:extLst>
          </p:cNvPr>
          <p:cNvSpPr/>
          <p:nvPr/>
        </p:nvSpPr>
        <p:spPr>
          <a:xfrm>
            <a:off x="6022119" y="5596934"/>
            <a:ext cx="5773445" cy="422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52C18F-0AA9-4999-B855-BE8BED3B9905}"/>
              </a:ext>
            </a:extLst>
          </p:cNvPr>
          <p:cNvSpPr/>
          <p:nvPr/>
        </p:nvSpPr>
        <p:spPr>
          <a:xfrm>
            <a:off x="6596109" y="3231472"/>
            <a:ext cx="4379248" cy="2219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F9BE6F-B1F8-4ED2-B4AF-01237E85EA12}"/>
              </a:ext>
            </a:extLst>
          </p:cNvPr>
          <p:cNvCxnSpPr/>
          <p:nvPr/>
        </p:nvCxnSpPr>
        <p:spPr>
          <a:xfrm flipV="1">
            <a:off x="9579006" y="2237173"/>
            <a:ext cx="153657" cy="95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C83C5D-2E97-4EC8-A8DA-53A5D762F058}"/>
              </a:ext>
            </a:extLst>
          </p:cNvPr>
          <p:cNvCxnSpPr/>
          <p:nvPr/>
        </p:nvCxnSpPr>
        <p:spPr>
          <a:xfrm flipH="1">
            <a:off x="5282214" y="4760928"/>
            <a:ext cx="89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C277D1-F540-44D9-B0C2-64F46541729A}"/>
              </a:ext>
            </a:extLst>
          </p:cNvPr>
          <p:cNvCxnSpPr>
            <a:cxnSpLocks/>
          </p:cNvCxnSpPr>
          <p:nvPr/>
        </p:nvCxnSpPr>
        <p:spPr>
          <a:xfrm>
            <a:off x="8460419" y="6019907"/>
            <a:ext cx="0" cy="52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0837F8-ABFA-45D3-9D9B-F8973E8FAFCE}"/>
              </a:ext>
            </a:extLst>
          </p:cNvPr>
          <p:cNvCxnSpPr>
            <a:cxnSpLocks/>
          </p:cNvCxnSpPr>
          <p:nvPr/>
        </p:nvCxnSpPr>
        <p:spPr>
          <a:xfrm flipH="1">
            <a:off x="6340319" y="6540184"/>
            <a:ext cx="212010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7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BE6C1C-C6D6-4F46-A400-2AEDDD36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4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3751F04-9091-4CFD-BB68-70A352784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694754-4001-4052-AE70-BC6938E73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AA1F13-5BE3-41BD-9C67-EBF562ED4381}"/>
              </a:ext>
            </a:extLst>
          </p:cNvPr>
          <p:cNvCxnSpPr/>
          <p:nvPr/>
        </p:nvCxnSpPr>
        <p:spPr>
          <a:xfrm>
            <a:off x="4381500" y="1257300"/>
            <a:ext cx="10001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6C1E40-80F7-4A73-8F44-6432E0B6F0D8}"/>
              </a:ext>
            </a:extLst>
          </p:cNvPr>
          <p:cNvSpPr txBox="1"/>
          <p:nvPr/>
        </p:nvSpPr>
        <p:spPr>
          <a:xfrm>
            <a:off x="5513033" y="1257300"/>
            <a:ext cx="4225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Amasis MT Pro Black" panose="020B0604020202020204" pitchFamily="18" charset="0"/>
              </a:rPr>
              <a:t>Putem</a:t>
            </a:r>
            <a:r>
              <a:rPr lang="en-US" sz="2800" dirty="0">
                <a:solidFill>
                  <a:srgbClr val="FF0000"/>
                </a:solidFill>
                <a:latin typeface="Amasis MT Pro Black" panose="020B0604020202020204" pitchFamily="18" charset="0"/>
              </a:rPr>
              <a:t> selecta </a:t>
            </a:r>
            <a:r>
              <a:rPr lang="en-US" sz="2800" dirty="0" err="1">
                <a:solidFill>
                  <a:srgbClr val="FF0000"/>
                </a:solidFill>
                <a:latin typeface="Amasis MT Pro Black" panose="020B0604020202020204" pitchFamily="18" charset="0"/>
              </a:rPr>
              <a:t>meniul</a:t>
            </a:r>
            <a:r>
              <a:rPr lang="en-US" sz="2800" dirty="0">
                <a:solidFill>
                  <a:srgbClr val="FF0000"/>
                </a:solidFill>
                <a:latin typeface="Amasis MT Pro Black" panose="020B0604020202020204" pitchFamily="18" charset="0"/>
              </a:rPr>
              <a:t> care ne </a:t>
            </a:r>
            <a:r>
              <a:rPr lang="en-US" sz="2800" dirty="0" err="1">
                <a:solidFill>
                  <a:srgbClr val="FF0000"/>
                </a:solidFill>
                <a:latin typeface="Amasis MT Pro Black" panose="020B0604020202020204" pitchFamily="18" charset="0"/>
              </a:rPr>
              <a:t>intereseaza</a:t>
            </a:r>
            <a:endParaRPr lang="en-US" sz="2800" dirty="0">
              <a:solidFill>
                <a:srgbClr val="FF0000"/>
              </a:solidFill>
              <a:latin typeface="Amasis MT Pro Black" panose="020B06040202020202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FA900F0-74E3-4887-A86D-49AA43F306BC}"/>
              </a:ext>
            </a:extLst>
          </p:cNvPr>
          <p:cNvCxnSpPr/>
          <p:nvPr/>
        </p:nvCxnSpPr>
        <p:spPr>
          <a:xfrm>
            <a:off x="7182035" y="3728621"/>
            <a:ext cx="1624614" cy="56817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93A0AB9-6322-49B0-90A3-EFE58FB85C8F}"/>
              </a:ext>
            </a:extLst>
          </p:cNvPr>
          <p:cNvCxnSpPr/>
          <p:nvPr/>
        </p:nvCxnSpPr>
        <p:spPr>
          <a:xfrm flipV="1">
            <a:off x="7182035" y="4296792"/>
            <a:ext cx="1624614" cy="61255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3EC7D5-49AF-4307-A191-AD8F5A5A19FF}"/>
              </a:ext>
            </a:extLst>
          </p:cNvPr>
          <p:cNvCxnSpPr/>
          <p:nvPr/>
        </p:nvCxnSpPr>
        <p:spPr>
          <a:xfrm>
            <a:off x="7182035" y="4296792"/>
            <a:ext cx="1624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64C1FE-724B-4E91-AC4A-02E0F5195C92}"/>
              </a:ext>
            </a:extLst>
          </p:cNvPr>
          <p:cNvSpPr txBox="1"/>
          <p:nvPr/>
        </p:nvSpPr>
        <p:spPr>
          <a:xfrm>
            <a:off x="8973104" y="4003829"/>
            <a:ext cx="257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Deschidem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proiectul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documentatia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prezentarea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0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3F119-8B3A-4C72-B529-E5FC411B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0" y="554871"/>
            <a:ext cx="12120979" cy="57821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D0F0D8-27EA-471E-81F5-1C3E4B86341F}"/>
              </a:ext>
            </a:extLst>
          </p:cNvPr>
          <p:cNvCxnSpPr>
            <a:cxnSpLocks/>
          </p:cNvCxnSpPr>
          <p:nvPr/>
        </p:nvCxnSpPr>
        <p:spPr>
          <a:xfrm flipV="1">
            <a:off x="174317" y="461639"/>
            <a:ext cx="65380" cy="2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CCB6B5-291D-4AD7-8A13-4D926D14F15F}"/>
              </a:ext>
            </a:extLst>
          </p:cNvPr>
          <p:cNvSpPr txBox="1"/>
          <p:nvPr/>
        </p:nvSpPr>
        <p:spPr>
          <a:xfrm>
            <a:off x="174317" y="-22658"/>
            <a:ext cx="148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Datele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intrare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editabile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A1C3D28-38BE-4993-9B96-F588517629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571" y="3294635"/>
            <a:ext cx="361948" cy="115408"/>
          </a:xfrm>
          <a:prstGeom prst="bentConnector3">
            <a:avLst>
              <a:gd name="adj1" fmla="val 1015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6BD2B9-405E-416F-A4F4-44D53F159304}"/>
              </a:ext>
            </a:extLst>
          </p:cNvPr>
          <p:cNvSpPr txBox="1"/>
          <p:nvPr/>
        </p:nvSpPr>
        <p:spPr>
          <a:xfrm>
            <a:off x="417250" y="3429000"/>
            <a:ext cx="474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Selectam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tipul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semnal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prin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apasarea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butonului</a:t>
            </a:r>
            <a:r>
              <a:rPr lang="en-US" sz="1200" dirty="0">
                <a:solidFill>
                  <a:schemeClr val="bg1"/>
                </a:solidFill>
              </a:rPr>
              <a:t> “</a:t>
            </a:r>
            <a:r>
              <a:rPr lang="en-US" sz="1200" dirty="0" err="1">
                <a:solidFill>
                  <a:schemeClr val="bg1"/>
                </a:solidFill>
              </a:rPr>
              <a:t>Curent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alternativ</a:t>
            </a:r>
            <a:r>
              <a:rPr lang="en-US" sz="1200" dirty="0">
                <a:solidFill>
                  <a:schemeClr val="bg1"/>
                </a:solidFill>
              </a:rPr>
              <a:t>” </a:t>
            </a:r>
            <a:r>
              <a:rPr lang="pt-BR" sz="1200" dirty="0">
                <a:solidFill>
                  <a:schemeClr val="bg1"/>
                </a:solidFill>
              </a:rPr>
              <a:t>se deschide aceasta fereastra cu valorile calculate pentru acest regim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0B535E-D218-4419-AE4F-25A7E6BBA6B9}"/>
              </a:ext>
            </a:extLst>
          </p:cNvPr>
          <p:cNvCxnSpPr/>
          <p:nvPr/>
        </p:nvCxnSpPr>
        <p:spPr>
          <a:xfrm flipV="1">
            <a:off x="2388093" y="461639"/>
            <a:ext cx="0" cy="2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BEF549-8FB2-4ACB-9DCA-2C0F0E599D78}"/>
              </a:ext>
            </a:extLst>
          </p:cNvPr>
          <p:cNvSpPr txBox="1"/>
          <p:nvPr/>
        </p:nvSpPr>
        <p:spPr>
          <a:xfrm>
            <a:off x="1603621" y="-22657"/>
            <a:ext cx="126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Date de </a:t>
            </a:r>
            <a:r>
              <a:rPr lang="en-US" sz="1200" dirty="0" err="1">
                <a:solidFill>
                  <a:schemeClr val="bg1"/>
                </a:solidFill>
              </a:rPr>
              <a:t>intrare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semnal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80E3C2-9BD2-4599-B974-9B73BD831935}"/>
              </a:ext>
            </a:extLst>
          </p:cNvPr>
          <p:cNvCxnSpPr/>
          <p:nvPr/>
        </p:nvCxnSpPr>
        <p:spPr>
          <a:xfrm>
            <a:off x="2388093" y="3107184"/>
            <a:ext cx="2095130" cy="968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6C73F1-7EE1-4F50-B255-13D9E4B0F0EA}"/>
              </a:ext>
            </a:extLst>
          </p:cNvPr>
          <p:cNvSpPr txBox="1"/>
          <p:nvPr/>
        </p:nvSpPr>
        <p:spPr>
          <a:xfrm>
            <a:off x="4412201" y="3868028"/>
            <a:ext cx="298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Parametrii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tranzistorului</a:t>
            </a:r>
            <a:r>
              <a:rPr lang="en-US" sz="1200" dirty="0">
                <a:solidFill>
                  <a:schemeClr val="bg1"/>
                </a:solidFill>
              </a:rPr>
              <a:t> din </a:t>
            </a:r>
            <a:r>
              <a:rPr lang="en-US" sz="1200" dirty="0" err="1">
                <a:solidFill>
                  <a:schemeClr val="bg1"/>
                </a:solidFill>
              </a:rPr>
              <a:t>foaia</a:t>
            </a:r>
            <a:r>
              <a:rPr lang="en-US" sz="1200" dirty="0">
                <a:solidFill>
                  <a:schemeClr val="bg1"/>
                </a:solidFill>
              </a:rPr>
              <a:t> de catalog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408239-5F4D-4F52-9742-05614C7FFC36}"/>
              </a:ext>
            </a:extLst>
          </p:cNvPr>
          <p:cNvCxnSpPr>
            <a:cxnSpLocks/>
          </p:cNvCxnSpPr>
          <p:nvPr/>
        </p:nvCxnSpPr>
        <p:spPr>
          <a:xfrm flipV="1">
            <a:off x="3781887" y="328474"/>
            <a:ext cx="239697" cy="253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CF37F4-437B-4451-9BD5-CEFD3F7FB834}"/>
              </a:ext>
            </a:extLst>
          </p:cNvPr>
          <p:cNvSpPr txBox="1"/>
          <p:nvPr/>
        </p:nvSpPr>
        <p:spPr>
          <a:xfrm>
            <a:off x="4154750" y="62144"/>
            <a:ext cx="450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Valori</a:t>
            </a:r>
            <a:r>
              <a:rPr lang="en-US" dirty="0">
                <a:solidFill>
                  <a:schemeClr val="bg1"/>
                </a:solidFill>
              </a:rPr>
              <a:t> calculate din date de </a:t>
            </a:r>
            <a:r>
              <a:rPr lang="en-US" dirty="0" err="1">
                <a:solidFill>
                  <a:schemeClr val="bg1"/>
                </a:solidFill>
              </a:rPr>
              <a:t>intrare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382FB0-372B-4DD7-832C-7CFDFA636FA9}"/>
              </a:ext>
            </a:extLst>
          </p:cNvPr>
          <p:cNvCxnSpPr>
            <a:cxnSpLocks/>
          </p:cNvCxnSpPr>
          <p:nvPr/>
        </p:nvCxnSpPr>
        <p:spPr>
          <a:xfrm>
            <a:off x="2991775" y="5875343"/>
            <a:ext cx="665825" cy="515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A441B0-CC93-4B93-B6AB-EE6CA39E44E8}"/>
              </a:ext>
            </a:extLst>
          </p:cNvPr>
          <p:cNvCxnSpPr>
            <a:cxnSpLocks/>
          </p:cNvCxnSpPr>
          <p:nvPr/>
        </p:nvCxnSpPr>
        <p:spPr>
          <a:xfrm flipH="1">
            <a:off x="3657600" y="5726097"/>
            <a:ext cx="932156" cy="66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3DB9FC8-BE37-4F30-B6C3-D5EAF6AD69B3}"/>
              </a:ext>
            </a:extLst>
          </p:cNvPr>
          <p:cNvSpPr txBox="1"/>
          <p:nvPr/>
        </p:nvSpPr>
        <p:spPr>
          <a:xfrm>
            <a:off x="1854694" y="6402568"/>
            <a:ext cx="5220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Tensiunea</a:t>
            </a:r>
            <a:r>
              <a:rPr lang="en-US" sz="1100" dirty="0">
                <a:solidFill>
                  <a:schemeClr val="bg1"/>
                </a:solidFill>
              </a:rPr>
              <a:t> de </a:t>
            </a:r>
            <a:r>
              <a:rPr lang="en-US" sz="1100" dirty="0" err="1">
                <a:solidFill>
                  <a:schemeClr val="bg1"/>
                </a:solidFill>
              </a:rPr>
              <a:t>intrare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si</a:t>
            </a:r>
            <a:r>
              <a:rPr lang="en-US" sz="1100" dirty="0">
                <a:solidFill>
                  <a:schemeClr val="bg1"/>
                </a:solidFill>
              </a:rPr>
              <a:t> de </a:t>
            </a:r>
            <a:r>
              <a:rPr lang="en-US" sz="1100" dirty="0" err="1">
                <a:solidFill>
                  <a:schemeClr val="bg1"/>
                </a:solidFill>
              </a:rPr>
              <a:t>iesire</a:t>
            </a:r>
            <a:r>
              <a:rPr lang="en-US" sz="1100" dirty="0">
                <a:solidFill>
                  <a:schemeClr val="bg1"/>
                </a:solidFill>
              </a:rPr>
              <a:t> a </a:t>
            </a:r>
            <a:r>
              <a:rPr lang="en-US" sz="1100" dirty="0" err="1">
                <a:solidFill>
                  <a:schemeClr val="bg1"/>
                </a:solidFill>
              </a:rPr>
              <a:t>componentei</a:t>
            </a:r>
            <a:r>
              <a:rPr lang="en-US" sz="1100" dirty="0">
                <a:solidFill>
                  <a:schemeClr val="bg1"/>
                </a:solidFill>
              </a:rPr>
              <a:t> continue (A </a:t>
            </a:r>
            <a:r>
              <a:rPr lang="en-US" sz="1100" dirty="0" err="1">
                <a:solidFill>
                  <a:schemeClr val="bg1"/>
                </a:solidFill>
              </a:rPr>
              <a:t>aprox</a:t>
            </a:r>
            <a:r>
              <a:rPr lang="en-US" sz="1100" dirty="0">
                <a:solidFill>
                  <a:schemeClr val="bg1"/>
                </a:solidFill>
              </a:rPr>
              <a:t> 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5672AA-D0B8-4DE5-9520-70A1D0B19673}"/>
              </a:ext>
            </a:extLst>
          </p:cNvPr>
          <p:cNvSpPr txBox="1"/>
          <p:nvPr/>
        </p:nvSpPr>
        <p:spPr>
          <a:xfrm>
            <a:off x="8407153" y="6337008"/>
            <a:ext cx="331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Punctul</a:t>
            </a:r>
            <a:r>
              <a:rPr lang="en-US" sz="1400" dirty="0">
                <a:solidFill>
                  <a:schemeClr val="bg1"/>
                </a:solidFill>
              </a:rPr>
              <a:t> static de </a:t>
            </a:r>
            <a:r>
              <a:rPr lang="en-US" sz="1400" dirty="0" err="1">
                <a:solidFill>
                  <a:schemeClr val="bg1"/>
                </a:solidFill>
              </a:rPr>
              <a:t>functionare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4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2742-0A0C-405F-BEB9-E5850F6E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82" y="213084"/>
            <a:ext cx="9404723" cy="140053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Limitari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AC71-3075-4BF0-9120-A85296FC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979600"/>
            <a:ext cx="11283852" cy="4195481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Programul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contine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limitari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semnalelor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iesire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ale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curentilor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collector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tensiunii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Vce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efective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luate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foile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catalog.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F4F3BDAF-6355-4E32-AADE-05BF2E819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463" y="1518236"/>
            <a:ext cx="2890428" cy="17237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82C85C-DF5A-4278-95BD-C6941B4C9142}"/>
              </a:ext>
            </a:extLst>
          </p:cNvPr>
          <p:cNvSpPr txBox="1"/>
          <p:nvPr/>
        </p:nvSpPr>
        <p:spPr>
          <a:xfrm>
            <a:off x="8072266" y="3697753"/>
            <a:ext cx="3852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Deoarece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mic </a:t>
            </a:r>
            <a:r>
              <a:rPr lang="en-US" dirty="0" err="1">
                <a:solidFill>
                  <a:schemeClr val="bg1"/>
                </a:solidFill>
              </a:rPr>
              <a:t>decat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IcMAX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deschide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aceasta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fereastra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 ne </a:t>
            </a:r>
            <a:r>
              <a:rPr lang="en-US" dirty="0" err="1">
                <a:solidFill>
                  <a:schemeClr val="bg1"/>
                </a:solidFill>
              </a:rPr>
              <a:t>informa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valorile</a:t>
            </a:r>
            <a:r>
              <a:rPr lang="en-US" dirty="0">
                <a:solidFill>
                  <a:schemeClr val="bg1"/>
                </a:solidFill>
              </a:rPr>
              <a:t> introduce sunt </a:t>
            </a:r>
            <a:r>
              <a:rPr lang="en-US" dirty="0" err="1">
                <a:solidFill>
                  <a:schemeClr val="bg1"/>
                </a:solidFill>
              </a:rPr>
              <a:t>cresite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Vcc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pprea</a:t>
            </a:r>
            <a:r>
              <a:rPr lang="en-US" dirty="0">
                <a:solidFill>
                  <a:schemeClr val="bg1"/>
                </a:solidFill>
              </a:rPr>
              <a:t> mic)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01433-DB54-4276-859F-402498A4B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39"/>
          <a:stretch/>
        </p:blipFill>
        <p:spPr>
          <a:xfrm>
            <a:off x="27499" y="2296293"/>
            <a:ext cx="7649943" cy="402602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A66760-B59B-408C-828C-A09284A04ABC}"/>
              </a:ext>
            </a:extLst>
          </p:cNvPr>
          <p:cNvCxnSpPr>
            <a:cxnSpLocks/>
          </p:cNvCxnSpPr>
          <p:nvPr/>
        </p:nvCxnSpPr>
        <p:spPr>
          <a:xfrm>
            <a:off x="2396971" y="4309304"/>
            <a:ext cx="56752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6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127B-371C-4DB0-BA7C-AAFEF1A0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sz="4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60B9-B6D4-4785-ADF3-CA0617C0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https://en.wikipedia.org/wiki/Common_collector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http://www.semiconductors.com.pl/web/pliki/BC237-239.pdf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-online.com/technical_references/pdfs/electronic_engineering/The_common_collector_amplifier.pdf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http://www.bel.utcluj.ro/dce/didactic/cef/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http://www.bel.utcluj.ro/dce/didactic/de/de.htm</a:t>
            </a:r>
          </a:p>
        </p:txBody>
      </p:sp>
    </p:spTree>
    <p:extLst>
      <p:ext uri="{BB962C8B-B14F-4D97-AF65-F5344CB8AC3E}">
        <p14:creationId xmlns:p14="http://schemas.microsoft.com/office/powerpoint/2010/main" val="441218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1054284</TotalTime>
  <Words>411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Amasis MT Pro Black</vt:lpstr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 </vt:lpstr>
      <vt:lpstr>Curent continuu</vt:lpstr>
      <vt:lpstr>PowerPoint Presentation</vt:lpstr>
      <vt:lpstr>PUNCTUL STATIC DE FUNCTIONARE</vt:lpstr>
      <vt:lpstr>PowerPoint Presentation</vt:lpstr>
      <vt:lpstr>PowerPoint Presentation</vt:lpstr>
      <vt:lpstr>Limitari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</dc:title>
  <dc:creator>Emanuel</dc:creator>
  <cp:lastModifiedBy>Marius Dorian Dobrea</cp:lastModifiedBy>
  <cp:revision>61</cp:revision>
  <dcterms:created xsi:type="dcterms:W3CDTF">2018-01-08T17:46:42Z</dcterms:created>
  <dcterms:modified xsi:type="dcterms:W3CDTF">2022-01-13T12:54:44Z</dcterms:modified>
</cp:coreProperties>
</file>