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7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65" r:id="rId15"/>
    <p:sldId id="276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7" r:id="rId26"/>
    <p:sldId id="278" r:id="rId27"/>
    <p:sldId id="314" r:id="rId28"/>
    <p:sldId id="279" r:id="rId29"/>
    <p:sldId id="280" r:id="rId30"/>
    <p:sldId id="283" r:id="rId31"/>
    <p:sldId id="281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  <p:sldId id="295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7" r:id="rId55"/>
    <p:sldId id="308" r:id="rId56"/>
    <p:sldId id="309" r:id="rId57"/>
    <p:sldId id="315" r:id="rId58"/>
    <p:sldId id="310" r:id="rId59"/>
    <p:sldId id="312" r:id="rId60"/>
    <p:sldId id="311" r:id="rId61"/>
    <p:sldId id="313" r:id="rId62"/>
    <p:sldId id="316" r:id="rId63"/>
    <p:sldId id="317" r:id="rId64"/>
    <p:sldId id="320" r:id="rId65"/>
    <p:sldId id="318" r:id="rId66"/>
    <p:sldId id="319" r:id="rId67"/>
    <p:sldId id="322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40" r:id="rId83"/>
    <p:sldId id="357" r:id="rId84"/>
    <p:sldId id="338" r:id="rId85"/>
    <p:sldId id="348" r:id="rId86"/>
    <p:sldId id="349" r:id="rId87"/>
    <p:sldId id="339" r:id="rId88"/>
    <p:sldId id="341" r:id="rId89"/>
    <p:sldId id="342" r:id="rId90"/>
    <p:sldId id="343" r:id="rId91"/>
    <p:sldId id="344" r:id="rId92"/>
    <p:sldId id="345" r:id="rId93"/>
    <p:sldId id="350" r:id="rId94"/>
    <p:sldId id="347" r:id="rId95"/>
    <p:sldId id="358" r:id="rId96"/>
    <p:sldId id="346" r:id="rId97"/>
    <p:sldId id="359" r:id="rId98"/>
    <p:sldId id="351" r:id="rId99"/>
    <p:sldId id="352" r:id="rId100"/>
    <p:sldId id="353" r:id="rId101"/>
    <p:sldId id="354" r:id="rId102"/>
    <p:sldId id="355" r:id="rId103"/>
    <p:sldId id="356" r:id="rId104"/>
    <p:sldId id="360" r:id="rId105"/>
    <p:sldId id="361" r:id="rId10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A7BD3-7648-48C5-8240-8462A11D1027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1E5E7-559A-4A89-A7F4-CD0B30EFFBB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147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1E5E7-559A-4A89-A7F4-CD0B30EFFBB8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37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1E5E7-559A-4A89-A7F4-CD0B30EFFBB8}" type="slidenum">
              <a:rPr lang="ro-RO" smtClean="0"/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76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1E5E7-559A-4A89-A7F4-CD0B30EFFBB8}" type="slidenum">
              <a:rPr lang="ro-RO" smtClean="0"/>
              <a:t>85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694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E124-659C-1D0F-131C-B1F59160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923CD-5330-524D-C0EC-280CE89DE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8EBD-0949-0F71-AE12-E0EFDE73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B2E7-06B1-6365-62C6-9FA5261F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0454-273D-E7D5-B173-C1CADF5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7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7D7-314A-059A-8AFC-5C317555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464E0-F59D-DA36-5705-BA5E7366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1E92-CE42-C79A-6887-440DF495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1AD9-F0C8-99E3-59C9-4199BBA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4E2F-A685-D3B9-D3B7-ACEB9060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39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26729-8553-90B8-9521-438F10E98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09D24-4A15-F505-626D-DE30442F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F4E4-2EA0-E82F-AE7A-135E162F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31A9-944E-A1AF-F47C-790C221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6CD0-E0FB-00BA-FC60-8D2980E9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58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1819-A96B-28C7-870B-4730F67D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9E8C-83D4-2435-A6E9-5109EF06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FA24-E6A4-A91A-4461-2DA04C7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5495-A29D-E7B6-8FC5-605F0A31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BBA4-596C-47C3-0272-C320FD10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6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07B8-43F3-1765-40B5-0ADBE437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3248-B2C3-62AE-23AB-E3C1C44D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5150-B03C-1767-A3CE-172B0EE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BF12-992C-7D61-A30F-B9A8036B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1304-01AC-719D-134C-FA5E244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09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6D93-5A59-227E-B3FC-2BA5DCFB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165A-EB07-E492-161E-54F62902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1DC6-9236-FFDC-2D0C-D0D2AC44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AFB38-2692-7472-3646-32B9177A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6A6C-8F04-A907-0140-9F4AA2F8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8355-9ABA-FCFD-633C-483A309B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40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D65-95DE-287C-0D61-71DAE44A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A524-F18A-0B56-0D9F-61582828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5BB8-3510-B28D-72C1-6E4776D1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AD908-5C57-D6C1-195B-B09A0751E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C7D85-EEDE-1448-7753-381129C53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50B7-F46B-7941-DA1D-7D8CAC99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42C6C-A445-5323-E393-D04415FE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8FE88-E67A-A0C2-951E-42F17F81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0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1029-97B1-8B58-7D6C-DF09B1C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F3370-95C5-2F2D-80C0-1E1A21B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0B27F-3F38-FD4D-4218-96770910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B1FFC-EF2C-7814-4B84-2A0FB1F1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96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F70B8-989A-7929-84DA-9ECBAE66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4849A-1BDB-26BC-71CD-0CF4D51B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9661-65FE-7BFA-30E3-0D99B76F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749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6947-8E7E-4B6F-0D0E-D318D9FF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69E8-B95E-48BE-FEAB-0952BB1C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DF907-2BE8-FB16-1F63-F01D6E002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76319-D244-8839-85CA-284A085B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83B6-3F24-EF55-E275-4FAD96D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1C419-9D59-E46C-58A6-4233C142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041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EB63-2C2F-4054-11EA-DA2370AD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51E56-2FBE-0635-0C12-3A91E446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16063-74C2-3D5D-6EE0-00ED5730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E7BD-8BFC-0C90-D2EC-F56D42A1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0DDE2-1572-AD8A-6A8E-BFE84FF4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E95D-BADE-8758-324E-16C896AC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615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7D810-D21D-52E4-7107-02ED914B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6BC0-49A6-5050-F45B-6A6139F4F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4691"/>
            <a:ext cx="10515600" cy="478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FC3A-35F8-CB20-0DEC-025D20C58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5AF50-9F5D-4F16-963E-C0976C0839C4}" type="datetimeFigureOut">
              <a:rPr lang="ro-RO" smtClean="0"/>
              <a:t>17.09.2025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D20F-308C-B8C4-70C6-4F1823DF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8EDD-7330-FC03-AA80-B5FD580AB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3B15C-04E7-45E0-A666-265BBE7312C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8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1FBF-C9CC-342B-8133-F9D365128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3933E-F0B7-A7AF-E086-C86B4CC9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252"/>
            <a:ext cx="9144000" cy="1462548"/>
          </a:xfrm>
        </p:spPr>
        <p:txBody>
          <a:bodyPr/>
          <a:lstStyle/>
          <a:p>
            <a:r>
              <a:rPr lang="en-US" dirty="0"/>
              <a:t>PhD(d) Eng. Gabriel </a:t>
            </a:r>
            <a:r>
              <a:rPr lang="en-US" dirty="0" err="1"/>
              <a:t>Pirlogeanu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77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6A01-BDCC-A5FF-1E49-F71206DE4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B6AB-4556-3588-9F17-CB4924C9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4760-23BF-6780-EE50-C771F754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FB3D-B39E-1C6D-0824-9689A86D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5B8DF-E091-D70A-7F5E-31A7D3A6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660AC-2728-5888-7555-0CDA99E0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1FEE7-42FF-208C-461D-4205061DD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280C3-4EC8-8D2A-0F36-42DAF09AD661}"/>
              </a:ext>
            </a:extLst>
          </p:cNvPr>
          <p:cNvCxnSpPr/>
          <p:nvPr/>
        </p:nvCxnSpPr>
        <p:spPr>
          <a:xfrm>
            <a:off x="5722374" y="3429000"/>
            <a:ext cx="3018503" cy="84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649DAC-50FC-854F-B01B-CD027B4BBCF4}"/>
              </a:ext>
            </a:extLst>
          </p:cNvPr>
          <p:cNvSpPr txBox="1"/>
          <p:nvPr/>
        </p:nvSpPr>
        <p:spPr>
          <a:xfrm>
            <a:off x="8882743" y="41231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13192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1BD3-CF6C-83E0-69E3-573DE2A8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A88-9961-5CAA-F963-D54387A3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0EEA-5E87-79D9-D5D7-19BEB0BA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r>
              <a:rPr lang="ro-RO" b="1" dirty="0"/>
              <a:t>Overfitting</a:t>
            </a:r>
            <a:br>
              <a:rPr lang="ro-RO" dirty="0"/>
            </a:br>
            <a:r>
              <a:rPr lang="ro-RO" dirty="0"/>
              <a:t>→ Model memorizes training data, poor generalization to new data</a:t>
            </a:r>
          </a:p>
          <a:p>
            <a:r>
              <a:rPr lang="ro-RO" b="1" dirty="0"/>
              <a:t>High Computational Cost</a:t>
            </a:r>
            <a:br>
              <a:rPr lang="ro-RO" dirty="0"/>
            </a:br>
            <a:r>
              <a:rPr lang="ro-RO" dirty="0"/>
              <a:t>→ Training deep networks is resource-intensive</a:t>
            </a:r>
          </a:p>
          <a:p>
            <a:r>
              <a:rPr lang="ro-RO" b="1" dirty="0"/>
              <a:t>Hyperparameter Sensitivity</a:t>
            </a:r>
            <a:br>
              <a:rPr lang="ro-RO" dirty="0"/>
            </a:br>
            <a:r>
              <a:rPr lang="ro-RO" dirty="0"/>
              <a:t>→ Learning rate, hidden layers, neurons, batch size → critical choices</a:t>
            </a:r>
          </a:p>
          <a:p>
            <a:r>
              <a:rPr lang="ro-RO" b="1" dirty="0"/>
              <a:t>Local Minima &amp; Saddle Points</a:t>
            </a:r>
            <a:br>
              <a:rPr lang="ro-RO" dirty="0"/>
            </a:br>
            <a:r>
              <a:rPr lang="ro-RO" dirty="0"/>
              <a:t>→ Optimization may get stuck in non-optimal solutions</a:t>
            </a:r>
          </a:p>
          <a:p>
            <a:r>
              <a:rPr lang="ro-RO" b="1" dirty="0"/>
              <a:t>Large Data Requirement</a:t>
            </a:r>
            <a:br>
              <a:rPr lang="ro-RO" dirty="0"/>
            </a:br>
            <a:r>
              <a:rPr lang="ro-RO" dirty="0"/>
              <a:t>→ Needs a lot of diverse data to perform well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77394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B03D-D133-C219-A9B2-81CCAE8B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– techniques to reduce problems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38EE-830A-FFB1-2A0D-83D4D629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  <a:p>
            <a:pPr lvl="1"/>
            <a:r>
              <a:rPr lang="en-US" dirty="0"/>
              <a:t>Randomly drop at each training step neurons, so we reduce overfitting.</a:t>
            </a:r>
          </a:p>
          <a:p>
            <a:r>
              <a:rPr lang="en-US" dirty="0"/>
              <a:t>Batch Normalization</a:t>
            </a:r>
          </a:p>
          <a:p>
            <a:r>
              <a:rPr lang="en-US" dirty="0"/>
              <a:t>Add layer regularization</a:t>
            </a:r>
          </a:p>
          <a:p>
            <a:r>
              <a:rPr lang="en-US" dirty="0"/>
              <a:t>Add more data/data augmentations</a:t>
            </a:r>
          </a:p>
          <a:p>
            <a:r>
              <a:rPr lang="en-US" dirty="0"/>
              <a:t>Increase/Decrease network size depending on data complexity compared to model complexity</a:t>
            </a:r>
          </a:p>
          <a:p>
            <a:r>
              <a:rPr lang="en-US" dirty="0"/>
              <a:t>Try new optimizers/tune learning rate.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4135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41A7-75C0-9AF7-EF72-BF8754E5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176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Lab exercises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76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3D46-59E9-726F-F0D1-B202BA46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9694-F64F-5CDF-F842-829A4DC4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7CB1-9EF9-D16F-63D1-BA902EA2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FC36D2-A0CE-B2E3-E5C5-7ACC8535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2E88F-5DA7-B0D0-44FF-3EAD0160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815CC-DD95-774E-BD69-780DA1C2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0A62E-3F5C-7F62-02E7-ECAADC84A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F4AFA-6708-594E-AF54-54E155FA2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7FF22-C68D-5C4B-2631-1F18E58E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74B4-7A90-38E5-3C4A-131AD200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189B-0F5A-493B-068E-4020BE68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3B194-156C-A1B1-9632-CD87EB42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ED2B7-FE78-2466-4C15-06625DB9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F2CF9-B650-3334-2ED3-DAE5F8F36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A91C5-DCE4-2525-31E0-77503C2F3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29287-5736-6645-2726-160498FE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419D14-87CD-C7B8-7239-8794CBBAB766}"/>
              </a:ext>
            </a:extLst>
          </p:cNvPr>
          <p:cNvCxnSpPr/>
          <p:nvPr/>
        </p:nvCxnSpPr>
        <p:spPr>
          <a:xfrm>
            <a:off x="4788310" y="4060723"/>
            <a:ext cx="3913238" cy="383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CD581F-28EB-E93A-4D65-3DE14D72F639}"/>
              </a:ext>
            </a:extLst>
          </p:cNvPr>
          <p:cNvSpPr txBox="1"/>
          <p:nvPr/>
        </p:nvSpPr>
        <p:spPr>
          <a:xfrm>
            <a:off x="8829368" y="4259515"/>
            <a:ext cx="136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82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78FA-EE01-73D1-6F29-9706E11A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9CC-50C0-8DB7-2B98-685CED9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3CE5-D4B2-F66B-F438-D421DEA3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7C67E-F6D6-5982-8093-5678EDA3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29897-763F-F5BE-D407-125F78D4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9D5C9-8B59-E6CC-0335-3F3892427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BA649-1486-50C9-AFA9-B75846B8A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27B36-1C0A-175B-EB23-1788CAEAB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8C5987-DF35-E797-A8D1-67BAF9892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47" y="1949379"/>
            <a:ext cx="6225251" cy="38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E3160-9AF5-843A-BB9C-9B0B0CEE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C68F-2F62-C1AD-5F09-1C042CE8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BEA2-9EBE-6F6F-40B9-6545AE35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9ED7B-1098-76BE-DE14-33F0A79D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BC5FC-C153-CE5D-4824-9B39D547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42477-6F23-C6A3-59F9-00F9B21A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E66C1-6E9B-72FA-8320-6BDEBBFF2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82BA9-9E4D-24AD-1691-3C7C46763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40755-A320-7A07-692B-629F4D971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47" y="1949379"/>
            <a:ext cx="6225251" cy="388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CE991-AE4D-A700-1B08-B20600D57E74}"/>
              </a:ext>
            </a:extLst>
          </p:cNvPr>
          <p:cNvSpPr txBox="1"/>
          <p:nvPr/>
        </p:nvSpPr>
        <p:spPr>
          <a:xfrm>
            <a:off x="1976864" y="5948624"/>
            <a:ext cx="588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K-Nearest </a:t>
            </a:r>
            <a:r>
              <a:rPr lang="en-US" sz="2800" dirty="0" err="1"/>
              <a:t>Neighbours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86999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2935F-D87E-641A-2AC3-B6D781ED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987B-0C58-9BC2-0B3F-D1550531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F87A-22C5-B596-A3AE-A7D002E3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6A1CE-4FD7-C6B9-3B74-427B29DF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AC225-39D5-9530-FBDE-47B54197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93532-CB9B-7668-12F6-009164D9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B11A4-8980-DC33-3C4E-C6F77D395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C7B43-8905-EFFC-5E2E-D03799A22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C4ED9D-F601-A973-E402-43244A5D1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47" y="1949379"/>
            <a:ext cx="6225251" cy="388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EA138-DE7F-53A2-5D90-D2F350464CE9}"/>
              </a:ext>
            </a:extLst>
          </p:cNvPr>
          <p:cNvSpPr txBox="1"/>
          <p:nvPr/>
        </p:nvSpPr>
        <p:spPr>
          <a:xfrm>
            <a:off x="1976864" y="5948624"/>
            <a:ext cx="588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K-Nearest </a:t>
            </a:r>
            <a:r>
              <a:rPr lang="en-US" sz="2800" dirty="0" err="1"/>
              <a:t>Neighbours</a:t>
            </a:r>
            <a:endParaRPr lang="ro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13D00-7B7D-5171-38DC-1D66A1C4AE06}"/>
              </a:ext>
            </a:extLst>
          </p:cNvPr>
          <p:cNvSpPr txBox="1"/>
          <p:nvPr/>
        </p:nvSpPr>
        <p:spPr>
          <a:xfrm>
            <a:off x="8858865" y="2125867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Classes/Labels</a:t>
            </a:r>
          </a:p>
        </p:txBody>
      </p:sp>
    </p:spTree>
    <p:extLst>
      <p:ext uri="{BB962C8B-B14F-4D97-AF65-F5344CB8AC3E}">
        <p14:creationId xmlns:p14="http://schemas.microsoft.com/office/powerpoint/2010/main" val="282270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2CC0-D208-7C8D-E100-9ED25287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79-8112-6E57-0246-8887D156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42D8-413F-2917-9447-13B43759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2A834-C08E-A922-0296-3216BD43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FE837-F57A-9BC8-96B3-E80259BD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15DBC-B47A-07D8-FE2A-AA4817392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BB1C4-DB6D-3A0A-358C-AD884A58A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22044-8856-9EA6-583B-903FEA87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3A225-BEF7-A966-897C-4641CACDC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47" y="1949379"/>
            <a:ext cx="6225251" cy="388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F088C-B6AB-282C-9394-43249414389D}"/>
              </a:ext>
            </a:extLst>
          </p:cNvPr>
          <p:cNvSpPr txBox="1"/>
          <p:nvPr/>
        </p:nvSpPr>
        <p:spPr>
          <a:xfrm>
            <a:off x="1976864" y="5948624"/>
            <a:ext cx="588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K-Nearest </a:t>
            </a:r>
            <a:r>
              <a:rPr lang="en-US" sz="2800" dirty="0" err="1"/>
              <a:t>Neighbours</a:t>
            </a:r>
            <a:endParaRPr lang="ro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744F0-ED8A-1E53-AC3E-5DE247EE1B52}"/>
              </a:ext>
            </a:extLst>
          </p:cNvPr>
          <p:cNvSpPr txBox="1"/>
          <p:nvPr/>
        </p:nvSpPr>
        <p:spPr>
          <a:xfrm>
            <a:off x="8858865" y="2125867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Classes/Labels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F739AA-DC7F-6497-2756-C80F4F3A7233}"/>
              </a:ext>
            </a:extLst>
          </p:cNvPr>
          <p:cNvCxnSpPr>
            <a:cxnSpLocks/>
          </p:cNvCxnSpPr>
          <p:nvPr/>
        </p:nvCxnSpPr>
        <p:spPr>
          <a:xfrm flipV="1">
            <a:off x="6961239" y="4747708"/>
            <a:ext cx="2237065" cy="82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053D8-B6F2-33D4-7FEF-F3C4259E7D56}"/>
              </a:ext>
            </a:extLst>
          </p:cNvPr>
          <p:cNvCxnSpPr/>
          <p:nvPr/>
        </p:nvCxnSpPr>
        <p:spPr>
          <a:xfrm>
            <a:off x="2920181" y="2310533"/>
            <a:ext cx="6278123" cy="214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969BD-7FB2-239C-B9A1-0FC2B1E3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FD8D-B791-8011-E2A7-65791655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15E3-BB49-D7AE-4EB5-F974F1E8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58934-0FBC-525F-6E7A-8F5DF96A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18ECF-76D5-8A9B-2BC4-96575749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29017-1892-B9CD-3225-410EC062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DD91A-9C3B-FD15-4C26-5ED80B5D4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BB22D-1DF7-9D9E-24B8-BB5A71263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020" y="2125867"/>
            <a:ext cx="6371096" cy="371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F15A5-4989-7521-8A77-A6C9E66FC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947" y="1949379"/>
            <a:ext cx="6225251" cy="3888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93BD9-1431-429D-0459-9F4441B3E822}"/>
              </a:ext>
            </a:extLst>
          </p:cNvPr>
          <p:cNvSpPr txBox="1"/>
          <p:nvPr/>
        </p:nvSpPr>
        <p:spPr>
          <a:xfrm>
            <a:off x="1976864" y="5948624"/>
            <a:ext cx="588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K-Nearest Neighbors</a:t>
            </a:r>
            <a:endParaRPr lang="ro-RO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06BA-87B1-B37D-89CC-2ABA02DC1C04}"/>
              </a:ext>
            </a:extLst>
          </p:cNvPr>
          <p:cNvSpPr txBox="1"/>
          <p:nvPr/>
        </p:nvSpPr>
        <p:spPr>
          <a:xfrm>
            <a:off x="8858865" y="2125867"/>
            <a:ext cx="2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Classes/Labels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DCEFA-AA76-1D32-7169-3D60E1FFECE5}"/>
              </a:ext>
            </a:extLst>
          </p:cNvPr>
          <p:cNvCxnSpPr>
            <a:cxnSpLocks/>
          </p:cNvCxnSpPr>
          <p:nvPr/>
        </p:nvCxnSpPr>
        <p:spPr>
          <a:xfrm flipV="1">
            <a:off x="6961239" y="4747708"/>
            <a:ext cx="2237065" cy="82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4BA5B4-7BE5-73FA-0C3F-A63F42167A40}"/>
              </a:ext>
            </a:extLst>
          </p:cNvPr>
          <p:cNvCxnSpPr/>
          <p:nvPr/>
        </p:nvCxnSpPr>
        <p:spPr>
          <a:xfrm>
            <a:off x="2920181" y="2310533"/>
            <a:ext cx="6278123" cy="214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5A9A92-B26F-35DB-3A66-D7EB952EAD1C}"/>
              </a:ext>
            </a:extLst>
          </p:cNvPr>
          <p:cNvSpPr txBox="1"/>
          <p:nvPr/>
        </p:nvSpPr>
        <p:spPr>
          <a:xfrm>
            <a:off x="9160929" y="4421721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Features/Attributes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426920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AEAF-3180-0A91-6220-47781B3C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or ML or Fancy Statistics?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3C9B-EDC8-7D96-9550-A020227F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1279683"/>
          </a:xfrm>
        </p:spPr>
        <p:txBody>
          <a:bodyPr/>
          <a:lstStyle/>
          <a:p>
            <a:r>
              <a:rPr lang="en-US" dirty="0"/>
              <a:t>Machine Learning starts making sense in problems where it’s hard to draw a clear decision boundary or can’t model the relationship between input data and output data.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32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DBF7-252E-3681-3725-1F3B027F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E45F-494A-EEF6-C7DB-4EFBD34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or ML or Fancy Statistics?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BA5C-7E0A-0D7C-D801-183C3E7A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1279683"/>
          </a:xfrm>
        </p:spPr>
        <p:txBody>
          <a:bodyPr/>
          <a:lstStyle/>
          <a:p>
            <a:r>
              <a:rPr lang="en-US" dirty="0"/>
              <a:t>Machine Learning starts making sense in problems where it’s hard to draw a clear decision boundary or can’t model the relationship between in data and output data.</a:t>
            </a:r>
            <a:endParaRPr lang="ro-R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121A1F-7D07-AD6B-7601-8391D65A4C4E}"/>
              </a:ext>
            </a:extLst>
          </p:cNvPr>
          <p:cNvSpPr/>
          <p:nvPr/>
        </p:nvSpPr>
        <p:spPr>
          <a:xfrm>
            <a:off x="3382297" y="2546555"/>
            <a:ext cx="4345858" cy="3726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A8251-839E-FAD6-A514-08B42547DBD1}"/>
              </a:ext>
            </a:extLst>
          </p:cNvPr>
          <p:cNvSpPr txBox="1"/>
          <p:nvPr/>
        </p:nvSpPr>
        <p:spPr>
          <a:xfrm>
            <a:off x="4444181" y="2812026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  <a:endParaRPr lang="ro-R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216707-832B-30A9-B847-989729621B2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35097" y="2812026"/>
            <a:ext cx="203527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F521B1-ED90-619F-B596-8C81A8711DED}"/>
              </a:ext>
            </a:extLst>
          </p:cNvPr>
          <p:cNvSpPr txBox="1"/>
          <p:nvPr/>
        </p:nvSpPr>
        <p:spPr>
          <a:xfrm>
            <a:off x="8888361" y="2438400"/>
            <a:ext cx="2802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than can automate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Imply more than an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needs an interface, ports,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as simple as rule-based and complex as ChatGPT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272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9788-B6D1-B1D7-31A8-68BCB5C6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4E43-973F-61D0-45D9-0D274B08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Data &amp; Feature Engineering</a:t>
            </a:r>
          </a:p>
          <a:p>
            <a:r>
              <a:rPr lang="en-US" dirty="0"/>
              <a:t>Supervised ML</a:t>
            </a:r>
          </a:p>
          <a:p>
            <a:r>
              <a:rPr lang="en-US" dirty="0"/>
              <a:t>Various Methods</a:t>
            </a:r>
          </a:p>
          <a:p>
            <a:r>
              <a:rPr lang="en-US" dirty="0"/>
              <a:t>Hard Cases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4219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093F3-C18E-4539-1AC1-440F4EEA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9EF-4B34-A35A-B6C2-9A70B680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or ML or Fancy Statistics?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ED0-11C9-DAD2-1FB9-FD9EB5F1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1279683"/>
          </a:xfrm>
        </p:spPr>
        <p:txBody>
          <a:bodyPr/>
          <a:lstStyle/>
          <a:p>
            <a:r>
              <a:rPr lang="en-US" dirty="0"/>
              <a:t>Machine Learning starts making sense in problems where it’s hard to draw a clear decision boundary or can’t model the relationship between in data and output data.</a:t>
            </a:r>
            <a:endParaRPr lang="ro-R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B3A6B1-A0D2-1B4E-DC55-2A5E41C4DAEB}"/>
              </a:ext>
            </a:extLst>
          </p:cNvPr>
          <p:cNvSpPr/>
          <p:nvPr/>
        </p:nvSpPr>
        <p:spPr>
          <a:xfrm>
            <a:off x="3382297" y="2546555"/>
            <a:ext cx="4345858" cy="3726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35426-96CB-5C4B-F183-94E39023145B}"/>
              </a:ext>
            </a:extLst>
          </p:cNvPr>
          <p:cNvSpPr txBox="1"/>
          <p:nvPr/>
        </p:nvSpPr>
        <p:spPr>
          <a:xfrm>
            <a:off x="4444181" y="2812026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  <a:endParaRPr lang="ro-R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1C053-0578-66AC-34C6-3181318FB1E1}"/>
              </a:ext>
            </a:extLst>
          </p:cNvPr>
          <p:cNvSpPr/>
          <p:nvPr/>
        </p:nvSpPr>
        <p:spPr>
          <a:xfrm>
            <a:off x="3834581" y="3181358"/>
            <a:ext cx="3421625" cy="3091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D0851-9A85-C82C-FA82-59B3B9BF87DD}"/>
              </a:ext>
            </a:extLst>
          </p:cNvPr>
          <p:cNvSpPr txBox="1"/>
          <p:nvPr/>
        </p:nvSpPr>
        <p:spPr>
          <a:xfrm>
            <a:off x="4680154" y="3429000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  <a:endParaRPr lang="ro-RO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C347-F02F-FFDC-9DD9-C8F10BA30324}"/>
              </a:ext>
            </a:extLst>
          </p:cNvPr>
          <p:cNvCxnSpPr>
            <a:cxnSpLocks/>
          </p:cNvCxnSpPr>
          <p:nvPr/>
        </p:nvCxnSpPr>
        <p:spPr>
          <a:xfrm flipV="1">
            <a:off x="6626941" y="3181358"/>
            <a:ext cx="1838633" cy="49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4FC684-3804-711F-71C7-EFB242FCEF56}"/>
              </a:ext>
            </a:extLst>
          </p:cNvPr>
          <p:cNvSpPr txBox="1"/>
          <p:nvPr/>
        </p:nvSpPr>
        <p:spPr>
          <a:xfrm>
            <a:off x="8573729" y="2546555"/>
            <a:ext cx="326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patterns from data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892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9DEC-EB80-2D16-F63F-AD4FAAC4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EB0C-9DC8-C85B-90A1-722C4F50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or ML or Fancy Statistics?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E3C-963B-722E-321F-4663B15C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1279683"/>
          </a:xfrm>
        </p:spPr>
        <p:txBody>
          <a:bodyPr/>
          <a:lstStyle/>
          <a:p>
            <a:r>
              <a:rPr lang="en-US" dirty="0"/>
              <a:t>Machine Learning starts making sense in problems where it’s hard to draw a clear decision boundary or can’t model the relationship between in data and output data.</a:t>
            </a:r>
            <a:endParaRPr lang="ro-R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3D18BA-785D-86B0-4268-EFC4CB36B871}"/>
              </a:ext>
            </a:extLst>
          </p:cNvPr>
          <p:cNvSpPr/>
          <p:nvPr/>
        </p:nvSpPr>
        <p:spPr>
          <a:xfrm>
            <a:off x="3382297" y="2546555"/>
            <a:ext cx="4345858" cy="3726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666F9-E83D-372E-9DFB-580F70157A0A}"/>
              </a:ext>
            </a:extLst>
          </p:cNvPr>
          <p:cNvSpPr txBox="1"/>
          <p:nvPr/>
        </p:nvSpPr>
        <p:spPr>
          <a:xfrm>
            <a:off x="4444181" y="2812026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  <a:endParaRPr lang="ro-R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07D717-5BA5-EC2F-F414-36519C40DF1F}"/>
              </a:ext>
            </a:extLst>
          </p:cNvPr>
          <p:cNvSpPr/>
          <p:nvPr/>
        </p:nvSpPr>
        <p:spPr>
          <a:xfrm>
            <a:off x="3834581" y="3181358"/>
            <a:ext cx="3421625" cy="3091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A20CA-4446-85D0-0EFA-95AA231814EA}"/>
              </a:ext>
            </a:extLst>
          </p:cNvPr>
          <p:cNvSpPr txBox="1"/>
          <p:nvPr/>
        </p:nvSpPr>
        <p:spPr>
          <a:xfrm>
            <a:off x="4680154" y="3429000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  <a:endParaRPr lang="ro-RO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0AB7B-E4EA-BD8B-7006-301ED594E4A3}"/>
              </a:ext>
            </a:extLst>
          </p:cNvPr>
          <p:cNvSpPr/>
          <p:nvPr/>
        </p:nvSpPr>
        <p:spPr>
          <a:xfrm>
            <a:off x="4178710" y="3798332"/>
            <a:ext cx="2772696" cy="24746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31F08-CDAD-41D4-6DED-931422506B47}"/>
              </a:ext>
            </a:extLst>
          </p:cNvPr>
          <p:cNvSpPr txBox="1"/>
          <p:nvPr/>
        </p:nvSpPr>
        <p:spPr>
          <a:xfrm>
            <a:off x="4748980" y="4063803"/>
            <a:ext cx="1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F33C01-F35D-FDCE-444A-AC9DFD0869C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430298" y="3429000"/>
            <a:ext cx="2123767" cy="819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665-457F-1402-1355-02E5C0FB87B4}"/>
              </a:ext>
            </a:extLst>
          </p:cNvPr>
          <p:cNvSpPr txBox="1"/>
          <p:nvPr/>
        </p:nvSpPr>
        <p:spPr>
          <a:xfrm>
            <a:off x="8740877" y="2812026"/>
            <a:ext cx="292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complex data patterns through Multi-Layered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Non-linear problems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87452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E0CFE-B224-7742-D114-DA6FFF49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BC42-0456-CEF3-B9DE-A1E5BF18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or ML or Fancy Statistics?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081-BB25-4A60-A5B9-F3E56CE6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1279683"/>
          </a:xfrm>
        </p:spPr>
        <p:txBody>
          <a:bodyPr/>
          <a:lstStyle/>
          <a:p>
            <a:r>
              <a:rPr lang="en-US" dirty="0"/>
              <a:t>Machine Learning starts making sense in problems where it’s hard to draw a clear decision boundary or can’t model the relationship between in data and output data.</a:t>
            </a:r>
            <a:endParaRPr lang="ro-R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E0D8A3-4BD5-F55F-E108-8F253CB9327A}"/>
              </a:ext>
            </a:extLst>
          </p:cNvPr>
          <p:cNvSpPr/>
          <p:nvPr/>
        </p:nvSpPr>
        <p:spPr>
          <a:xfrm>
            <a:off x="3382297" y="2546555"/>
            <a:ext cx="4345858" cy="37264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DE763-A8FC-EF15-583E-9E89D84C5F12}"/>
              </a:ext>
            </a:extLst>
          </p:cNvPr>
          <p:cNvSpPr txBox="1"/>
          <p:nvPr/>
        </p:nvSpPr>
        <p:spPr>
          <a:xfrm>
            <a:off x="4444181" y="2812026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Artificial Intelligence</a:t>
            </a:r>
            <a:endParaRPr lang="ro-R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298405-0686-8607-D08C-D5D38F24D523}"/>
              </a:ext>
            </a:extLst>
          </p:cNvPr>
          <p:cNvSpPr/>
          <p:nvPr/>
        </p:nvSpPr>
        <p:spPr>
          <a:xfrm>
            <a:off x="3834581" y="3181358"/>
            <a:ext cx="3421625" cy="3091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DBC4E-3914-7A12-60D0-A04ADF959A0F}"/>
              </a:ext>
            </a:extLst>
          </p:cNvPr>
          <p:cNvSpPr txBox="1"/>
          <p:nvPr/>
        </p:nvSpPr>
        <p:spPr>
          <a:xfrm>
            <a:off x="4680154" y="3429000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</a:t>
            </a:r>
            <a:endParaRPr lang="ro-RO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F4A59E-CF5F-8E74-0445-4C8B2CD962D2}"/>
              </a:ext>
            </a:extLst>
          </p:cNvPr>
          <p:cNvSpPr/>
          <p:nvPr/>
        </p:nvSpPr>
        <p:spPr>
          <a:xfrm>
            <a:off x="4178710" y="3798332"/>
            <a:ext cx="2772696" cy="24746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5F210-E3FD-443B-855D-A2196F614024}"/>
              </a:ext>
            </a:extLst>
          </p:cNvPr>
          <p:cNvSpPr txBox="1"/>
          <p:nvPr/>
        </p:nvSpPr>
        <p:spPr>
          <a:xfrm>
            <a:off x="4748980" y="4063803"/>
            <a:ext cx="1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  <a:endParaRPr lang="ro-RO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C5F992-5BC0-26E0-D7AB-2E53FAE02C43}"/>
              </a:ext>
            </a:extLst>
          </p:cNvPr>
          <p:cNvSpPr/>
          <p:nvPr/>
        </p:nvSpPr>
        <p:spPr>
          <a:xfrm>
            <a:off x="1769806" y="3550690"/>
            <a:ext cx="3067665" cy="27960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19322-BE0A-F887-6849-EA631B619161}"/>
              </a:ext>
            </a:extLst>
          </p:cNvPr>
          <p:cNvCxnSpPr>
            <a:cxnSpLocks/>
          </p:cNvCxnSpPr>
          <p:nvPr/>
        </p:nvCxnSpPr>
        <p:spPr>
          <a:xfrm flipV="1">
            <a:off x="3913239" y="3283056"/>
            <a:ext cx="4267200" cy="68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F3B3B8-B848-6856-6C21-B153759C1B57}"/>
              </a:ext>
            </a:extLst>
          </p:cNvPr>
          <p:cNvSpPr txBox="1"/>
          <p:nvPr/>
        </p:nvSpPr>
        <p:spPr>
          <a:xfrm>
            <a:off x="2497394" y="3798332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Statistics</a:t>
            </a:r>
            <a:endParaRPr lang="ro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228D0-AFD7-E106-66F1-F5CBDB3D85F6}"/>
              </a:ext>
            </a:extLst>
          </p:cNvPr>
          <p:cNvSpPr txBox="1"/>
          <p:nvPr/>
        </p:nvSpPr>
        <p:spPr>
          <a:xfrm>
            <a:off x="8426245" y="2625213"/>
            <a:ext cx="2927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of many ML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Regressions, Probability,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handle complex data patterns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691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2181-E0F5-7F42-E17F-EF7C23DE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in Machine Learning</a:t>
            </a:r>
            <a:endParaRPr lang="ro-RO" dirty="0"/>
          </a:p>
        </p:txBody>
      </p:sp>
      <p:pic>
        <p:nvPicPr>
          <p:cNvPr id="4098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C38B891-87D3-8877-0C0C-E983F2A2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73" y="1137766"/>
            <a:ext cx="9677454" cy="52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6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6F44-60D4-8776-2221-95096449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 Unsupervised Learning</a:t>
            </a:r>
            <a:endParaRPr lang="ro-RO" dirty="0"/>
          </a:p>
        </p:txBody>
      </p:sp>
      <p:pic>
        <p:nvPicPr>
          <p:cNvPr id="15362" name="Picture 2" descr="Supervised learning - Wikipedia">
            <a:extLst>
              <a:ext uri="{FF2B5EF4-FFF2-40B4-BE49-F238E27FC236}">
                <a16:creationId xmlns:a16="http://schemas.microsoft.com/office/drawing/2014/main" id="{31282677-052E-16EC-402C-D20BA1EDF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51" y="1708219"/>
            <a:ext cx="8524298" cy="376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8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0E51-C7CC-D85A-F84B-CF491092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714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Processing: Features &amp; Labels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A2867-B632-C7D9-56C8-36F1EE511FF2}"/>
              </a:ext>
            </a:extLst>
          </p:cNvPr>
          <p:cNvSpPr txBox="1"/>
          <p:nvPr/>
        </p:nvSpPr>
        <p:spPr>
          <a:xfrm>
            <a:off x="3765754" y="3429000"/>
            <a:ext cx="4129549" cy="37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“garbage in, garbage out”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93553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7DB9-2FE6-5AC5-3A2D-3599C213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3090-47AB-98F6-E77D-7A854725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data.</a:t>
            </a:r>
          </a:p>
          <a:p>
            <a:r>
              <a:rPr lang="en-US" dirty="0"/>
              <a:t>Represent attributes, properties, variable responsible for taking decisions.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o-RO" u="sng" dirty="0"/>
          </a:p>
        </p:txBody>
      </p:sp>
    </p:spTree>
    <p:extLst>
      <p:ext uri="{BB962C8B-B14F-4D97-AF65-F5344CB8AC3E}">
        <p14:creationId xmlns:p14="http://schemas.microsoft.com/office/powerpoint/2010/main" val="58629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0BE7-7482-AE45-372D-05B8F0BA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9301-05E1-481D-403E-753BC092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32C4-C33C-075D-D5A6-604A340F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data.</a:t>
            </a:r>
          </a:p>
          <a:p>
            <a:r>
              <a:rPr lang="en-US" dirty="0"/>
              <a:t>Represent attributes, properties, variable responsible for taking decisions.</a:t>
            </a:r>
          </a:p>
          <a:p>
            <a:pPr marL="0" indent="0">
              <a:buNone/>
            </a:pPr>
            <a:r>
              <a:rPr lang="en-US" sz="3200" u="sng" dirty="0"/>
              <a:t>Feature Types</a:t>
            </a:r>
          </a:p>
        </p:txBody>
      </p:sp>
    </p:spTree>
    <p:extLst>
      <p:ext uri="{BB962C8B-B14F-4D97-AF65-F5344CB8AC3E}">
        <p14:creationId xmlns:p14="http://schemas.microsoft.com/office/powerpoint/2010/main" val="424768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D339-B5C4-C098-E7BE-411A7007A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959-C8BE-2958-0DF9-0A805EB0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C356-7897-1C11-1E44-023F7D05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data.</a:t>
            </a:r>
          </a:p>
          <a:p>
            <a:r>
              <a:rPr lang="en-US" dirty="0"/>
              <a:t>Represent attributes, properties, variable responsible for taking decisions.</a:t>
            </a:r>
          </a:p>
          <a:p>
            <a:pPr marL="0" indent="0">
              <a:buNone/>
            </a:pPr>
            <a:r>
              <a:rPr lang="en-US" sz="3200" u="sng" dirty="0"/>
              <a:t>Feature Types</a:t>
            </a:r>
          </a:p>
          <a:p>
            <a:r>
              <a:rPr lang="en-US" dirty="0"/>
              <a:t>Numerical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E5902-F5DB-414A-9C57-742A7D7D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34" y="3052480"/>
            <a:ext cx="1288618" cy="34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8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045B-21A8-BD13-E890-E179B9D9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BB6-AE2A-FE13-889D-E58AD098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7B65-7ECD-1527-1109-AC5AC9FF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data.</a:t>
            </a:r>
          </a:p>
          <a:p>
            <a:r>
              <a:rPr lang="en-US" dirty="0"/>
              <a:t>Represent attributes, properties, variable responsible for taking decisions.</a:t>
            </a:r>
          </a:p>
          <a:p>
            <a:pPr marL="0" indent="0">
              <a:buNone/>
            </a:pPr>
            <a:r>
              <a:rPr lang="en-US" sz="3200" u="sng" dirty="0"/>
              <a:t>Feature Types</a:t>
            </a:r>
          </a:p>
          <a:p>
            <a:r>
              <a:rPr lang="en-US" dirty="0"/>
              <a:t>Numerical</a:t>
            </a:r>
          </a:p>
          <a:p>
            <a:r>
              <a:rPr lang="en-US" dirty="0"/>
              <a:t>Categorical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85550-E39B-EABA-D947-06A3332E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34" y="3052483"/>
            <a:ext cx="1288617" cy="3468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E4EBB-F07A-D156-0474-96DAF8BE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3" y="3077887"/>
            <a:ext cx="1288617" cy="34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F7B4-F1B9-D420-DD4A-69385FF2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&amp; Processes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FE7E-E568-4B58-D63D-CED2EC05F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935"/>
            <a:ext cx="10515600" cy="4063028"/>
          </a:xfrm>
        </p:spPr>
        <p:txBody>
          <a:bodyPr/>
          <a:lstStyle/>
          <a:p>
            <a:r>
              <a:rPr lang="en-US" dirty="0"/>
              <a:t>Natural systems consist of processes that evolve continuously over time.</a:t>
            </a:r>
          </a:p>
          <a:p>
            <a:r>
              <a:rPr lang="en-US" dirty="0"/>
              <a:t>Patterns to be studied</a:t>
            </a:r>
          </a:p>
          <a:p>
            <a:r>
              <a:rPr lang="en-US" dirty="0"/>
              <a:t>Past observations and experiences =&gt; predictions of future states based on prior knowledge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r>
              <a:rPr lang="en-US" dirty="0"/>
              <a:t>Isn’t this what statistics does?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9988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81C51-A314-6D37-0A22-8FA2BEAD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A628-69F3-8B7C-D803-C6E7957E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6ED6-DF32-E77C-50D5-5DA63DC9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data.</a:t>
            </a:r>
          </a:p>
          <a:p>
            <a:r>
              <a:rPr lang="en-US" dirty="0"/>
              <a:t>Represent attributes, properties, variable responsible for taking decisions.</a:t>
            </a:r>
          </a:p>
          <a:p>
            <a:pPr marL="0" indent="0">
              <a:buNone/>
            </a:pPr>
            <a:r>
              <a:rPr lang="en-US" sz="3200" u="sng" dirty="0"/>
              <a:t>Feature Types</a:t>
            </a:r>
          </a:p>
          <a:p>
            <a:r>
              <a:rPr lang="en-US" dirty="0"/>
              <a:t>Numerical</a:t>
            </a:r>
          </a:p>
          <a:p>
            <a:r>
              <a:rPr lang="en-US" dirty="0"/>
              <a:t>Categorical</a:t>
            </a:r>
          </a:p>
          <a:p>
            <a:pPr lvl="1"/>
            <a:r>
              <a:rPr lang="en-US" dirty="0"/>
              <a:t>Boolean (True/False)</a:t>
            </a:r>
          </a:p>
          <a:p>
            <a:pPr lvl="1"/>
            <a:r>
              <a:rPr lang="en-US" dirty="0"/>
              <a:t>Categories (Cities, Names, Colors, etc.)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4CC7D-3435-4EC9-A210-363BA348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34" y="3052483"/>
            <a:ext cx="1288617" cy="3468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C93C1-93A7-1211-FCC3-114AECF1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63" y="3077887"/>
            <a:ext cx="1288617" cy="34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27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4CD5B-5814-532D-DE0F-B292963C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5EA2-D72A-1E6D-1369-BB78E399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A8FF-6F5E-91BA-3918-A96769D2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7892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38B3-EC29-EE35-2F2D-0250A2FA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75C-E316-4248-B48E-5F91E37C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F6CC-2F50-C7B7-5B44-FD863E8C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/>
              <a:t>It’s hard to manually collect these features/descriptions of data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7878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6D696-4EE6-EA84-C900-696F887F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59A3-1D9A-A9FF-F0BC-A65D8040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63F1-0182-51D6-9350-022970C2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/>
              <a:t>It’s hard to manually collect these features/descriptions of data</a:t>
            </a:r>
          </a:p>
          <a:p>
            <a:r>
              <a:rPr lang="en-US" dirty="0"/>
              <a:t>Expert knowledge might be needed for measurements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8568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DDD41-BB89-A211-0F3A-13CFBBC0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7C95-364F-1E91-1544-939ADA09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5F95-4F76-08DF-4478-079C0B2E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/>
              <a:t>It’s hard to manually collect these features/descriptions of data</a:t>
            </a:r>
          </a:p>
          <a:p>
            <a:r>
              <a:rPr lang="en-US" dirty="0"/>
              <a:t>Expert knowledge might be needed for measurements</a:t>
            </a:r>
          </a:p>
          <a:p>
            <a:r>
              <a:rPr lang="en-US" dirty="0"/>
              <a:t>There are often missing values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4254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71C9B-9052-C5A8-891F-319EBA8C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635-B331-A828-2DEB-7586314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49C2-5554-D60C-2CA4-2382D53A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/>
              <a:t>It’s hard to manually collect these features/descriptions of data</a:t>
            </a:r>
          </a:p>
          <a:p>
            <a:r>
              <a:rPr lang="en-US" dirty="0"/>
              <a:t>Expert knowledge might be needed for measurements</a:t>
            </a:r>
          </a:p>
          <a:p>
            <a:r>
              <a:rPr lang="en-US" dirty="0"/>
              <a:t>There are often missing values </a:t>
            </a:r>
          </a:p>
          <a:p>
            <a:r>
              <a:rPr lang="en-US" dirty="0"/>
              <a:t>Outliers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649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E0F47-6464-6398-14D9-138A3C5C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2BAC-602D-2C00-5966-B7C2C0AA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F488-D60D-30AD-FF29-6ABC49DD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/>
              <a:t>It’s hard to manually collect these features/descriptions of data</a:t>
            </a:r>
          </a:p>
          <a:p>
            <a:r>
              <a:rPr lang="en-US" dirty="0"/>
              <a:t>Expert knowledge might be needed for measurements</a:t>
            </a:r>
          </a:p>
          <a:p>
            <a:r>
              <a:rPr lang="en-US" dirty="0"/>
              <a:t>There are often missing values 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Redundant Features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4426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BA46-5DD8-4BF8-7EBE-C11AEA0D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CCFC-1613-B1FE-3118-395FA9C9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features </a:t>
            </a:r>
            <a:endParaRPr lang="ro-RO" dirty="0"/>
          </a:p>
        </p:txBody>
      </p:sp>
      <p:pic>
        <p:nvPicPr>
          <p:cNvPr id="5122" name="Picture 2" descr="ML | Handling Missing Values - GeeksforGeeks">
            <a:extLst>
              <a:ext uri="{FF2B5EF4-FFF2-40B4-BE49-F238E27FC236}">
                <a16:creationId xmlns:a16="http://schemas.microsoft.com/office/drawing/2014/main" id="{63618A56-0EF6-D23C-2D7B-2D810CAE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86" y="1557494"/>
            <a:ext cx="8371827" cy="400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2106-D4F3-577F-1510-D604CE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381F-DEE3-A408-3857-C8ED4ABA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5427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7FB02-303A-CCC4-B190-43BA1F99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7A5F-2CB8-9C43-E997-733E5C6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6C06-06D1-DE37-EDC6-C11C3753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automatically </a:t>
            </a:r>
          </a:p>
          <a:p>
            <a:pPr lvl="1"/>
            <a:r>
              <a:rPr lang="en-US" dirty="0"/>
              <a:t>Collect them through sensors</a:t>
            </a:r>
          </a:p>
          <a:p>
            <a:pPr lvl="1"/>
            <a:r>
              <a:rPr lang="en-US" dirty="0"/>
              <a:t>Extract different values from complicate data like images (RGB channels, hues, pixel values, etc.) or from audio (spectrograms, mel cepstral coefficients, etc.)</a:t>
            </a:r>
          </a:p>
          <a:p>
            <a:pPr lvl="1"/>
            <a:r>
              <a:rPr lang="en-US" dirty="0"/>
              <a:t>Use Neural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6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B87A0-8E86-8764-D453-EC26E396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9F19-F515-38B9-3F61-A410BE8E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&amp; Processes</a:t>
            </a:r>
            <a:endParaRPr lang="ro-RO" dirty="0"/>
          </a:p>
        </p:txBody>
      </p:sp>
      <p:pic>
        <p:nvPicPr>
          <p:cNvPr id="1026" name="Picture 2" descr="Global stock sell-off deepens after disappointing US jobs data">
            <a:extLst>
              <a:ext uri="{FF2B5EF4-FFF2-40B4-BE49-F238E27FC236}">
                <a16:creationId xmlns:a16="http://schemas.microsoft.com/office/drawing/2014/main" id="{3781EDA0-6074-9455-534B-4A7F7C7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27" y="1351608"/>
            <a:ext cx="4061235" cy="2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77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A5A96-47BB-CBED-4CAE-45D80522F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8FE6-8526-73CC-0EA1-F84A52B0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4A04-BF5A-BAFF-EA7D-AD92C4E1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automatically </a:t>
            </a:r>
          </a:p>
          <a:p>
            <a:pPr lvl="1"/>
            <a:r>
              <a:rPr lang="en-US" dirty="0"/>
              <a:t>Collect them through sensors</a:t>
            </a:r>
          </a:p>
          <a:p>
            <a:pPr lvl="1"/>
            <a:r>
              <a:rPr lang="en-US" dirty="0"/>
              <a:t>Extract different values from complicate data like images (RGB channels, hues, pixel values, etc.) or from audio (spectrograms, mel cepstral coefficients, etc.)</a:t>
            </a:r>
          </a:p>
          <a:p>
            <a:pPr lvl="1"/>
            <a:r>
              <a:rPr lang="en-US" dirty="0"/>
              <a:t>Use Neural Networks</a:t>
            </a:r>
          </a:p>
          <a:p>
            <a:r>
              <a:rPr lang="en-US" dirty="0"/>
              <a:t>Scale Feature Values to similar data ranges (e.g. [0,1])</a:t>
            </a:r>
          </a:p>
        </p:txBody>
      </p:sp>
    </p:spTree>
    <p:extLst>
      <p:ext uri="{BB962C8B-B14F-4D97-AF65-F5344CB8AC3E}">
        <p14:creationId xmlns:p14="http://schemas.microsoft.com/office/powerpoint/2010/main" val="1778002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6D070-5A8D-85F7-CE3F-09EA2C4C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A525-68A4-2209-20A4-B89056C6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E6D3-9604-09FD-5F0F-D8024813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features automatically </a:t>
            </a:r>
          </a:p>
          <a:p>
            <a:pPr lvl="1"/>
            <a:r>
              <a:rPr lang="en-US" dirty="0"/>
              <a:t>Collect them through sensors</a:t>
            </a:r>
          </a:p>
          <a:p>
            <a:pPr lvl="1"/>
            <a:r>
              <a:rPr lang="en-US" dirty="0"/>
              <a:t>Extract different values from complicate data like images (RGB channels, hues, pixel values, etc.) or from audio (spectrograms, mel cepstral coefficients, etc.)</a:t>
            </a:r>
          </a:p>
          <a:p>
            <a:pPr lvl="1"/>
            <a:r>
              <a:rPr lang="en-US" dirty="0"/>
              <a:t>Use Neural Networks</a:t>
            </a:r>
          </a:p>
          <a:p>
            <a:r>
              <a:rPr lang="en-US" b="1" dirty="0"/>
              <a:t>Scale Feature Values </a:t>
            </a:r>
            <a:r>
              <a:rPr lang="en-US" dirty="0"/>
              <a:t>to similar data ranges (e.g. [0,1])</a:t>
            </a:r>
          </a:p>
          <a:p>
            <a:r>
              <a:rPr lang="en-US" dirty="0"/>
              <a:t>Encode features </a:t>
            </a:r>
          </a:p>
          <a:p>
            <a:pPr lvl="1"/>
            <a:r>
              <a:rPr lang="en-US" dirty="0"/>
              <a:t>We </a:t>
            </a:r>
            <a:r>
              <a:rPr lang="en-US" b="1" u="sng" dirty="0"/>
              <a:t>can’t work with strings</a:t>
            </a:r>
          </a:p>
          <a:p>
            <a:pPr lvl="1"/>
            <a:r>
              <a:rPr lang="en-US" dirty="0"/>
              <a:t>Convert </a:t>
            </a:r>
            <a:r>
              <a:rPr lang="en-US" b="1" dirty="0"/>
              <a:t>categorical features =&gt; numerical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5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C8540-A38E-E1E3-73E5-9B5FCEBA7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C4E8-0C02-1D95-6D1B-F0926F19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 – Missing Data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AF0C-EE3F-4BBF-16FC-C1ABF324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properties may have not been collected, due to errors - </a:t>
            </a:r>
            <a:r>
              <a:rPr lang="en-US" b="1" dirty="0"/>
              <a:t>N/A</a:t>
            </a:r>
            <a:r>
              <a:rPr lang="en-US" dirty="0"/>
              <a:t> values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739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61BA2-487F-E61C-8699-41F0E542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8185-3EEC-F706-B74D-FDB06DE1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 – Missing Data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C75E-FE5C-8A3A-02F6-23D35A62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properties may have not been collected, due to errors - </a:t>
            </a:r>
            <a:r>
              <a:rPr lang="en-US" b="1" dirty="0"/>
              <a:t>N/A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Solutions:</a:t>
            </a:r>
          </a:p>
          <a:p>
            <a:pPr lvl="1"/>
            <a:r>
              <a:rPr lang="en-US" b="1" dirty="0"/>
              <a:t>Drop samples </a:t>
            </a:r>
            <a:r>
              <a:rPr lang="en-US" dirty="0"/>
              <a:t>that contain missing data =&gt; reduces dataset size..</a:t>
            </a:r>
          </a:p>
          <a:p>
            <a:pPr lvl="2"/>
            <a:r>
              <a:rPr lang="en-US" dirty="0"/>
              <a:t>Should be done if &lt;=5% of dataset size is missing for that particular feature</a:t>
            </a:r>
          </a:p>
          <a:p>
            <a:pPr lvl="1"/>
            <a:r>
              <a:rPr lang="en-US" b="1" dirty="0"/>
              <a:t>Fill them </a:t>
            </a:r>
            <a:r>
              <a:rPr lang="en-US" dirty="0"/>
              <a:t>with values:</a:t>
            </a:r>
          </a:p>
          <a:p>
            <a:pPr lvl="2"/>
            <a:r>
              <a:rPr lang="en-US" dirty="0"/>
              <a:t>Numerical feats: min, max, mean, median</a:t>
            </a:r>
          </a:p>
          <a:p>
            <a:pPr lvl="2"/>
            <a:r>
              <a:rPr lang="en-US" dirty="0"/>
              <a:t>Categorical feats: “UNK”, most frequent value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9271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A2D3-5F5F-DD4A-411A-33BD4CC2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7D69-32CD-9EF2-5C4A-A72EBF39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 – Dimensionality Reduction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2ED7-4A9D-B8DC-4117-12C6E87A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may have hundreds of features:</a:t>
            </a:r>
          </a:p>
          <a:p>
            <a:pPr lvl="1"/>
            <a:r>
              <a:rPr lang="en-US" dirty="0"/>
              <a:t>Medical data tends to have many variables in order to make a prediction</a:t>
            </a:r>
          </a:p>
          <a:p>
            <a:pPr lvl="1"/>
            <a:r>
              <a:rPr lang="en-US" dirty="0"/>
              <a:t>Images: a 250 x 250 pixel image has 62k pixels!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Some features might not be useful for the specific problem</a:t>
            </a:r>
          </a:p>
          <a:p>
            <a:pPr lvl="1"/>
            <a:r>
              <a:rPr lang="en-US" dirty="0"/>
              <a:t>It greatly increases memory, computation complexity, training time!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6123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8C6A-FD55-CC41-043D-70B3044A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36E1-4E3B-0144-74AF-C684F1B6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 – Dimensionality Reduction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4A3-3A41-C551-215F-60E73092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may have hundreds of features:</a:t>
            </a:r>
          </a:p>
          <a:p>
            <a:pPr lvl="1"/>
            <a:r>
              <a:rPr lang="en-US" dirty="0"/>
              <a:t>Medical data tends to have many variables in order to make a prediction</a:t>
            </a:r>
          </a:p>
          <a:p>
            <a:pPr lvl="1"/>
            <a:r>
              <a:rPr lang="en-US" dirty="0"/>
              <a:t>Images: a 250 x 250 pixel image has 62k pixels!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Some features might not be useful for the specific problem</a:t>
            </a:r>
          </a:p>
          <a:p>
            <a:pPr lvl="1"/>
            <a:r>
              <a:rPr lang="en-US" dirty="0"/>
              <a:t>It greatly increases memory, computation complexity, training time!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b="1" dirty="0"/>
              <a:t>Principal Component Analysis (PCA)</a:t>
            </a:r>
          </a:p>
          <a:p>
            <a:pPr lvl="1"/>
            <a:r>
              <a:rPr lang="en-US" dirty="0"/>
              <a:t>Reduces the number of features, while keeping the most important traits! </a:t>
            </a:r>
          </a:p>
          <a:p>
            <a:pPr lvl="1"/>
            <a:r>
              <a:rPr lang="en-US" dirty="0"/>
              <a:t>Reduces computation complexity &amp; can even improve results!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0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72D9-3886-428E-A599-ECED5B5C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D8B-8F8D-95A1-A150-314917B8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models tries to </a:t>
            </a:r>
            <a:r>
              <a:rPr lang="en-US" b="1" dirty="0"/>
              <a:t>LEARN</a:t>
            </a:r>
            <a:r>
              <a:rPr lang="en-US" dirty="0"/>
              <a:t> based on </a:t>
            </a:r>
            <a:r>
              <a:rPr lang="en-US" b="1" dirty="0"/>
              <a:t>data FEATURES</a:t>
            </a:r>
            <a:r>
              <a:rPr lang="en-US" dirty="0"/>
              <a:t>.</a:t>
            </a:r>
          </a:p>
          <a:p>
            <a:r>
              <a:rPr lang="en-US" dirty="0"/>
              <a:t>Targets, classes.</a:t>
            </a:r>
          </a:p>
        </p:txBody>
      </p:sp>
    </p:spTree>
    <p:extLst>
      <p:ext uri="{BB962C8B-B14F-4D97-AF65-F5344CB8AC3E}">
        <p14:creationId xmlns:p14="http://schemas.microsoft.com/office/powerpoint/2010/main" val="4222194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FE4B8-45D4-C71F-F339-C1C09D2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0942-6237-5DC5-BAD3-E1F83E2A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Labels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35A7-0FF5-50AA-D6D7-B3813824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models tries to </a:t>
            </a:r>
            <a:r>
              <a:rPr lang="en-US" b="1" dirty="0"/>
              <a:t>LEARN</a:t>
            </a:r>
            <a:r>
              <a:rPr lang="en-US" dirty="0"/>
              <a:t> based on </a:t>
            </a:r>
            <a:r>
              <a:rPr lang="en-US" b="1" dirty="0"/>
              <a:t>data FEATURES</a:t>
            </a:r>
            <a:r>
              <a:rPr lang="en-US" dirty="0"/>
              <a:t>.</a:t>
            </a:r>
          </a:p>
          <a:p>
            <a:r>
              <a:rPr lang="en-US" dirty="0"/>
              <a:t>Targets, classes.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Label types based on TASK</a:t>
            </a:r>
          </a:p>
          <a:p>
            <a:r>
              <a:rPr lang="en-US" b="1" dirty="0"/>
              <a:t>REGRESSION: </a:t>
            </a:r>
            <a:r>
              <a:rPr lang="en-US" dirty="0"/>
              <a:t>numerical values</a:t>
            </a:r>
          </a:p>
          <a:p>
            <a:r>
              <a:rPr lang="en-US" b="1" dirty="0"/>
              <a:t>CLASSIFICATION: </a:t>
            </a:r>
            <a:r>
              <a:rPr lang="en-US" dirty="0"/>
              <a:t>classes/categories</a:t>
            </a:r>
          </a:p>
          <a:p>
            <a:pPr marL="0" indent="0">
              <a:buNone/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803288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A082-FDBA-ED5E-D78A-D69417C04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06E5-506F-DBEB-5E33-A50199D5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Task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2964F-173F-F05B-49EE-F6B36442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2425"/>
            <a:ext cx="3040464" cy="3594537"/>
          </a:xfrm>
        </p:spPr>
        <p:txBody>
          <a:bodyPr>
            <a:normAutofit/>
          </a:bodyPr>
          <a:lstStyle/>
          <a:p>
            <a:r>
              <a:rPr lang="en-US" sz="2400" dirty="0"/>
              <a:t>Very common problem in Statistics</a:t>
            </a:r>
          </a:p>
          <a:p>
            <a:r>
              <a:rPr lang="en-US" sz="2400" dirty="0"/>
              <a:t>Fitting data to a curve.</a:t>
            </a:r>
            <a:endParaRPr lang="ro-RO" sz="2400" dirty="0"/>
          </a:p>
        </p:txBody>
      </p:sp>
      <p:pic>
        <p:nvPicPr>
          <p:cNvPr id="7170" name="Picture 2" descr="Linear and Logistic Regression: Same Regression but Different Purpose | by  SRI KRESNA MAHA DEWA | GoPenAI">
            <a:extLst>
              <a:ext uri="{FF2B5EF4-FFF2-40B4-BE49-F238E27FC236}">
                <a16:creationId xmlns:a16="http://schemas.microsoft.com/office/drawing/2014/main" id="{C3A543EC-6A26-661B-D11A-E5F44DEE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1025236"/>
            <a:ext cx="8591340" cy="4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32460-D70C-2CDC-A2EA-0DC8E73DAFE0}"/>
                  </a:ext>
                </a:extLst>
              </p:cNvPr>
              <p:cNvSpPr txBox="1"/>
              <p:nvPr/>
            </p:nvSpPr>
            <p:spPr>
              <a:xfrm>
                <a:off x="5157020" y="5694264"/>
                <a:ext cx="9389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32460-D70C-2CDC-A2EA-0DC8E73DA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20" y="5694264"/>
                <a:ext cx="938980" cy="276999"/>
              </a:xfrm>
              <a:prstGeom prst="rect">
                <a:avLst/>
              </a:prstGeom>
              <a:blipFill>
                <a:blip r:embed="rId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DD173-3882-BFEA-3F8F-8C676DA04B41}"/>
                  </a:ext>
                </a:extLst>
              </p:cNvPr>
              <p:cNvSpPr txBox="1"/>
              <p:nvPr/>
            </p:nvSpPr>
            <p:spPr>
              <a:xfrm>
                <a:off x="9286731" y="5647350"/>
                <a:ext cx="917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CDD173-3882-BFEA-3F8F-8C676DA0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31" y="5647350"/>
                <a:ext cx="917687" cy="276999"/>
              </a:xfrm>
              <a:prstGeom prst="rect">
                <a:avLst/>
              </a:prstGeom>
              <a:blipFill>
                <a:blip r:embed="rId4"/>
                <a:stretch>
                  <a:fillRect l="-6623" t="-2174" r="-9934" b="-3695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021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7F84-7CCA-4E9D-A40A-DECF3AC1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D7BC-EB75-004A-4375-61DFCDC7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4782272"/>
          </a:xfrm>
        </p:spPr>
        <p:txBody>
          <a:bodyPr/>
          <a:lstStyle/>
          <a:p>
            <a:r>
              <a:rPr lang="en-US" dirty="0"/>
              <a:t>Attribute a class/label to data</a:t>
            </a:r>
          </a:p>
          <a:p>
            <a:endParaRPr lang="en-US" dirty="0"/>
          </a:p>
          <a:p>
            <a:r>
              <a:rPr lang="en-US" dirty="0"/>
              <a:t>Several types</a:t>
            </a:r>
          </a:p>
          <a:p>
            <a:pPr lvl="1"/>
            <a:r>
              <a:rPr lang="en-US" b="1" dirty="0"/>
              <a:t>Binary Classification</a:t>
            </a:r>
            <a:r>
              <a:rPr lang="en-US" dirty="0"/>
              <a:t>: only 2 possible classes (e.g.: dead/alive, healthy/sick, dog/cat); only one prediction per sample.</a:t>
            </a:r>
          </a:p>
          <a:p>
            <a:pPr lvl="1"/>
            <a:r>
              <a:rPr lang="en-US" b="1" dirty="0"/>
              <a:t>Multi-class Classification</a:t>
            </a:r>
            <a:r>
              <a:rPr lang="en-US" dirty="0"/>
              <a:t>: &gt;2 possible classes; only one prediction per sample.</a:t>
            </a:r>
          </a:p>
          <a:p>
            <a:pPr lvl="1"/>
            <a:r>
              <a:rPr lang="en-US" b="1" dirty="0"/>
              <a:t>Multi-label Classification</a:t>
            </a:r>
            <a:r>
              <a:rPr lang="en-US" dirty="0"/>
              <a:t>: &gt;=2 possible classes; more than one predictions per sample.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7030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8DD8-8BB4-78BD-B3DA-D771A9700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5FD4-E069-D457-1C33-F4ED9DB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&amp; Processes</a:t>
            </a:r>
            <a:endParaRPr lang="ro-RO" dirty="0"/>
          </a:p>
        </p:txBody>
      </p:sp>
      <p:pic>
        <p:nvPicPr>
          <p:cNvPr id="1026" name="Picture 2" descr="Global stock sell-off deepens after disappointing US jobs data">
            <a:extLst>
              <a:ext uri="{FF2B5EF4-FFF2-40B4-BE49-F238E27FC236}">
                <a16:creationId xmlns:a16="http://schemas.microsoft.com/office/drawing/2014/main" id="{8E2AD40C-C344-EFF0-A0B1-1F02C093F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27" y="1351608"/>
            <a:ext cx="4061235" cy="2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ep learning improves physician accuracy in the comprehensive detection of  abnormalities on chest X-rays | Scientific Reports">
            <a:extLst>
              <a:ext uri="{FF2B5EF4-FFF2-40B4-BE49-F238E27FC236}">
                <a16:creationId xmlns:a16="http://schemas.microsoft.com/office/drawing/2014/main" id="{F6F09DD4-1E43-FB64-BE77-16198A63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1608"/>
            <a:ext cx="5486148" cy="2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37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C21F-8FF7-6860-F9EB-750324CF0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ulticlass Classification vs Multi-label Classification - GeeksforGeeks">
            <a:extLst>
              <a:ext uri="{FF2B5EF4-FFF2-40B4-BE49-F238E27FC236}">
                <a16:creationId xmlns:a16="http://schemas.microsoft.com/office/drawing/2014/main" id="{D0B2F6B2-8735-5E12-D266-8DF42B72A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61" y="240982"/>
            <a:ext cx="8378877" cy="63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70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D44C4-9035-D2D6-2D22-C8632AB7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E8B3-B6C3-7109-E826-1D04416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Encoding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A81-7C80-B8A1-B570-46C4725A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2642196"/>
          </a:xfrm>
        </p:spPr>
        <p:txBody>
          <a:bodyPr/>
          <a:lstStyle/>
          <a:p>
            <a:r>
              <a:rPr lang="en-US" dirty="0"/>
              <a:t>It is normal to encode the labels in the numerical space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Simply attribute a number to each class. For N labels, we will have classes with number in the range [0,N].</a:t>
            </a:r>
          </a:p>
          <a:p>
            <a:pPr lvl="1"/>
            <a:r>
              <a:rPr lang="en-US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849541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78D2-437C-BDB3-097E-1AA5869E9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76B4-476B-EFAE-B0F1-77C7EA96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Encoding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7C61-81E1-EC30-D321-DCB88EC1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2642196"/>
          </a:xfrm>
        </p:spPr>
        <p:txBody>
          <a:bodyPr/>
          <a:lstStyle/>
          <a:p>
            <a:r>
              <a:rPr lang="en-US" dirty="0"/>
              <a:t>It is normal to encode the labels in the numerical space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Simply attribute a number to each class. For N labels, we will have classes with number in the range [0,N].</a:t>
            </a:r>
          </a:p>
          <a:p>
            <a:pPr lvl="1"/>
            <a:r>
              <a:rPr lang="en-US" dirty="0"/>
              <a:t>One-Hot Encoding</a:t>
            </a:r>
          </a:p>
          <a:p>
            <a:r>
              <a:rPr lang="en-US" dirty="0"/>
              <a:t>Multi-Class Classification:</a:t>
            </a:r>
            <a:endParaRPr lang="ro-RO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770D7-388C-EC00-F6E3-370F371C9B79}"/>
              </a:ext>
            </a:extLst>
          </p:cNvPr>
          <p:cNvGrpSpPr/>
          <p:nvPr/>
        </p:nvGrpSpPr>
        <p:grpSpPr>
          <a:xfrm>
            <a:off x="1877957" y="3720698"/>
            <a:ext cx="1809140" cy="1725083"/>
            <a:chOff x="1347015" y="3716054"/>
            <a:chExt cx="1809140" cy="17250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75DF81-C00F-FA5D-D64B-4996D8A16C8C}"/>
                </a:ext>
              </a:extLst>
            </p:cNvPr>
            <p:cNvSpPr txBox="1"/>
            <p:nvPr/>
          </p:nvSpPr>
          <p:spPr>
            <a:xfrm>
              <a:off x="1420760" y="3785958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Car:</a:t>
              </a:r>
              <a:endParaRPr lang="ro-RO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2260FC-1733-DF2F-37E9-BA8DBB06F915}"/>
                </a:ext>
              </a:extLst>
            </p:cNvPr>
            <p:cNvSpPr txBox="1"/>
            <p:nvPr/>
          </p:nvSpPr>
          <p:spPr>
            <a:xfrm>
              <a:off x="1420759" y="4235897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Dog:</a:t>
              </a:r>
              <a:endParaRPr lang="ro-RO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49BFF1-86D7-3AAB-4780-CB2CFCAA3C75}"/>
                </a:ext>
              </a:extLst>
            </p:cNvPr>
            <p:cNvSpPr txBox="1"/>
            <p:nvPr/>
          </p:nvSpPr>
          <p:spPr>
            <a:xfrm>
              <a:off x="1420758" y="4653851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Bike:</a:t>
              </a:r>
              <a:endParaRPr lang="ro-RO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BCECE0-1D78-C83F-9072-84F6B99A2C1B}"/>
                </a:ext>
              </a:extLst>
            </p:cNvPr>
            <p:cNvSpPr txBox="1"/>
            <p:nvPr/>
          </p:nvSpPr>
          <p:spPr>
            <a:xfrm>
              <a:off x="2064773" y="3716054"/>
              <a:ext cx="1091382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[1 0 0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[0 1 0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[0 0 1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[ 0 0 0 1]</a:t>
              </a:r>
              <a:endParaRPr lang="ro-R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010363-C1C4-D3FA-CB62-DC4653E6127A}"/>
                </a:ext>
              </a:extLst>
            </p:cNvPr>
            <p:cNvSpPr txBox="1"/>
            <p:nvPr/>
          </p:nvSpPr>
          <p:spPr>
            <a:xfrm>
              <a:off x="1347015" y="5071805"/>
              <a:ext cx="86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Table:</a:t>
              </a:r>
              <a:endParaRPr lang="ro-RO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7CC9EFA-AB89-B76E-64E9-7DB635A0DAC1}"/>
              </a:ext>
            </a:extLst>
          </p:cNvPr>
          <p:cNvSpPr txBox="1"/>
          <p:nvPr/>
        </p:nvSpPr>
        <p:spPr>
          <a:xfrm>
            <a:off x="6712974" y="3142524"/>
            <a:ext cx="464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Multi-Label Classification</a:t>
            </a:r>
            <a:endParaRPr lang="ro-RO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F15CF-3F3C-E78D-E63A-4F69488ED3D4}"/>
              </a:ext>
            </a:extLst>
          </p:cNvPr>
          <p:cNvGrpSpPr/>
          <p:nvPr/>
        </p:nvGrpSpPr>
        <p:grpSpPr>
          <a:xfrm>
            <a:off x="8222224" y="3759687"/>
            <a:ext cx="1809140" cy="1725083"/>
            <a:chOff x="1347015" y="3716054"/>
            <a:chExt cx="1809140" cy="17250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01121A-39BD-900F-5AC5-2ADDDB49D283}"/>
                </a:ext>
              </a:extLst>
            </p:cNvPr>
            <p:cNvSpPr txBox="1"/>
            <p:nvPr/>
          </p:nvSpPr>
          <p:spPr>
            <a:xfrm>
              <a:off x="1420760" y="3785958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Car:</a:t>
              </a:r>
              <a:endParaRPr lang="ro-RO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7225ED-6685-AB94-A671-FD244542D462}"/>
                </a:ext>
              </a:extLst>
            </p:cNvPr>
            <p:cNvSpPr txBox="1"/>
            <p:nvPr/>
          </p:nvSpPr>
          <p:spPr>
            <a:xfrm>
              <a:off x="1420759" y="4235897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Dog:</a:t>
              </a:r>
              <a:endParaRPr lang="ro-R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9BF85E-44A2-A205-C69D-A1D04CF0AA37}"/>
                </a:ext>
              </a:extLst>
            </p:cNvPr>
            <p:cNvSpPr txBox="1"/>
            <p:nvPr/>
          </p:nvSpPr>
          <p:spPr>
            <a:xfrm>
              <a:off x="1420758" y="4653851"/>
              <a:ext cx="71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Bike:</a:t>
              </a:r>
              <a:endParaRPr lang="ro-RO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FB7EBD-2264-1C8D-1AE2-7342CAB58BAA}"/>
                </a:ext>
              </a:extLst>
            </p:cNvPr>
            <p:cNvSpPr txBox="1"/>
            <p:nvPr/>
          </p:nvSpPr>
          <p:spPr>
            <a:xfrm>
              <a:off x="2064773" y="3716054"/>
              <a:ext cx="1091382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[1 0 0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[0 1 0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[0 0 1 0]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[ 0 0 0 1]</a:t>
              </a:r>
              <a:endParaRPr lang="ro-RO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634EB-99B6-6346-0A83-50B373500CC3}"/>
                </a:ext>
              </a:extLst>
            </p:cNvPr>
            <p:cNvSpPr txBox="1"/>
            <p:nvPr/>
          </p:nvSpPr>
          <p:spPr>
            <a:xfrm>
              <a:off x="1347015" y="5071805"/>
              <a:ext cx="86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Table:</a:t>
              </a:r>
              <a:endParaRPr lang="ro-RO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D18DAB-D035-F58A-DD5D-203A327DB2BA}"/>
              </a:ext>
            </a:extLst>
          </p:cNvPr>
          <p:cNvSpPr txBox="1"/>
          <p:nvPr/>
        </p:nvSpPr>
        <p:spPr>
          <a:xfrm>
            <a:off x="1428136" y="5708669"/>
            <a:ext cx="27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Prediction: [ 0 0 1 0]</a:t>
            </a:r>
            <a:endParaRPr lang="ro-R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ED635-79C0-0B27-CD95-FC1937EF05AE}"/>
              </a:ext>
            </a:extLst>
          </p:cNvPr>
          <p:cNvSpPr txBox="1"/>
          <p:nvPr/>
        </p:nvSpPr>
        <p:spPr>
          <a:xfrm>
            <a:off x="7781004" y="5646929"/>
            <a:ext cx="27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Prediction: [ 1 0 1 0]</a:t>
            </a:r>
            <a:endParaRPr lang="ro-RO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430CA-94E2-E756-0D56-172F5A1BB91B}"/>
              </a:ext>
            </a:extLst>
          </p:cNvPr>
          <p:cNvSpPr txBox="1"/>
          <p:nvPr/>
        </p:nvSpPr>
        <p:spPr>
          <a:xfrm>
            <a:off x="487308" y="4461861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</a:t>
            </a:r>
            <a:endParaRPr lang="ro-RO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198E4-E2BF-1A15-3B3D-B307C897A0A7}"/>
              </a:ext>
            </a:extLst>
          </p:cNvPr>
          <p:cNvSpPr txBox="1"/>
          <p:nvPr/>
        </p:nvSpPr>
        <p:spPr>
          <a:xfrm>
            <a:off x="6896101" y="4432211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8124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A7E68-EF7A-3C78-0D45-7438B9881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296-99C0-38AB-0E73-CCF1BFD2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Classification: Encoding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1998-489C-B7F6-8DA8-7EBECF3B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313"/>
            <a:ext cx="10515600" cy="264219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Why encode?</a:t>
            </a:r>
          </a:p>
          <a:p>
            <a:pPr lvl="1"/>
            <a:r>
              <a:rPr lang="en-US" dirty="0"/>
              <a:t>Predictions can be sparse/discrete </a:t>
            </a:r>
          </a:p>
          <a:p>
            <a:pPr lvl="2"/>
            <a:r>
              <a:rPr lang="en-US" dirty="0"/>
              <a:t>E.g.: Reference: [ 0 1 0 0 0 ]  -  Prediction: [ </a:t>
            </a:r>
            <a:r>
              <a:rPr lang="en-US" dirty="0">
                <a:solidFill>
                  <a:schemeClr val="accent6"/>
                </a:solidFill>
              </a:rPr>
              <a:t>0 1 0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Predictions can be probabilities</a:t>
            </a:r>
          </a:p>
          <a:p>
            <a:pPr lvl="2"/>
            <a:r>
              <a:rPr lang="en-US" dirty="0"/>
              <a:t>E.g.: Reference: [ 0 1 0 0 0 ]  -  Prediction: [ 0.1 </a:t>
            </a:r>
            <a:r>
              <a:rPr lang="en-US" b="1" dirty="0"/>
              <a:t>0.75</a:t>
            </a:r>
            <a:r>
              <a:rPr lang="en-US" dirty="0"/>
              <a:t> 0.2 0.3 0.51] </a:t>
            </a:r>
          </a:p>
          <a:p>
            <a:pPr lvl="2"/>
            <a:r>
              <a:rPr lang="en-US" dirty="0"/>
              <a:t>choose the max? choose classes with probabilities above a threshold?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0733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48C2-BC37-C3B7-4153-E9EE859D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Conclusions: Features &amp; Labels</a:t>
            </a:r>
            <a:endParaRPr lang="ro-RO" dirty="0"/>
          </a:p>
        </p:txBody>
      </p:sp>
      <p:pic>
        <p:nvPicPr>
          <p:cNvPr id="16386" name="Picture 2" descr="Supervised Learning | Machine Learning | Google for Developers">
            <a:extLst>
              <a:ext uri="{FF2B5EF4-FFF2-40B4-BE49-F238E27FC236}">
                <a16:creationId xmlns:a16="http://schemas.microsoft.com/office/drawing/2014/main" id="{99D47B17-A6A0-0F3D-D40B-62A320DA5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219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75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FC4C-2136-9D9F-1733-EABFE4EA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A494-52E3-0940-6E81-2C5A3118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Machine Learning try to solve?</a:t>
            </a:r>
          </a:p>
          <a:p>
            <a:pPr lvl="1"/>
            <a:r>
              <a:rPr lang="en-US" dirty="0"/>
              <a:t>Problems where it’s hard to draw clear decision boundaries.</a:t>
            </a:r>
          </a:p>
          <a:p>
            <a:pPr lvl="1"/>
            <a:r>
              <a:rPr lang="en-US" dirty="0"/>
              <a:t>Tries to model functions/transformations, where we don’t have an explicit mathematical formulation.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Numerical</a:t>
            </a:r>
          </a:p>
          <a:p>
            <a:pPr lvl="1"/>
            <a:r>
              <a:rPr lang="en-US" dirty="0"/>
              <a:t>Feature Engineering: Drop/Fill missing values, Scale/Normalize, PCA</a:t>
            </a:r>
          </a:p>
          <a:p>
            <a:r>
              <a:rPr lang="en-US" dirty="0"/>
              <a:t>Labels</a:t>
            </a:r>
          </a:p>
          <a:p>
            <a:pPr lvl="1"/>
            <a:r>
              <a:rPr lang="en-US" dirty="0"/>
              <a:t>Numerical Values (Regression)</a:t>
            </a:r>
          </a:p>
          <a:p>
            <a:pPr lvl="1"/>
            <a:r>
              <a:rPr lang="en-US" dirty="0"/>
              <a:t>Classes (Classification)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5284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502E-CFF9-9B4B-D31B-BD61CEEB6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BD90-C5F7-E4AB-F547-3AC8004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714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Supervised Learning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2102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C105-B3C4-9D59-8977-45E74B70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8E93-29F0-49ED-D7CE-E3201B36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different data components and data processing techniques.</a:t>
            </a:r>
          </a:p>
          <a:p>
            <a:endParaRPr lang="en-US" dirty="0"/>
          </a:p>
          <a:p>
            <a:r>
              <a:rPr lang="en-US" dirty="0"/>
              <a:t>But how can we use them in order to make predictions?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FIT </a:t>
            </a:r>
            <a:r>
              <a:rPr lang="en-US" dirty="0"/>
              <a:t>a model based on prior observations.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EVALUATE</a:t>
            </a:r>
            <a:r>
              <a:rPr lang="en-US" dirty="0"/>
              <a:t> the model on new/future observations.</a:t>
            </a:r>
          </a:p>
          <a:p>
            <a:endParaRPr lang="en-US" dirty="0"/>
          </a:p>
          <a:p>
            <a:r>
              <a:rPr lang="en-US" dirty="0"/>
              <a:t>Types of models:</a:t>
            </a:r>
          </a:p>
          <a:p>
            <a:pPr lvl="1"/>
            <a:r>
              <a:rPr lang="en-US" dirty="0"/>
              <a:t>Non-parametric</a:t>
            </a:r>
          </a:p>
          <a:p>
            <a:pPr lvl="1"/>
            <a:r>
              <a:rPr lang="en-US" dirty="0"/>
              <a:t>Parametric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7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FE8F-10BA-704A-A781-D4E1EF05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392C-075C-8886-3FB5-EC4CB25F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  <a:endParaRPr lang="ro-RO" dirty="0"/>
          </a:p>
        </p:txBody>
      </p:sp>
      <p:pic>
        <p:nvPicPr>
          <p:cNvPr id="11266" name="Picture 2" descr="An image of a model repeating the process of its prediction versus the actual value.">
            <a:extLst>
              <a:ext uri="{FF2B5EF4-FFF2-40B4-BE49-F238E27FC236}">
                <a16:creationId xmlns:a16="http://schemas.microsoft.com/office/drawing/2014/main" id="{FD864D80-F255-7652-C806-1ED5E5D9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" y="1211850"/>
            <a:ext cx="11927393" cy="480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48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5C9E-930F-3D53-5D06-1E8AE827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Training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7CEC-E3CD-1BFA-8312-ED909A99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Model: </a:t>
            </a:r>
            <a:r>
              <a:rPr lang="en-US" dirty="0"/>
              <a:t>an algorithm that can make predictions based on prior observations.</a:t>
            </a:r>
          </a:p>
          <a:p>
            <a:r>
              <a:rPr lang="en-US" b="1" dirty="0"/>
              <a:t>Training data: </a:t>
            </a:r>
            <a:r>
              <a:rPr lang="en-US" dirty="0"/>
              <a:t>prior observations/experiences, used to teach a model.</a:t>
            </a:r>
            <a:endParaRPr lang="en-US" b="1" dirty="0"/>
          </a:p>
          <a:p>
            <a:r>
              <a:rPr lang="en-US" b="1" dirty="0"/>
              <a:t>Training/Fitting a model</a:t>
            </a:r>
            <a:r>
              <a:rPr lang="en-US" dirty="0"/>
              <a:t>: teaching a model to recognize patterns in the data by adjusting it’s internal parameters.</a:t>
            </a:r>
          </a:p>
          <a:p>
            <a:r>
              <a:rPr lang="en-US" b="1" dirty="0"/>
              <a:t>Test data: </a:t>
            </a:r>
            <a:r>
              <a:rPr lang="en-US" dirty="0"/>
              <a:t>data on which we evaluate a model; it should NEVER be seen in the training stage!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24141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6D7A-0F32-D880-B90B-381BC62A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11BF-1201-6624-5E8D-87D35FB4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Nature &amp; Processes</a:t>
            </a:r>
            <a:endParaRPr lang="ro-RO" dirty="0"/>
          </a:p>
        </p:txBody>
      </p:sp>
      <p:pic>
        <p:nvPicPr>
          <p:cNvPr id="1026" name="Picture 2" descr="Global stock sell-off deepens after disappointing US jobs data">
            <a:extLst>
              <a:ext uri="{FF2B5EF4-FFF2-40B4-BE49-F238E27FC236}">
                <a16:creationId xmlns:a16="http://schemas.microsoft.com/office/drawing/2014/main" id="{2F89E0E3-DBF5-A61D-D61D-9A140B86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27" y="1351608"/>
            <a:ext cx="4061235" cy="2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ep learning improves physician accuracy in the comprehensive detection of  abnormalities on chest X-rays | Scientific Reports">
            <a:extLst>
              <a:ext uri="{FF2B5EF4-FFF2-40B4-BE49-F238E27FC236}">
                <a16:creationId xmlns:a16="http://schemas.microsoft.com/office/drawing/2014/main" id="{5E232E0A-B2FE-14DF-C5FC-2B32CD4D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1608"/>
            <a:ext cx="5486148" cy="228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- doubtcrack/Next-Word-Prediction: Predict the future words  efficiently with the &quot;Next Word Prediction Using Markov Model&quot; project.  Built in Python and powered by the `msvcrt` module, this academic  initiative explores the Markov">
            <a:extLst>
              <a:ext uri="{FF2B5EF4-FFF2-40B4-BE49-F238E27FC236}">
                <a16:creationId xmlns:a16="http://schemas.microsoft.com/office/drawing/2014/main" id="{4F6B6B9E-84FC-69DE-7D7C-1198C4D6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24" y="3826020"/>
            <a:ext cx="5387801" cy="303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1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0EBD-6466-B033-A844-88832105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Training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703A-8DD6-D6F0-FD10-652FEE8B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Start with a model</a:t>
            </a:r>
            <a:endParaRPr lang="en-US" dirty="0"/>
          </a:p>
          <a:p>
            <a:pPr lvl="1"/>
            <a:r>
              <a:rPr lang="en-US" dirty="0"/>
              <a:t>Example: Linear regression, decision tree, neural network</a:t>
            </a:r>
          </a:p>
          <a:p>
            <a:pPr lvl="1"/>
            <a:r>
              <a:rPr lang="en-US" dirty="0"/>
              <a:t>Initially, the model doesn’t know the relationship between features and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Feed the model data</a:t>
            </a:r>
            <a:endParaRPr lang="en-US" dirty="0"/>
          </a:p>
          <a:p>
            <a:pPr lvl="1"/>
            <a:r>
              <a:rPr lang="en-US" dirty="0"/>
              <a:t>Input: Features (like size of a house, number of bedrooms)</a:t>
            </a:r>
          </a:p>
          <a:p>
            <a:pPr lvl="1"/>
            <a:r>
              <a:rPr lang="en-US" dirty="0"/>
              <a:t>Output: Labels (actual house price)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makes predictions</a:t>
            </a:r>
            <a:endParaRPr lang="en-US" dirty="0"/>
          </a:p>
          <a:p>
            <a:pPr lvl="1"/>
            <a:r>
              <a:rPr lang="en-US" dirty="0"/>
              <a:t>At first, predictions are usually far from correct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error</a:t>
            </a:r>
            <a:endParaRPr lang="en-US" dirty="0"/>
          </a:p>
          <a:p>
            <a:pPr lvl="1"/>
            <a:r>
              <a:rPr lang="en-US" dirty="0"/>
              <a:t>Compare predicted output to actual labels</a:t>
            </a:r>
          </a:p>
          <a:p>
            <a:pPr lvl="1"/>
            <a:r>
              <a:rPr lang="en-US" dirty="0"/>
              <a:t>Error = difference between predicted and actual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Adjust parameters</a:t>
            </a:r>
            <a:endParaRPr lang="en-US" dirty="0"/>
          </a:p>
          <a:p>
            <a:pPr lvl="1"/>
            <a:r>
              <a:rPr lang="en-US" dirty="0"/>
              <a:t>The model tweaks its internal settings to reduce error</a:t>
            </a:r>
          </a:p>
          <a:p>
            <a:pPr lvl="1"/>
            <a:r>
              <a:rPr lang="en-US" dirty="0"/>
              <a:t>Repeat this process many times (iterations) until predictions improve</a:t>
            </a:r>
          </a:p>
          <a:p>
            <a:pPr marL="514350" indent="-514350">
              <a:buFont typeface="+mj-lt"/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463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E56D-43DD-B859-C241-731CA484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Generalization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CDE3-92D9-61A3-2178-CF35643A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a model can’t simply copy-cat values from a dataset, learn them “by heart”. It needs to understand complex relationships between data points.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perfectly fitting the train set happens =&gt; won’t generalize to new data. (OVERFITTING)</a:t>
            </a:r>
          </a:p>
          <a:p>
            <a:r>
              <a:rPr lang="en-US" dirty="0"/>
              <a:t>If not learning enough patterns happen =&gt; won’t be able to predict on neither the train or test set. (UNDERFITTING)</a:t>
            </a:r>
          </a:p>
          <a:p>
            <a:r>
              <a:rPr lang="en-US" dirty="0"/>
              <a:t>We need a </a:t>
            </a:r>
            <a:r>
              <a:rPr lang="en-US" b="1" dirty="0"/>
              <a:t>TRADE-OFF.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32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5EE-18C7-3F89-C9BE-47EE14F8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Underfitting, Overfitting</a:t>
            </a:r>
            <a:endParaRPr lang="ro-RO" dirty="0"/>
          </a:p>
        </p:txBody>
      </p:sp>
      <p:pic>
        <p:nvPicPr>
          <p:cNvPr id="6" name="Picture 5" descr="A diagram of a curve&#10;&#10;AI-generated content may be incorrect.">
            <a:extLst>
              <a:ext uri="{FF2B5EF4-FFF2-40B4-BE49-F238E27FC236}">
                <a16:creationId xmlns:a16="http://schemas.microsoft.com/office/drawing/2014/main" id="{1E5AF284-215C-8453-4076-FD83F6FA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811"/>
            <a:ext cx="12192000" cy="46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3C04-FE8E-8A49-0045-E323E874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76F2-2078-9EAF-9D43-CE99AAD3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Underfitting, Overfitting</a:t>
            </a:r>
            <a:endParaRPr lang="ro-RO" dirty="0"/>
          </a:p>
        </p:txBody>
      </p:sp>
      <p:pic>
        <p:nvPicPr>
          <p:cNvPr id="18434" name="Picture 2" descr="Underfitting and Overfitting in Machine Learning-Geeksforgeeks">
            <a:extLst>
              <a:ext uri="{FF2B5EF4-FFF2-40B4-BE49-F238E27FC236}">
                <a16:creationId xmlns:a16="http://schemas.microsoft.com/office/drawing/2014/main" id="{837492FF-0334-9692-8A2B-0A292179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36576"/>
            <a:ext cx="11811000" cy="484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38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123D-30E3-F1B7-DABA-8E01539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Bias-Variance Trade-off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3D26-0295-D7F3-0672-C6B7DEA7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model is perfectly fit to train data</a:t>
            </a:r>
          </a:p>
          <a:p>
            <a:pPr lvl="1"/>
            <a:r>
              <a:rPr lang="en-US" dirty="0"/>
              <a:t>High Variance and Low Bias</a:t>
            </a:r>
          </a:p>
          <a:p>
            <a:pPr lvl="1"/>
            <a:r>
              <a:rPr lang="en-US" dirty="0"/>
              <a:t>Won’t generalize</a:t>
            </a:r>
          </a:p>
          <a:p>
            <a:r>
              <a:rPr lang="en-US" dirty="0"/>
              <a:t>If a model is bad on the train data</a:t>
            </a:r>
          </a:p>
          <a:p>
            <a:pPr lvl="1"/>
            <a:r>
              <a:rPr lang="en-US" dirty="0"/>
              <a:t>High Bias and Low Variance</a:t>
            </a:r>
          </a:p>
          <a:p>
            <a:pPr lvl="1"/>
            <a:r>
              <a:rPr lang="en-US" dirty="0"/>
              <a:t>Didn’t learn enough</a:t>
            </a:r>
          </a:p>
          <a:p>
            <a:r>
              <a:rPr lang="en-US" dirty="0"/>
              <a:t>The “</a:t>
            </a:r>
            <a:r>
              <a:rPr lang="en-US" i="1" dirty="0"/>
              <a:t>magic</a:t>
            </a:r>
            <a:r>
              <a:rPr lang="en-US" dirty="0"/>
              <a:t>” lies in finding the </a:t>
            </a:r>
            <a:r>
              <a:rPr lang="en-US" b="1" i="1" dirty="0"/>
              <a:t>sweet spot</a:t>
            </a:r>
            <a:endParaRPr lang="en-US" dirty="0"/>
          </a:p>
          <a:p>
            <a:pPr lvl="1"/>
            <a:r>
              <a:rPr lang="en-US" dirty="0"/>
              <a:t>Do not sacrifice </a:t>
            </a:r>
            <a:r>
              <a:rPr lang="en-US" dirty="0" err="1"/>
              <a:t>generability</a:t>
            </a:r>
            <a:r>
              <a:rPr lang="en-US" dirty="0"/>
              <a:t>, but also can’t have perfect results</a:t>
            </a:r>
          </a:p>
          <a:p>
            <a:pPr lvl="1"/>
            <a:r>
              <a:rPr lang="en-US" dirty="0"/>
              <a:t>In order to not aim blindly =&gt; use a </a:t>
            </a:r>
            <a:r>
              <a:rPr lang="en-US" b="1" dirty="0"/>
              <a:t>validation set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52402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4CF8-731F-2ED4-766E-3E4DD76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validation set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425B-EDB8-C673-BB23-EBBD5B1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Besides train &amp; test, if we have any problem where we need to tune hyper-parameters, we ALSO need a </a:t>
            </a:r>
            <a:r>
              <a:rPr lang="en-US" b="1" dirty="0"/>
              <a:t>validation set</a:t>
            </a:r>
            <a:r>
              <a:rPr lang="en-US" dirty="0"/>
              <a:t>!</a:t>
            </a:r>
          </a:p>
          <a:p>
            <a:r>
              <a:rPr lang="en-US" b="1" dirty="0"/>
              <a:t>NEVER</a:t>
            </a:r>
            <a:r>
              <a:rPr lang="en-US" dirty="0"/>
              <a:t> report results on the train set.</a:t>
            </a:r>
          </a:p>
          <a:p>
            <a:r>
              <a:rPr lang="en-US" b="1" dirty="0"/>
              <a:t>NEVER</a:t>
            </a:r>
            <a:r>
              <a:rPr lang="en-US" dirty="0"/>
              <a:t> tune hyper-parameters on the test set.</a:t>
            </a:r>
          </a:p>
          <a:p>
            <a:r>
              <a:rPr lang="en-US" dirty="0"/>
              <a:t>The test set should be completely held-out from the training stage of a model/hyper-parameter tuning.</a:t>
            </a:r>
          </a:p>
          <a:p>
            <a:r>
              <a:rPr lang="en-US" dirty="0"/>
              <a:t>Usual splits:</a:t>
            </a:r>
          </a:p>
          <a:p>
            <a:pPr lvl="1"/>
            <a:r>
              <a:rPr lang="en-US" dirty="0"/>
              <a:t>70-20-10 for train-</a:t>
            </a:r>
            <a:r>
              <a:rPr lang="en-US" dirty="0" err="1"/>
              <a:t>val</a:t>
            </a:r>
            <a:r>
              <a:rPr lang="en-US" dirty="0"/>
              <a:t>-test split %</a:t>
            </a:r>
          </a:p>
          <a:p>
            <a:pPr lvl="1"/>
            <a:r>
              <a:rPr lang="en-US" dirty="0"/>
              <a:t>60-20-20 for train-</a:t>
            </a:r>
            <a:r>
              <a:rPr lang="en-US" dirty="0" err="1"/>
              <a:t>val</a:t>
            </a:r>
            <a:r>
              <a:rPr lang="en-US" dirty="0"/>
              <a:t>-test split %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9682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B75C-2760-0EB7-A54F-BAC9A37E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Metrics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378-201C-6C28-D169-CEFF2896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8702"/>
            <a:ext cx="11179629" cy="18207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what results do we actually report? How do we measure the quality of a model.</a:t>
            </a:r>
          </a:p>
          <a:p>
            <a:r>
              <a:rPr lang="en-US" dirty="0"/>
              <a:t>We either </a:t>
            </a:r>
            <a:r>
              <a:rPr lang="en-US" b="1" dirty="0"/>
              <a:t>minimize an error </a:t>
            </a:r>
            <a:r>
              <a:rPr lang="en-US" dirty="0"/>
              <a:t>or </a:t>
            </a:r>
            <a:r>
              <a:rPr lang="en-US" b="1" dirty="0"/>
              <a:t>maximize accuracy</a:t>
            </a:r>
            <a:r>
              <a:rPr lang="en-US" dirty="0"/>
              <a:t>. (or precision/recall/f1-score/etc.) </a:t>
            </a:r>
          </a:p>
          <a:p>
            <a:r>
              <a:rPr lang="en-US" dirty="0"/>
              <a:t>Which line fits data better?</a:t>
            </a:r>
            <a:endParaRPr lang="ro-RO" dirty="0"/>
          </a:p>
        </p:txBody>
      </p:sp>
      <p:pic>
        <p:nvPicPr>
          <p:cNvPr id="19458" name="Picture 2" descr="Understanding the Difference Between Linear and Logistic Regression Models">
            <a:extLst>
              <a:ext uri="{FF2B5EF4-FFF2-40B4-BE49-F238E27FC236}">
                <a16:creationId xmlns:a16="http://schemas.microsoft.com/office/drawing/2014/main" id="{BEC6933A-42AD-A911-C6D6-81015881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31" y="3152951"/>
            <a:ext cx="8595737" cy="36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06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D69C1-94C1-E10D-98E2-567313D1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4502-1DE4-2B82-81B9-A9479B6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Metrics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12FDC-FCAB-22BA-4036-9282707A0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78701"/>
                <a:ext cx="11179629" cy="26952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Mean Absolute Error (MAE)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∑(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Mean Squared Error (MSE)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∑(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Accuracy</a:t>
                </a:r>
              </a:p>
              <a:p>
                <a:pPr lvl="1"/>
                <a:r>
                  <a:rPr lang="en-US" dirty="0"/>
                  <a:t>Acc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12FDC-FCAB-22BA-4036-9282707A0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78701"/>
                <a:ext cx="11179629" cy="2695209"/>
              </a:xfrm>
              <a:blipFill>
                <a:blip r:embed="rId2"/>
                <a:stretch>
                  <a:fillRect l="-927" t="-3846" b="-45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34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0361-6533-4195-F687-50A5605AC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E4E2-C1B7-E72E-1803-87364917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Metrics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C9C73-EBF9-AC32-7DF5-177AAF37B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78701"/>
                <a:ext cx="11179629" cy="26952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Mean Absolute Error (MAE)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∑(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Mean Squared Error (MSE)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∑(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Accuracy</a:t>
                </a:r>
              </a:p>
              <a:p>
                <a:pPr lvl="1"/>
                <a:r>
                  <a:rPr lang="en-US" dirty="0"/>
                  <a:t>Acc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C9C73-EBF9-AC32-7DF5-177AAF37B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78701"/>
                <a:ext cx="11179629" cy="2695209"/>
              </a:xfrm>
              <a:blipFill>
                <a:blip r:embed="rId2"/>
                <a:stretch>
                  <a:fillRect l="-927" t="-3846" b="-45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Confusion matrix: Precision, Recall, Accuracy, and F1 score ...">
            <a:extLst>
              <a:ext uri="{FF2B5EF4-FFF2-40B4-BE49-F238E27FC236}">
                <a16:creationId xmlns:a16="http://schemas.microsoft.com/office/drawing/2014/main" id="{290E4682-2C76-8D5F-9E12-0B873B6C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79" y="4027375"/>
            <a:ext cx="8096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3910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AA36E-8BC9-E7C2-D933-77CAC2CD8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0201-E946-9968-3FB6-E2A00335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Goal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36D0-79F8-20B7-AC3D-8F1AB2F4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8701"/>
            <a:ext cx="11179629" cy="269520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Train a model and minimize the validation error as much as possible, however:</a:t>
            </a:r>
          </a:p>
          <a:p>
            <a:pPr lvl="2"/>
            <a:r>
              <a:rPr lang="en-US" dirty="0"/>
              <a:t>Also check train error, so there are no strange cases where there are big diffs between the two of them</a:t>
            </a:r>
          </a:p>
          <a:p>
            <a:pPr lvl="2"/>
            <a:r>
              <a:rPr lang="en-US" dirty="0"/>
              <a:t>Usually </a:t>
            </a:r>
            <a:r>
              <a:rPr lang="en-US" dirty="0" err="1"/>
              <a:t>train_error</a:t>
            </a:r>
            <a:r>
              <a:rPr lang="en-US" dirty="0"/>
              <a:t> &lt; </a:t>
            </a:r>
            <a:r>
              <a:rPr lang="en-US" dirty="0" err="1"/>
              <a:t>val_error</a:t>
            </a:r>
            <a:r>
              <a:rPr lang="en-US" dirty="0"/>
              <a:t> ~ </a:t>
            </a:r>
            <a:r>
              <a:rPr lang="en-US" dirty="0" err="1"/>
              <a:t>test_error</a:t>
            </a:r>
            <a:r>
              <a:rPr lang="en-US" dirty="0"/>
              <a:t>. (RULE OF THUMB)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MAE train: a) 9.3	b) 0.6		c) 0.3</a:t>
            </a:r>
          </a:p>
          <a:p>
            <a:pPr lvl="1"/>
            <a:r>
              <a:rPr lang="en-US" dirty="0"/>
              <a:t>MAE </a:t>
            </a:r>
            <a:r>
              <a:rPr lang="en-US" dirty="0" err="1"/>
              <a:t>val</a:t>
            </a:r>
            <a:r>
              <a:rPr lang="en-US" dirty="0"/>
              <a:t>   :      7.8	     0.7		     4.2</a:t>
            </a:r>
          </a:p>
        </p:txBody>
      </p:sp>
    </p:spTree>
    <p:extLst>
      <p:ext uri="{BB962C8B-B14F-4D97-AF65-F5344CB8AC3E}">
        <p14:creationId xmlns:p14="http://schemas.microsoft.com/office/powerpoint/2010/main" val="17168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703E-B197-5C8A-3F14-6FDDBCC1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914C-6C0D-3645-00AB-E074DEC5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026F-F634-ABCA-884D-5F56AC4A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3BCE0-ABF4-D644-F1DB-3739017B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E928B-5EED-0D99-A7DD-074C0ADB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B068-8CF8-D28B-69AC-F36EF895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88D9-28F1-FB0F-8787-7CC8FDF5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Shits/Out-of-Distribution:</a:t>
            </a:r>
          </a:p>
          <a:p>
            <a:pPr lvl="1"/>
            <a:r>
              <a:rPr lang="en-US" dirty="0"/>
              <a:t>Data has different distribution between training, validation and test.</a:t>
            </a:r>
          </a:p>
          <a:p>
            <a:r>
              <a:rPr lang="en-US" dirty="0"/>
              <a:t>Class  Imbalances:</a:t>
            </a:r>
          </a:p>
          <a:p>
            <a:pPr lvl="1"/>
            <a:r>
              <a:rPr lang="en-US" dirty="0"/>
              <a:t>Some classes have many more samples than other classes.</a:t>
            </a:r>
          </a:p>
          <a:p>
            <a:pPr lvl="1"/>
            <a:r>
              <a:rPr lang="en-US" dirty="0"/>
              <a:t>Solutions: </a:t>
            </a:r>
            <a:r>
              <a:rPr lang="en-US" dirty="0" err="1"/>
              <a:t>upsampling</a:t>
            </a:r>
            <a:r>
              <a:rPr lang="en-US" dirty="0"/>
              <a:t>, </a:t>
            </a:r>
            <a:r>
              <a:rPr lang="en-US" dirty="0" err="1"/>
              <a:t>downsampling</a:t>
            </a:r>
            <a:r>
              <a:rPr lang="en-US" dirty="0"/>
              <a:t>, class-weights</a:t>
            </a:r>
          </a:p>
          <a:p>
            <a:pPr lvl="1"/>
            <a:r>
              <a:rPr lang="en-US" dirty="0"/>
              <a:t>E.g. 990 alive samples &amp; 10 dead samples. If we predict all 1000 samples as alive, we would have a 99% accuracy. However, F1-score would be much less, being a more appropriate metric.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9117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608F-1190-59F9-F6D9-3537E440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Methods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A555-306E-F82C-F20B-0E864022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5098184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Polynomial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dirty="0"/>
              <a:t>Support Vector Machines (SVMs)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Etc.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346598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38EE-7496-4CAA-B5E2-944E8421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DC0A-FBCE-3359-08A7-F4C9CF70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K-nearest neighbors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4E91-9233-05C0-C3E6-3F311F67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289"/>
            <a:ext cx="4651967" cy="4350585"/>
          </a:xfrm>
        </p:spPr>
        <p:txBody>
          <a:bodyPr>
            <a:normAutofit/>
          </a:bodyPr>
          <a:lstStyle/>
          <a:p>
            <a:r>
              <a:rPr lang="en-US" dirty="0"/>
              <a:t>Simple algorithm, predicts the class that has the K nearest samples to the test sample. </a:t>
            </a:r>
          </a:p>
          <a:p>
            <a:r>
              <a:rPr lang="en-US" dirty="0"/>
              <a:t>Hyperparameters: </a:t>
            </a:r>
            <a:r>
              <a:rPr lang="en-US" b="1" dirty="0"/>
              <a:t>K</a:t>
            </a:r>
            <a:r>
              <a:rPr lang="en-US" dirty="0"/>
              <a:t> (no. of neighbors).</a:t>
            </a:r>
            <a:endParaRPr lang="ro-RO" dirty="0"/>
          </a:p>
        </p:txBody>
      </p:sp>
      <p:sp>
        <p:nvSpPr>
          <p:cNvPr id="4" name="AutoShape 4" descr="K-Nearest Neighbours Explained, Practical Guide &amp; How To Tutorial">
            <a:extLst>
              <a:ext uri="{FF2B5EF4-FFF2-40B4-BE49-F238E27FC236}">
                <a16:creationId xmlns:a16="http://schemas.microsoft.com/office/drawing/2014/main" id="{C0B00537-19CC-DDE6-B77E-B837F8F1E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21514" name="Picture 10" descr="How to use k-Nearest Neighbors (KNN) with Python (Scikit-Learn example) -  JC Chouinard">
            <a:extLst>
              <a:ext uri="{FF2B5EF4-FFF2-40B4-BE49-F238E27FC236}">
                <a16:creationId xmlns:a16="http://schemas.microsoft.com/office/drawing/2014/main" id="{A8EBF5F6-9DC9-30FF-FE0B-81FCEEAD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06107"/>
            <a:ext cx="5893175" cy="43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56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FD43-39E5-CB93-0E65-4035303B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45E1-49BA-CE34-81EF-B4B6E043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Support Vector Machines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1F8E-0914-49FF-6CA9-8AECF9F7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2"/>
            <a:ext cx="4651967" cy="1527350"/>
          </a:xfrm>
        </p:spPr>
        <p:txBody>
          <a:bodyPr>
            <a:normAutofit/>
          </a:bodyPr>
          <a:lstStyle/>
          <a:p>
            <a:r>
              <a:rPr lang="en-US" dirty="0"/>
              <a:t>Slightly more complex</a:t>
            </a:r>
          </a:p>
          <a:p>
            <a:r>
              <a:rPr lang="en-US" dirty="0"/>
              <a:t>Parameters to tune: c and gamma </a:t>
            </a:r>
            <a:endParaRPr lang="ro-RO" dirty="0"/>
          </a:p>
        </p:txBody>
      </p:sp>
      <p:sp>
        <p:nvSpPr>
          <p:cNvPr id="4" name="AutoShape 4" descr="K-Nearest Neighbours Explained, Practical Guide &amp; How To Tutorial">
            <a:extLst>
              <a:ext uri="{FF2B5EF4-FFF2-40B4-BE49-F238E27FC236}">
                <a16:creationId xmlns:a16="http://schemas.microsoft.com/office/drawing/2014/main" id="{5DB156CA-B407-CB8E-C651-D7A4AAB41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RO"/>
          </a:p>
        </p:txBody>
      </p:sp>
      <p:pic>
        <p:nvPicPr>
          <p:cNvPr id="24578" name="Picture 2" descr="Support vector machine - Wikipedia">
            <a:extLst>
              <a:ext uri="{FF2B5EF4-FFF2-40B4-BE49-F238E27FC236}">
                <a16:creationId xmlns:a16="http://schemas.microsoft.com/office/drawing/2014/main" id="{0C9B5F60-61A3-E257-4AD9-AC45F76A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79" y="1232686"/>
            <a:ext cx="5574218" cy="54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276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BFE-D475-8E2F-16D6-7DFE0959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7749-4D80-EB46-BB94-BED90ED3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need to split data in train-</a:t>
            </a:r>
            <a:r>
              <a:rPr lang="en-US" dirty="0" err="1"/>
              <a:t>val</a:t>
            </a:r>
            <a:r>
              <a:rPr lang="en-US" dirty="0"/>
              <a:t>-test.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need to check constantly for overfitting/underfitting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set – prior observations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 set – hyper-parameter tuning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set – final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Metrics : MAE, MSE, ACC, PRECISION, RECALL, F1-score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: KNN &amp; SVM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9457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D926-4420-5AF4-F3CC-35E560EA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5DEF-294A-8BA7-511D-8A60AB19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714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Supervised Learning - Perceptron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77320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9D81-AB61-D36D-0694-145D24F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Biological Neuron Inspiration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768C-3973-E3F1-131A-8200631F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5"/>
            <a:ext cx="10515600" cy="1506950"/>
          </a:xfrm>
        </p:spPr>
        <p:txBody>
          <a:bodyPr>
            <a:normAutofit/>
          </a:bodyPr>
          <a:lstStyle/>
          <a:p>
            <a:r>
              <a:rPr lang="en-US" dirty="0"/>
              <a:t>Captures non-linearity in data better than classical approaches</a:t>
            </a:r>
          </a:p>
          <a:p>
            <a:r>
              <a:rPr lang="en-US" dirty="0"/>
              <a:t>Inspired by biological neuron – a neuron can be viewed like a logical gate =&gt; BINARY CLASSIFICATION</a:t>
            </a:r>
            <a:endParaRPr lang="ro-RO" dirty="0"/>
          </a:p>
        </p:txBody>
      </p:sp>
      <p:pic>
        <p:nvPicPr>
          <p:cNvPr id="25602" name="Picture 2" descr="Understanding the Perceptron: A Foundation for Machine Learning Concepts">
            <a:extLst>
              <a:ext uri="{FF2B5EF4-FFF2-40B4-BE49-F238E27FC236}">
                <a16:creationId xmlns:a16="http://schemas.microsoft.com/office/drawing/2014/main" id="{945E8EB2-C647-FBCE-B8FC-7C8F1F8F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75" y="2311400"/>
            <a:ext cx="97536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28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0FD6-F10B-7E80-8008-B1BF42ED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F0F51-344F-09B9-0989-919C89472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3338"/>
                <a:ext cx="10515600" cy="2034309"/>
              </a:xfrm>
            </p:spPr>
            <p:txBody>
              <a:bodyPr/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Summation =&gt; Activation =&gt; Output</a:t>
                </a:r>
              </a:p>
              <a:p>
                <a:r>
                  <a:rPr lang="en-US" b="0" dirty="0"/>
                  <a:t>Output: binary classification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F0F51-344F-09B9-0989-919C89472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3338"/>
                <a:ext cx="10515600" cy="2034309"/>
              </a:xfrm>
              <a:blipFill>
                <a:blip r:embed="rId2"/>
                <a:stretch>
                  <a:fillRect l="-1043" t="-5405" b="-75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 descr="Perceptron Explained using Python Example - Analytics Yogi">
            <a:extLst>
              <a:ext uri="{FF2B5EF4-FFF2-40B4-BE49-F238E27FC236}">
                <a16:creationId xmlns:a16="http://schemas.microsoft.com/office/drawing/2014/main" id="{7B0A2CDF-C4E5-C893-51ED-116F638F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11" y="3307651"/>
            <a:ext cx="7144378" cy="30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297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1A8-A58F-58ED-FDA0-5B666354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0003-6A54-1348-5943-86FE4E2A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3" y="1167105"/>
            <a:ext cx="11561465" cy="1184209"/>
          </a:xfrm>
        </p:spPr>
        <p:txBody>
          <a:bodyPr>
            <a:normAutofit/>
          </a:bodyPr>
          <a:lstStyle/>
          <a:p>
            <a:r>
              <a:rPr lang="en-US" dirty="0"/>
              <a:t>Decides which neurons get activated/excited and which have no impact.</a:t>
            </a:r>
          </a:p>
          <a:p>
            <a:r>
              <a:rPr lang="en-US" dirty="0"/>
              <a:t>Introduces </a:t>
            </a:r>
            <a:r>
              <a:rPr lang="en-US" b="1" dirty="0"/>
              <a:t>non-linearity</a:t>
            </a:r>
            <a:r>
              <a:rPr lang="en-US" dirty="0"/>
              <a:t>; Why is </a:t>
            </a:r>
            <a:r>
              <a:rPr lang="en-US" dirty="0" err="1"/>
              <a:t>ReLU</a:t>
            </a:r>
            <a:r>
              <a:rPr lang="en-US" dirty="0"/>
              <a:t> non-linear?</a:t>
            </a:r>
            <a:endParaRPr lang="ro-RO" dirty="0"/>
          </a:p>
        </p:txBody>
      </p:sp>
      <p:pic>
        <p:nvPicPr>
          <p:cNvPr id="27652" name="Picture 4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E5B3E703-3EBF-C776-4009-4FCE4CB2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" y="2272662"/>
            <a:ext cx="8140437" cy="44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8880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06C31-0983-F641-376E-132784A5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2F9C-847E-9757-CC43-84C25764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1AD3-F907-E2E4-4740-A37C15BE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3" y="1167105"/>
            <a:ext cx="11561465" cy="1184209"/>
          </a:xfrm>
        </p:spPr>
        <p:txBody>
          <a:bodyPr>
            <a:normAutofit/>
          </a:bodyPr>
          <a:lstStyle/>
          <a:p>
            <a:r>
              <a:rPr lang="en-US" dirty="0"/>
              <a:t>Decides which neurons get activated/excited and which have no impact.</a:t>
            </a:r>
          </a:p>
          <a:p>
            <a:r>
              <a:rPr lang="en-US" dirty="0"/>
              <a:t>Introduces </a:t>
            </a:r>
            <a:r>
              <a:rPr lang="en-US" b="1" dirty="0"/>
              <a:t>non-linearity</a:t>
            </a:r>
            <a:r>
              <a:rPr lang="en-US" dirty="0"/>
              <a:t>; Why is </a:t>
            </a:r>
            <a:r>
              <a:rPr lang="en-US" dirty="0" err="1"/>
              <a:t>ReLU</a:t>
            </a:r>
            <a:r>
              <a:rPr lang="en-US" dirty="0"/>
              <a:t> non-linear?</a:t>
            </a:r>
            <a:endParaRPr lang="ro-RO" dirty="0"/>
          </a:p>
        </p:txBody>
      </p:sp>
      <p:pic>
        <p:nvPicPr>
          <p:cNvPr id="27652" name="Picture 4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F52CA135-BE1E-00DE-47AB-FE2FCAC5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" y="2272662"/>
            <a:ext cx="8140437" cy="44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EC3CC-07AA-18FA-4CC9-3E3BD3F786A9}"/>
              </a:ext>
            </a:extLst>
          </p:cNvPr>
          <p:cNvSpPr txBox="1"/>
          <p:nvPr/>
        </p:nvSpPr>
        <p:spPr>
          <a:xfrm>
            <a:off x="9094839" y="3687097"/>
            <a:ext cx="277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– non-linear because F(ax) == </a:t>
            </a:r>
            <a:r>
              <a:rPr lang="en-US" dirty="0" err="1"/>
              <a:t>aF</a:t>
            </a:r>
            <a:r>
              <a:rPr lang="en-US" dirty="0"/>
              <a:t>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2242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B4DB-234F-C484-5F49-12689076A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3475-5640-A299-CB71-268DEE04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47F9-E573-96BC-3441-533E2994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CE81D-2DE5-8BC4-3242-B784572A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14AED-B1BD-E133-63F6-17192886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E4C39-C43C-A35D-C889-F3EA61790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361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81B7F-5D71-B7C6-A256-5F711C4AE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5F8-5CBF-6A47-F687-633A62C3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380D-3EC2-9AA2-C37F-1DADD9B9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3" y="1167105"/>
            <a:ext cx="11561465" cy="1184209"/>
          </a:xfrm>
        </p:spPr>
        <p:txBody>
          <a:bodyPr>
            <a:normAutofit/>
          </a:bodyPr>
          <a:lstStyle/>
          <a:p>
            <a:r>
              <a:rPr lang="en-US" dirty="0"/>
              <a:t>Decides which neurons get activated/excited and which have no impact.</a:t>
            </a:r>
          </a:p>
          <a:p>
            <a:r>
              <a:rPr lang="en-US" dirty="0"/>
              <a:t>Introduces </a:t>
            </a:r>
            <a:r>
              <a:rPr lang="en-US" b="1" dirty="0"/>
              <a:t>non-linearity</a:t>
            </a:r>
            <a:r>
              <a:rPr lang="en-US" dirty="0"/>
              <a:t>; Why is </a:t>
            </a:r>
            <a:r>
              <a:rPr lang="en-US" dirty="0" err="1"/>
              <a:t>ReLU</a:t>
            </a:r>
            <a:r>
              <a:rPr lang="en-US" dirty="0"/>
              <a:t> non-linear?</a:t>
            </a:r>
            <a:endParaRPr lang="ro-RO" dirty="0"/>
          </a:p>
        </p:txBody>
      </p:sp>
      <p:pic>
        <p:nvPicPr>
          <p:cNvPr id="27652" name="Picture 4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876CC304-6D23-FB75-35BC-9E7338D2F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3" y="2272662"/>
            <a:ext cx="8140437" cy="44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57093-FE38-7007-EC87-E70E297ED99F}"/>
              </a:ext>
            </a:extLst>
          </p:cNvPr>
          <p:cNvSpPr txBox="1"/>
          <p:nvPr/>
        </p:nvSpPr>
        <p:spPr>
          <a:xfrm>
            <a:off x="9094839" y="3687097"/>
            <a:ext cx="277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– non-linear because F(ax) == </a:t>
            </a:r>
            <a:r>
              <a:rPr lang="en-US" dirty="0" err="1"/>
              <a:t>aF</a:t>
            </a:r>
            <a:r>
              <a:rPr lang="en-US" dirty="0"/>
              <a:t>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5F29A-68C0-C5C6-AAA7-45002B0F28CB}"/>
              </a:ext>
            </a:extLst>
          </p:cNvPr>
          <p:cNvSpPr txBox="1"/>
          <p:nvPr/>
        </p:nvSpPr>
        <p:spPr>
          <a:xfrm>
            <a:off x="8858865" y="4916129"/>
            <a:ext cx="321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NEED TO BE DIFFERENTIABLE!!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8800321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89FCD-99F4-BE53-0AE3-5846CC7C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483-7038-8DB3-88D5-C1024404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– But how do we train it?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1A68B-7461-FA5D-F89B-BB3EFC9F7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</a:t>
                </a:r>
                <a:r>
                  <a:rPr lang="en-US" b="1" dirty="0"/>
                  <a:t>updating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– BACKPROPAGATION</a:t>
                </a:r>
              </a:p>
              <a:p>
                <a:r>
                  <a:rPr lang="ro-RO" b="1" dirty="0"/>
                  <a:t>Stochastic Gradient Descent (SGD)</a:t>
                </a:r>
                <a:r>
                  <a:rPr lang="en-US" b="1" dirty="0"/>
                  <a:t> </a:t>
                </a:r>
                <a:r>
                  <a:rPr lang="en-US" dirty="0"/>
                  <a:t>– update weights after each sample.</a:t>
                </a:r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1A68B-7461-FA5D-F89B-BB3EFC9F7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  <a:blipFill>
                <a:blip r:embed="rId2"/>
                <a:stretch>
                  <a:fillRect l="-949" t="-194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26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0F47-2109-21C1-32C1-5CBF5C99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DD5-718A-DC32-3901-471406A2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– But how do we train it?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6A29A-7481-5450-0A7A-A989A1789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</a:t>
                </a:r>
                <a:r>
                  <a:rPr lang="en-US" b="1" dirty="0"/>
                  <a:t>updating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– BACKPROPAGATION</a:t>
                </a:r>
              </a:p>
              <a:p>
                <a:r>
                  <a:rPr lang="ro-RO" b="1" dirty="0"/>
                  <a:t>Stochastic Gradient Descent (SGD)</a:t>
                </a:r>
                <a:r>
                  <a:rPr lang="en-US" b="1" dirty="0"/>
                  <a:t> </a:t>
                </a:r>
                <a:r>
                  <a:rPr lang="en-US" dirty="0"/>
                  <a:t>– update weights after each sample.</a:t>
                </a:r>
                <a:endParaRPr lang="en-US" b="1" dirty="0"/>
              </a:p>
              <a:p>
                <a:r>
                  <a:rPr lang="en-US" dirty="0"/>
                  <a:t>Given a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a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compute a </a:t>
                </a:r>
                <a:r>
                  <a:rPr lang="en-US" b="1" dirty="0"/>
                  <a:t>cost/loss </a:t>
                </a:r>
                <a:r>
                  <a:rPr lang="en-US" dirty="0"/>
                  <a:t>function (e.g. MSE)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6A29A-7481-5450-0A7A-A989A1789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  <a:blipFill>
                <a:blip r:embed="rId2"/>
                <a:stretch>
                  <a:fillRect l="-949" t="-194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57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70E4B-EBC2-583E-6C4A-71662F30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457-DA05-E41C-DE7C-28F692D8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– But how do we train it?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49B0F-CB64-CB8B-2366-C378142F3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</a:t>
                </a:r>
                <a:r>
                  <a:rPr lang="en-US" b="1" dirty="0"/>
                  <a:t>updating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– BACKPROPAGATION</a:t>
                </a:r>
              </a:p>
              <a:p>
                <a:r>
                  <a:rPr lang="ro-RO" b="1" dirty="0"/>
                  <a:t>Stochastic Gradient Descent (SGD)</a:t>
                </a:r>
                <a:r>
                  <a:rPr lang="en-US" b="1" dirty="0"/>
                  <a:t> </a:t>
                </a:r>
                <a:r>
                  <a:rPr lang="en-US" dirty="0"/>
                  <a:t>– update weights after each sample.</a:t>
                </a:r>
                <a:endParaRPr lang="en-US" b="1" dirty="0"/>
              </a:p>
              <a:p>
                <a:r>
                  <a:rPr lang="en-US" dirty="0"/>
                  <a:t>Given a 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a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compute a </a:t>
                </a:r>
                <a:r>
                  <a:rPr lang="en-US" b="1" dirty="0"/>
                  <a:t>cost/loss </a:t>
                </a:r>
                <a:r>
                  <a:rPr lang="en-US" dirty="0"/>
                  <a:t>function (e.g. MSE)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We want to minimize a loss function =&gt; we use the gradient </a:t>
                </a:r>
              </a:p>
              <a:p>
                <a:pPr lvl="1"/>
                <a:r>
                  <a:rPr lang="en-US" b="0" dirty="0"/>
                  <a:t>The </a:t>
                </a:r>
                <a:r>
                  <a:rPr lang="en-US" b="1" dirty="0"/>
                  <a:t>gradient points </a:t>
                </a:r>
                <a:r>
                  <a:rPr lang="en-US" b="0" dirty="0"/>
                  <a:t>in the direction of a maxima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</a:rPr>
                      <m:t> ←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pl-PL" b="1" i="1" smtClean="0">
                        <a:latin typeface="Cambria Math" panose="02040503050406030204" pitchFamily="18" charset="0"/>
                      </a:rPr>
                      <m:t> -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*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b="1" dirty="0"/>
                  <a:t>   </a:t>
                </a:r>
                <a:r>
                  <a:rPr lang="en-US" b="0" dirty="0"/>
                  <a:t>=&gt; weights update based on the gradient of the loss function based on the weights (THIS IS TRAINING)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– learning rate/step (gives how fast we go with the weight updates)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49B0F-CB64-CB8B-2366-C378142F3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653" y="1167105"/>
                <a:ext cx="11561465" cy="5325769"/>
              </a:xfrm>
              <a:blipFill>
                <a:blip r:embed="rId2"/>
                <a:stretch>
                  <a:fillRect l="-949" t="-194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61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064D-E026-A993-426A-E2EB00C0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– Learning Rate</a:t>
            </a:r>
            <a:endParaRPr lang="ro-RO" dirty="0"/>
          </a:p>
        </p:txBody>
      </p:sp>
      <p:pic>
        <p:nvPicPr>
          <p:cNvPr id="28674" name="Picture 2" descr="Setting the learning rate of your neural network.">
            <a:extLst>
              <a:ext uri="{FF2B5EF4-FFF2-40B4-BE49-F238E27FC236}">
                <a16:creationId xmlns:a16="http://schemas.microsoft.com/office/drawing/2014/main" id="{E84A952F-F4BC-78ED-6D3F-8A6130F9D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541054"/>
            <a:ext cx="117633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940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9925-3FCA-A526-77EB-305E5A1B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Limitations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5A9F-C434-6A35-D952-26CC3605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24" y="1953390"/>
            <a:ext cx="3311769" cy="4453448"/>
          </a:xfrm>
        </p:spPr>
        <p:txBody>
          <a:bodyPr>
            <a:normAutofit/>
          </a:bodyPr>
          <a:lstStyle/>
          <a:p>
            <a:r>
              <a:rPr lang="en-US" dirty="0"/>
              <a:t>Only for linearly separable data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Multi-Layer Perceptron (MLP)</a:t>
            </a:r>
          </a:p>
          <a:p>
            <a:pPr lvl="1"/>
            <a:r>
              <a:rPr lang="en-US" dirty="0"/>
              <a:t>Can capture non-linearity </a:t>
            </a:r>
          </a:p>
          <a:p>
            <a:pPr lvl="1"/>
            <a:r>
              <a:rPr lang="en-US" dirty="0"/>
              <a:t>Easy to scale for more complex data </a:t>
            </a:r>
            <a:endParaRPr lang="ro-RO" dirty="0"/>
          </a:p>
        </p:txBody>
      </p:sp>
      <p:pic>
        <p:nvPicPr>
          <p:cNvPr id="31746" name="Picture 2" descr="Multi-Layer Perceptron Learning in Tensorflow - GeeksforGeeks">
            <a:extLst>
              <a:ext uri="{FF2B5EF4-FFF2-40B4-BE49-F238E27FC236}">
                <a16:creationId xmlns:a16="http://schemas.microsoft.com/office/drawing/2014/main" id="{5642D31E-7652-442E-CD8E-48A8BCBD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49" y="1575562"/>
            <a:ext cx="8217452" cy="445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27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9B37-9BC3-C601-3E82-22A84BC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Multi-Layer Perceptron – Fully Connected Network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5C18-60B4-FE04-15FD-9BA6D7A0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29"/>
            <a:ext cx="10515600" cy="5779832"/>
          </a:xfrm>
        </p:spPr>
        <p:txBody>
          <a:bodyPr/>
          <a:lstStyle/>
          <a:p>
            <a:r>
              <a:rPr lang="en-US" b="1" dirty="0"/>
              <a:t>Input Layer</a:t>
            </a:r>
            <a:r>
              <a:rPr lang="en-US" dirty="0"/>
              <a:t>: similar to the perceptron (e.g. pixels)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7045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0FE0-6C4E-75E6-CD06-F707554C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69CA-5B46-9D1D-4108-0FC12B24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Multi-Layer Perceptron – Fully Connected Network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FEC7-4E96-D56F-730F-C2A89E86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29"/>
            <a:ext cx="10515600" cy="5779832"/>
          </a:xfrm>
        </p:spPr>
        <p:txBody>
          <a:bodyPr/>
          <a:lstStyle/>
          <a:p>
            <a:r>
              <a:rPr lang="en-US" b="1" dirty="0"/>
              <a:t>Input Layer</a:t>
            </a:r>
            <a:r>
              <a:rPr lang="en-US" dirty="0"/>
              <a:t>: similar to the perceptron (e.g. pixels)</a:t>
            </a:r>
          </a:p>
          <a:p>
            <a:r>
              <a:rPr lang="en-US" b="1" dirty="0"/>
              <a:t>Hidden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or more layers with multiple neurons that each have a connection to each neuron in the previous layer and the neurons in next layer.</a:t>
            </a:r>
          </a:p>
          <a:p>
            <a:pPr lvl="1"/>
            <a:r>
              <a:rPr lang="en-US" dirty="0"/>
              <a:t>Connections represent the </a:t>
            </a:r>
            <a:r>
              <a:rPr lang="en-US" b="1" dirty="0"/>
              <a:t>WEIGHTS</a:t>
            </a:r>
          </a:p>
          <a:p>
            <a:pPr lvl="1"/>
            <a:r>
              <a:rPr lang="en-US" dirty="0"/>
              <a:t>Each neuron has an activation.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26115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07C6-6FAF-5067-0343-0C2E30566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513-3BD4-C91D-C894-146F40D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Multi-Layer Perceptron – Fully Connected Network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C506-25A0-724A-9A9E-E93412E7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29"/>
            <a:ext cx="10515600" cy="5779832"/>
          </a:xfrm>
        </p:spPr>
        <p:txBody>
          <a:bodyPr/>
          <a:lstStyle/>
          <a:p>
            <a:r>
              <a:rPr lang="en-US" b="1" dirty="0"/>
              <a:t>Input Layer</a:t>
            </a:r>
            <a:r>
              <a:rPr lang="en-US" dirty="0"/>
              <a:t>: similar to the perceptron (e.g. pixels)</a:t>
            </a:r>
          </a:p>
          <a:p>
            <a:r>
              <a:rPr lang="en-US" b="1" dirty="0"/>
              <a:t>Hidden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or more layers with multiple neurons that each have a connection to each neuron in the previous layer and the neurons in next layer.</a:t>
            </a:r>
          </a:p>
          <a:p>
            <a:pPr lvl="1"/>
            <a:r>
              <a:rPr lang="en-US" dirty="0"/>
              <a:t>Connections represent the </a:t>
            </a:r>
            <a:r>
              <a:rPr lang="en-US" b="1" dirty="0"/>
              <a:t>WEIGHTS</a:t>
            </a:r>
          </a:p>
          <a:p>
            <a:pPr lvl="1"/>
            <a:r>
              <a:rPr lang="en-US" dirty="0"/>
              <a:t>Each neuron has an activation.</a:t>
            </a:r>
          </a:p>
          <a:p>
            <a:r>
              <a:rPr lang="en-US" b="1" dirty="0"/>
              <a:t>Output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decision layer characterized by an activation function fit for different tasks: Sigmoid – Regression, </a:t>
            </a:r>
            <a:r>
              <a:rPr lang="en-US" dirty="0" err="1"/>
              <a:t>Softmax</a:t>
            </a:r>
            <a:r>
              <a:rPr lang="en-US" dirty="0"/>
              <a:t> – Classification.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3703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76DF4-09B0-7373-28F8-4FEFAD5D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77B6-1009-2EA0-252B-3AC23DB3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Multi-Layer Perceptron – Fully Connected Network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BAF5-42DB-1D7A-BD78-9B05907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29"/>
            <a:ext cx="10515600" cy="5779832"/>
          </a:xfrm>
        </p:spPr>
        <p:txBody>
          <a:bodyPr/>
          <a:lstStyle/>
          <a:p>
            <a:r>
              <a:rPr lang="en-US" b="1" dirty="0"/>
              <a:t>Input Layer</a:t>
            </a:r>
            <a:r>
              <a:rPr lang="en-US" dirty="0"/>
              <a:t>: similar to the perceptron (e.g. pixels)</a:t>
            </a:r>
          </a:p>
          <a:p>
            <a:r>
              <a:rPr lang="en-US" b="1" dirty="0"/>
              <a:t>Hidden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or more layers with multiple neurons that each have a connection to each neuron in the previous layer and the neurons in next layer.</a:t>
            </a:r>
          </a:p>
          <a:p>
            <a:pPr lvl="1"/>
            <a:r>
              <a:rPr lang="en-US" dirty="0"/>
              <a:t>Connections represent the </a:t>
            </a:r>
            <a:r>
              <a:rPr lang="en-US" b="1" dirty="0"/>
              <a:t>WEIGHTS</a:t>
            </a:r>
          </a:p>
          <a:p>
            <a:pPr lvl="1"/>
            <a:r>
              <a:rPr lang="en-US" dirty="0"/>
              <a:t>Each neuron has an activation.</a:t>
            </a:r>
          </a:p>
          <a:p>
            <a:r>
              <a:rPr lang="en-US" b="1" dirty="0"/>
              <a:t>Output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decision layer characterized by an activation function fit for different tasks: Sigmoid – Regression, </a:t>
            </a:r>
            <a:r>
              <a:rPr lang="en-US" dirty="0" err="1"/>
              <a:t>Softmax</a:t>
            </a:r>
            <a:r>
              <a:rPr lang="en-US" dirty="0"/>
              <a:t> – Classification.</a:t>
            </a:r>
          </a:p>
          <a:p>
            <a:r>
              <a:rPr lang="en-US" b="1" dirty="0"/>
              <a:t>Training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Backpropagation: update weights in the network</a:t>
            </a:r>
          </a:p>
          <a:p>
            <a:pPr lvl="1"/>
            <a:r>
              <a:rPr lang="en-US" dirty="0"/>
              <a:t>Minimize loss function with an algorithm: Stochastic Gradient Descent.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92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AD2F-DF68-9E85-F08B-1110B2A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FEA5-92E6-2C27-E40A-717E8FC2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Case: Music Preferences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BDCD-DD48-DA97-1E00-7E5DA1D9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00"/>
            <a:ext cx="10515600" cy="660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we predict if somebody will like a song based on previous songs he liked? Why do we like songs? Because of: tempo, intensity, genre,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2F2DB-8205-043E-9456-CDF28EA9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5" y="2157903"/>
            <a:ext cx="5348524" cy="35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B921C-B5EF-C49B-804B-79B7C56F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04" y="2647573"/>
            <a:ext cx="1513239" cy="781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1B09C-86D3-D6EF-263D-890EEDCA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0" y="2157903"/>
            <a:ext cx="5316020" cy="3590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CC569-5014-5927-C38A-BCE547F82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946" y="2157902"/>
            <a:ext cx="6416170" cy="35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513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72AF-2E21-9716-2E6D-82855182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Backpropagation</a:t>
            </a:r>
            <a:endParaRPr lang="ro-RO" dirty="0"/>
          </a:p>
        </p:txBody>
      </p:sp>
      <p:pic>
        <p:nvPicPr>
          <p:cNvPr id="34818" name="Picture 2" descr="Backpropagation in Neural Network - GeeksforGeeks">
            <a:extLst>
              <a:ext uri="{FF2B5EF4-FFF2-40B4-BE49-F238E27FC236}">
                <a16:creationId xmlns:a16="http://schemas.microsoft.com/office/drawing/2014/main" id="{7BEFB916-2FE8-CBC3-8C62-568468BB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067" y="1235947"/>
            <a:ext cx="8471866" cy="54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232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342B-57A6-ABE2-3432-2DC67C3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Activation Functions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5EBF-4139-22D9-B14C-1C3782E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Softmax</a:t>
            </a:r>
            <a:r>
              <a:rPr lang="en-US" dirty="0"/>
              <a:t> (classification)</a:t>
            </a:r>
          </a:p>
          <a:p>
            <a:pPr lvl="1"/>
            <a:r>
              <a:rPr lang="en-US" dirty="0"/>
              <a:t>Sum of probabilities for all classes is equal to 1. (e.g. [ 0.1 0.25 0.65]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Sigmoid </a:t>
            </a:r>
            <a:r>
              <a:rPr lang="en-US" dirty="0"/>
              <a:t>(regression)</a:t>
            </a:r>
          </a:p>
          <a:p>
            <a:pPr lvl="1"/>
            <a:r>
              <a:rPr lang="en-US" dirty="0"/>
              <a:t>Values in range [0,1]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71436-756E-FAEB-B4DB-87AF6136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09" y="2192232"/>
            <a:ext cx="3821802" cy="143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9ED3E-F97C-3CFC-613F-A9FC3E70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16" y="4422948"/>
            <a:ext cx="3630183" cy="15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85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F840-5A5E-1722-DE71-7E8A62A33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D7B-762A-2DEA-8886-78E9A804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E9EC-8E3A-BFB7-B1A2-DDB7E9AF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5098184"/>
          </a:xfrm>
        </p:spPr>
        <p:txBody>
          <a:bodyPr/>
          <a:lstStyle/>
          <a:p>
            <a:r>
              <a:rPr lang="en-US" b="1" dirty="0"/>
              <a:t>MAE</a:t>
            </a:r>
          </a:p>
          <a:p>
            <a:r>
              <a:rPr lang="en-US" b="1" dirty="0"/>
              <a:t>MSE</a:t>
            </a:r>
          </a:p>
          <a:p>
            <a:r>
              <a:rPr lang="en-US" b="1" dirty="0"/>
              <a:t>Categorical Cross-Entropy 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9E87A-2856-52AA-6F7B-031E5BEA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26" y="3383587"/>
            <a:ext cx="3802320" cy="15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27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E400-4F3E-F4AA-924F-40907C6F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Perceptron vs MLP</a:t>
            </a: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83887-3B24-D49F-8C1A-FF4928CE0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85941"/>
              </p:ext>
            </p:extLst>
          </p:nvPr>
        </p:nvGraphicFramePr>
        <p:xfrm>
          <a:off x="637231" y="3281599"/>
          <a:ext cx="11109291" cy="1935284"/>
        </p:xfrm>
        <a:graphic>
          <a:graphicData uri="http://schemas.openxmlformats.org/drawingml/2006/table">
            <a:tbl>
              <a:tblPr/>
              <a:tblGrid>
                <a:gridCol w="3703097">
                  <a:extLst>
                    <a:ext uri="{9D8B030D-6E8A-4147-A177-3AD203B41FA5}">
                      <a16:colId xmlns:a16="http://schemas.microsoft.com/office/drawing/2014/main" val="1757860845"/>
                    </a:ext>
                  </a:extLst>
                </a:gridCol>
                <a:gridCol w="3703097">
                  <a:extLst>
                    <a:ext uri="{9D8B030D-6E8A-4147-A177-3AD203B41FA5}">
                      <a16:colId xmlns:a16="http://schemas.microsoft.com/office/drawing/2014/main" val="780213450"/>
                    </a:ext>
                  </a:extLst>
                </a:gridCol>
                <a:gridCol w="3703097">
                  <a:extLst>
                    <a:ext uri="{9D8B030D-6E8A-4147-A177-3AD203B41FA5}">
                      <a16:colId xmlns:a16="http://schemas.microsoft.com/office/drawing/2014/main" val="488347573"/>
                    </a:ext>
                  </a:extLst>
                </a:gridCol>
              </a:tblGrid>
              <a:tr h="48382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o-RO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b="1" dirty="0"/>
                        <a:t>Perceptron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b="1" dirty="0"/>
                        <a:t>MLP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470518"/>
                  </a:ext>
                </a:extLst>
              </a:tr>
              <a:tr h="48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b="1" dirty="0"/>
                        <a:t>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/>
                        <a:t>Multiple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289180"/>
                  </a:ext>
                </a:extLst>
              </a:tr>
              <a:tr h="48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b="1" dirty="0"/>
                        <a:t>Non-linear problems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49528"/>
                  </a:ext>
                </a:extLst>
              </a:tr>
              <a:tr h="48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b="1" dirty="0"/>
                        <a:t>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/>
                        <a:t>Simple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Complex (Backprop)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559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A17FBA-D5D7-A590-D9E1-66D5A10ED70B}"/>
              </a:ext>
            </a:extLst>
          </p:cNvPr>
          <p:cNvSpPr txBox="1"/>
          <p:nvPr/>
        </p:nvSpPr>
        <p:spPr>
          <a:xfrm>
            <a:off x="833175" y="1436747"/>
            <a:ext cx="1071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use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Perceptron is just the foundation of the MLP (the building block)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train an MLP through backpropagation.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2468218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8021-E9B8-1113-83E4-0A910E68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MLP: Hyper-Parameters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C825-815B-356C-CB84-F0F0439C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Activation function</a:t>
            </a:r>
            <a:r>
              <a:rPr lang="en-US" dirty="0"/>
              <a:t>: 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, tanh, etc.</a:t>
            </a:r>
          </a:p>
          <a:p>
            <a:r>
              <a:rPr lang="en-US" b="1" dirty="0"/>
              <a:t>Hidden Layer sizes</a:t>
            </a:r>
            <a:r>
              <a:rPr lang="en-US" dirty="0"/>
              <a:t>: (128), (128,64), etc. =&gt; usually in decreasing size</a:t>
            </a:r>
          </a:p>
          <a:p>
            <a:r>
              <a:rPr lang="en-US" b="1" dirty="0"/>
              <a:t>Output activation</a:t>
            </a:r>
            <a:r>
              <a:rPr lang="en-US" dirty="0"/>
              <a:t>: </a:t>
            </a:r>
            <a:r>
              <a:rPr lang="en-US" dirty="0" err="1"/>
              <a:t>softmax</a:t>
            </a:r>
            <a:r>
              <a:rPr lang="en-US" dirty="0"/>
              <a:t>, sigmoid (depending on the problem)</a:t>
            </a:r>
          </a:p>
          <a:p>
            <a:r>
              <a:rPr lang="en-US" b="1" dirty="0"/>
              <a:t>Loss function</a:t>
            </a:r>
            <a:r>
              <a:rPr lang="en-US" dirty="0"/>
              <a:t>: </a:t>
            </a:r>
            <a:r>
              <a:rPr lang="en-US" dirty="0" err="1"/>
              <a:t>mae</a:t>
            </a:r>
            <a:r>
              <a:rPr lang="en-US" dirty="0"/>
              <a:t>, </a:t>
            </a:r>
            <a:r>
              <a:rPr lang="en-US" dirty="0" err="1"/>
              <a:t>mse</a:t>
            </a:r>
            <a:r>
              <a:rPr lang="en-US" dirty="0"/>
              <a:t>, categorical cross-entropy (most common for classification)</a:t>
            </a:r>
          </a:p>
          <a:p>
            <a:r>
              <a:rPr lang="en-US" b="1" dirty="0"/>
              <a:t>Minimization algorithm (Optimizer): </a:t>
            </a:r>
            <a:r>
              <a:rPr lang="en-US" dirty="0"/>
              <a:t>Stochastic Gradient Descent, Adam</a:t>
            </a:r>
          </a:p>
          <a:p>
            <a:r>
              <a:rPr lang="en-US" b="1" dirty="0"/>
              <a:t>Learning Rate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73507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8DE9-710C-C957-D53C-520D6053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E62-2103-B060-8EF5-57CEEF1B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75633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707E3-23C0-149B-1D94-E7BC50CD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7DF-0B18-137B-193F-6846F401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A82D-F27B-7A31-7A1E-CC9DDC85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r>
              <a:rPr lang="ro-RO" b="1" dirty="0"/>
              <a:t>Overfitting</a:t>
            </a:r>
            <a:br>
              <a:rPr lang="ro-RO" dirty="0"/>
            </a:br>
            <a:r>
              <a:rPr lang="ro-RO" dirty="0"/>
              <a:t>→ Model memorizes training data, poor generalization to new data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22317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DD89B-A6C2-0E5C-16D5-184FE552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1609-2C04-1C69-A9E9-434AAF05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4ED2-8CD2-3017-422D-06CCD136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r>
              <a:rPr lang="ro-RO" b="1" dirty="0"/>
              <a:t>Overfitting</a:t>
            </a:r>
            <a:br>
              <a:rPr lang="ro-RO" dirty="0"/>
            </a:br>
            <a:r>
              <a:rPr lang="ro-RO" dirty="0"/>
              <a:t>→ Model memorizes training data, poor generalization to new data</a:t>
            </a:r>
          </a:p>
          <a:p>
            <a:r>
              <a:rPr lang="ro-RO" b="1" dirty="0"/>
              <a:t>High Computational Cost</a:t>
            </a:r>
            <a:br>
              <a:rPr lang="ro-RO" dirty="0"/>
            </a:br>
            <a:r>
              <a:rPr lang="ro-RO" dirty="0"/>
              <a:t>→ Training deep networks is resource-intensive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79057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805C3-54CB-CD07-F626-7CB32035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7B71-30F8-CD3F-B1E1-C3386C0C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E230-0C8C-A1BD-03F1-A3008818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r>
              <a:rPr lang="ro-RO" b="1" dirty="0"/>
              <a:t>Overfitting</a:t>
            </a:r>
            <a:br>
              <a:rPr lang="ro-RO" dirty="0"/>
            </a:br>
            <a:r>
              <a:rPr lang="ro-RO" dirty="0"/>
              <a:t>→ Model memorizes training data, poor generalization to new data</a:t>
            </a:r>
          </a:p>
          <a:p>
            <a:r>
              <a:rPr lang="ro-RO" b="1" dirty="0"/>
              <a:t>High Computational Cost</a:t>
            </a:r>
            <a:br>
              <a:rPr lang="ro-RO" dirty="0"/>
            </a:br>
            <a:r>
              <a:rPr lang="ro-RO" dirty="0"/>
              <a:t>→ Training deep networks is resource-intensive</a:t>
            </a:r>
          </a:p>
          <a:p>
            <a:r>
              <a:rPr lang="ro-RO" b="1" dirty="0"/>
              <a:t>Hyperparameter Sensitivity</a:t>
            </a:r>
            <a:br>
              <a:rPr lang="ro-RO" dirty="0"/>
            </a:br>
            <a:r>
              <a:rPr lang="ro-RO" dirty="0"/>
              <a:t>→ Learning rate, hidden layers, neurons, batch size → critical choices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463669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BD89-C051-1011-60C4-2AE5F8EB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67A1-801A-38CB-F22E-D40260A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- challenges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5941-CDE2-AC98-B6C0-088BC992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/>
              <a:t>Vanishing / Exploding Gradients</a:t>
            </a:r>
            <a:br>
              <a:rPr lang="ro-RO" dirty="0"/>
            </a:br>
            <a:r>
              <a:rPr lang="ro-RO" dirty="0"/>
              <a:t>→ Gradients shrink or blow up during backpropagation, slowing learning</a:t>
            </a:r>
          </a:p>
          <a:p>
            <a:r>
              <a:rPr lang="ro-RO" b="1" dirty="0"/>
              <a:t>Overfitting</a:t>
            </a:r>
            <a:br>
              <a:rPr lang="ro-RO" dirty="0"/>
            </a:br>
            <a:r>
              <a:rPr lang="ro-RO" dirty="0"/>
              <a:t>→ Model memorizes training data, poor generalization to new data</a:t>
            </a:r>
          </a:p>
          <a:p>
            <a:r>
              <a:rPr lang="ro-RO" b="1" dirty="0"/>
              <a:t>High Computational Cost</a:t>
            </a:r>
            <a:br>
              <a:rPr lang="ro-RO" dirty="0"/>
            </a:br>
            <a:r>
              <a:rPr lang="ro-RO" dirty="0"/>
              <a:t>→ Training deep networks is resource-intensive</a:t>
            </a:r>
          </a:p>
          <a:p>
            <a:r>
              <a:rPr lang="ro-RO" b="1" dirty="0"/>
              <a:t>Hyperparameter Sensitivity</a:t>
            </a:r>
            <a:br>
              <a:rPr lang="ro-RO" dirty="0"/>
            </a:br>
            <a:r>
              <a:rPr lang="ro-RO" dirty="0"/>
              <a:t>→ Learning rate, hidden layers, neurons, batch size → critical choices</a:t>
            </a:r>
          </a:p>
          <a:p>
            <a:r>
              <a:rPr lang="ro-RO" b="1" dirty="0"/>
              <a:t>Local Minima &amp; Saddle Points</a:t>
            </a:r>
            <a:br>
              <a:rPr lang="ro-RO" dirty="0"/>
            </a:br>
            <a:r>
              <a:rPr lang="ro-RO" dirty="0"/>
              <a:t>→ Optimization may get stuck in non-optimal solutions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847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540DE9842DC4B981C039567FD03F7" ma:contentTypeVersion="17" ma:contentTypeDescription="Create a new document." ma:contentTypeScope="" ma:versionID="d9e1d43c8043cd6eabbdc8dbbbed3617">
  <xsd:schema xmlns:xsd="http://www.w3.org/2001/XMLSchema" xmlns:xs="http://www.w3.org/2001/XMLSchema" xmlns:p="http://schemas.microsoft.com/office/2006/metadata/properties" xmlns:ns3="563fd8cf-ee8a-4512-8f2a-2654ec42e966" xmlns:ns4="aae81d8f-6948-4d69-8440-1a656906d107" targetNamespace="http://schemas.microsoft.com/office/2006/metadata/properties" ma:root="true" ma:fieldsID="78e24cf8ceb5e6008d71a4c85e8e6680" ns3:_="" ns4:_="">
    <xsd:import namespace="563fd8cf-ee8a-4512-8f2a-2654ec42e966"/>
    <xsd:import namespace="aae81d8f-6948-4d69-8440-1a656906d10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DateTaken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fd8cf-ee8a-4512-8f2a-2654ec42e9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81d8f-6948-4d69-8440-1a656906d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e81d8f-6948-4d69-8440-1a656906d107" xsi:nil="true"/>
  </documentManagement>
</p:properties>
</file>

<file path=customXml/itemProps1.xml><?xml version="1.0" encoding="utf-8"?>
<ds:datastoreItem xmlns:ds="http://schemas.openxmlformats.org/officeDocument/2006/customXml" ds:itemID="{EE273C4C-7A69-4B5E-9F2F-B2BC4F6AE3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3fd8cf-ee8a-4512-8f2a-2654ec42e966"/>
    <ds:schemaRef ds:uri="aae81d8f-6948-4d69-8440-1a656906d1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750EBD-9F57-4636-8090-EFCD303175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9E1ED-1861-4334-B3AD-CA0504BCE917}">
  <ds:schemaRefs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63fd8cf-ee8a-4512-8f2a-2654ec42e966"/>
    <ds:schemaRef ds:uri="aae81d8f-6948-4d69-8440-1a656906d10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</TotalTime>
  <Words>3966</Words>
  <Application>Microsoft Office PowerPoint</Application>
  <PresentationFormat>Widescreen</PresentationFormat>
  <Paragraphs>531</Paragraphs>
  <Slides>102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Aptos</vt:lpstr>
      <vt:lpstr>Aptos Display</vt:lpstr>
      <vt:lpstr>Arial</vt:lpstr>
      <vt:lpstr>Cambria Math</vt:lpstr>
      <vt:lpstr>Office Theme</vt:lpstr>
      <vt:lpstr>Introduction to Machine Learning</vt:lpstr>
      <vt:lpstr>Overview</vt:lpstr>
      <vt:lpstr>Nature &amp; Processes</vt:lpstr>
      <vt:lpstr>Nature &amp; Processes</vt:lpstr>
      <vt:lpstr>Nature &amp; Processes</vt:lpstr>
      <vt:lpstr>Nature &amp; Processes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Study Case: Music Preferences</vt:lpstr>
      <vt:lpstr>AI or ML or Fancy Statistics?</vt:lpstr>
      <vt:lpstr>AI or ML or Fancy Statistics?</vt:lpstr>
      <vt:lpstr>AI or ML or Fancy Statistics?</vt:lpstr>
      <vt:lpstr>AI or ML or Fancy Statistics?</vt:lpstr>
      <vt:lpstr>AI or ML or Fancy Statistics?</vt:lpstr>
      <vt:lpstr>Problems in Machine Learning</vt:lpstr>
      <vt:lpstr>Supervised vs Unsupervised Learning</vt:lpstr>
      <vt:lpstr>Data Processing: Features &amp; Labels</vt:lpstr>
      <vt:lpstr>Features </vt:lpstr>
      <vt:lpstr>Features </vt:lpstr>
      <vt:lpstr>Features </vt:lpstr>
      <vt:lpstr>Features </vt:lpstr>
      <vt:lpstr>Features </vt:lpstr>
      <vt:lpstr>Problem with features </vt:lpstr>
      <vt:lpstr>Problem with features </vt:lpstr>
      <vt:lpstr>Problem with features </vt:lpstr>
      <vt:lpstr>Problem with features </vt:lpstr>
      <vt:lpstr>Problem with features </vt:lpstr>
      <vt:lpstr>Problem with features </vt:lpstr>
      <vt:lpstr>Problem with features </vt:lpstr>
      <vt:lpstr>Feature Engineering</vt:lpstr>
      <vt:lpstr>Feature Engineering</vt:lpstr>
      <vt:lpstr>Feature Engineering</vt:lpstr>
      <vt:lpstr>Feature Engineering</vt:lpstr>
      <vt:lpstr>Feature Engineering – Missing Data</vt:lpstr>
      <vt:lpstr>Feature Engineering – Missing Data</vt:lpstr>
      <vt:lpstr>Feature Engineering – Dimensionality Reduction</vt:lpstr>
      <vt:lpstr>Feature Engineering – Dimensionality Reduction</vt:lpstr>
      <vt:lpstr>Labels</vt:lpstr>
      <vt:lpstr>Labels</vt:lpstr>
      <vt:lpstr>Regression Task</vt:lpstr>
      <vt:lpstr>Classification</vt:lpstr>
      <vt:lpstr>PowerPoint Presentation</vt:lpstr>
      <vt:lpstr>Classification: Encoding</vt:lpstr>
      <vt:lpstr>Classification: Encoding</vt:lpstr>
      <vt:lpstr>Classification: Encoding</vt:lpstr>
      <vt:lpstr>Conclusions: Features &amp; Labels</vt:lpstr>
      <vt:lpstr>RECAP </vt:lpstr>
      <vt:lpstr>Supervised Learning</vt:lpstr>
      <vt:lpstr>Supervised Learning</vt:lpstr>
      <vt:lpstr>Supervised Learning</vt:lpstr>
      <vt:lpstr>Supervised Learning: Training</vt:lpstr>
      <vt:lpstr>Supervised Learning: Training </vt:lpstr>
      <vt:lpstr>Supervised Learning: Generalization</vt:lpstr>
      <vt:lpstr>Supervised Learning: Underfitting, Overfitting</vt:lpstr>
      <vt:lpstr>Supervised Learning: Underfitting, Overfitting</vt:lpstr>
      <vt:lpstr>Supervised Learning: Bias-Variance Trade-off</vt:lpstr>
      <vt:lpstr>Supervised Learning: validation set</vt:lpstr>
      <vt:lpstr>Supervised Learning: Metrics</vt:lpstr>
      <vt:lpstr>Supervised Learning: Metrics</vt:lpstr>
      <vt:lpstr>Supervised Learning: Metrics</vt:lpstr>
      <vt:lpstr>Supervised Learning: Goal</vt:lpstr>
      <vt:lpstr>Supervised Learning: Challenges</vt:lpstr>
      <vt:lpstr>Supervised Learning: Methods</vt:lpstr>
      <vt:lpstr>Supervised Learning: K-nearest neighbors</vt:lpstr>
      <vt:lpstr>Supervised Learning: Support Vector Machines</vt:lpstr>
      <vt:lpstr>Conclusions</vt:lpstr>
      <vt:lpstr>Supervised Learning - Perceptron</vt:lpstr>
      <vt:lpstr>Biological Neuron Inspiration</vt:lpstr>
      <vt:lpstr>Perceptron</vt:lpstr>
      <vt:lpstr>Activation function</vt:lpstr>
      <vt:lpstr>Activation function</vt:lpstr>
      <vt:lpstr>Activation function</vt:lpstr>
      <vt:lpstr>Perceptron – But how do we train it?</vt:lpstr>
      <vt:lpstr>Perceptron – But how do we train it?</vt:lpstr>
      <vt:lpstr>Perceptron – But how do we train it?</vt:lpstr>
      <vt:lpstr>Backpropagation – Learning Rate</vt:lpstr>
      <vt:lpstr>Perceptron Limitations </vt:lpstr>
      <vt:lpstr>Multi-Layer Perceptron – Fully Connected Network</vt:lpstr>
      <vt:lpstr>Multi-Layer Perceptron – Fully Connected Network</vt:lpstr>
      <vt:lpstr>Multi-Layer Perceptron – Fully Connected Network</vt:lpstr>
      <vt:lpstr>Multi-Layer Perceptron – Fully Connected Network</vt:lpstr>
      <vt:lpstr>MLP - Backpropagation</vt:lpstr>
      <vt:lpstr>Output Activation Functions</vt:lpstr>
      <vt:lpstr>Loss Functions</vt:lpstr>
      <vt:lpstr>Perceptron vs MLP</vt:lpstr>
      <vt:lpstr>MLP: Hyper-Parameters</vt:lpstr>
      <vt:lpstr>MLP - challenges</vt:lpstr>
      <vt:lpstr>MLP - challenges</vt:lpstr>
      <vt:lpstr>MLP - challenges</vt:lpstr>
      <vt:lpstr>MLP - challenges</vt:lpstr>
      <vt:lpstr>MLP - challenges</vt:lpstr>
      <vt:lpstr>MLP - challenges</vt:lpstr>
      <vt:lpstr>MLP – techniques to reduce problems</vt:lpstr>
      <vt:lpstr>Lab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PÎRLOGEANU (102566)</dc:creator>
  <cp:lastModifiedBy>Gabriel PÎRLOGEANU (102566)</cp:lastModifiedBy>
  <cp:revision>58</cp:revision>
  <dcterms:created xsi:type="dcterms:W3CDTF">2025-09-17T20:49:21Z</dcterms:created>
  <dcterms:modified xsi:type="dcterms:W3CDTF">2025-09-18T01:55:24Z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0x010100934540DE9842DC4B981C039567FD03F7</vt:lpwstr>
  </property>
</Properties>
</file>