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24">
          <p15:clr>
            <a:srgbClr val="A4A3A4"/>
          </p15:clr>
        </p15:guide>
        <p15:guide id="2" orient="horz" pos="4182">
          <p15:clr>
            <a:srgbClr val="A4A3A4"/>
          </p15:clr>
        </p15:guide>
        <p15:guide id="3" pos="180">
          <p15:clr>
            <a:srgbClr val="A4A3A4"/>
          </p15:clr>
        </p15:guide>
        <p15:guide id="4" pos="60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54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611" y="5052546"/>
            <a:ext cx="6106761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87F4-8537-4974-8D36-4BB680327BA1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713" y="3132290"/>
            <a:ext cx="7773297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63750" y="731519"/>
            <a:ext cx="69342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8D3-485A-4EC7-94A1-48316DB6A481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9905" y="376518"/>
            <a:ext cx="222885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1123" y="731520"/>
            <a:ext cx="5231728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206A-7786-4CA1-9012-F2A726BCF448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Название презентации. Мероприятие</a:t>
            </a:r>
            <a:endParaRPr lang="ru-RU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 rot="5400000">
            <a:off x="-2423484" y="3959545"/>
            <a:ext cx="5419725" cy="377185"/>
            <a:chOff x="4486275" y="6431621"/>
            <a:chExt cx="5419725" cy="377185"/>
          </a:xfrm>
        </p:grpSpPr>
        <p:pic>
          <p:nvPicPr>
            <p:cNvPr id="8" name="Изображение 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27" r="7692" b="61472"/>
            <a:stretch/>
          </p:blipFill>
          <p:spPr>
            <a:xfrm>
              <a:off x="8082957" y="6538806"/>
              <a:ext cx="1203999" cy="270000"/>
            </a:xfrm>
            <a:prstGeom prst="rect">
              <a:avLst/>
            </a:prstGeom>
          </p:spPr>
        </p:pic>
        <p:cxnSp>
          <p:nvCxnSpPr>
            <p:cNvPr id="9" name="Прямая соединительная линия 8"/>
            <p:cNvCxnSpPr/>
            <p:nvPr userDrawn="1"/>
          </p:nvCxnSpPr>
          <p:spPr bwMode="auto">
            <a:xfrm>
              <a:off x="4486275" y="6431621"/>
              <a:ext cx="5419725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23000">
                    <a:schemeClr val="accent1">
                      <a:tint val="44500"/>
                      <a:satMod val="160000"/>
                    </a:schemeClr>
                  </a:gs>
                  <a:gs pos="79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Титульный - ООО «СИБУР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0801" y="1991788"/>
            <a:ext cx="5582235" cy="1426895"/>
          </a:xfrm>
        </p:spPr>
        <p:txBody>
          <a:bodyPr tIns="0" rIns="0" bIns="0"/>
          <a:lstStyle>
            <a:lvl1pPr algn="l">
              <a:defRPr sz="24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0819" y="4170872"/>
            <a:ext cx="5582523" cy="935966"/>
          </a:xfrm>
        </p:spPr>
        <p:txBody>
          <a:bodyPr tIns="0" rIns="0" bIns="0"/>
          <a:lstStyle>
            <a:lvl1pPr marL="0" indent="0" algn="l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Фамилия Имя Отчество</a:t>
            </a:r>
          </a:p>
          <a:p>
            <a:r>
              <a:rPr lang="ru-RU" dirty="0" smtClean="0"/>
              <a:t>Должность, подразделение/функция, </a:t>
            </a:r>
            <a:br>
              <a:rPr lang="ru-RU" dirty="0" smtClean="0"/>
            </a:br>
            <a:r>
              <a:rPr lang="ru-RU" dirty="0" smtClean="0"/>
              <a:t>название организации </a:t>
            </a:r>
          </a:p>
        </p:txBody>
      </p:sp>
      <p:pic>
        <p:nvPicPr>
          <p:cNvPr id="7" name="Изображение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126" y="1034091"/>
            <a:ext cx="3456989" cy="46593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839" y="446450"/>
            <a:ext cx="1644322" cy="3107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11855" y="6022681"/>
            <a:ext cx="15584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</a:rPr>
              <a:t>ООО «СИБУР»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 bwMode="auto">
          <a:xfrm>
            <a:off x="0" y="6189205"/>
            <a:ext cx="4011855" cy="0"/>
          </a:xfrm>
          <a:prstGeom prst="line">
            <a:avLst/>
          </a:prstGeom>
          <a:solidFill>
            <a:schemeClr val="accent1"/>
          </a:solidFill>
          <a:ln w="47625" cap="flat" cmpd="sng" algn="ctr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68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единительная линия 20"/>
          <p:cNvCxnSpPr>
            <a:endCxn id="18" idx="3"/>
          </p:cNvCxnSpPr>
          <p:nvPr/>
        </p:nvCxnSpPr>
        <p:spPr bwMode="auto">
          <a:xfrm flipH="1" flipV="1">
            <a:off x="5570295" y="6184264"/>
            <a:ext cx="4320000" cy="0"/>
          </a:xfrm>
          <a:prstGeom prst="line">
            <a:avLst/>
          </a:prstGeom>
          <a:solidFill>
            <a:schemeClr val="accent1"/>
          </a:solidFill>
          <a:ln w="47625" cap="flat" cmpd="sng" algn="ctr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68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Текст 13"/>
          <p:cNvSpPr>
            <a:spLocks noGrp="1"/>
          </p:cNvSpPr>
          <p:nvPr>
            <p:ph type="body" sz="quarter" idx="19" hasCustomPrompt="1"/>
          </p:nvPr>
        </p:nvSpPr>
        <p:spPr>
          <a:xfrm>
            <a:off x="4130839" y="5271294"/>
            <a:ext cx="5575135" cy="582613"/>
          </a:xfrm>
        </p:spPr>
        <p:txBody>
          <a:bodyPr/>
          <a:lstStyle>
            <a:lvl1pPr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r>
              <a:rPr lang="ru-RU" dirty="0" smtClean="0"/>
              <a:t>Название мероприятия</a:t>
            </a:r>
            <a:br>
              <a:rPr lang="ru-RU" dirty="0" smtClean="0"/>
            </a:br>
            <a:r>
              <a:rPr lang="ru-RU" dirty="0" smtClean="0"/>
              <a:t>1 января 2018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0ED7-73CC-4BAB-A075-7E35825C4F80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38250" y="731520"/>
            <a:ext cx="69342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28" y="2172648"/>
            <a:ext cx="6463888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975" y="4607511"/>
            <a:ext cx="6468035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87F4-8537-4974-8D36-4BB680327BA1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5D7B-896F-47B6-A24F-2311C50CCB43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38249" y="731519"/>
            <a:ext cx="3625596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032248" y="731520"/>
            <a:ext cx="3625596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731520"/>
            <a:ext cx="362559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818" y="1400327"/>
            <a:ext cx="3625596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577" y="731520"/>
            <a:ext cx="362559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0" y="1399032"/>
            <a:ext cx="3625596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27D-D740-4248-8503-039F24894101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0A53-599C-4607-8875-050A3D3F98E2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39A3-D9CA-4AD0-B579-5E5BA86B216A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020" y="2209801"/>
            <a:ext cx="3939092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309" y="731520"/>
            <a:ext cx="4351842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12" y="3497802"/>
            <a:ext cx="367104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FCF-D574-40C1-A52D-4F578CCEA974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8106" y="1143000"/>
            <a:ext cx="44577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044" y="1010486"/>
            <a:ext cx="4001957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7103-7DDC-4611-8B84-C967EB351101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73" y="4464421"/>
            <a:ext cx="6915500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906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730" y="4372168"/>
            <a:ext cx="705522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732260"/>
            <a:ext cx="69342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6550" y="6172201"/>
            <a:ext cx="2724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4F87F4-8537-4974-8D36-4BB680327BA1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172201"/>
            <a:ext cx="3632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BD563E-B0D3-447F-AFD2-910202E21AB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53" r:id="rId12"/>
  </p:sldLayoutIdLst>
  <p:timing>
    <p:tnLst>
      <p:par>
        <p:cTn id="1" dur="indefinite" restart="never" nodeType="tmRoot"/>
      </p:par>
    </p:tnLst>
  </p:timing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Analysis of Moscow southern part metro </a:t>
            </a:r>
            <a:r>
              <a:rPr lang="en-US" dirty="0" smtClean="0">
                <a:effectLst/>
              </a:rPr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8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0ED7-73CC-4BAB-A075-7E35825C4F80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Discussion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be fair, Foursquare data isn’t all-encompassing. The highest number of venues are in the Food and Shop &amp; Service categories.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doesn’t take into account a venue’s size (e.g. a university building attracts a lot more people that a hot dog stand – each of them is still one Foursquare “venue”).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3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0ED7-73CC-4BAB-A075-7E35825C4F80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Conclusion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Foursquare data is limited but can provide insights into a city’s development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This </a:t>
            </a:r>
            <a:r>
              <a:rPr lang="en-US" dirty="0"/>
              <a:t>data could be combined with other sources (e.g. city data on number of residents) to provide more accurate results.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5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 live in Moscow and metro system is very vast and developed here. </a:t>
            </a:r>
            <a:endParaRPr lang="en-US" dirty="0" smtClean="0"/>
          </a:p>
          <a:p>
            <a:r>
              <a:rPr lang="en-US" dirty="0" smtClean="0"/>
              <a:t>Lets </a:t>
            </a:r>
            <a:r>
              <a:rPr lang="en-US" dirty="0"/>
              <a:t>have a look at the neighborhoods surrounding metro stations and classify them. </a:t>
            </a:r>
            <a:endParaRPr lang="en-US" dirty="0" smtClean="0"/>
          </a:p>
          <a:p>
            <a:r>
              <a:rPr lang="en-US" dirty="0"/>
              <a:t>It could be very useful for people who are planning to rent an </a:t>
            </a:r>
            <a:r>
              <a:rPr lang="en-US" dirty="0" err="1"/>
              <a:t>appartment</a:t>
            </a:r>
            <a:r>
              <a:rPr lang="en-US" dirty="0"/>
              <a:t> in this area, to choose the metro station. It could also be useful for companies, which choose a place for their office.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5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Data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acquisition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and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cleaning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would be taken from Wikipedia and Foursquare API on the basis of </a:t>
            </a:r>
            <a:r>
              <a:rPr lang="en-US" dirty="0" err="1"/>
              <a:t>corrdinates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Data is not needed to be cleaned as Wikipedia and Foursquare are quite reliable sources. Only some formatting issues </a:t>
            </a:r>
            <a:r>
              <a:rPr lang="en-US" dirty="0" err="1"/>
              <a:t>wil</a:t>
            </a:r>
            <a:r>
              <a:rPr lang="en-US" dirty="0"/>
              <a:t> have to be solved. We will be basing on stations coordinates and venue categories from Foursquare.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8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0ED7-73CC-4BAB-A075-7E35825C4F80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Methodology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First, data is visualized for stations and lines on the Map using Folium.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016896" y="1268760"/>
            <a:ext cx="4798695" cy="28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0ED7-73CC-4BAB-A075-7E35825C4F80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After data is being taken from Foursquare about the number of venue around each station.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68624" y="1628800"/>
            <a:ext cx="64807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0ED7-73CC-4BAB-A075-7E35825C4F80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analyze if any categories are empty using visualization</a:t>
            </a:r>
            <a:r>
              <a:rPr lang="en-US" dirty="0" smtClean="0"/>
              <a:t>.</a:t>
            </a:r>
          </a:p>
          <a:p>
            <a:r>
              <a:rPr lang="en-US" dirty="0"/>
              <a:t>It is visible that Events category is empty and we can drop it easily.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16696" y="2420888"/>
            <a:ext cx="5940425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0ED7-73CC-4BAB-A075-7E35825C4F80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After exclusion of Events we can categorize data on venues and stations and visualize 4 categories.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12640" y="1844824"/>
            <a:ext cx="5940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0ED7-73CC-4BAB-A075-7E35825C4F80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Also, we can plot them on the map.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82787" y="1498600"/>
            <a:ext cx="5940425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0ED7-73CC-4BAB-A075-7E35825C4F80}" type="datetime1">
              <a:rPr lang="ru-RU" smtClean="0">
                <a:solidFill>
                  <a:srgbClr val="008C95"/>
                </a:solidFill>
              </a:rPr>
              <a:t>02.03.2020</a:t>
            </a:fld>
            <a:endParaRPr lang="ru-RU" dirty="0">
              <a:solidFill>
                <a:srgbClr val="008C95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Название презентации. Мероприятие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63E-B0D3-447F-AFD2-910202E21AB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Results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Cluster </a:t>
            </a:r>
            <a:r>
              <a:rPr lang="en-US" dirty="0"/>
              <a:t>0 (Blue) is leading in nightlife, shops and transport. This is the most diversely developed part of the city.</a:t>
            </a:r>
            <a:endParaRPr lang="ru-RU" dirty="0"/>
          </a:p>
          <a:p>
            <a:r>
              <a:rPr lang="en-US" dirty="0"/>
              <a:t>Cluster 1 (Green) is low in all categories. Those areas seem to be in industrial area.</a:t>
            </a:r>
            <a:endParaRPr lang="ru-RU" dirty="0"/>
          </a:p>
          <a:p>
            <a:r>
              <a:rPr lang="en-US" dirty="0"/>
              <a:t>Cluster 2 (Orange) is high in Arts, Entertainment and Food. It seems that this is a part of a town where people come to have fun.</a:t>
            </a:r>
            <a:endParaRPr lang="ru-RU" dirty="0"/>
          </a:p>
          <a:p>
            <a:r>
              <a:rPr lang="en-US" dirty="0"/>
              <a:t>Cluster 3 (Red) is leading in residences, shops and transport. Those are the places where people live.</a:t>
            </a:r>
            <a:endParaRPr lang="ru-RU" dirty="0"/>
          </a:p>
          <a:p>
            <a:r>
              <a:rPr lang="en-US" dirty="0"/>
              <a:t>Plotting the clusters on a map shows us that clusters are randomly situated around the town and there are no certain rules.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</TotalTime>
  <Words>486</Words>
  <Application>Microsoft Office PowerPoint</Application>
  <PresentationFormat>Лист A4 (210x297 мм)</PresentationFormat>
  <Paragraphs>51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Воздушный поток</vt:lpstr>
      <vt:lpstr>Analysis of Moscow southern part metro stations</vt:lpstr>
      <vt:lpstr>Introduction</vt:lpstr>
      <vt:lpstr>Data acquisition and cleaning </vt:lpstr>
      <vt:lpstr>Methodology </vt:lpstr>
      <vt:lpstr>Презентация PowerPoint</vt:lpstr>
      <vt:lpstr>Презентация PowerPoint</vt:lpstr>
      <vt:lpstr>Презентация PowerPoint</vt:lpstr>
      <vt:lpstr>Презентация PowerPoint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Moscow southern part metro stations</dc:title>
  <dc:creator>Лаврив Евгений Богданович</dc:creator>
  <cp:lastModifiedBy>Лаврив Евгений Богданович</cp:lastModifiedBy>
  <cp:revision>1</cp:revision>
  <dcterms:created xsi:type="dcterms:W3CDTF">2020-03-02T11:38:10Z</dcterms:created>
  <dcterms:modified xsi:type="dcterms:W3CDTF">2020-03-02T11:43:31Z</dcterms:modified>
</cp:coreProperties>
</file>