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7709" r:id="rId2"/>
    <p:sldMasterId id="2147487714" r:id="rId3"/>
    <p:sldMasterId id="2147487717" r:id="rId4"/>
    <p:sldMasterId id="2147487723" r:id="rId5"/>
    <p:sldMasterId id="2147487729" r:id="rId6"/>
  </p:sldMasterIdLst>
  <p:notesMasterIdLst>
    <p:notesMasterId r:id="rId42"/>
  </p:notesMasterIdLst>
  <p:handoutMasterIdLst>
    <p:handoutMasterId r:id="rId43"/>
  </p:handoutMasterIdLst>
  <p:sldIdLst>
    <p:sldId id="4207" r:id="rId7"/>
    <p:sldId id="4322" r:id="rId8"/>
    <p:sldId id="4323" r:id="rId9"/>
    <p:sldId id="4315" r:id="rId10"/>
    <p:sldId id="4316" r:id="rId11"/>
    <p:sldId id="4317" r:id="rId12"/>
    <p:sldId id="4318" r:id="rId13"/>
    <p:sldId id="4319" r:id="rId14"/>
    <p:sldId id="4292" r:id="rId15"/>
    <p:sldId id="4293" r:id="rId16"/>
    <p:sldId id="4298" r:id="rId17"/>
    <p:sldId id="4300" r:id="rId18"/>
    <p:sldId id="3887" r:id="rId19"/>
    <p:sldId id="4271" r:id="rId20"/>
    <p:sldId id="4324" r:id="rId21"/>
    <p:sldId id="4325" r:id="rId22"/>
    <p:sldId id="4326" r:id="rId23"/>
    <p:sldId id="4327" r:id="rId24"/>
    <p:sldId id="4297" r:id="rId25"/>
    <p:sldId id="4302" r:id="rId26"/>
    <p:sldId id="4301" r:id="rId27"/>
    <p:sldId id="4303" r:id="rId28"/>
    <p:sldId id="4304" r:id="rId29"/>
    <p:sldId id="4320" r:id="rId30"/>
    <p:sldId id="4321" r:id="rId31"/>
    <p:sldId id="4305" r:id="rId32"/>
    <p:sldId id="4291" r:id="rId33"/>
    <p:sldId id="4314" r:id="rId34"/>
    <p:sldId id="4306" r:id="rId35"/>
    <p:sldId id="4312" r:id="rId36"/>
    <p:sldId id="4308" r:id="rId37"/>
    <p:sldId id="4309" r:id="rId38"/>
    <p:sldId id="4310" r:id="rId39"/>
    <p:sldId id="4311" r:id="rId40"/>
    <p:sldId id="4313" r:id="rId41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나눔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222"/>
    <a:srgbClr val="0000FF"/>
    <a:srgbClr val="33D600"/>
    <a:srgbClr val="FFFDF7"/>
    <a:srgbClr val="FEF6E2"/>
    <a:srgbClr val="FFFBE1"/>
    <a:srgbClr val="CC0000"/>
    <a:srgbClr val="FFD5D5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3" autoAdjust="0"/>
    <p:restoredTop sz="98539" autoAdjust="0"/>
  </p:normalViewPr>
  <p:slideViewPr>
    <p:cSldViewPr>
      <p:cViewPr varScale="1">
        <p:scale>
          <a:sx n="138" d="100"/>
          <a:sy n="138" d="100"/>
        </p:scale>
        <p:origin x="-984" y="-108"/>
      </p:cViewPr>
      <p:guideLst>
        <p:guide orient="horz" pos="704"/>
        <p:guide pos="4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708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DA5E-65FA-4C0A-AFDA-BF92ADEF4566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D3D8-2122-49D7-9543-4D1DAFAA8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41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BC4809-BE2D-47EA-A194-492172BA05F9}" type="datetimeFigureOut">
              <a:rPr lang="ko-KR" altLang="en-US"/>
              <a:pPr>
                <a:defRPr/>
              </a:pPr>
              <a:t>2014-09-19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45A162-74B5-44FB-A5C4-8C89D4EC55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816811C-FECC-487F-9234-FCB8B0E211BC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026BE9-560C-42E0-B624-67C3BEF7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076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14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574104" y="3140968"/>
            <a:ext cx="89154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252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684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816811C-FECC-487F-9234-FCB8B0E211BC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026BE9-560C-42E0-B624-67C3BEF7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5071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262924" y="122419"/>
            <a:ext cx="89154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04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574104" y="3140968"/>
            <a:ext cx="89154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5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8753522" y="6648450"/>
            <a:ext cx="10239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28" tIns="60965" rIns="121928" bIns="60965" anchor="ctr"/>
          <a:lstStyle/>
          <a:p>
            <a:pPr algn="r" defTabSz="1209675">
              <a:defRPr/>
            </a:pPr>
            <a:r>
              <a:rPr lang="en-US" altLang="ko-KR" sz="7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Page </a:t>
            </a:r>
            <a:fld id="{C9C395C4-6C22-43A6-9B67-6A6844B6AA13}" type="slidenum">
              <a:rPr lang="en-US" altLang="ko-KR" sz="7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1209675">
                <a:defRPr/>
              </a:pPr>
              <a:t>‹#›</a:t>
            </a:fld>
            <a:endParaRPr lang="en-US" altLang="ko-KR" sz="7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2480" y="620688"/>
            <a:ext cx="9361040" cy="6048672"/>
          </a:xfrm>
          <a:prstGeom prst="rect">
            <a:avLst/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8584" y="388762"/>
            <a:ext cx="6000517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401272" y="620688"/>
            <a:ext cx="2232248" cy="6048672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537" y="6659153"/>
            <a:ext cx="298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Copyright ⓒ 2013 NHN Ent Corp.  All Rights Reserved.</a:t>
            </a:r>
            <a:endParaRPr lang="ko-KR" altLang="en-US" sz="600" b="1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96" r:id="rId1"/>
    <p:sldLayoutId id="2147487727" r:id="rId2"/>
    <p:sldLayoutId id="2147487735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900" b="0" dirty="0">
          <a:solidFill>
            <a:schemeClr val="tx1"/>
          </a:solidFill>
          <a:latin typeface="돋움" pitchFamily="50" charset="-127"/>
          <a:ea typeface="돋움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8753522" y="6648450"/>
            <a:ext cx="10239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28" tIns="60965" rIns="121928" bIns="60965" anchor="ctr"/>
          <a:lstStyle/>
          <a:p>
            <a:pPr algn="r" defTabSz="1209675">
              <a:defRPr/>
            </a:pPr>
            <a:r>
              <a:rPr lang="en-US" altLang="ko-KR" sz="7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Page </a:t>
            </a:r>
            <a:fld id="{C9C395C4-6C22-43A6-9B67-6A6844B6AA13}" type="slidenum">
              <a:rPr lang="en-US" altLang="ko-KR" sz="7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1209675">
                <a:defRPr/>
              </a:pPr>
              <a:t>‹#›</a:t>
            </a:fld>
            <a:endParaRPr lang="en-US" altLang="ko-KR" sz="7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2480" y="620688"/>
            <a:ext cx="9361040" cy="6048672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6072525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329264" y="620688"/>
            <a:ext cx="2304256" cy="6048672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537" y="6659153"/>
            <a:ext cx="298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Copyright ⓒ 2013 NHN Ent Corp.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10" r:id="rId1"/>
    <p:sldLayoutId id="2147487711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900" b="0" dirty="0">
          <a:solidFill>
            <a:schemeClr val="tx1"/>
          </a:solidFill>
          <a:latin typeface="돋움" pitchFamily="50" charset="-127"/>
          <a:ea typeface="돋움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8753522" y="6648450"/>
            <a:ext cx="10239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28" tIns="60965" rIns="121928" bIns="60965" anchor="ctr"/>
          <a:lstStyle/>
          <a:p>
            <a:pPr algn="r" defTabSz="1209675">
              <a:defRPr/>
            </a:pPr>
            <a:r>
              <a:rPr lang="en-US" altLang="ko-KR" sz="7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Page </a:t>
            </a:r>
            <a:fld id="{C9C395C4-6C22-43A6-9B67-6A6844B6AA13}" type="slidenum">
              <a:rPr lang="en-US" altLang="ko-KR" sz="7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1209675">
                <a:defRPr/>
              </a:pPr>
              <a:t>‹#›</a:t>
            </a:fld>
            <a:endParaRPr lang="en-US" altLang="ko-KR" sz="7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2480" y="620688"/>
            <a:ext cx="9361040" cy="6048672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739" y="388762"/>
            <a:ext cx="7584693" cy="2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537" y="6659153"/>
            <a:ext cx="298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Copyright ⓒ 2013 NHN Ent Corp.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15" r:id="rId1"/>
    <p:sldLayoutId id="2147487720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900" b="0" dirty="0">
          <a:solidFill>
            <a:schemeClr val="tx1"/>
          </a:solidFill>
          <a:latin typeface="돋움" pitchFamily="50" charset="-127"/>
          <a:ea typeface="돋움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2924" y="122419"/>
            <a:ext cx="89154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60906" y="482459"/>
            <a:ext cx="936104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794031" y="6642206"/>
            <a:ext cx="10239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28" tIns="60965" rIns="121928" bIns="60965" anchor="ctr"/>
          <a:lstStyle/>
          <a:p>
            <a:pPr algn="r" defTabSz="1209675">
              <a:defRPr/>
            </a:pP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 </a:t>
            </a:r>
            <a:fld id="{C9C395C4-6C22-43A6-9B67-6A6844B6AA13}" type="slidenum">
              <a:rPr lang="en-US" altLang="ko-KR" sz="600" b="1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pPr algn="r" defTabSz="1209675">
                <a:defRPr/>
              </a:pPr>
              <a:t>‹#›</a:t>
            </a:fld>
            <a:endParaRPr lang="en-US" altLang="ko-KR" sz="600" b="1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537" y="6659153"/>
            <a:ext cx="298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Copyright ⓒ 2013 NHN Ent Corp.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40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18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1700" b="1" kern="1200" spc="-110" baseline="0" dirty="0" smtClean="0">
          <a:solidFill>
            <a:schemeClr val="tx1">
              <a:lumMod val="75000"/>
              <a:lumOff val="25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4104" y="3140968"/>
            <a:ext cx="8915400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4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24" r:id="rId1"/>
    <p:sldLayoutId id="2147487731" r:id="rId2"/>
    <p:sldLayoutId id="2147487733" r:id="rId3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2400" b="1" kern="1200" spc="-110" baseline="0" dirty="0" smtClean="0">
          <a:solidFill>
            <a:schemeClr val="tx1">
              <a:lumMod val="75000"/>
              <a:lumOff val="25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l="4587" t="26798" r="28256" b="12493"/>
          <a:stretch>
            <a:fillRect/>
          </a:stretch>
        </p:blipFill>
        <p:spPr bwMode="auto">
          <a:xfrm>
            <a:off x="3857" y="0"/>
            <a:ext cx="99021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69" y="6555331"/>
            <a:ext cx="727932" cy="2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30" r:id="rId1"/>
    <p:sldLayoutId id="2147487734" r:id="rId2"/>
  </p:sldLayoutIdLst>
  <p:timing>
    <p:tnLst>
      <p:par>
        <p:cTn id="1" dur="indefinite" restart="never" nodeType="tmRoot"/>
      </p:par>
    </p:tnLst>
  </p:timing>
  <p:txStyles>
    <p:titleStyle>
      <a:lvl1pPr algn="ctr" defTabSz="882812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055" indent="-331055" algn="l" defTabSz="882812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7285" indent="-275879" algn="l" defTabSz="882812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3515" indent="-220703" algn="l" defTabSz="88281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44922" indent="-220703" algn="l" defTabSz="882812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6328" indent="-220703" algn="l" defTabSz="882812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7734" indent="-220703" algn="l" defTabSz="88281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9140" indent="-220703" algn="l" defTabSz="88281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0546" indent="-220703" algn="l" defTabSz="88281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51952" indent="-220703" algn="l" defTabSz="882812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1406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2812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4218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5625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7031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8437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9843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1249" algn="l" defTabSz="88281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256" y="2100985"/>
            <a:ext cx="3018257" cy="4459749"/>
          </a:xfrm>
          <a:prstGeom prst="rect">
            <a:avLst/>
          </a:prstGeom>
          <a:noFill/>
        </p:spPr>
        <p:txBody>
          <a:bodyPr wrap="square" lIns="83377" tIns="41689" rIns="83377" bIns="41689" rtlCol="0">
            <a:spAutoFit/>
          </a:bodyPr>
          <a:lstStyle/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spc="-15" smtClean="0">
                <a:solidFill>
                  <a:prstClr val="black"/>
                </a:solidFill>
                <a:latin typeface="맑은 고딕"/>
                <a:ea typeface="맑은 고딕"/>
              </a:rPr>
              <a:t>심해</a:t>
            </a:r>
            <a:r>
              <a:rPr kumimoji="0" lang="ko-KR" altLang="en-US" sz="800" spc="-15">
                <a:solidFill>
                  <a:prstClr val="black"/>
                </a:solidFill>
                <a:latin typeface="맑은 고딕"/>
                <a:ea typeface="맑은 고딕"/>
              </a:rPr>
              <a:t>란</a:t>
            </a:r>
            <a:r>
              <a:rPr kumimoji="0" lang="en-US" altLang="ko-KR" sz="800" spc="-15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800" spc="-15" smtClean="0">
                <a:solidFill>
                  <a:prstClr val="black"/>
                </a:solidFill>
                <a:latin typeface="맑은 고딕"/>
                <a:ea typeface="맑은 고딕"/>
              </a:rPr>
              <a:t>권순상</a:t>
            </a:r>
            <a:r>
              <a:rPr kumimoji="0" lang="en-US" altLang="ko-KR" sz="800" spc="-15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spc="-15" err="1">
                <a:solidFill>
                  <a:prstClr val="black"/>
                </a:solidFill>
                <a:latin typeface="맑은 고딕"/>
                <a:ea typeface="맑은 고딕"/>
              </a:rPr>
              <a:t>티켓링크</a:t>
            </a:r>
            <a:r>
              <a:rPr kumimoji="0" lang="en-US" altLang="ko-KR" sz="800" spc="-15">
                <a:solidFill>
                  <a:prstClr val="black"/>
                </a:solidFill>
                <a:latin typeface="맑은 고딕"/>
                <a:ea typeface="맑은 고딕"/>
              </a:rPr>
              <a:t>TF</a:t>
            </a:r>
          </a:p>
          <a:p>
            <a:pPr defTabSz="833773" fontAlgn="auto">
              <a:lnSpc>
                <a:spcPts val="46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spc="-15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</a:p>
          <a:p>
            <a:pPr defTabSz="833773" fontAlgn="auto">
              <a:lnSpc>
                <a:spcPts val="46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800" b="1" spc="-15">
              <a:solidFill>
                <a:prstClr val="black"/>
              </a:solidFill>
              <a:latin typeface="맑은 고딕"/>
              <a:ea typeface="맑은 고딕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spc="-15" smtClean="0">
                <a:solidFill>
                  <a:prstClr val="black"/>
                </a:solidFill>
                <a:latin typeface="맑은 고딕"/>
                <a:ea typeface="맑은 고딕"/>
              </a:rPr>
              <a:t>대외비</a:t>
            </a: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prstClr val="black"/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schemeClr val="tx1">
                  <a:lumMod val="50000"/>
                  <a:lumOff val="50000"/>
                </a:schemeClr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schemeClr val="tx1">
                  <a:lumMod val="50000"/>
                  <a:lumOff val="50000"/>
                </a:schemeClr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>
              <a:solidFill>
                <a:schemeClr val="tx1">
                  <a:lumMod val="50000"/>
                  <a:lumOff val="50000"/>
                </a:schemeClr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en-US" sz="800" spc="-15" smtClean="0">
              <a:solidFill>
                <a:schemeClr val="tx1">
                  <a:lumMod val="50000"/>
                  <a:lumOff val="50000"/>
                </a:schemeClr>
              </a:solidFill>
              <a:latin typeface=""/>
            </a:endParaRPr>
          </a:p>
          <a:p>
            <a:pPr defTabSz="8337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en-US" sz="800" spc="-15" smtClean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Last Update : 2014.09.18</a:t>
            </a:r>
            <a:endParaRPr kumimoji="0" lang="en-US" altLang="en-US" sz="800" spc="-15">
              <a:solidFill>
                <a:schemeClr val="tx1">
                  <a:lumMod val="50000"/>
                  <a:lumOff val="50000"/>
                </a:schemeClr>
              </a:solidFill>
              <a:latin typeface="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62159" y="2030249"/>
            <a:ext cx="370500" cy="145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3557" y="335274"/>
            <a:ext cx="9450308" cy="635625"/>
          </a:xfrm>
          <a:prstGeom prst="rect">
            <a:avLst/>
          </a:prstGeom>
          <a:noFill/>
        </p:spPr>
        <p:txBody>
          <a:bodyPr wrap="square" lIns="83377" tIns="41689" rIns="83377" bIns="41689" rtlCol="0">
            <a:spAutoFit/>
          </a:bodyPr>
          <a:lstStyle/>
          <a:p>
            <a:pPr defTabSz="833773" fontAlgn="auto">
              <a:lnSpc>
                <a:spcPts val="4288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700" b="1" spc="-115" smtClean="0">
                <a:solidFill>
                  <a:prstClr val="black"/>
                </a:solidFill>
                <a:latin typeface="나눔고딕" pitchFamily="50" charset="-127"/>
              </a:rPr>
              <a:t>티켓링크 </a:t>
            </a:r>
            <a:r>
              <a:rPr kumimoji="0" lang="en-US" altLang="ko-KR" sz="2700" b="1" spc="-115">
                <a:solidFill>
                  <a:prstClr val="black"/>
                </a:solidFill>
                <a:latin typeface="나눔고딕" pitchFamily="50" charset="-127"/>
              </a:rPr>
              <a:t> </a:t>
            </a:r>
            <a:r>
              <a:rPr kumimoji="0" lang="ko-KR" altLang="en-US" sz="2700" b="1" spc="-115" smtClean="0">
                <a:solidFill>
                  <a:prstClr val="black"/>
                </a:solidFill>
                <a:latin typeface="나눔고딕" pitchFamily="50" charset="-127"/>
              </a:rPr>
              <a:t>드로잉툴 </a:t>
            </a:r>
            <a:r>
              <a:rPr kumimoji="0" lang="en-US" altLang="ko-KR" sz="2700" b="1" spc="-115" smtClean="0">
                <a:solidFill>
                  <a:prstClr val="black"/>
                </a:solidFill>
                <a:latin typeface="나눔고딕" pitchFamily="50" charset="-127"/>
              </a:rPr>
              <a:t>UX </a:t>
            </a:r>
            <a:r>
              <a:rPr kumimoji="0" lang="ko-KR" altLang="en-US" sz="2700" b="1" spc="-115" smtClean="0">
                <a:solidFill>
                  <a:prstClr val="black"/>
                </a:solidFill>
                <a:latin typeface="나눔고딕" pitchFamily="50" charset="-127"/>
              </a:rPr>
              <a:t>설계</a:t>
            </a:r>
            <a:r>
              <a:rPr kumimoji="0" lang="en-US" altLang="ko-KR" sz="2700" b="1" spc="-115" smtClean="0">
                <a:solidFill>
                  <a:prstClr val="black"/>
                </a:solidFill>
                <a:latin typeface="나눔고딕" pitchFamily="50" charset="-127"/>
              </a:rPr>
              <a:t>   </a:t>
            </a:r>
            <a:r>
              <a:rPr kumimoji="0" lang="en-US" altLang="ko-KR" sz="1800" spc="-115" smtClean="0">
                <a:solidFill>
                  <a:prstClr val="white">
                    <a:lumMod val="50000"/>
                  </a:prstClr>
                </a:solidFill>
                <a:latin typeface="나눔고딕" pitchFamily="50" charset="-127"/>
              </a:rPr>
              <a:t>v0.4</a:t>
            </a:r>
            <a:endParaRPr kumimoji="0" lang="en-US" altLang="ko-KR" sz="2700" spc="-115">
              <a:solidFill>
                <a:prstClr val="white">
                  <a:lumMod val="50000"/>
                </a:prstClr>
              </a:solidFill>
              <a:latin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1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784" y="116632"/>
            <a:ext cx="6447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ea typeface="맑은 고딕" panose="020B0503020000020004" pitchFamily="50" charset="-127"/>
              </a:rPr>
              <a:t>나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-2.  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물리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논리도면 드로잉 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bg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등록시  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000" b="1" smtClean="0">
                <a:ea typeface="맑은 고딕" panose="020B0503020000020004" pitchFamily="50" charset="-127"/>
              </a:rPr>
              <a:t>최대 </a:t>
            </a:r>
            <a:r>
              <a:rPr lang="en-US" altLang="ko-KR" sz="1000" b="1">
                <a:ea typeface="맑은 고딕" panose="020B0503020000020004" pitchFamily="50" charset="-127"/>
              </a:rPr>
              <a:t>4</a:t>
            </a:r>
            <a:r>
              <a:rPr lang="ko-KR" altLang="en-US" sz="1000" b="1">
                <a:ea typeface="맑은 고딕" panose="020B0503020000020004" pitchFamily="50" charset="-127"/>
              </a:rPr>
              <a:t>단계 제공</a:t>
            </a:r>
            <a:r>
              <a:rPr lang="en-US" altLang="ko-KR" sz="1000" b="1">
                <a:ea typeface="맑은 고딕" panose="020B0503020000020004" pitchFamily="50" charset="-127"/>
              </a:rPr>
              <a:t>(</a:t>
            </a:r>
            <a:r>
              <a:rPr lang="ko-KR" altLang="en-US" sz="1000" b="1">
                <a:ea typeface="맑은 고딕" panose="020B0503020000020004" pitchFamily="50" charset="-127"/>
              </a:rPr>
              <a:t>공연장 크기에 따라 단계를 달리 함</a:t>
            </a:r>
            <a:r>
              <a:rPr lang="en-US" altLang="ko-KR" sz="1000" b="1" smtClean="0">
                <a:ea typeface="맑은 고딕" panose="020B0503020000020004" pitchFamily="50" charset="-127"/>
              </a:rPr>
              <a:t>)</a:t>
            </a:r>
            <a:endParaRPr lang="ko-KR" altLang="en-US" sz="1000" b="1">
              <a:ea typeface="맑은 고딕" panose="020B0503020000020004" pitchFamily="50" charset="-127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3025386" y="1449150"/>
            <a:ext cx="468052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0031" y="2688143"/>
            <a:ext cx="18998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접근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최소크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좌석선택 불가 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994429" y="1934878"/>
            <a:ext cx="450673" cy="36004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 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88632" y="1103966"/>
            <a:ext cx="2501319" cy="1512908"/>
            <a:chOff x="3504907" y="574152"/>
            <a:chExt cx="2308910" cy="1512908"/>
          </a:xfrm>
        </p:grpSpPr>
        <p:sp>
          <p:nvSpPr>
            <p:cNvPr id="44" name="직사각형 43"/>
            <p:cNvSpPr/>
            <p:nvPr/>
          </p:nvSpPr>
          <p:spPr>
            <a:xfrm>
              <a:off x="3504907" y="574152"/>
              <a:ext cx="2308910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873" y="581079"/>
              <a:ext cx="1795344" cy="15059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5365780" y="1124744"/>
              <a:ext cx="38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드로잉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70857" y="1052736"/>
            <a:ext cx="2501319" cy="1512908"/>
            <a:chOff x="6391773" y="522922"/>
            <a:chExt cx="2308910" cy="1512908"/>
          </a:xfrm>
        </p:grpSpPr>
        <p:sp>
          <p:nvSpPr>
            <p:cNvPr id="55" name="직사각형 54"/>
            <p:cNvSpPr/>
            <p:nvPr/>
          </p:nvSpPr>
          <p:spPr>
            <a:xfrm>
              <a:off x="6391773" y="522922"/>
              <a:ext cx="2308910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739" y="529849"/>
              <a:ext cx="1795344" cy="15059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8262082" y="1131888"/>
              <a:ext cx="38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드로잉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오른쪽 화살표 67"/>
          <p:cNvSpPr/>
          <p:nvPr/>
        </p:nvSpPr>
        <p:spPr>
          <a:xfrm>
            <a:off x="6357156" y="1456862"/>
            <a:ext cx="468052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왼쪽 화살표 68"/>
          <p:cNvSpPr/>
          <p:nvPr/>
        </p:nvSpPr>
        <p:spPr>
          <a:xfrm>
            <a:off x="6326199" y="1942590"/>
            <a:ext cx="450673" cy="36004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 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70586" y="5192454"/>
            <a:ext cx="8018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확대 비율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77489" y="3637985"/>
            <a:ext cx="2501319" cy="1511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43771" y="4256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드로잉</a:t>
            </a:r>
            <a:endParaRPr lang="en-US" altLang="ko-KR" sz="6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6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30" y="3647990"/>
            <a:ext cx="1944389" cy="150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" name="오른쪽 화살표 69"/>
          <p:cNvSpPr/>
          <p:nvPr/>
        </p:nvSpPr>
        <p:spPr>
          <a:xfrm rot="5400000">
            <a:off x="7662301" y="3088936"/>
            <a:ext cx="432048" cy="3900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왼쪽 화살표 70"/>
          <p:cNvSpPr/>
          <p:nvPr/>
        </p:nvSpPr>
        <p:spPr>
          <a:xfrm rot="5400000">
            <a:off x="8208535" y="3080916"/>
            <a:ext cx="416006" cy="3900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 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362" y="1102256"/>
            <a:ext cx="2497735" cy="1513878"/>
            <a:chOff x="344362" y="650916"/>
            <a:chExt cx="2497735" cy="1513878"/>
          </a:xfrm>
        </p:grpSpPr>
        <p:sp>
          <p:nvSpPr>
            <p:cNvPr id="40" name="직사각형 39"/>
            <p:cNvSpPr/>
            <p:nvPr/>
          </p:nvSpPr>
          <p:spPr>
            <a:xfrm>
              <a:off x="344362" y="652626"/>
              <a:ext cx="2496277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43253" y="813487"/>
              <a:ext cx="1258859" cy="1187026"/>
              <a:chOff x="428228" y="2996952"/>
              <a:chExt cx="1162024" cy="1187026"/>
            </a:xfrm>
          </p:grpSpPr>
          <p:sp>
            <p:nvSpPr>
              <p:cNvPr id="52" name="사다리꼴 51"/>
              <p:cNvSpPr/>
              <p:nvPr/>
            </p:nvSpPr>
            <p:spPr>
              <a:xfrm rot="3411134">
                <a:off x="383745" y="3789094"/>
                <a:ext cx="248456" cy="159489"/>
              </a:xfrm>
              <a:prstGeom prst="trapezoid">
                <a:avLst>
                  <a:gd name="adj" fmla="val 1710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사다리꼴 52"/>
              <p:cNvSpPr/>
              <p:nvPr/>
            </p:nvSpPr>
            <p:spPr>
              <a:xfrm rot="1633510">
                <a:off x="572789" y="3965309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사다리꼴 53"/>
              <p:cNvSpPr/>
              <p:nvPr/>
            </p:nvSpPr>
            <p:spPr>
              <a:xfrm>
                <a:off x="881132" y="4024489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9938578">
                <a:off x="1184388" y="3958990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사다리꼴 58"/>
              <p:cNvSpPr/>
              <p:nvPr/>
            </p:nvSpPr>
            <p:spPr>
              <a:xfrm rot="17859435">
                <a:off x="1386280" y="3772830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97016" y="3776985"/>
                <a:ext cx="611599" cy="918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CONSOLE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17131" y="3289173"/>
                <a:ext cx="163706" cy="4320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25563" y="3294256"/>
                <a:ext cx="163706" cy="4320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35742" y="2996952"/>
                <a:ext cx="725383" cy="16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STAGE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249179" y="3298838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249179" y="3495880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42669" y="3310302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42669" y="3507344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  <a:endParaRPr lang="ko-KR" altLang="en-US" sz="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2295480" y="650916"/>
              <a:ext cx="546617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드로잉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330951" y="1133636"/>
            <a:ext cx="469521" cy="396645"/>
            <a:chOff x="2561007" y="2833791"/>
            <a:chExt cx="560811" cy="473765"/>
          </a:xfrm>
        </p:grpSpPr>
        <p:sp>
          <p:nvSpPr>
            <p:cNvPr id="49" name="직사각형 48"/>
            <p:cNvSpPr/>
            <p:nvPr/>
          </p:nvSpPr>
          <p:spPr>
            <a:xfrm>
              <a:off x="2561007" y="2833791"/>
              <a:ext cx="560811" cy="4737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629983" y="2864806"/>
              <a:ext cx="430058" cy="405518"/>
              <a:chOff x="428228" y="2996952"/>
              <a:chExt cx="1162024" cy="1187026"/>
            </a:xfrm>
          </p:grpSpPr>
          <p:sp>
            <p:nvSpPr>
              <p:cNvPr id="79" name="사다리꼴 78"/>
              <p:cNvSpPr/>
              <p:nvPr/>
            </p:nvSpPr>
            <p:spPr>
              <a:xfrm rot="3411134">
                <a:off x="383745" y="3789094"/>
                <a:ext cx="248456" cy="159489"/>
              </a:xfrm>
              <a:prstGeom prst="trapezoid">
                <a:avLst>
                  <a:gd name="adj" fmla="val 1710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사다리꼴 79"/>
              <p:cNvSpPr/>
              <p:nvPr/>
            </p:nvSpPr>
            <p:spPr>
              <a:xfrm rot="1633510">
                <a:off x="572789" y="3965309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사다리꼴 80"/>
              <p:cNvSpPr/>
              <p:nvPr/>
            </p:nvSpPr>
            <p:spPr>
              <a:xfrm>
                <a:off x="881132" y="4024489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사다리꼴 81"/>
              <p:cNvSpPr/>
              <p:nvPr/>
            </p:nvSpPr>
            <p:spPr>
              <a:xfrm rot="19938578">
                <a:off x="1184388" y="3958990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사다리꼴 82"/>
              <p:cNvSpPr/>
              <p:nvPr/>
            </p:nvSpPr>
            <p:spPr>
              <a:xfrm rot="17859435">
                <a:off x="1386280" y="3772830"/>
                <a:ext cx="248456" cy="159489"/>
              </a:xfrm>
              <a:prstGeom prst="trapezoid">
                <a:avLst>
                  <a:gd name="adj" fmla="val 1373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97016" y="3776985"/>
                <a:ext cx="611599" cy="918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CONSOLE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817131" y="3289173"/>
                <a:ext cx="163706" cy="4320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025563" y="3294256"/>
                <a:ext cx="163706" cy="4320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35742" y="2996952"/>
                <a:ext cx="725383" cy="16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STAGE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249179" y="3298838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249179" y="3495880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42669" y="3310302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42669" y="3507344"/>
                <a:ext cx="118874" cy="1680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  <a:endParaRPr lang="ko-KR" altLang="en-US" sz="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2364929" y="1166423"/>
            <a:ext cx="409803" cy="3310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44" y="1144036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5831281" y="1194629"/>
            <a:ext cx="169125" cy="15114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024" y="1108316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9104143" y="1187485"/>
            <a:ext cx="150021" cy="1313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022" y="3693206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9131718" y="3786664"/>
            <a:ext cx="122446" cy="825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U자형 화살표 98"/>
          <p:cNvSpPr/>
          <p:nvPr/>
        </p:nvSpPr>
        <p:spPr>
          <a:xfrm>
            <a:off x="2509200" y="656408"/>
            <a:ext cx="5712317" cy="473858"/>
          </a:xfrm>
          <a:prstGeom prst="uturnArrow">
            <a:avLst>
              <a:gd name="adj1" fmla="val 25000"/>
              <a:gd name="adj2" fmla="val 25000"/>
              <a:gd name="adj3" fmla="val 26876"/>
              <a:gd name="adj4" fmla="val 43750"/>
              <a:gd name="adj5" fmla="val 885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미니맵에서 클릭한 위치로 이동</a:t>
            </a:r>
            <a:r>
              <a:rPr lang="en-US" altLang="ko-KR" sz="75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75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54250" y="6433591"/>
            <a:ext cx="3985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 </a:t>
            </a:r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00" smtClean="0">
                <a:solidFill>
                  <a:srgbClr val="FF0000"/>
                </a:solidFill>
                <a:ea typeface="맑은 고딕" panose="020B0503020000020004" pitchFamily="50" charset="-127"/>
              </a:rPr>
              <a:t>블럭 </a:t>
            </a:r>
            <a:r>
              <a:rPr lang="en-US" altLang="ko-KR" sz="700" smtClean="0">
                <a:solidFill>
                  <a:srgbClr val="FF0000"/>
                </a:solidFill>
                <a:ea typeface="맑은 고딕" panose="020B0503020000020004" pitchFamily="50" charset="-127"/>
              </a:rPr>
              <a:t>BG </a:t>
            </a:r>
            <a:r>
              <a:rPr lang="ko-KR" altLang="en-US" sz="700" smtClean="0">
                <a:solidFill>
                  <a:srgbClr val="FF0000"/>
                </a:solidFill>
                <a:ea typeface="맑은 고딕" panose="020B0503020000020004" pitchFamily="50" charset="-127"/>
              </a:rPr>
              <a:t>인 경우라도 미니맵에서 선택시 블럭이 선택되는 것이 아니라 특정지점이 지정된다</a:t>
            </a:r>
            <a:r>
              <a:rPr lang="en-US" altLang="ko-KR" sz="700" smtClean="0">
                <a:solidFill>
                  <a:srgbClr val="FF0000"/>
                </a:solidFill>
                <a:ea typeface="맑은 고딕" panose="020B0503020000020004" pitchFamily="50" charset="-127"/>
              </a:rPr>
              <a:t>.</a:t>
            </a:r>
            <a:r>
              <a:rPr lang="ko-KR" altLang="en-US" sz="700" smtClean="0">
                <a:solidFill>
                  <a:srgbClr val="FF0000"/>
                </a:solidFill>
                <a:ea typeface="맑은 고딕" panose="020B0503020000020004" pitchFamily="50" charset="-127"/>
              </a:rPr>
              <a:t> </a:t>
            </a:r>
            <a:endParaRPr lang="en-US" altLang="ko-KR" sz="7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사용자단과 </a:t>
            </a:r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 선택좌석해제가 빈영역 </a:t>
            </a:r>
            <a:r>
              <a:rPr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이루어진다</a:t>
            </a:r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21404"/>
              </p:ext>
            </p:extLst>
          </p:nvPr>
        </p:nvGraphicFramePr>
        <p:xfrm>
          <a:off x="272480" y="3168206"/>
          <a:ext cx="6474724" cy="317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4"/>
                <a:gridCol w="1048956"/>
                <a:gridCol w="1282406"/>
                <a:gridCol w="733818"/>
                <a:gridCol w="792088"/>
                <a:gridCol w="360040"/>
                <a:gridCol w="288032"/>
                <a:gridCol w="1578180"/>
              </a:tblGrid>
              <a:tr h="211061"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>Control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마우스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키보드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wheel  up </a:t>
                      </a:r>
                      <a:endParaRPr lang="ko-KR" altLang="en-US" sz="650" b="0" u="none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구글맵과 동일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특정위치로 이동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미니맵에서 확대위치  </a:t>
                      </a:r>
                      <a:r>
                        <a:rPr lang="en-US" altLang="ko-KR" sz="650" b="0" kern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전체맵 클릭을 통한 이동</a:t>
                      </a:r>
                      <a:r>
                        <a:rPr lang="en-US" altLang="ko-KR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확대 불가</a:t>
                      </a:r>
                      <a:r>
                        <a:rPr lang="en-US" altLang="ko-KR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전체맵은 </a:t>
                      </a:r>
                      <a:r>
                        <a:rPr lang="en-US" altLang="ko-KR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only  </a:t>
                      </a: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좌석 선택시만  클릭 함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wheel  down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전체맵에서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  <a:endParaRPr lang="ko-KR" altLang="en-US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 좌석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OR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좌석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 해제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빈영역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ESC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55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다중 좌석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OR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lang="ko-KR" altLang="en-US" sz="6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r>
                        <a:rPr lang="en-US" altLang="ko-KR" sz="6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  <a:r>
                        <a:rPr lang="ko-KR" altLang="en-US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en-US" altLang="ko-KR" sz="6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r>
                        <a:rPr lang="en-US" altLang="ko-KR" sz="6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이동과 중복되지 않기 위해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shift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이동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후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  <a:endParaRPr lang="ko-KR" altLang="en-US" sz="650" b="0" u="none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←↑→↓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 클릭</a:t>
                      </a:r>
                      <a:endParaRPr lang="en-US" altLang="ko-KR" sz="65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c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우클릭시 복사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붙여넣기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레이어 보여짐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좌석정보까지 같이 복사됨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붙여넣기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 클릭</a:t>
                      </a:r>
                      <a:endParaRPr lang="en-US" altLang="ko-KR" sz="65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v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붙여넣기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되는 위치는</a:t>
                      </a:r>
                      <a:endParaRPr lang="en-US" altLang="ko-KR" sz="650" b="0" kern="12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복사한 좌석의 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10px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우측아래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실행취소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실행취소 버튼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z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다시실행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다시실행 버튼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 + z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최소크기로 보기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f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2566851" y="125779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5040879" y="5133157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2758374" y="5133157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461028" y="5133157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5040879" y="916693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2758374" y="916693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461028" y="916693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713445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2983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27758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7295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42070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46845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51620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51632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65932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70707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89769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94544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3445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22983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27758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37295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42070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46845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51620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451632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565932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670707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789769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894544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13445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22983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27758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37295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142070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46845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351620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451632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65932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70707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789769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894544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4" name="자유형 113"/>
          <p:cNvSpPr/>
          <p:nvPr/>
        </p:nvSpPr>
        <p:spPr>
          <a:xfrm>
            <a:off x="752919" y="128746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07252" y="1252697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116790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221565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1102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435877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40652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645427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745439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859739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964514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83576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188351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007252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116790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221565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331102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435877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540652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645427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745439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9739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964514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083576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188351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007252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116790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21565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331102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435877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540652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645427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745439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859739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964514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083576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88351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1" name="자유형 150"/>
          <p:cNvSpPr/>
          <p:nvPr/>
        </p:nvSpPr>
        <p:spPr>
          <a:xfrm>
            <a:off x="3144383" y="128746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13445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22983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27758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037295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142070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246845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351620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451632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565932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670707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789769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894544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13445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822983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27758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037295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142070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246845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351620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451632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565932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670707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789769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894544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13445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22983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27758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7295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142070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246845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351620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1451632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565932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670707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789769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894544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8" name="자유형 187"/>
          <p:cNvSpPr/>
          <p:nvPr/>
        </p:nvSpPr>
        <p:spPr>
          <a:xfrm>
            <a:off x="1498731" y="5926012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007252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116790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221565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331102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3435877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540652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45427" y="546992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745439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859739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964514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083576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188351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3007252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116790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221565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331102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435877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540652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645427" y="5569941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745439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859739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3964514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4083576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188351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3007252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3116790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3221565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331102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435877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540652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3645427" y="5669954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745439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859739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3964514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083576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188351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5" name="자유형 224"/>
          <p:cNvSpPr/>
          <p:nvPr/>
        </p:nvSpPr>
        <p:spPr>
          <a:xfrm>
            <a:off x="3795167" y="5926012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1491106" y="5960207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630495" y="5389489"/>
            <a:ext cx="868236" cy="536523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8" name="자유형 227"/>
          <p:cNvSpPr/>
          <p:nvPr/>
        </p:nvSpPr>
        <p:spPr>
          <a:xfrm>
            <a:off x="630495" y="5389489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35580" y="5427708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0" name="자유형 229"/>
          <p:cNvSpPr/>
          <p:nvPr/>
        </p:nvSpPr>
        <p:spPr>
          <a:xfrm>
            <a:off x="1076769" y="5694020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1069144" y="5728215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2" name="사각형 설명선 231"/>
          <p:cNvSpPr/>
          <p:nvPr/>
        </p:nvSpPr>
        <p:spPr bwMode="auto">
          <a:xfrm>
            <a:off x="341701" y="5048242"/>
            <a:ext cx="687797" cy="171362"/>
          </a:xfrm>
          <a:prstGeom prst="wedgeRectCallout">
            <a:avLst>
              <a:gd name="adj1" fmla="val -10099"/>
              <a:gd name="adj2" fmla="val 142704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ko-KR" altLang="en-US" sz="700" b="0" dirty="0" smtClean="0">
                <a:solidFill>
                  <a:schemeClr val="bg1"/>
                </a:solidFill>
                <a:latin typeface="+mn-ea"/>
                <a:ea typeface="+mn-ea"/>
              </a:rPr>
              <a:t>마우스 클릭</a:t>
            </a:r>
          </a:p>
        </p:txBody>
      </p:sp>
      <p:sp>
        <p:nvSpPr>
          <p:cNvPr id="233" name="사각형 설명선 232"/>
          <p:cNvSpPr/>
          <p:nvPr/>
        </p:nvSpPr>
        <p:spPr bwMode="auto">
          <a:xfrm>
            <a:off x="1710181" y="5865255"/>
            <a:ext cx="552099" cy="171362"/>
          </a:xfrm>
          <a:prstGeom prst="wedgeRectCallout">
            <a:avLst>
              <a:gd name="adj1" fmla="val -77265"/>
              <a:gd name="adj2" fmla="val -7373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ko-KR" altLang="en-US" sz="700" b="0" dirty="0" smtClean="0">
                <a:solidFill>
                  <a:schemeClr val="bg1"/>
                </a:solidFill>
                <a:latin typeface="+mn-ea"/>
                <a:ea typeface="+mn-ea"/>
              </a:rPr>
              <a:t>마우스 </a:t>
            </a:r>
            <a:r>
              <a:rPr lang="ko-KR" altLang="en-US" sz="700" b="0" dirty="0" err="1" smtClean="0">
                <a:solidFill>
                  <a:schemeClr val="bg1"/>
                </a:solidFill>
                <a:latin typeface="+mn-ea"/>
                <a:ea typeface="+mn-ea"/>
              </a:rPr>
              <a:t>드롭</a:t>
            </a:r>
            <a:endParaRPr lang="ko-KR" altLang="en-US" sz="700" b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795167" y="5960207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5" name="사각형 설명선 234"/>
          <p:cNvSpPr/>
          <p:nvPr/>
        </p:nvSpPr>
        <p:spPr bwMode="auto">
          <a:xfrm>
            <a:off x="785164" y="966445"/>
            <a:ext cx="687797" cy="171362"/>
          </a:xfrm>
          <a:prstGeom prst="wedgeRectCallout">
            <a:avLst>
              <a:gd name="adj1" fmla="val -43335"/>
              <a:gd name="adj2" fmla="val 198288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ko-KR" altLang="en-US" sz="700" b="0" dirty="0" smtClean="0">
                <a:solidFill>
                  <a:schemeClr val="bg1"/>
                </a:solidFill>
                <a:latin typeface="+mn-ea"/>
                <a:ea typeface="+mn-ea"/>
              </a:rPr>
              <a:t>좌석 클릭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5290664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400202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5504977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614514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719289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824064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928839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6028851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6143151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6247926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366988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6471763" y="5469928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290664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400202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504977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614514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5719289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824064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928839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028851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6143151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6247926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366988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471763" y="556994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5290664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5400202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5504977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5614514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5719289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824064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5928839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6028851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6143151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47926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6366988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471763" y="566995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2" name="자유형 271"/>
          <p:cNvSpPr/>
          <p:nvPr/>
        </p:nvSpPr>
        <p:spPr>
          <a:xfrm>
            <a:off x="6075950" y="5926012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6068325" y="5960207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4" name="사각형 설명선 273"/>
          <p:cNvSpPr/>
          <p:nvPr/>
        </p:nvSpPr>
        <p:spPr bwMode="auto">
          <a:xfrm>
            <a:off x="4008155" y="5865255"/>
            <a:ext cx="552099" cy="171362"/>
          </a:xfrm>
          <a:prstGeom prst="wedgeRectCallout">
            <a:avLst>
              <a:gd name="adj1" fmla="val -77265"/>
              <a:gd name="adj2" fmla="val -7373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ko-KR" altLang="en-US" sz="700" b="0" dirty="0" err="1" smtClean="0">
                <a:solidFill>
                  <a:schemeClr val="bg1"/>
                </a:solidFill>
                <a:latin typeface="+mn-ea"/>
                <a:ea typeface="+mn-ea"/>
              </a:rPr>
              <a:t>빈영역</a:t>
            </a:r>
            <a:r>
              <a:rPr lang="ko-KR" altLang="en-US" sz="700" b="0" dirty="0" smtClean="0">
                <a:solidFill>
                  <a:schemeClr val="bg1"/>
                </a:solidFill>
                <a:latin typeface="+mn-ea"/>
                <a:ea typeface="+mn-ea"/>
              </a:rPr>
              <a:t> 클릭</a:t>
            </a:r>
          </a:p>
        </p:txBody>
      </p:sp>
      <p:sp>
        <p:nvSpPr>
          <p:cNvPr id="275" name="오른쪽 화살표 274"/>
          <p:cNvSpPr/>
          <p:nvPr/>
        </p:nvSpPr>
        <p:spPr>
          <a:xfrm>
            <a:off x="2502807" y="1637516"/>
            <a:ext cx="504056" cy="288032"/>
          </a:xfrm>
          <a:prstGeom prst="rightArrow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6" name="오른쪽 화살표 275"/>
          <p:cNvSpPr/>
          <p:nvPr/>
        </p:nvSpPr>
        <p:spPr>
          <a:xfrm>
            <a:off x="2502807" y="5906002"/>
            <a:ext cx="504056" cy="288032"/>
          </a:xfrm>
          <a:prstGeom prst="rightArrow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7" name="오른쪽 화살표 276"/>
          <p:cNvSpPr/>
          <p:nvPr/>
        </p:nvSpPr>
        <p:spPr>
          <a:xfrm>
            <a:off x="4785559" y="5906002"/>
            <a:ext cx="504056" cy="288032"/>
          </a:xfrm>
          <a:prstGeom prst="rightArrow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382110" y="553790"/>
            <a:ext cx="1906594" cy="2558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개별선택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 shift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다중선택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353534" y="4756640"/>
            <a:ext cx="1908746" cy="2558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다중선택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선택해제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5293296" y="1252697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5402834" y="1252697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5507609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617146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5721921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5826696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5931471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6031483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6145783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6250558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6369620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6474395" y="125269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5293296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5402834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507609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5617146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5721921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5826696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5931471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6031483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6145783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6250558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6369620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6474395" y="1352710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5293296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5402834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5507609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5617146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5721921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5826696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5931471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6031483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6145783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6250558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6369620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6474395" y="1452723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6" name="자유형 315"/>
          <p:cNvSpPr/>
          <p:nvPr/>
        </p:nvSpPr>
        <p:spPr>
          <a:xfrm>
            <a:off x="5426660" y="128746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7" name="오른쪽 화살표 316"/>
          <p:cNvSpPr/>
          <p:nvPr/>
        </p:nvSpPr>
        <p:spPr>
          <a:xfrm>
            <a:off x="4788851" y="1637516"/>
            <a:ext cx="504056" cy="288032"/>
          </a:xfrm>
          <a:prstGeom prst="rightArrow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8" name="사각형 설명선 317"/>
          <p:cNvSpPr/>
          <p:nvPr/>
        </p:nvSpPr>
        <p:spPr bwMode="auto">
          <a:xfrm>
            <a:off x="3116790" y="966445"/>
            <a:ext cx="821897" cy="171362"/>
          </a:xfrm>
          <a:prstGeom prst="wedgeRectCallout">
            <a:avLst>
              <a:gd name="adj1" fmla="val -43335"/>
              <a:gd name="adj2" fmla="val 198288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en-US" altLang="ko-KR" sz="700" b="0" dirty="0" smtClean="0">
                <a:solidFill>
                  <a:schemeClr val="bg1"/>
                </a:solidFill>
                <a:latin typeface="+mn-ea"/>
                <a:ea typeface="+mn-ea"/>
              </a:rPr>
              <a:t>Shift + </a:t>
            </a:r>
            <a:r>
              <a:rPr lang="ko-KR" altLang="en-US" sz="700" b="0" dirty="0" smtClean="0">
                <a:solidFill>
                  <a:schemeClr val="bg1"/>
                </a:solidFill>
                <a:latin typeface="+mn-ea"/>
                <a:ea typeface="+mn-ea"/>
              </a:rPr>
              <a:t>좌석 클릭</a:t>
            </a:r>
          </a:p>
        </p:txBody>
      </p:sp>
      <p:pic>
        <p:nvPicPr>
          <p:cNvPr id="319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461028" y="3164907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직사각형 319"/>
          <p:cNvSpPr/>
          <p:nvPr/>
        </p:nvSpPr>
        <p:spPr>
          <a:xfrm>
            <a:off x="796395" y="3344979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905933" y="3344979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927758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1037295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142070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1246845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1351620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1451632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1565932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1670707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1789769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1894544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713445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822983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927758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1037295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1142070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1246845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1351620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1451632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1565932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1670707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1789769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1894544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713445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822983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927758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1037295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1142070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1246845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1351620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1" name="직사각형 350"/>
          <p:cNvSpPr/>
          <p:nvPr/>
        </p:nvSpPr>
        <p:spPr>
          <a:xfrm>
            <a:off x="1451632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2" name="직사각형 351"/>
          <p:cNvSpPr/>
          <p:nvPr/>
        </p:nvSpPr>
        <p:spPr>
          <a:xfrm>
            <a:off x="1565932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1670707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1789769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5" name="직사각형 354"/>
          <p:cNvSpPr/>
          <p:nvPr/>
        </p:nvSpPr>
        <p:spPr>
          <a:xfrm>
            <a:off x="1894544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6" name="자유형 355"/>
          <p:cNvSpPr/>
          <p:nvPr/>
        </p:nvSpPr>
        <p:spPr>
          <a:xfrm>
            <a:off x="927758" y="3379747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7" name="사각형 설명선 356"/>
          <p:cNvSpPr/>
          <p:nvPr/>
        </p:nvSpPr>
        <p:spPr bwMode="auto">
          <a:xfrm>
            <a:off x="1110810" y="2953869"/>
            <a:ext cx="783734" cy="300521"/>
          </a:xfrm>
          <a:prstGeom prst="wedgeRectCallout">
            <a:avLst>
              <a:gd name="adj1" fmla="val -45102"/>
              <a:gd name="adj2" fmla="val 82112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>
            <a:no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활성화된 좌석 </a:t>
            </a:r>
            <a:endParaRPr lang="en-US" altLang="ko-KR" sz="7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끌어서 이동가능 </a:t>
            </a:r>
            <a:endParaRPr lang="ko-KR" altLang="en-US" sz="700" b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713445" y="3502655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822983" y="3502655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0" name="자유형 359"/>
          <p:cNvSpPr/>
          <p:nvPr/>
        </p:nvSpPr>
        <p:spPr>
          <a:xfrm>
            <a:off x="844808" y="3537423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937781" y="321787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2" name="직사각형 361"/>
          <p:cNvSpPr/>
          <p:nvPr/>
        </p:nvSpPr>
        <p:spPr>
          <a:xfrm>
            <a:off x="1047319" y="321787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3" name="자유형 362"/>
          <p:cNvSpPr/>
          <p:nvPr/>
        </p:nvSpPr>
        <p:spPr>
          <a:xfrm>
            <a:off x="1069144" y="3252646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4" name="직사각형 363"/>
          <p:cNvSpPr/>
          <p:nvPr/>
        </p:nvSpPr>
        <p:spPr>
          <a:xfrm>
            <a:off x="844808" y="3568237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5" name="직사각형 364"/>
          <p:cNvSpPr/>
          <p:nvPr/>
        </p:nvSpPr>
        <p:spPr>
          <a:xfrm>
            <a:off x="914338" y="3401005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6" name="직사각형 365"/>
          <p:cNvSpPr/>
          <p:nvPr/>
        </p:nvSpPr>
        <p:spPr>
          <a:xfrm>
            <a:off x="1065304" y="3287579"/>
            <a:ext cx="105348" cy="113426"/>
          </a:xfrm>
          <a:prstGeom prst="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7" name="사각형 설명선 366"/>
          <p:cNvSpPr/>
          <p:nvPr/>
        </p:nvSpPr>
        <p:spPr bwMode="auto">
          <a:xfrm>
            <a:off x="533221" y="6036617"/>
            <a:ext cx="687797" cy="171362"/>
          </a:xfrm>
          <a:prstGeom prst="wedgeRectCallout">
            <a:avLst>
              <a:gd name="adj1" fmla="val 39756"/>
              <a:gd name="adj2" fmla="val -173014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r>
              <a:rPr lang="ko-KR" altLang="en-US" sz="700" b="0" dirty="0" smtClean="0">
                <a:solidFill>
                  <a:schemeClr val="bg1"/>
                </a:solidFill>
                <a:latin typeface="+mn-ea"/>
                <a:ea typeface="+mn-ea"/>
              </a:rPr>
              <a:t>마우스  드래그</a:t>
            </a:r>
          </a:p>
        </p:txBody>
      </p:sp>
      <p:pic>
        <p:nvPicPr>
          <p:cNvPr id="368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2758374" y="3164907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" name="직사각형 368"/>
          <p:cNvSpPr/>
          <p:nvPr/>
        </p:nvSpPr>
        <p:spPr>
          <a:xfrm>
            <a:off x="3225104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3334641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3439416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3544191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3648966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3748978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3863278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968053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4087115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4191890" y="3500911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3010791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3225104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1" name="직사각형 380"/>
          <p:cNvSpPr/>
          <p:nvPr/>
        </p:nvSpPr>
        <p:spPr>
          <a:xfrm>
            <a:off x="3334641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3439416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3" name="직사각형 382"/>
          <p:cNvSpPr/>
          <p:nvPr/>
        </p:nvSpPr>
        <p:spPr>
          <a:xfrm>
            <a:off x="3544191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3648966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3748978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3863278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3968053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4087115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4191890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0" name="직사각형 389"/>
          <p:cNvSpPr/>
          <p:nvPr/>
        </p:nvSpPr>
        <p:spPr>
          <a:xfrm>
            <a:off x="3010791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1" name="직사각형 390"/>
          <p:cNvSpPr/>
          <p:nvPr/>
        </p:nvSpPr>
        <p:spPr>
          <a:xfrm>
            <a:off x="3120329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2" name="직사각형 391"/>
          <p:cNvSpPr/>
          <p:nvPr/>
        </p:nvSpPr>
        <p:spPr>
          <a:xfrm>
            <a:off x="3225104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3334641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3439416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3544191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3648966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3748978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3863278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3968053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0" name="직사각형 399"/>
          <p:cNvSpPr/>
          <p:nvPr/>
        </p:nvSpPr>
        <p:spPr>
          <a:xfrm>
            <a:off x="4087115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4191890" y="3700937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2" name="사각형 설명선 401"/>
          <p:cNvSpPr/>
          <p:nvPr/>
        </p:nvSpPr>
        <p:spPr bwMode="auto">
          <a:xfrm>
            <a:off x="3408156" y="2953869"/>
            <a:ext cx="783734" cy="300521"/>
          </a:xfrm>
          <a:prstGeom prst="wedgeRectCallout">
            <a:avLst>
              <a:gd name="adj1" fmla="val -45102"/>
              <a:gd name="adj2" fmla="val 82112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>
            <a:no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활성화된 좌석 </a:t>
            </a:r>
            <a:endParaRPr lang="en-US" altLang="ko-KR" sz="7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끌어서 이동가능 </a:t>
            </a:r>
            <a:endParaRPr lang="ko-KR" altLang="en-US" sz="700" b="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3235127" y="321787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3344665" y="3217878"/>
            <a:ext cx="78948" cy="7302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5" name="자유형 404"/>
          <p:cNvSpPr/>
          <p:nvPr/>
        </p:nvSpPr>
        <p:spPr>
          <a:xfrm>
            <a:off x="3366490" y="3252646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6" name="직사각형 405"/>
          <p:cNvSpPr/>
          <p:nvPr/>
        </p:nvSpPr>
        <p:spPr>
          <a:xfrm>
            <a:off x="3362650" y="3287579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7" name="직사각형 406"/>
          <p:cNvSpPr/>
          <p:nvPr/>
        </p:nvSpPr>
        <p:spPr>
          <a:xfrm>
            <a:off x="3116790" y="3600924"/>
            <a:ext cx="78948" cy="7302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233784" y="188641"/>
            <a:ext cx="2789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+mn-ea"/>
                <a:ea typeface="+mn-ea"/>
              </a:rPr>
              <a:t>나</a:t>
            </a:r>
            <a:r>
              <a:rPr lang="en-US" altLang="ko-KR" sz="1000" b="1" smtClean="0">
                <a:latin typeface="+mn-ea"/>
                <a:ea typeface="+mn-ea"/>
              </a:rPr>
              <a:t>-3.   </a:t>
            </a:r>
            <a:r>
              <a:rPr lang="ko-KR" altLang="en-US" sz="1000" b="1" smtClean="0">
                <a:latin typeface="+mn-ea"/>
                <a:ea typeface="+mn-ea"/>
              </a:rPr>
              <a:t>물리</a:t>
            </a:r>
            <a:r>
              <a:rPr lang="en-US" altLang="ko-KR" sz="1000" b="1" smtClean="0">
                <a:latin typeface="+mn-ea"/>
                <a:ea typeface="+mn-ea"/>
              </a:rPr>
              <a:t>,</a:t>
            </a:r>
            <a:r>
              <a:rPr lang="ko-KR" altLang="en-US" sz="1000" b="1" smtClean="0">
                <a:latin typeface="+mn-ea"/>
                <a:ea typeface="+mn-ea"/>
              </a:rPr>
              <a:t>논리도면 드로잉 </a:t>
            </a:r>
            <a:r>
              <a:rPr lang="en-US" altLang="ko-KR" sz="1000" b="1" smtClean="0">
                <a:latin typeface="+mn-ea"/>
                <a:ea typeface="+mn-ea"/>
              </a:rPr>
              <a:t>Action </a:t>
            </a:r>
            <a:r>
              <a:rPr lang="ko-KR" altLang="en-US" sz="1000" b="1" smtClean="0">
                <a:latin typeface="+mn-ea"/>
                <a:ea typeface="+mn-ea"/>
              </a:rPr>
              <a:t>중 일부</a:t>
            </a:r>
            <a:r>
              <a:rPr lang="en-US" altLang="ko-KR" sz="1000" b="1" smtClean="0">
                <a:latin typeface="+mn-ea"/>
                <a:ea typeface="+mn-ea"/>
              </a:rPr>
              <a:t>.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409" name="직사각형 408"/>
          <p:cNvSpPr/>
          <p:nvPr/>
        </p:nvSpPr>
        <p:spPr>
          <a:xfrm>
            <a:off x="344487" y="2708920"/>
            <a:ext cx="2592289" cy="2558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다중 선택 후 이동</a:t>
            </a: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좌석모양 같이 이동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0" name="직사각형 409"/>
          <p:cNvSpPr/>
          <p:nvPr/>
        </p:nvSpPr>
        <p:spPr>
          <a:xfrm>
            <a:off x="754046" y="1312308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1" name="직사각형 410"/>
          <p:cNvSpPr/>
          <p:nvPr/>
        </p:nvSpPr>
        <p:spPr>
          <a:xfrm>
            <a:off x="3140612" y="1324437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5412622" y="1309810"/>
            <a:ext cx="105348" cy="1134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2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554" y="1628800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ea typeface="맑은 고딕" pitchFamily="50" charset="-127"/>
              </a:rPr>
              <a:t>3-1. </a:t>
            </a:r>
            <a:r>
              <a:rPr lang="ko-KR" altLang="en-US" sz="2400" smtClean="0">
                <a:ea typeface="맑은 고딕" pitchFamily="50" charset="-127"/>
              </a:rPr>
              <a:t>공연</a:t>
            </a:r>
            <a:r>
              <a:rPr lang="en-US" altLang="ko-KR" sz="2400" smtClean="0">
                <a:ea typeface="맑은 고딕" pitchFamily="50" charset="-127"/>
              </a:rPr>
              <a:t>/</a:t>
            </a:r>
            <a:r>
              <a:rPr lang="ko-KR" altLang="en-US" sz="2400" smtClean="0">
                <a:ea typeface="맑은 고딕" pitchFamily="50" charset="-127"/>
              </a:rPr>
              <a:t>전시</a:t>
            </a:r>
            <a:r>
              <a:rPr lang="en-US" altLang="ko-KR" sz="2400" smtClean="0">
                <a:ea typeface="맑은 고딕" pitchFamily="50" charset="-127"/>
              </a:rPr>
              <a:t>/</a:t>
            </a:r>
            <a:r>
              <a:rPr lang="ko-KR" altLang="en-US" sz="2400" smtClean="0">
                <a:ea typeface="맑은 고딕" pitchFamily="50" charset="-127"/>
              </a:rPr>
              <a:t>스포츠</a:t>
            </a:r>
            <a:r>
              <a:rPr lang="en-US" altLang="ko-KR" sz="2400" smtClean="0">
                <a:ea typeface="맑은 고딕" pitchFamily="50" charset="-127"/>
              </a:rPr>
              <a:t>  </a:t>
            </a:r>
            <a:r>
              <a:rPr lang="ko-KR" altLang="en-US" sz="2400" smtClean="0">
                <a:ea typeface="맑은 고딕" pitchFamily="50" charset="-127"/>
              </a:rPr>
              <a:t>물리도면</a:t>
            </a:r>
            <a:endParaRPr lang="ko-KR" altLang="en-US" sz="2400"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19828"/>
              </p:ext>
            </p:extLst>
          </p:nvPr>
        </p:nvGraphicFramePr>
        <p:xfrm>
          <a:off x="2324707" y="2852936"/>
          <a:ext cx="4530944" cy="186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2370703"/>
              </a:tblGrid>
              <a:tr h="132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좌석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비지정석 영역선 기본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자주색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선택된 좌석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비지정석 영역선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회색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좌석번호 트리를 통한 좌석 선택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노란색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값 검색결과 좌석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파란색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연석구분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연석별 다른색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u="none" smtClean="0">
                          <a:latin typeface="맑은 고딕" pitchFamily="50" charset="-127"/>
                          <a:ea typeface="맑은 고딕" pitchFamily="50" charset="-127"/>
                        </a:rPr>
                        <a:t>gradation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연석 지정안된 좌석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짙은 회색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17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836712"/>
            <a:ext cx="748003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39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69622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공연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전시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스포츠 물리도면 작업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좌석번호지정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09488"/>
              </p:ext>
            </p:extLst>
          </p:nvPr>
        </p:nvGraphicFramePr>
        <p:xfrm>
          <a:off x="7412182" y="404664"/>
          <a:ext cx="2228266" cy="635724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admin&gt;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물리도면관리의  물리도면명 표기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  : 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최소크기로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View.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 : 1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확대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(x2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배씩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  : 1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축소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사용자가 보고 있는 축척이  이미 최대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 경우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(+),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(-),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최소크기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View(F)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비활성화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안내 레이어 띄워 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(SB 5,6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페이지 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미니맵 영역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항상 최소축척으로 보여지고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전체맵에서 보고 있는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View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빨간색 사각형으로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표시해 주면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사용자가 어디를 보고 있다는 것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인지할 수 있으면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실행취소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다시실행 횟수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전체맵 영역에서 변화가 생기는  모든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대한 적용필요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최소크기로보기 제외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 선택부터 모두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 선택시 사용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(SB 5,6P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선택버튼 클릭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원하는 좌석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선택버튼 클릭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원하는 좌석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r>
                        <a:rPr lang="en-US" altLang="ko-KR" sz="6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선택버튼 클릭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원하는 좌석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r>
                        <a:rPr lang="en-US" altLang="ko-KR" sz="6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좌석을 전체맵 위에 만들수 있는 준비상태가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전체맵 위 좌석이 표시되어야 할 위치에 클릭하면 좌석모양의 도형이 만들어 짐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디폴트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,10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행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간격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5px,5px /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인풋박스값은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저장한 상태로 보여짐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만들기 또는 저장 버튼 클릭하지 않은 값은 휘발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- 7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번의 좌석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만들기의 번거로움을 해결하기 위해서 만들어진 기능으로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좌석의 개수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행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열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입력후 만들기 버튼을 클릭하면  전체맵 위에 좌석을 올릴수 있는 준비상태가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이때 좌석을 정열로 만들지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,,,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대각선으로 만들지 선택할 수 있음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디폴트는 정열 임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간격값을 설정하는 팝업창 뜸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 후 만들어지는 좌석의 간격은 업데이트 전까지는 계속 적용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디폴트값을 디자이너에게 확인 필요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창 닫기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저장하지 않은 값 모두 날라 감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작성창을 닫으시겠습니까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저장하지 않은 값은 반영되지 않습니다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---&gt;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선택된 좌석을 회전시키는 기능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그룹회전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중심축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(?)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기준으로  좌석들이 같이 </a:t>
                      </a:r>
                      <a:r>
                        <a:rPr kumimoji="0" lang="en-US" altLang="ko-KR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도씩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회전 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개별회전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 각각의  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(?)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기준으로  좌석이  각각 </a:t>
                      </a:r>
                      <a:r>
                        <a:rPr kumimoji="0" lang="en-US" altLang="ko-KR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도씩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회전 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 선택되지 않은 상태에서 클릭시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좌석이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선택되지 않았습니다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 선택후 이용해 주세요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admin&gt;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물리도면관리에서  본 물리도면에  등록한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비지정석좌표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다각형으로 보여짐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좌석처럼 선택 가능한 상태가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 지정은 다음 페이지에 별도 설명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sp>
        <p:nvSpPr>
          <p:cNvPr id="285" name="직사각형 2631"/>
          <p:cNvSpPr/>
          <p:nvPr/>
        </p:nvSpPr>
        <p:spPr>
          <a:xfrm>
            <a:off x="2144688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r>
              <a:rPr lang="en-US" altLang="ko-KR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일괄저장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직사각형 2631"/>
          <p:cNvSpPr/>
          <p:nvPr/>
        </p:nvSpPr>
        <p:spPr>
          <a:xfrm>
            <a:off x="3116494" y="4849023"/>
            <a:ext cx="468000" cy="1801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일괄저장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5917680" y="2191951"/>
            <a:ext cx="1080120" cy="144000"/>
            <a:chOff x="5457056" y="2038780"/>
            <a:chExt cx="1080120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5457056" y="2038780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5522640" y="2065953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5909882" y="2038780"/>
              <a:ext cx="62729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700" spc="-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좌석 만들기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5945811" y="2068520"/>
              <a:ext cx="88741" cy="88741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9" name="직사각형 298"/>
          <p:cNvSpPr/>
          <p:nvPr/>
        </p:nvSpPr>
        <p:spPr>
          <a:xfrm>
            <a:off x="5420768" y="2601962"/>
            <a:ext cx="980500" cy="158418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smtClean="0">
                <a:ea typeface="맑은 고딕" pitchFamily="50" charset="-127"/>
              </a:rPr>
              <a:t>      행               </a:t>
            </a:r>
            <a:r>
              <a:rPr lang="ko-KR" altLang="en-US" sz="600" dirty="0" smtClean="0">
                <a:ea typeface="맑은 고딕" pitchFamily="50" charset="-127"/>
              </a:rPr>
              <a:t>열</a:t>
            </a:r>
            <a:endParaRPr lang="ko-KR" altLang="en-US" sz="600" dirty="0">
              <a:ea typeface="맑은 고딕" pitchFamily="50" charset="-127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5545105" y="3306799"/>
            <a:ext cx="1748175" cy="228339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547381" y="3306799"/>
            <a:ext cx="878483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dirty="0">
                <a:ea typeface="맑은 고딕" pitchFamily="50" charset="-127"/>
              </a:rPr>
              <a:t>좌석번호 지정</a:t>
            </a:r>
          </a:p>
        </p:txBody>
      </p:sp>
      <p:sp>
        <p:nvSpPr>
          <p:cNvPr id="313" name="직사각형 312"/>
          <p:cNvSpPr/>
          <p:nvPr/>
        </p:nvSpPr>
        <p:spPr>
          <a:xfrm>
            <a:off x="6410054" y="3306799"/>
            <a:ext cx="883226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dirty="0">
                <a:ea typeface="맑은 고딕" pitchFamily="50" charset="-127"/>
              </a:rPr>
              <a:t>연석 지정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6445623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b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sp>
        <p:nvSpPr>
          <p:cNvPr id="321" name="직사각형 320"/>
          <p:cNvSpPr/>
          <p:nvPr/>
        </p:nvSpPr>
        <p:spPr>
          <a:xfrm>
            <a:off x="5540238" y="5627782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좌석</a:t>
            </a:r>
            <a:r>
              <a:rPr lang="en-US" altLang="ko-KR" sz="700">
                <a:ea typeface="맑은 고딕" pitchFamily="50" charset="-127"/>
              </a:rPr>
              <a:t>, </a:t>
            </a:r>
            <a:r>
              <a:rPr lang="ko-KR" altLang="en-US" sz="700" smtClean="0">
                <a:ea typeface="맑은 고딕" pitchFamily="50" charset="-127"/>
              </a:rPr>
              <a:t>비지정석영역 선택시 </a:t>
            </a:r>
            <a:endParaRPr lang="en-US" altLang="ko-KR" sz="700" smtClean="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정보가</a:t>
            </a:r>
            <a:r>
              <a:rPr lang="en-US" altLang="ko-KR" sz="700">
                <a:ea typeface="맑은 고딕" pitchFamily="50" charset="-127"/>
              </a:rPr>
              <a:t> </a:t>
            </a:r>
            <a:r>
              <a:rPr lang="ko-KR" altLang="en-US" sz="700" smtClean="0">
                <a:ea typeface="맑은 고딕" pitchFamily="50" charset="-127"/>
              </a:rPr>
              <a:t>보여지는 </a:t>
            </a:r>
            <a:r>
              <a:rPr lang="ko-KR" altLang="en-US" sz="700">
                <a:ea typeface="맑은 고딕" pitchFamily="50" charset="-127"/>
              </a:rPr>
              <a:t>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151109" y="5632104"/>
            <a:ext cx="144025" cy="760760"/>
            <a:chOff x="7151109" y="5632104"/>
            <a:chExt cx="144025" cy="760760"/>
          </a:xfrm>
        </p:grpSpPr>
        <p:sp>
          <p:nvSpPr>
            <p:cNvPr id="323" name="TextBox 322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324" name="직사각형 323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325" name="직사각형 324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pic>
        <p:nvPicPr>
          <p:cNvPr id="390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4" name="그룹 393"/>
          <p:cNvGrpSpPr/>
          <p:nvPr/>
        </p:nvGrpSpPr>
        <p:grpSpPr>
          <a:xfrm>
            <a:off x="5815203" y="1988840"/>
            <a:ext cx="1289326" cy="144000"/>
            <a:chOff x="5679898" y="1844176"/>
            <a:chExt cx="1289326" cy="144000"/>
          </a:xfrm>
        </p:grpSpPr>
        <p:grpSp>
          <p:nvGrpSpPr>
            <p:cNvPr id="395" name="그룹 394"/>
            <p:cNvGrpSpPr/>
            <p:nvPr/>
          </p:nvGrpSpPr>
          <p:grpSpPr>
            <a:xfrm>
              <a:off x="6367020" y="1844176"/>
              <a:ext cx="602204" cy="144000"/>
              <a:chOff x="6367020" y="1844176"/>
              <a:chExt cx="602204" cy="144000"/>
            </a:xfrm>
          </p:grpSpPr>
          <p:sp>
            <p:nvSpPr>
              <p:cNvPr id="402" name="직사각형 2631"/>
              <p:cNvSpPr/>
              <p:nvPr/>
            </p:nvSpPr>
            <p:spPr>
              <a:xfrm>
                <a:off x="6367020" y="1844176"/>
                <a:ext cx="602204" cy="14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3600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다시 실행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3" name="원형 화살표 402"/>
              <p:cNvSpPr/>
              <p:nvPr/>
            </p:nvSpPr>
            <p:spPr>
              <a:xfrm>
                <a:off x="6397298" y="1855253"/>
                <a:ext cx="113193" cy="121845"/>
              </a:xfrm>
              <a:prstGeom prst="circularArrow">
                <a:avLst>
                  <a:gd name="adj1" fmla="val 10618"/>
                  <a:gd name="adj2" fmla="val 1790861"/>
                  <a:gd name="adj3" fmla="val 19033043"/>
                  <a:gd name="adj4" fmla="val 1148193"/>
                  <a:gd name="adj5" fmla="val 184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>
              <a:off x="5679898" y="1844176"/>
              <a:ext cx="602204" cy="144000"/>
              <a:chOff x="5679898" y="1844176"/>
              <a:chExt cx="602204" cy="144000"/>
            </a:xfrm>
          </p:grpSpPr>
          <p:sp>
            <p:nvSpPr>
              <p:cNvPr id="400" name="직사각형 2631"/>
              <p:cNvSpPr/>
              <p:nvPr/>
            </p:nvSpPr>
            <p:spPr>
              <a:xfrm>
                <a:off x="5679898" y="1844176"/>
                <a:ext cx="602204" cy="14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3600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실행 취소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1" name="자유형 400"/>
              <p:cNvSpPr/>
              <p:nvPr/>
            </p:nvSpPr>
            <p:spPr>
              <a:xfrm rot="2366945">
                <a:off x="5743918" y="1878173"/>
                <a:ext cx="86384" cy="85484"/>
              </a:xfrm>
              <a:custGeom>
                <a:avLst/>
                <a:gdLst>
                  <a:gd name="connsiteX0" fmla="*/ 33338 w 457200"/>
                  <a:gd name="connsiteY0" fmla="*/ 104775 h 452438"/>
                  <a:gd name="connsiteX1" fmla="*/ 0 w 457200"/>
                  <a:gd name="connsiteY1" fmla="*/ 452438 h 452438"/>
                  <a:gd name="connsiteX2" fmla="*/ 261938 w 457200"/>
                  <a:gd name="connsiteY2" fmla="*/ 271463 h 452438"/>
                  <a:gd name="connsiteX3" fmla="*/ 180975 w 457200"/>
                  <a:gd name="connsiteY3" fmla="*/ 214313 h 452438"/>
                  <a:gd name="connsiteX4" fmla="*/ 180975 w 457200"/>
                  <a:gd name="connsiteY4" fmla="*/ 211932 h 452438"/>
                  <a:gd name="connsiteX5" fmla="*/ 200025 w 457200"/>
                  <a:gd name="connsiteY5" fmla="*/ 180975 h 452438"/>
                  <a:gd name="connsiteX6" fmla="*/ 204788 w 457200"/>
                  <a:gd name="connsiteY6" fmla="*/ 173832 h 452438"/>
                  <a:gd name="connsiteX7" fmla="*/ 209550 w 457200"/>
                  <a:gd name="connsiteY7" fmla="*/ 164307 h 452438"/>
                  <a:gd name="connsiteX8" fmla="*/ 223838 w 457200"/>
                  <a:gd name="connsiteY8" fmla="*/ 147638 h 452438"/>
                  <a:gd name="connsiteX9" fmla="*/ 228600 w 457200"/>
                  <a:gd name="connsiteY9" fmla="*/ 138113 h 452438"/>
                  <a:gd name="connsiteX10" fmla="*/ 245269 w 457200"/>
                  <a:gd name="connsiteY10" fmla="*/ 116682 h 452438"/>
                  <a:gd name="connsiteX11" fmla="*/ 252413 w 457200"/>
                  <a:gd name="connsiteY11" fmla="*/ 104775 h 452438"/>
                  <a:gd name="connsiteX12" fmla="*/ 257175 w 457200"/>
                  <a:gd name="connsiteY12" fmla="*/ 97632 h 452438"/>
                  <a:gd name="connsiteX13" fmla="*/ 264319 w 457200"/>
                  <a:gd name="connsiteY13" fmla="*/ 95250 h 452438"/>
                  <a:gd name="connsiteX14" fmla="*/ 302419 w 457200"/>
                  <a:gd name="connsiteY14" fmla="*/ 88107 h 452438"/>
                  <a:gd name="connsiteX15" fmla="*/ 328613 w 457200"/>
                  <a:gd name="connsiteY15" fmla="*/ 90488 h 452438"/>
                  <a:gd name="connsiteX16" fmla="*/ 342900 w 457200"/>
                  <a:gd name="connsiteY16" fmla="*/ 104775 h 452438"/>
                  <a:gd name="connsiteX17" fmla="*/ 352425 w 457200"/>
                  <a:gd name="connsiteY17" fmla="*/ 114300 h 452438"/>
                  <a:gd name="connsiteX18" fmla="*/ 366713 w 457200"/>
                  <a:gd name="connsiteY18" fmla="*/ 130969 h 452438"/>
                  <a:gd name="connsiteX19" fmla="*/ 376238 w 457200"/>
                  <a:gd name="connsiteY19" fmla="*/ 145257 h 452438"/>
                  <a:gd name="connsiteX20" fmla="*/ 378619 w 457200"/>
                  <a:gd name="connsiteY20" fmla="*/ 152400 h 452438"/>
                  <a:gd name="connsiteX21" fmla="*/ 388144 w 457200"/>
                  <a:gd name="connsiteY21" fmla="*/ 166688 h 452438"/>
                  <a:gd name="connsiteX22" fmla="*/ 392906 w 457200"/>
                  <a:gd name="connsiteY22" fmla="*/ 185738 h 452438"/>
                  <a:gd name="connsiteX23" fmla="*/ 400050 w 457200"/>
                  <a:gd name="connsiteY23" fmla="*/ 209550 h 452438"/>
                  <a:gd name="connsiteX24" fmla="*/ 402431 w 457200"/>
                  <a:gd name="connsiteY24" fmla="*/ 226219 h 452438"/>
                  <a:gd name="connsiteX25" fmla="*/ 404813 w 457200"/>
                  <a:gd name="connsiteY25" fmla="*/ 238125 h 452438"/>
                  <a:gd name="connsiteX26" fmla="*/ 409575 w 457200"/>
                  <a:gd name="connsiteY26" fmla="*/ 300038 h 452438"/>
                  <a:gd name="connsiteX27" fmla="*/ 414338 w 457200"/>
                  <a:gd name="connsiteY27" fmla="*/ 292894 h 452438"/>
                  <a:gd name="connsiteX28" fmla="*/ 421481 w 457200"/>
                  <a:gd name="connsiteY28" fmla="*/ 283369 h 452438"/>
                  <a:gd name="connsiteX29" fmla="*/ 435769 w 457200"/>
                  <a:gd name="connsiteY29" fmla="*/ 259557 h 452438"/>
                  <a:gd name="connsiteX30" fmla="*/ 445294 w 457200"/>
                  <a:gd name="connsiteY30" fmla="*/ 235744 h 452438"/>
                  <a:gd name="connsiteX31" fmla="*/ 447675 w 457200"/>
                  <a:gd name="connsiteY31" fmla="*/ 223838 h 452438"/>
                  <a:gd name="connsiteX32" fmla="*/ 450056 w 457200"/>
                  <a:gd name="connsiteY32" fmla="*/ 214313 h 452438"/>
                  <a:gd name="connsiteX33" fmla="*/ 452438 w 457200"/>
                  <a:gd name="connsiteY33" fmla="*/ 207169 h 452438"/>
                  <a:gd name="connsiteX34" fmla="*/ 457200 w 457200"/>
                  <a:gd name="connsiteY34" fmla="*/ 188119 h 452438"/>
                  <a:gd name="connsiteX35" fmla="*/ 454819 w 457200"/>
                  <a:gd name="connsiteY35" fmla="*/ 109538 h 452438"/>
                  <a:gd name="connsiteX36" fmla="*/ 447675 w 457200"/>
                  <a:gd name="connsiteY36" fmla="*/ 92869 h 452438"/>
                  <a:gd name="connsiteX37" fmla="*/ 442913 w 457200"/>
                  <a:gd name="connsiteY37" fmla="*/ 80963 h 452438"/>
                  <a:gd name="connsiteX38" fmla="*/ 433388 w 457200"/>
                  <a:gd name="connsiteY38" fmla="*/ 66675 h 452438"/>
                  <a:gd name="connsiteX39" fmla="*/ 428625 w 457200"/>
                  <a:gd name="connsiteY39" fmla="*/ 57150 h 452438"/>
                  <a:gd name="connsiteX40" fmla="*/ 414338 w 457200"/>
                  <a:gd name="connsiteY40" fmla="*/ 42863 h 452438"/>
                  <a:gd name="connsiteX41" fmla="*/ 407194 w 457200"/>
                  <a:gd name="connsiteY41" fmla="*/ 33338 h 452438"/>
                  <a:gd name="connsiteX42" fmla="*/ 392906 w 457200"/>
                  <a:gd name="connsiteY42" fmla="*/ 19050 h 452438"/>
                  <a:gd name="connsiteX43" fmla="*/ 388144 w 457200"/>
                  <a:gd name="connsiteY43" fmla="*/ 11907 h 452438"/>
                  <a:gd name="connsiteX44" fmla="*/ 373856 w 457200"/>
                  <a:gd name="connsiteY44" fmla="*/ 7144 h 452438"/>
                  <a:gd name="connsiteX45" fmla="*/ 357188 w 457200"/>
                  <a:gd name="connsiteY45" fmla="*/ 2382 h 452438"/>
                  <a:gd name="connsiteX46" fmla="*/ 350044 w 457200"/>
                  <a:gd name="connsiteY46" fmla="*/ 0 h 452438"/>
                  <a:gd name="connsiteX47" fmla="*/ 292894 w 457200"/>
                  <a:gd name="connsiteY47" fmla="*/ 2382 h 452438"/>
                  <a:gd name="connsiteX48" fmla="*/ 257175 w 457200"/>
                  <a:gd name="connsiteY48" fmla="*/ 11907 h 452438"/>
                  <a:gd name="connsiteX49" fmla="*/ 230981 w 457200"/>
                  <a:gd name="connsiteY49" fmla="*/ 21432 h 452438"/>
                  <a:gd name="connsiteX50" fmla="*/ 204788 w 457200"/>
                  <a:gd name="connsiteY50" fmla="*/ 35719 h 452438"/>
                  <a:gd name="connsiteX51" fmla="*/ 190500 w 457200"/>
                  <a:gd name="connsiteY51" fmla="*/ 50007 h 452438"/>
                  <a:gd name="connsiteX52" fmla="*/ 176213 w 457200"/>
                  <a:gd name="connsiteY52" fmla="*/ 64294 h 452438"/>
                  <a:gd name="connsiteX53" fmla="*/ 171450 w 457200"/>
                  <a:gd name="connsiteY53" fmla="*/ 71438 h 452438"/>
                  <a:gd name="connsiteX54" fmla="*/ 157163 w 457200"/>
                  <a:gd name="connsiteY54" fmla="*/ 90488 h 452438"/>
                  <a:gd name="connsiteX55" fmla="*/ 147638 w 457200"/>
                  <a:gd name="connsiteY55" fmla="*/ 104775 h 452438"/>
                  <a:gd name="connsiteX56" fmla="*/ 142875 w 457200"/>
                  <a:gd name="connsiteY56" fmla="*/ 111919 h 452438"/>
                  <a:gd name="connsiteX57" fmla="*/ 138113 w 457200"/>
                  <a:gd name="connsiteY57" fmla="*/ 121444 h 452438"/>
                  <a:gd name="connsiteX58" fmla="*/ 135731 w 457200"/>
                  <a:gd name="connsiteY58" fmla="*/ 128588 h 452438"/>
                  <a:gd name="connsiteX59" fmla="*/ 126206 w 457200"/>
                  <a:gd name="connsiteY59" fmla="*/ 147638 h 452438"/>
                  <a:gd name="connsiteX60" fmla="*/ 119063 w 457200"/>
                  <a:gd name="connsiteY60" fmla="*/ 169069 h 452438"/>
                  <a:gd name="connsiteX61" fmla="*/ 116681 w 457200"/>
                  <a:gd name="connsiteY61" fmla="*/ 176213 h 452438"/>
                  <a:gd name="connsiteX62" fmla="*/ 114300 w 457200"/>
                  <a:gd name="connsiteY62" fmla="*/ 183357 h 452438"/>
                  <a:gd name="connsiteX63" fmla="*/ 33338 w 457200"/>
                  <a:gd name="connsiteY63" fmla="*/ 104775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57200" h="452438">
                    <a:moveTo>
                      <a:pt x="33338" y="104775"/>
                    </a:moveTo>
                    <a:lnTo>
                      <a:pt x="0" y="452438"/>
                    </a:lnTo>
                    <a:lnTo>
                      <a:pt x="261938" y="271463"/>
                    </a:lnTo>
                    <a:lnTo>
                      <a:pt x="180975" y="214313"/>
                    </a:lnTo>
                    <a:lnTo>
                      <a:pt x="180975" y="211932"/>
                    </a:lnTo>
                    <a:cubicBezTo>
                      <a:pt x="187325" y="201613"/>
                      <a:pt x="193303" y="191056"/>
                      <a:pt x="200025" y="180975"/>
                    </a:cubicBezTo>
                    <a:cubicBezTo>
                      <a:pt x="201613" y="178594"/>
                      <a:pt x="203368" y="176317"/>
                      <a:pt x="204788" y="173832"/>
                    </a:cubicBezTo>
                    <a:cubicBezTo>
                      <a:pt x="206549" y="170750"/>
                      <a:pt x="207669" y="167317"/>
                      <a:pt x="209550" y="164307"/>
                    </a:cubicBezTo>
                    <a:cubicBezTo>
                      <a:pt x="214640" y="156162"/>
                      <a:pt x="217345" y="154131"/>
                      <a:pt x="223838" y="147638"/>
                    </a:cubicBezTo>
                    <a:cubicBezTo>
                      <a:pt x="225425" y="144463"/>
                      <a:pt x="226579" y="141032"/>
                      <a:pt x="228600" y="138113"/>
                    </a:cubicBezTo>
                    <a:cubicBezTo>
                      <a:pt x="233751" y="130672"/>
                      <a:pt x="240613" y="124442"/>
                      <a:pt x="245269" y="116682"/>
                    </a:cubicBezTo>
                    <a:cubicBezTo>
                      <a:pt x="247650" y="112713"/>
                      <a:pt x="249960" y="108700"/>
                      <a:pt x="252413" y="104775"/>
                    </a:cubicBezTo>
                    <a:cubicBezTo>
                      <a:pt x="253930" y="102348"/>
                      <a:pt x="254940" y="99420"/>
                      <a:pt x="257175" y="97632"/>
                    </a:cubicBezTo>
                    <a:cubicBezTo>
                      <a:pt x="259135" y="96064"/>
                      <a:pt x="261897" y="95910"/>
                      <a:pt x="264319" y="95250"/>
                    </a:cubicBezTo>
                    <a:cubicBezTo>
                      <a:pt x="285686" y="89422"/>
                      <a:pt x="280678" y="90824"/>
                      <a:pt x="302419" y="88107"/>
                    </a:cubicBezTo>
                    <a:cubicBezTo>
                      <a:pt x="311150" y="88901"/>
                      <a:pt x="320040" y="88651"/>
                      <a:pt x="328613" y="90488"/>
                    </a:cubicBezTo>
                    <a:cubicBezTo>
                      <a:pt x="335280" y="91916"/>
                      <a:pt x="339280" y="100637"/>
                      <a:pt x="342900" y="104775"/>
                    </a:cubicBezTo>
                    <a:cubicBezTo>
                      <a:pt x="345857" y="108154"/>
                      <a:pt x="349668" y="110756"/>
                      <a:pt x="352425" y="114300"/>
                    </a:cubicBezTo>
                    <a:cubicBezTo>
                      <a:pt x="366343" y="132195"/>
                      <a:pt x="352440" y="121455"/>
                      <a:pt x="366713" y="130969"/>
                    </a:cubicBezTo>
                    <a:cubicBezTo>
                      <a:pt x="369888" y="135732"/>
                      <a:pt x="374428" y="139827"/>
                      <a:pt x="376238" y="145257"/>
                    </a:cubicBezTo>
                    <a:cubicBezTo>
                      <a:pt x="377032" y="147638"/>
                      <a:pt x="377400" y="150206"/>
                      <a:pt x="378619" y="152400"/>
                    </a:cubicBezTo>
                    <a:cubicBezTo>
                      <a:pt x="381399" y="157404"/>
                      <a:pt x="388144" y="166688"/>
                      <a:pt x="388144" y="166688"/>
                    </a:cubicBezTo>
                    <a:cubicBezTo>
                      <a:pt x="389731" y="173038"/>
                      <a:pt x="390836" y="179529"/>
                      <a:pt x="392906" y="185738"/>
                    </a:cubicBezTo>
                    <a:cubicBezTo>
                      <a:pt x="395393" y="193199"/>
                      <a:pt x="398610" y="201629"/>
                      <a:pt x="400050" y="209550"/>
                    </a:cubicBezTo>
                    <a:cubicBezTo>
                      <a:pt x="401054" y="215072"/>
                      <a:pt x="401508" y="220683"/>
                      <a:pt x="402431" y="226219"/>
                    </a:cubicBezTo>
                    <a:cubicBezTo>
                      <a:pt x="403096" y="230211"/>
                      <a:pt x="404019" y="234156"/>
                      <a:pt x="404813" y="238125"/>
                    </a:cubicBezTo>
                    <a:cubicBezTo>
                      <a:pt x="406400" y="258763"/>
                      <a:pt x="406028" y="279645"/>
                      <a:pt x="409575" y="300038"/>
                    </a:cubicBezTo>
                    <a:cubicBezTo>
                      <a:pt x="410065" y="302858"/>
                      <a:pt x="412674" y="295223"/>
                      <a:pt x="414338" y="292894"/>
                    </a:cubicBezTo>
                    <a:cubicBezTo>
                      <a:pt x="416645" y="289665"/>
                      <a:pt x="419335" y="286707"/>
                      <a:pt x="421481" y="283369"/>
                    </a:cubicBezTo>
                    <a:cubicBezTo>
                      <a:pt x="426487" y="275583"/>
                      <a:pt x="435769" y="259557"/>
                      <a:pt x="435769" y="259557"/>
                    </a:cubicBezTo>
                    <a:cubicBezTo>
                      <a:pt x="441746" y="229665"/>
                      <a:pt x="432993" y="266496"/>
                      <a:pt x="445294" y="235744"/>
                    </a:cubicBezTo>
                    <a:cubicBezTo>
                      <a:pt x="446797" y="231986"/>
                      <a:pt x="446797" y="227789"/>
                      <a:pt x="447675" y="223838"/>
                    </a:cubicBezTo>
                    <a:cubicBezTo>
                      <a:pt x="448385" y="220643"/>
                      <a:pt x="449157" y="217460"/>
                      <a:pt x="450056" y="214313"/>
                    </a:cubicBezTo>
                    <a:cubicBezTo>
                      <a:pt x="450746" y="211899"/>
                      <a:pt x="451778" y="209591"/>
                      <a:pt x="452438" y="207169"/>
                    </a:cubicBezTo>
                    <a:cubicBezTo>
                      <a:pt x="454160" y="200854"/>
                      <a:pt x="457200" y="188119"/>
                      <a:pt x="457200" y="188119"/>
                    </a:cubicBezTo>
                    <a:cubicBezTo>
                      <a:pt x="456406" y="161925"/>
                      <a:pt x="456233" y="135705"/>
                      <a:pt x="454819" y="109538"/>
                    </a:cubicBezTo>
                    <a:cubicBezTo>
                      <a:pt x="454218" y="98423"/>
                      <a:pt x="452090" y="101698"/>
                      <a:pt x="447675" y="92869"/>
                    </a:cubicBezTo>
                    <a:cubicBezTo>
                      <a:pt x="445763" y="89046"/>
                      <a:pt x="444960" y="84715"/>
                      <a:pt x="442913" y="80963"/>
                    </a:cubicBezTo>
                    <a:cubicBezTo>
                      <a:pt x="440172" y="75938"/>
                      <a:pt x="435948" y="71795"/>
                      <a:pt x="433388" y="66675"/>
                    </a:cubicBezTo>
                    <a:cubicBezTo>
                      <a:pt x="431800" y="63500"/>
                      <a:pt x="430843" y="59922"/>
                      <a:pt x="428625" y="57150"/>
                    </a:cubicBezTo>
                    <a:cubicBezTo>
                      <a:pt x="424418" y="51891"/>
                      <a:pt x="418379" y="48251"/>
                      <a:pt x="414338" y="42863"/>
                    </a:cubicBezTo>
                    <a:cubicBezTo>
                      <a:pt x="411957" y="39688"/>
                      <a:pt x="409849" y="36288"/>
                      <a:pt x="407194" y="33338"/>
                    </a:cubicBezTo>
                    <a:cubicBezTo>
                      <a:pt x="402688" y="28332"/>
                      <a:pt x="396642" y="24654"/>
                      <a:pt x="392906" y="19050"/>
                    </a:cubicBezTo>
                    <a:cubicBezTo>
                      <a:pt x="391319" y="16669"/>
                      <a:pt x="390571" y="13424"/>
                      <a:pt x="388144" y="11907"/>
                    </a:cubicBezTo>
                    <a:cubicBezTo>
                      <a:pt x="383887" y="9246"/>
                      <a:pt x="378619" y="8732"/>
                      <a:pt x="373856" y="7144"/>
                    </a:cubicBezTo>
                    <a:cubicBezTo>
                      <a:pt x="356721" y="1432"/>
                      <a:pt x="378128" y="8366"/>
                      <a:pt x="357188" y="2382"/>
                    </a:cubicBezTo>
                    <a:cubicBezTo>
                      <a:pt x="354774" y="1692"/>
                      <a:pt x="352425" y="794"/>
                      <a:pt x="350044" y="0"/>
                    </a:cubicBezTo>
                    <a:cubicBezTo>
                      <a:pt x="330994" y="794"/>
                      <a:pt x="311918" y="1114"/>
                      <a:pt x="292894" y="2382"/>
                    </a:cubicBezTo>
                    <a:cubicBezTo>
                      <a:pt x="280137" y="3233"/>
                      <a:pt x="269093" y="7934"/>
                      <a:pt x="257175" y="11907"/>
                    </a:cubicBezTo>
                    <a:cubicBezTo>
                      <a:pt x="248358" y="14846"/>
                      <a:pt x="239444" y="17526"/>
                      <a:pt x="230981" y="21432"/>
                    </a:cubicBezTo>
                    <a:cubicBezTo>
                      <a:pt x="228153" y="22737"/>
                      <a:pt x="210268" y="30848"/>
                      <a:pt x="204788" y="35719"/>
                    </a:cubicBezTo>
                    <a:cubicBezTo>
                      <a:pt x="199754" y="40194"/>
                      <a:pt x="195263" y="45244"/>
                      <a:pt x="190500" y="50007"/>
                    </a:cubicBezTo>
                    <a:lnTo>
                      <a:pt x="176213" y="64294"/>
                    </a:lnTo>
                    <a:cubicBezTo>
                      <a:pt x="174625" y="66675"/>
                      <a:pt x="173133" y="69123"/>
                      <a:pt x="171450" y="71438"/>
                    </a:cubicBezTo>
                    <a:cubicBezTo>
                      <a:pt x="166781" y="77857"/>
                      <a:pt x="161566" y="83884"/>
                      <a:pt x="157163" y="90488"/>
                    </a:cubicBezTo>
                    <a:lnTo>
                      <a:pt x="147638" y="104775"/>
                    </a:lnTo>
                    <a:cubicBezTo>
                      <a:pt x="146050" y="107156"/>
                      <a:pt x="144155" y="109359"/>
                      <a:pt x="142875" y="111919"/>
                    </a:cubicBezTo>
                    <a:cubicBezTo>
                      <a:pt x="141288" y="115094"/>
                      <a:pt x="139511" y="118181"/>
                      <a:pt x="138113" y="121444"/>
                    </a:cubicBezTo>
                    <a:cubicBezTo>
                      <a:pt x="137124" y="123751"/>
                      <a:pt x="136770" y="126303"/>
                      <a:pt x="135731" y="128588"/>
                    </a:cubicBezTo>
                    <a:cubicBezTo>
                      <a:pt x="132793" y="135051"/>
                      <a:pt x="128451" y="140903"/>
                      <a:pt x="126206" y="147638"/>
                    </a:cubicBezTo>
                    <a:lnTo>
                      <a:pt x="119063" y="169069"/>
                    </a:lnTo>
                    <a:lnTo>
                      <a:pt x="116681" y="176213"/>
                    </a:lnTo>
                    <a:lnTo>
                      <a:pt x="114300" y="183357"/>
                    </a:lnTo>
                    <a:lnTo>
                      <a:pt x="33338" y="10477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05" name="그룹 404"/>
          <p:cNvGrpSpPr/>
          <p:nvPr/>
        </p:nvGrpSpPr>
        <p:grpSpPr>
          <a:xfrm>
            <a:off x="5547380" y="3041928"/>
            <a:ext cx="1745899" cy="209288"/>
            <a:chOff x="5459331" y="3041928"/>
            <a:chExt cx="1745899" cy="209288"/>
          </a:xfrm>
        </p:grpSpPr>
        <p:sp>
          <p:nvSpPr>
            <p:cNvPr id="406" name="TextBox 139"/>
            <p:cNvSpPr txBox="1"/>
            <p:nvPr/>
          </p:nvSpPr>
          <p:spPr>
            <a:xfrm>
              <a:off x="5459331" y="3041928"/>
              <a:ext cx="1745899" cy="209288"/>
            </a:xfrm>
            <a:prstGeom prst="rect">
              <a:avLst/>
            </a:prstGeom>
            <a:noFill/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defPPr>
                <a:defRPr lang="ko-KR"/>
              </a:defPPr>
              <a:lvl1pPr indent="0">
                <a:lnSpc>
                  <a:spcPct val="150000"/>
                </a:lnSpc>
                <a:defRPr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그룹회전               개별회전</a:t>
              </a:r>
              <a:endParaRPr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7" name="모서리가 둥근 직사각형 406"/>
            <p:cNvSpPr/>
            <p:nvPr/>
          </p:nvSpPr>
          <p:spPr>
            <a:xfrm>
              <a:off x="6110665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08" name="모서리가 둥근 직사각형 407"/>
            <p:cNvSpPr/>
            <p:nvPr/>
          </p:nvSpPr>
          <p:spPr>
            <a:xfrm>
              <a:off x="5927204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09" name="모서리가 둥근 직사각형 408"/>
            <p:cNvSpPr/>
            <p:nvPr/>
          </p:nvSpPr>
          <p:spPr>
            <a:xfrm>
              <a:off x="6936661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10" name="모서리가 둥근 직사각형 409"/>
            <p:cNvSpPr/>
            <p:nvPr/>
          </p:nvSpPr>
          <p:spPr>
            <a:xfrm>
              <a:off x="6753200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11" name="굽은 화살표 410"/>
            <p:cNvSpPr/>
            <p:nvPr/>
          </p:nvSpPr>
          <p:spPr>
            <a:xfrm>
              <a:off x="6150372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2" name="굽은 화살표 411"/>
            <p:cNvSpPr/>
            <p:nvPr/>
          </p:nvSpPr>
          <p:spPr>
            <a:xfrm flipH="1">
              <a:off x="5955388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3" name="굽은 화살표 412"/>
            <p:cNvSpPr/>
            <p:nvPr/>
          </p:nvSpPr>
          <p:spPr>
            <a:xfrm>
              <a:off x="6979305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4" name="굽은 화살표 413"/>
            <p:cNvSpPr/>
            <p:nvPr/>
          </p:nvSpPr>
          <p:spPr>
            <a:xfrm flipH="1">
              <a:off x="6784321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76736"/>
            <a:ext cx="2145437" cy="18811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장소 </a:t>
            </a:r>
            <a:r>
              <a:rPr lang="en-US" altLang="ko-KR" sz="750" smtClean="0">
                <a:ea typeface="맑은 고딕" pitchFamily="50" charset="-127"/>
              </a:rPr>
              <a:t>: </a:t>
            </a:r>
            <a:r>
              <a:rPr lang="ko-KR" altLang="en-US" sz="750" smtClean="0">
                <a:ea typeface="맑은 고딕" pitchFamily="50" charset="-127"/>
              </a:rPr>
              <a:t>세종문화회관 </a:t>
            </a:r>
            <a:r>
              <a:rPr lang="en-US" altLang="ko-KR" sz="750" smtClean="0">
                <a:ea typeface="맑은 고딕" pitchFamily="50" charset="-127"/>
              </a:rPr>
              <a:t>&gt; </a:t>
            </a:r>
            <a:r>
              <a:rPr lang="ko-KR" altLang="en-US" sz="750" smtClean="0">
                <a:ea typeface="맑은 고딕" pitchFamily="50" charset="-127"/>
              </a:rPr>
              <a:t>세종아트홀 </a:t>
            </a:r>
            <a:r>
              <a:rPr lang="en-US" altLang="ko-KR" sz="750" smtClean="0">
                <a:ea typeface="맑은 고딕" pitchFamily="50" charset="-127"/>
              </a:rPr>
              <a:t>&gt; </a:t>
            </a:r>
            <a:r>
              <a:rPr lang="ko-KR" altLang="en-US" sz="750" smtClean="0">
                <a:ea typeface="맑은 고딕" pitchFamily="50" charset="-127"/>
              </a:rPr>
              <a:t>기본</a:t>
            </a:r>
            <a:r>
              <a:rPr lang="en-US" altLang="ko-KR" sz="750" smtClean="0">
                <a:ea typeface="맑은 고딕" pitchFamily="50" charset="-127"/>
              </a:rPr>
              <a:t>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415" name="AutoShape 348"/>
          <p:cNvSpPr>
            <a:spLocks noChangeArrowheads="1"/>
          </p:cNvSpPr>
          <p:nvPr/>
        </p:nvSpPr>
        <p:spPr bwMode="auto">
          <a:xfrm>
            <a:off x="233703" y="70444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9" name="AutoShape 348"/>
          <p:cNvSpPr>
            <a:spLocks noChangeArrowheads="1"/>
          </p:cNvSpPr>
          <p:nvPr/>
        </p:nvSpPr>
        <p:spPr bwMode="auto">
          <a:xfrm>
            <a:off x="5306303" y="88728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1" name="AutoShape 348"/>
          <p:cNvSpPr>
            <a:spLocks noChangeArrowheads="1"/>
          </p:cNvSpPr>
          <p:nvPr/>
        </p:nvSpPr>
        <p:spPr bwMode="auto">
          <a:xfrm>
            <a:off x="6403000" y="69433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3</a:t>
            </a:r>
            <a:endParaRPr kumimoji="0" lang="en-US" altLang="ko-KR" sz="600"/>
          </a:p>
        </p:txBody>
      </p:sp>
      <p:sp>
        <p:nvSpPr>
          <p:cNvPr id="422" name="AutoShape 348"/>
          <p:cNvSpPr>
            <a:spLocks noChangeArrowheads="1"/>
          </p:cNvSpPr>
          <p:nvPr/>
        </p:nvSpPr>
        <p:spPr bwMode="auto">
          <a:xfrm>
            <a:off x="5635106" y="93427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4</a:t>
            </a:r>
            <a:endParaRPr kumimoji="0" lang="en-US" altLang="ko-KR" sz="600"/>
          </a:p>
        </p:txBody>
      </p:sp>
      <p:sp>
        <p:nvSpPr>
          <p:cNvPr id="425" name="AutoShape 348"/>
          <p:cNvSpPr>
            <a:spLocks noChangeArrowheads="1"/>
          </p:cNvSpPr>
          <p:nvPr/>
        </p:nvSpPr>
        <p:spPr bwMode="auto">
          <a:xfrm>
            <a:off x="5745485" y="1937246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5</a:t>
            </a:r>
            <a:endParaRPr kumimoji="0" lang="en-US" altLang="ko-KR" sz="600"/>
          </a:p>
        </p:txBody>
      </p:sp>
      <p:sp>
        <p:nvSpPr>
          <p:cNvPr id="426" name="AutoShape 348"/>
          <p:cNvSpPr>
            <a:spLocks noChangeArrowheads="1"/>
          </p:cNvSpPr>
          <p:nvPr/>
        </p:nvSpPr>
        <p:spPr bwMode="auto">
          <a:xfrm>
            <a:off x="5824946" y="2182015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6</a:t>
            </a:r>
            <a:endParaRPr kumimoji="0" lang="en-US" altLang="ko-KR" sz="600"/>
          </a:p>
        </p:txBody>
      </p:sp>
      <p:sp>
        <p:nvSpPr>
          <p:cNvPr id="427" name="AutoShape 348"/>
          <p:cNvSpPr>
            <a:spLocks noChangeArrowheads="1"/>
          </p:cNvSpPr>
          <p:nvPr/>
        </p:nvSpPr>
        <p:spPr bwMode="auto">
          <a:xfrm>
            <a:off x="6983357" y="2183896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7</a:t>
            </a:r>
            <a:endParaRPr kumimoji="0" lang="en-US" altLang="ko-KR" sz="600"/>
          </a:p>
        </p:txBody>
      </p: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그룹 29"/>
          <p:cNvGrpSpPr/>
          <p:nvPr/>
        </p:nvGrpSpPr>
        <p:grpSpPr>
          <a:xfrm>
            <a:off x="486553" y="5661886"/>
            <a:ext cx="1662617" cy="791450"/>
            <a:chOff x="626086" y="5613318"/>
            <a:chExt cx="1662617" cy="791450"/>
          </a:xfrm>
        </p:grpSpPr>
        <p:sp>
          <p:nvSpPr>
            <p:cNvPr id="431" name="직사각형 430"/>
            <p:cNvSpPr/>
            <p:nvPr/>
          </p:nvSpPr>
          <p:spPr>
            <a:xfrm>
              <a:off x="626086" y="5613318"/>
              <a:ext cx="1509896" cy="7914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700" b="1" dirty="0">
                <a:ea typeface="맑은 고딕" pitchFamily="50" charset="-127"/>
              </a:endParaRPr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684360" y="5898187"/>
              <a:ext cx="1604343" cy="15975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smtClean="0">
                  <a:ea typeface="맑은 고딕" pitchFamily="50" charset="-127"/>
                </a:rPr>
                <a:t>행                     열</a:t>
              </a:r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1045110" y="5901261"/>
              <a:ext cx="271379" cy="15841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" dirty="0" smtClean="0">
                  <a:ea typeface="맑은 고딕" pitchFamily="50" charset="-127"/>
                </a:rPr>
                <a:t>5</a:t>
              </a:r>
              <a:endParaRPr lang="ko-KR" altLang="en-US" sz="600" dirty="0">
                <a:ea typeface="맑은 고딕" pitchFamily="50" charset="-127"/>
              </a:endParaRPr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1744937" y="5901261"/>
              <a:ext cx="271379" cy="15841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" dirty="0" smtClean="0">
                  <a:ea typeface="맑은 고딕" pitchFamily="50" charset="-127"/>
                </a:rPr>
                <a:t>5</a:t>
              </a: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435" name="그룹 434"/>
            <p:cNvGrpSpPr/>
            <p:nvPr/>
          </p:nvGrpSpPr>
          <p:grpSpPr>
            <a:xfrm>
              <a:off x="848544" y="5946460"/>
              <a:ext cx="156679" cy="82361"/>
              <a:chOff x="6434833" y="2420804"/>
              <a:chExt cx="156679" cy="82361"/>
            </a:xfrm>
          </p:grpSpPr>
          <p:cxnSp>
            <p:nvCxnSpPr>
              <p:cNvPr id="441" name="직선 화살표 연결선 440"/>
              <p:cNvCxnSpPr/>
              <p:nvPr/>
            </p:nvCxnSpPr>
            <p:spPr>
              <a:xfrm>
                <a:off x="6434833" y="2454814"/>
                <a:ext cx="156679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/>
              <p:cNvCxnSpPr/>
              <p:nvPr/>
            </p:nvCxnSpPr>
            <p:spPr>
              <a:xfrm>
                <a:off x="6434833" y="2420804"/>
                <a:ext cx="0" cy="823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/>
              <p:cNvCxnSpPr/>
              <p:nvPr/>
            </p:nvCxnSpPr>
            <p:spPr>
              <a:xfrm>
                <a:off x="6591512" y="2420804"/>
                <a:ext cx="0" cy="823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/>
            <p:cNvGrpSpPr/>
            <p:nvPr/>
          </p:nvGrpSpPr>
          <p:grpSpPr>
            <a:xfrm rot="5400000">
              <a:off x="1567184" y="5938424"/>
              <a:ext cx="156682" cy="82361"/>
              <a:chOff x="6044039" y="2204805"/>
              <a:chExt cx="156682" cy="82361"/>
            </a:xfrm>
          </p:grpSpPr>
          <p:cxnSp>
            <p:nvCxnSpPr>
              <p:cNvPr id="438" name="직선 화살표 연결선 437"/>
              <p:cNvCxnSpPr/>
              <p:nvPr/>
            </p:nvCxnSpPr>
            <p:spPr>
              <a:xfrm>
                <a:off x="6044039" y="2245166"/>
                <a:ext cx="156679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 438"/>
              <p:cNvCxnSpPr/>
              <p:nvPr/>
            </p:nvCxnSpPr>
            <p:spPr>
              <a:xfrm>
                <a:off x="6044041" y="2204805"/>
                <a:ext cx="0" cy="823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직선 연결선 439"/>
              <p:cNvCxnSpPr/>
              <p:nvPr/>
            </p:nvCxnSpPr>
            <p:spPr>
              <a:xfrm>
                <a:off x="6200721" y="2204805"/>
                <a:ext cx="0" cy="823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7" name="모서리가 둥근 직사각형 436"/>
            <p:cNvSpPr/>
            <p:nvPr/>
          </p:nvSpPr>
          <p:spPr>
            <a:xfrm>
              <a:off x="1246840" y="6188726"/>
              <a:ext cx="336007" cy="1468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/>
            <a:p>
              <a:pPr algn="ctr"/>
              <a:r>
                <a:rPr lang="ko-KR" altLang="en-US" sz="600" b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6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</a:t>
              </a:r>
              <a:endParaRPr lang="ko-KR" altLang="en-US" sz="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117" y="5632108"/>
              <a:ext cx="540830" cy="180425"/>
            </a:xfrm>
            <a:prstGeom prst="rect">
              <a:avLst/>
            </a:prstGeom>
            <a:noFill/>
          </p:spPr>
          <p:txBody>
            <a:bodyPr wrap="none" lIns="90000" tIns="36000" rIns="90000" bIns="36000" rtlCol="0">
              <a:spAutoFit/>
            </a:bodyPr>
            <a:lstStyle/>
            <a:p>
              <a:r>
                <a:rPr lang="ko-KR" altLang="en-US" sz="700" b="1" smtClean="0">
                  <a:ea typeface="맑은 고딕" pitchFamily="50" charset="-127"/>
                </a:rPr>
                <a:t>간격설정</a:t>
              </a: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629117" y="5812533"/>
              <a:ext cx="1494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직사각형 28"/>
            <p:cNvSpPr/>
            <p:nvPr/>
          </p:nvSpPr>
          <p:spPr bwMode="auto">
            <a:xfrm>
              <a:off x="1923490" y="5650391"/>
              <a:ext cx="157164" cy="135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36000" rIns="0" bIns="0" rtlCol="0" anchor="t">
              <a:noAutofit/>
            </a:bodyPr>
            <a:lstStyle/>
            <a:p>
              <a:pPr algn="ctr"/>
              <a:r>
                <a:rPr lang="en-US" altLang="ko-KR" sz="6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맑은 고딕" pitchFamily="50" charset="-127"/>
                </a:rPr>
                <a:t>X</a:t>
              </a:r>
              <a:endParaRPr lang="ko-KR" altLang="en-US" sz="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endParaRPr>
            </a:p>
          </p:txBody>
        </p:sp>
      </p:grpSp>
      <p:sp>
        <p:nvSpPr>
          <p:cNvPr id="446" name="AutoShape 348"/>
          <p:cNvSpPr>
            <a:spLocks noChangeArrowheads="1"/>
          </p:cNvSpPr>
          <p:nvPr/>
        </p:nvSpPr>
        <p:spPr bwMode="auto">
          <a:xfrm>
            <a:off x="416496" y="559400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9</a:t>
            </a:r>
            <a:endParaRPr kumimoji="0" lang="en-US" altLang="ko-KR" sz="600"/>
          </a:p>
        </p:txBody>
      </p: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49" name="AutoShape 348"/>
          <p:cNvSpPr>
            <a:spLocks noChangeArrowheads="1"/>
          </p:cNvSpPr>
          <p:nvPr/>
        </p:nvSpPr>
        <p:spPr bwMode="auto">
          <a:xfrm>
            <a:off x="7227745" y="63156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10</a:t>
            </a:r>
            <a:endParaRPr kumimoji="0" lang="en-US" altLang="ko-KR" sz="600"/>
          </a:p>
        </p:txBody>
      </p:sp>
      <p:sp>
        <p:nvSpPr>
          <p:cNvPr id="450" name="AutoShape 348"/>
          <p:cNvSpPr>
            <a:spLocks noChangeArrowheads="1"/>
          </p:cNvSpPr>
          <p:nvPr/>
        </p:nvSpPr>
        <p:spPr bwMode="auto">
          <a:xfrm>
            <a:off x="5476196" y="308125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11</a:t>
            </a:r>
            <a:endParaRPr kumimoji="0" lang="en-US" altLang="ko-KR" sz="600"/>
          </a:p>
        </p:txBody>
      </p:sp>
      <p:sp>
        <p:nvSpPr>
          <p:cNvPr id="451" name="자유형 450"/>
          <p:cNvSpPr/>
          <p:nvPr/>
        </p:nvSpPr>
        <p:spPr>
          <a:xfrm>
            <a:off x="1046686" y="2396117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 rot="151459">
            <a:off x="1738779" y="2543472"/>
            <a:ext cx="178845" cy="162586"/>
            <a:chOff x="2959081" y="2592939"/>
            <a:chExt cx="178845" cy="162586"/>
          </a:xfrm>
        </p:grpSpPr>
        <p:cxnSp>
          <p:nvCxnSpPr>
            <p:cNvPr id="455" name="직선 연결선 454"/>
            <p:cNvCxnSpPr/>
            <p:nvPr/>
          </p:nvCxnSpPr>
          <p:spPr>
            <a:xfrm rot="16200000">
              <a:off x="2959093" y="2674232"/>
              <a:ext cx="162586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/>
            <p:nvPr/>
          </p:nvCxnSpPr>
          <p:spPr>
            <a:xfrm>
              <a:off x="2959081" y="2679776"/>
              <a:ext cx="178845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AutoShape 348"/>
          <p:cNvSpPr>
            <a:spLocks noChangeArrowheads="1"/>
          </p:cNvSpPr>
          <p:nvPr/>
        </p:nvSpPr>
        <p:spPr bwMode="auto">
          <a:xfrm>
            <a:off x="903443" y="2348880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6</a:t>
            </a:r>
            <a:endParaRPr kumimoji="0" lang="en-US" altLang="ko-KR" sz="600"/>
          </a:p>
        </p:txBody>
      </p:sp>
      <p:sp>
        <p:nvSpPr>
          <p:cNvPr id="458" name="AutoShape 348"/>
          <p:cNvSpPr>
            <a:spLocks noChangeArrowheads="1"/>
          </p:cNvSpPr>
          <p:nvPr/>
        </p:nvSpPr>
        <p:spPr bwMode="auto">
          <a:xfrm>
            <a:off x="1547192" y="242088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7</a:t>
            </a:r>
            <a:endParaRPr kumimoji="0" lang="en-US" altLang="ko-KR" sz="600"/>
          </a:p>
        </p:txBody>
      </p:sp>
      <p:sp>
        <p:nvSpPr>
          <p:cNvPr id="459" name="AutoShape 348"/>
          <p:cNvSpPr>
            <a:spLocks noChangeArrowheads="1"/>
          </p:cNvSpPr>
          <p:nvPr/>
        </p:nvSpPr>
        <p:spPr bwMode="auto">
          <a:xfrm>
            <a:off x="1869605" y="242913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8</a:t>
            </a:r>
            <a:endParaRPr kumimoji="0" lang="en-US" altLang="ko-KR" sz="600"/>
          </a:p>
        </p:txBody>
      </p:sp>
      <p:sp>
        <p:nvSpPr>
          <p:cNvPr id="460" name="직사각형 459"/>
          <p:cNvSpPr/>
          <p:nvPr/>
        </p:nvSpPr>
        <p:spPr>
          <a:xfrm>
            <a:off x="1617435" y="2701846"/>
            <a:ext cx="52341" cy="64794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 rot="309366">
            <a:off x="1839363" y="2673270"/>
            <a:ext cx="254749" cy="225902"/>
            <a:chOff x="1817931" y="2680414"/>
            <a:chExt cx="254749" cy="225902"/>
          </a:xfrm>
        </p:grpSpPr>
        <p:sp>
          <p:nvSpPr>
            <p:cNvPr id="461" name="직사각형 460"/>
            <p:cNvSpPr/>
            <p:nvPr/>
          </p:nvSpPr>
          <p:spPr>
            <a:xfrm>
              <a:off x="1817931" y="2680982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>
            <a:xfrm>
              <a:off x="1882227" y="2680414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>
            <a:xfrm>
              <a:off x="1948899" y="2681480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4" name="직사각형 463"/>
            <p:cNvSpPr/>
            <p:nvPr/>
          </p:nvSpPr>
          <p:spPr>
            <a:xfrm>
              <a:off x="2020339" y="2680912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5" name="직사각형 464"/>
            <p:cNvSpPr/>
            <p:nvPr/>
          </p:nvSpPr>
          <p:spPr>
            <a:xfrm>
              <a:off x="1817931" y="2760064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6" name="직사각형 465"/>
            <p:cNvSpPr/>
            <p:nvPr/>
          </p:nvSpPr>
          <p:spPr>
            <a:xfrm>
              <a:off x="1882227" y="2759496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7" name="직사각형 466"/>
            <p:cNvSpPr/>
            <p:nvPr/>
          </p:nvSpPr>
          <p:spPr>
            <a:xfrm>
              <a:off x="1948899" y="2760562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8" name="직사각형 467"/>
            <p:cNvSpPr/>
            <p:nvPr/>
          </p:nvSpPr>
          <p:spPr>
            <a:xfrm>
              <a:off x="2020339" y="2759994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1817931" y="2841024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1882227" y="2840456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1" name="직사각형 470"/>
            <p:cNvSpPr/>
            <p:nvPr/>
          </p:nvSpPr>
          <p:spPr>
            <a:xfrm>
              <a:off x="1948899" y="2841522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2" name="직사각형 471"/>
            <p:cNvSpPr/>
            <p:nvPr/>
          </p:nvSpPr>
          <p:spPr>
            <a:xfrm>
              <a:off x="2020339" y="2840954"/>
              <a:ext cx="52341" cy="64794"/>
            </a:xfrm>
            <a:prstGeom prst="rect">
              <a:avLst/>
            </a:prstGeom>
            <a:solidFill>
              <a:srgbClr val="CC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자유형 66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solidFill>
            <a:schemeClr val="bg1"/>
          </a:solidFill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3" name="TextBox 472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4" name="AutoShape 348"/>
          <p:cNvSpPr>
            <a:spLocks noChangeArrowheads="1"/>
          </p:cNvSpPr>
          <p:nvPr/>
        </p:nvSpPr>
        <p:spPr bwMode="auto">
          <a:xfrm>
            <a:off x="2079154" y="3844871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12</a:t>
            </a:r>
            <a:endParaRPr kumimoji="0" lang="en-US" altLang="ko-KR" sz="600"/>
          </a:p>
        </p:txBody>
      </p:sp>
      <p:sp>
        <p:nvSpPr>
          <p:cNvPr id="475" name="AutoShape 348"/>
          <p:cNvSpPr>
            <a:spLocks noChangeArrowheads="1"/>
          </p:cNvSpPr>
          <p:nvPr/>
        </p:nvSpPr>
        <p:spPr bwMode="auto">
          <a:xfrm>
            <a:off x="3406329" y="384728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12</a:t>
            </a:r>
            <a:endParaRPr kumimoji="0" lang="en-US" altLang="ko-KR" sz="600"/>
          </a:p>
        </p:txBody>
      </p:sp>
      <p:grpSp>
        <p:nvGrpSpPr>
          <p:cNvPr id="495" name="그룹 494"/>
          <p:cNvGrpSpPr/>
          <p:nvPr/>
        </p:nvGrpSpPr>
        <p:grpSpPr>
          <a:xfrm>
            <a:off x="1519507" y="2593480"/>
            <a:ext cx="178845" cy="162586"/>
            <a:chOff x="2959081" y="2592939"/>
            <a:chExt cx="178845" cy="162586"/>
          </a:xfrm>
        </p:grpSpPr>
        <p:cxnSp>
          <p:nvCxnSpPr>
            <p:cNvPr id="496" name="직선 연결선 495"/>
            <p:cNvCxnSpPr/>
            <p:nvPr/>
          </p:nvCxnSpPr>
          <p:spPr>
            <a:xfrm rot="16200000">
              <a:off x="2959093" y="2674232"/>
              <a:ext cx="162586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/>
            <p:cNvCxnSpPr/>
            <p:nvPr/>
          </p:nvCxnSpPr>
          <p:spPr>
            <a:xfrm>
              <a:off x="2959081" y="2679776"/>
              <a:ext cx="178845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547382" y="2355219"/>
            <a:ext cx="1756243" cy="641733"/>
            <a:chOff x="5547382" y="2355219"/>
            <a:chExt cx="1756243" cy="641733"/>
          </a:xfrm>
        </p:grpSpPr>
        <p:sp>
          <p:nvSpPr>
            <p:cNvPr id="298" name="직사각형 297"/>
            <p:cNvSpPr/>
            <p:nvPr/>
          </p:nvSpPr>
          <p:spPr>
            <a:xfrm>
              <a:off x="5547382" y="2385938"/>
              <a:ext cx="1745898" cy="611014"/>
            </a:xfrm>
            <a:prstGeom prst="rect">
              <a:avLst/>
            </a:prstGeom>
            <a:noFill/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b="1" smtClean="0">
                  <a:ea typeface="맑은 고딕" pitchFamily="50" charset="-127"/>
                </a:rPr>
                <a:t>좌석 그룹 만들기</a:t>
              </a:r>
              <a:endParaRPr lang="ko-KR" altLang="en-US" sz="700" b="1" dirty="0">
                <a:ea typeface="맑은 고딕" pitchFamily="50" charset="-127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749774" y="2615549"/>
              <a:ext cx="270685" cy="15841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" dirty="0">
                  <a:ea typeface="맑은 고딕" pitchFamily="50" charset="-127"/>
                </a:rPr>
                <a:t>5</a:t>
              </a:r>
              <a:endParaRPr lang="ko-KR" altLang="en-US" sz="600" dirty="0">
                <a:ea typeface="맑은 고딕" pitchFamily="50" charset="-127"/>
              </a:endParaRPr>
            </a:p>
          </p:txBody>
        </p:sp>
        <p:sp>
          <p:nvSpPr>
            <p:cNvPr id="301" name="모서리가 둥근 직사각형 300"/>
            <p:cNvSpPr/>
            <p:nvPr/>
          </p:nvSpPr>
          <p:spPr>
            <a:xfrm>
              <a:off x="6645974" y="2615640"/>
              <a:ext cx="323250" cy="1561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/>
            <a:p>
              <a:pPr algn="ctr"/>
              <a:r>
                <a:rPr lang="ko-KR" altLang="en-US" sz="600" spc="-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만들기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6214036" y="2615549"/>
              <a:ext cx="270685" cy="15841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" dirty="0" smtClean="0">
                  <a:ea typeface="맑은 고딕" pitchFamily="50" charset="-127"/>
                </a:rPr>
                <a:t>10</a:t>
              </a: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5567863" y="2781508"/>
              <a:ext cx="1215987" cy="215444"/>
              <a:chOff x="5479814" y="2781508"/>
              <a:chExt cx="1215987" cy="215444"/>
            </a:xfrm>
          </p:grpSpPr>
          <p:sp>
            <p:nvSpPr>
              <p:cNvPr id="304" name="TextBox 203"/>
              <p:cNvSpPr txBox="1"/>
              <p:nvPr/>
            </p:nvSpPr>
            <p:spPr>
              <a:xfrm>
                <a:off x="5909882" y="2781508"/>
                <a:ext cx="4088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en-US" altLang="ko-KR" sz="4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400" smtClean="0">
                    <a:latin typeface="맑은 고딕" pitchFamily="50" charset="-127"/>
                    <a:ea typeface="맑은 고딕" pitchFamily="50" charset="-127"/>
                  </a:rPr>
                  <a:t> ●●●● </a:t>
                </a:r>
                <a:endParaRPr lang="ko-KR" altLang="en-US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5" name="TextBox 200"/>
              <p:cNvSpPr txBox="1"/>
              <p:nvPr/>
            </p:nvSpPr>
            <p:spPr>
              <a:xfrm>
                <a:off x="6287992" y="2781508"/>
                <a:ext cx="4078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 ●●●●</a:t>
                </a:r>
                <a:endParaRPr lang="en-US" altLang="ko-KR" sz="4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ko-KR" altLang="en-US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6" name="TextBox 205"/>
              <p:cNvSpPr txBox="1"/>
              <p:nvPr/>
            </p:nvSpPr>
            <p:spPr>
              <a:xfrm>
                <a:off x="5529064" y="2781508"/>
                <a:ext cx="4136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en-US" altLang="ko-KR" sz="4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en-US" altLang="ko-KR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07" name="그림 306" descr="라디오버튼 확인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479814" y="2828398"/>
                <a:ext cx="121664" cy="121664"/>
              </a:xfrm>
              <a:prstGeom prst="rect">
                <a:avLst/>
              </a:prstGeom>
            </p:spPr>
          </p:pic>
          <p:pic>
            <p:nvPicPr>
              <p:cNvPr id="308" name="그림 307" descr="라디오버튼 미확인.png"/>
              <p:cNvPicPr>
                <a:picLocks noChangeAspect="1"/>
              </p:cNvPicPr>
              <p:nvPr/>
            </p:nvPicPr>
            <p:blipFill>
              <a:blip r:embed="rId7" cstate="print">
                <a:grayscl/>
              </a:blip>
              <a:stretch>
                <a:fillRect/>
              </a:stretch>
            </p:blipFill>
            <p:spPr>
              <a:xfrm>
                <a:off x="5857311" y="2828398"/>
                <a:ext cx="121664" cy="121664"/>
              </a:xfrm>
              <a:prstGeom prst="rect">
                <a:avLst/>
              </a:prstGeom>
            </p:spPr>
          </p:pic>
          <p:pic>
            <p:nvPicPr>
              <p:cNvPr id="309" name="그림 308" descr="라디오버튼 미확인.png"/>
              <p:cNvPicPr>
                <a:picLocks noChangeAspect="1"/>
              </p:cNvPicPr>
              <p:nvPr/>
            </p:nvPicPr>
            <p:blipFill>
              <a:blip r:embed="rId7" cstate="print">
                <a:grayscl/>
              </a:blip>
              <a:stretch>
                <a:fillRect/>
              </a:stretch>
            </p:blipFill>
            <p:spPr>
              <a:xfrm>
                <a:off x="6252991" y="2828398"/>
                <a:ext cx="121664" cy="121664"/>
              </a:xfrm>
              <a:prstGeom prst="rect">
                <a:avLst/>
              </a:prstGeom>
            </p:spPr>
          </p:pic>
        </p:grpSp>
        <p:pic>
          <p:nvPicPr>
            <p:cNvPr id="310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424" y="2455833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9" name="AutoShape 348"/>
            <p:cNvSpPr>
              <a:spLocks noChangeArrowheads="1"/>
            </p:cNvSpPr>
            <p:nvPr/>
          </p:nvSpPr>
          <p:spPr bwMode="auto">
            <a:xfrm>
              <a:off x="7172558" y="2355219"/>
              <a:ext cx="131067" cy="135767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600" smtClean="0"/>
                <a:t>9</a:t>
              </a:r>
              <a:endParaRPr kumimoji="0" lang="en-US" altLang="ko-KR" sz="600"/>
            </a:p>
          </p:txBody>
        </p:sp>
      </p:grpSp>
      <p:sp>
        <p:nvSpPr>
          <p:cNvPr id="428" name="AutoShape 348"/>
          <p:cNvSpPr>
            <a:spLocks noChangeArrowheads="1"/>
          </p:cNvSpPr>
          <p:nvPr/>
        </p:nvSpPr>
        <p:spPr bwMode="auto">
          <a:xfrm>
            <a:off x="5474704" y="242310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8</a:t>
            </a:r>
            <a:endParaRPr kumimoji="0" lang="en-US" altLang="ko-KR" sz="600"/>
          </a:p>
        </p:txBody>
      </p:sp>
      <p:sp>
        <p:nvSpPr>
          <p:cNvPr id="132" name="AutoShape 348"/>
          <p:cNvSpPr>
            <a:spLocks noChangeArrowheads="1"/>
          </p:cNvSpPr>
          <p:nvPr/>
        </p:nvSpPr>
        <p:spPr bwMode="auto">
          <a:xfrm>
            <a:off x="6370506" y="431272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13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1599456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260"/>
          <p:cNvSpPr/>
          <p:nvPr/>
        </p:nvSpPr>
        <p:spPr>
          <a:xfrm>
            <a:off x="2133286" y="965250"/>
            <a:ext cx="1794664" cy="152764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 설정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0" name="직사각형 609"/>
          <p:cNvSpPr/>
          <p:nvPr/>
        </p:nvSpPr>
        <p:spPr>
          <a:xfrm>
            <a:off x="2283116" y="1419848"/>
            <a:ext cx="1489642" cy="76786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6" name="자유형 475"/>
          <p:cNvSpPr/>
          <p:nvPr/>
        </p:nvSpPr>
        <p:spPr>
          <a:xfrm>
            <a:off x="-1329578" y="7696690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2796631" y="2252294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103000" y="987777"/>
            <a:ext cx="1794664" cy="9921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 추가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766345" y="1745309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저장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39264" y="1484784"/>
            <a:ext cx="355593" cy="144000"/>
            <a:chOff x="2509563" y="830091"/>
            <a:chExt cx="355593" cy="144000"/>
          </a:xfrm>
        </p:grpSpPr>
        <p:pic>
          <p:nvPicPr>
            <p:cNvPr id="219" name="그림 218" descr="라디오버튼 확인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9563" y="852427"/>
              <a:ext cx="121664" cy="121664"/>
            </a:xfrm>
            <a:prstGeom prst="rect">
              <a:avLst/>
            </a:prstGeom>
          </p:spPr>
        </p:pic>
        <p:sp>
          <p:nvSpPr>
            <p:cNvPr id="220" name="직사각형 219"/>
            <p:cNvSpPr/>
            <p:nvPr/>
          </p:nvSpPr>
          <p:spPr>
            <a:xfrm>
              <a:off x="2636262" y="830091"/>
              <a:ext cx="228894" cy="144000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일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14224" y="1484784"/>
            <a:ext cx="355668" cy="144000"/>
            <a:chOff x="2887780" y="830091"/>
            <a:chExt cx="355668" cy="144000"/>
          </a:xfrm>
        </p:grpSpPr>
        <p:pic>
          <p:nvPicPr>
            <p:cNvPr id="218" name="그림 217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2887780" y="849262"/>
              <a:ext cx="121664" cy="121664"/>
            </a:xfrm>
            <a:prstGeom prst="rect">
              <a:avLst/>
            </a:prstGeom>
          </p:spPr>
        </p:pic>
        <p:sp>
          <p:nvSpPr>
            <p:cNvPr id="222" name="직사각형 221"/>
            <p:cNvSpPr/>
            <p:nvPr/>
          </p:nvSpPr>
          <p:spPr>
            <a:xfrm>
              <a:off x="3014554" y="830091"/>
              <a:ext cx="228894" cy="144000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열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30897" y="1484784"/>
            <a:ext cx="355668" cy="144000"/>
            <a:chOff x="3245528" y="830091"/>
            <a:chExt cx="355668" cy="144000"/>
          </a:xfrm>
        </p:grpSpPr>
        <p:pic>
          <p:nvPicPr>
            <p:cNvPr id="223" name="그림 222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245528" y="849262"/>
              <a:ext cx="121664" cy="121664"/>
            </a:xfrm>
            <a:prstGeom prst="rect">
              <a:avLst/>
            </a:prstGeom>
          </p:spPr>
        </p:pic>
        <p:sp>
          <p:nvSpPr>
            <p:cNvPr id="224" name="직사각형 223"/>
            <p:cNvSpPr/>
            <p:nvPr/>
          </p:nvSpPr>
          <p:spPr>
            <a:xfrm>
              <a:off x="3372302" y="830091"/>
              <a:ext cx="228894" cy="144000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번호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4537525" y="1269737"/>
            <a:ext cx="886973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31824" y="692696"/>
            <a:ext cx="1745898" cy="18002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70494" y="890960"/>
            <a:ext cx="1677346" cy="15586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1734924" y="724446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270314" y="891118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1473979" y="724446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</a:t>
            </a: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가</a:t>
            </a:r>
          </a:p>
        </p:txBody>
      </p:sp>
      <p:grpSp>
        <p:nvGrpSpPr>
          <p:cNvPr id="368" name="그룹 367"/>
          <p:cNvGrpSpPr/>
          <p:nvPr/>
        </p:nvGrpSpPr>
        <p:grpSpPr>
          <a:xfrm>
            <a:off x="1816281" y="893010"/>
            <a:ext cx="128891" cy="137676"/>
            <a:chOff x="7866539" y="3434359"/>
            <a:chExt cx="128891" cy="137676"/>
          </a:xfrm>
        </p:grpSpPr>
        <p:sp>
          <p:nvSpPr>
            <p:cNvPr id="369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370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1" name="그룹 370"/>
          <p:cNvGrpSpPr/>
          <p:nvPr/>
        </p:nvGrpSpPr>
        <p:grpSpPr>
          <a:xfrm>
            <a:off x="1813824" y="1035119"/>
            <a:ext cx="134523" cy="1414847"/>
            <a:chOff x="7218207" y="6136043"/>
            <a:chExt cx="134523" cy="1414847"/>
          </a:xfrm>
        </p:grpSpPr>
        <p:sp>
          <p:nvSpPr>
            <p:cNvPr id="372" name="TextBox 371"/>
            <p:cNvSpPr txBox="1"/>
            <p:nvPr/>
          </p:nvSpPr>
          <p:spPr>
            <a:xfrm rot="5400000">
              <a:off x="6579472" y="6777637"/>
              <a:ext cx="1411589" cy="1341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373" name="직사각형 372"/>
            <p:cNvSpPr/>
            <p:nvPr/>
          </p:nvSpPr>
          <p:spPr bwMode="auto">
            <a:xfrm flipH="1">
              <a:off x="7218207" y="7406890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4" name="직사각형 373"/>
            <p:cNvSpPr/>
            <p:nvPr/>
          </p:nvSpPr>
          <p:spPr bwMode="auto">
            <a:xfrm rot="10800000">
              <a:off x="7218207" y="6136043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422" name="TextBox 421"/>
          <p:cNvSpPr txBox="1"/>
          <p:nvPr/>
        </p:nvSpPr>
        <p:spPr>
          <a:xfrm>
            <a:off x="129270" y="260649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 설정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3" name="자유형 422"/>
          <p:cNvSpPr/>
          <p:nvPr/>
        </p:nvSpPr>
        <p:spPr>
          <a:xfrm>
            <a:off x="1896773" y="957981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/>
          <p:cNvSpPr/>
          <p:nvPr/>
        </p:nvSpPr>
        <p:spPr>
          <a:xfrm>
            <a:off x="223422" y="3892900"/>
            <a:ext cx="1794664" cy="86409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939561" y="4469229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426" name="직사각형 425"/>
          <p:cNvSpPr/>
          <p:nvPr/>
        </p:nvSpPr>
        <p:spPr>
          <a:xfrm>
            <a:off x="649979" y="4144626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8" name="직사각형 427"/>
          <p:cNvSpPr/>
          <p:nvPr/>
        </p:nvSpPr>
        <p:spPr>
          <a:xfrm>
            <a:off x="1178300" y="4144626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89070" y="3534654"/>
            <a:ext cx="1949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설정된 좌석정보 입력 창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0" name="구부러진 연결선 429"/>
          <p:cNvCxnSpPr>
            <a:stCxn id="431" idx="0"/>
          </p:cNvCxnSpPr>
          <p:nvPr/>
        </p:nvCxnSpPr>
        <p:spPr>
          <a:xfrm rot="16200000" flipV="1">
            <a:off x="1311163" y="4435521"/>
            <a:ext cx="625228" cy="1590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직사각형 430"/>
          <p:cNvSpPr/>
          <p:nvPr/>
        </p:nvSpPr>
        <p:spPr>
          <a:xfrm>
            <a:off x="1286376" y="4827677"/>
            <a:ext cx="8338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 명칭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2795712" y="3862629"/>
            <a:ext cx="1794664" cy="120467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3" name="모서리가 둥근 직사각형 432"/>
          <p:cNvSpPr/>
          <p:nvPr/>
        </p:nvSpPr>
        <p:spPr>
          <a:xfrm>
            <a:off x="3451059" y="4853643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2761360" y="3534654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설정된 좌석정보 입력 창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6" name="Close Button"/>
          <p:cNvSpPr>
            <a:spLocks noChangeAspect="1"/>
          </p:cNvSpPr>
          <p:nvPr/>
        </p:nvSpPr>
        <p:spPr bwMode="auto">
          <a:xfrm>
            <a:off x="1884698" y="3949866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8" name="직사각형 557"/>
          <p:cNvSpPr/>
          <p:nvPr/>
        </p:nvSpPr>
        <p:spPr>
          <a:xfrm>
            <a:off x="2879774" y="4128063"/>
            <a:ext cx="1610544" cy="6693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직사각형 558"/>
          <p:cNvSpPr/>
          <p:nvPr/>
        </p:nvSpPr>
        <p:spPr>
          <a:xfrm>
            <a:off x="3677426" y="4125829"/>
            <a:ext cx="811383" cy="143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0" name="직사각형 559"/>
          <p:cNvSpPr/>
          <p:nvPr/>
        </p:nvSpPr>
        <p:spPr>
          <a:xfrm>
            <a:off x="2882734" y="4128777"/>
            <a:ext cx="798922" cy="1435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자동배열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8" name="직사각형 517"/>
          <p:cNvSpPr/>
          <p:nvPr/>
        </p:nvSpPr>
        <p:spPr>
          <a:xfrm>
            <a:off x="3119338" y="4517641"/>
            <a:ext cx="10855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※</a:t>
            </a:r>
            <a:r>
              <a:rPr lang="ko-KR" altLang="en-US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시작열을 입력해주세요</a:t>
            </a:r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3166337" y="4366345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3742365" y="4366345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61" name="직사각형 560"/>
          <p:cNvSpPr/>
          <p:nvPr/>
        </p:nvSpPr>
        <p:spPr>
          <a:xfrm>
            <a:off x="2795712" y="5224397"/>
            <a:ext cx="1794664" cy="120497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62" name="모서리가 둥근 직사각형 561"/>
          <p:cNvSpPr/>
          <p:nvPr/>
        </p:nvSpPr>
        <p:spPr>
          <a:xfrm>
            <a:off x="3451059" y="6215411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564" name="직사각형 563"/>
          <p:cNvSpPr/>
          <p:nvPr/>
        </p:nvSpPr>
        <p:spPr>
          <a:xfrm>
            <a:off x="2879774" y="5489831"/>
            <a:ext cx="1610544" cy="6693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5" name="직사각형 564"/>
          <p:cNvSpPr/>
          <p:nvPr/>
        </p:nvSpPr>
        <p:spPr>
          <a:xfrm>
            <a:off x="3677426" y="5487597"/>
            <a:ext cx="811383" cy="1435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6" name="직사각형 565"/>
          <p:cNvSpPr/>
          <p:nvPr/>
        </p:nvSpPr>
        <p:spPr>
          <a:xfrm>
            <a:off x="2879183" y="5489375"/>
            <a:ext cx="798922" cy="143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자동배열</a:t>
            </a:r>
          </a:p>
        </p:txBody>
      </p:sp>
      <p:sp>
        <p:nvSpPr>
          <p:cNvPr id="567" name="직사각형 566"/>
          <p:cNvSpPr/>
          <p:nvPr/>
        </p:nvSpPr>
        <p:spPr>
          <a:xfrm>
            <a:off x="2804018" y="5879409"/>
            <a:ext cx="17780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※</a:t>
            </a:r>
            <a:r>
              <a:rPr lang="ko-KR" altLang="en-US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입력된 정보가 좌석에 동일하게 적용됩니다</a:t>
            </a:r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68" name="직사각형 567"/>
          <p:cNvSpPr/>
          <p:nvPr/>
        </p:nvSpPr>
        <p:spPr>
          <a:xfrm>
            <a:off x="3166337" y="5728113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69" name="직사각형 568"/>
          <p:cNvSpPr/>
          <p:nvPr/>
        </p:nvSpPr>
        <p:spPr>
          <a:xfrm>
            <a:off x="3742365" y="5728113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0" name="직사각형 569"/>
          <p:cNvSpPr/>
          <p:nvPr/>
        </p:nvSpPr>
        <p:spPr>
          <a:xfrm>
            <a:off x="4922131" y="3853958"/>
            <a:ext cx="1794664" cy="16914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577478" y="4844972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572" name="자유형 571"/>
          <p:cNvSpPr/>
          <p:nvPr/>
        </p:nvSpPr>
        <p:spPr>
          <a:xfrm>
            <a:off x="5758671" y="4900718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TextBox 572"/>
          <p:cNvSpPr txBox="1"/>
          <p:nvPr/>
        </p:nvSpPr>
        <p:spPr>
          <a:xfrm>
            <a:off x="4887779" y="3534654"/>
            <a:ext cx="18469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설정된 좌석정보 입력 창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4" name="직사각형 573"/>
          <p:cNvSpPr/>
          <p:nvPr/>
        </p:nvSpPr>
        <p:spPr>
          <a:xfrm>
            <a:off x="5006193" y="4119392"/>
            <a:ext cx="1610544" cy="11450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5" name="직사각형 574"/>
          <p:cNvSpPr/>
          <p:nvPr/>
        </p:nvSpPr>
        <p:spPr>
          <a:xfrm>
            <a:off x="5803845" y="4117158"/>
            <a:ext cx="811383" cy="143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6" name="직사각형 575"/>
          <p:cNvSpPr/>
          <p:nvPr/>
        </p:nvSpPr>
        <p:spPr>
          <a:xfrm>
            <a:off x="5009153" y="4120106"/>
            <a:ext cx="798922" cy="1435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자동배열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7" name="직사각형 576"/>
          <p:cNvSpPr/>
          <p:nvPr/>
        </p:nvSpPr>
        <p:spPr>
          <a:xfrm>
            <a:off x="5245757" y="5051210"/>
            <a:ext cx="10855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※</a:t>
            </a:r>
            <a:r>
              <a:rPr lang="ko-KR" altLang="en-US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시작열을 입력해주세요</a:t>
            </a:r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8" name="직사각형 577"/>
          <p:cNvSpPr/>
          <p:nvPr/>
        </p:nvSpPr>
        <p:spPr>
          <a:xfrm>
            <a:off x="5292756" y="4899914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9" name="직사각형 578"/>
          <p:cNvSpPr/>
          <p:nvPr/>
        </p:nvSpPr>
        <p:spPr>
          <a:xfrm>
            <a:off x="5868784" y="4899914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89" name="Close Button"/>
          <p:cNvSpPr>
            <a:spLocks noChangeAspect="1"/>
          </p:cNvSpPr>
          <p:nvPr/>
        </p:nvSpPr>
        <p:spPr bwMode="auto">
          <a:xfrm>
            <a:off x="4425160" y="3919595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0" name="Close Button"/>
          <p:cNvSpPr>
            <a:spLocks noChangeAspect="1"/>
          </p:cNvSpPr>
          <p:nvPr/>
        </p:nvSpPr>
        <p:spPr bwMode="auto">
          <a:xfrm>
            <a:off x="4425160" y="5334681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1" name="Close Button"/>
          <p:cNvSpPr>
            <a:spLocks noChangeAspect="1"/>
          </p:cNvSpPr>
          <p:nvPr/>
        </p:nvSpPr>
        <p:spPr bwMode="auto">
          <a:xfrm>
            <a:off x="6553088" y="3910924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3" name="그룹 452"/>
          <p:cNvGrpSpPr/>
          <p:nvPr/>
        </p:nvGrpSpPr>
        <p:grpSpPr>
          <a:xfrm>
            <a:off x="5049738" y="4354984"/>
            <a:ext cx="1517435" cy="458488"/>
            <a:chOff x="2720878" y="5487070"/>
            <a:chExt cx="1610544" cy="486621"/>
          </a:xfrm>
        </p:grpSpPr>
        <p:sp>
          <p:nvSpPr>
            <p:cNvPr id="454" name="직사각형 453"/>
            <p:cNvSpPr/>
            <p:nvPr/>
          </p:nvSpPr>
          <p:spPr>
            <a:xfrm>
              <a:off x="2720878" y="5487070"/>
              <a:ext cx="1610544" cy="4866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531" y="5509189"/>
              <a:ext cx="216024" cy="19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6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05" y="5761265"/>
              <a:ext cx="216738" cy="19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7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92749" y="5761265"/>
              <a:ext cx="216738" cy="19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8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4848" y="5509189"/>
              <a:ext cx="216024" cy="19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9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200" y="5758694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0232" y="5758694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" name="그림 460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147751" y="5541631"/>
              <a:ext cx="121664" cy="121664"/>
            </a:xfrm>
            <a:prstGeom prst="rect">
              <a:avLst/>
            </a:prstGeom>
          </p:spPr>
        </p:pic>
        <p:pic>
          <p:nvPicPr>
            <p:cNvPr id="462" name="그림 461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542178" y="5541631"/>
              <a:ext cx="121664" cy="121664"/>
            </a:xfrm>
            <a:prstGeom prst="rect">
              <a:avLst/>
            </a:prstGeom>
          </p:spPr>
        </p:pic>
        <p:pic>
          <p:nvPicPr>
            <p:cNvPr id="463" name="그림 462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908568" y="5541631"/>
              <a:ext cx="121664" cy="121664"/>
            </a:xfrm>
            <a:prstGeom prst="rect">
              <a:avLst/>
            </a:prstGeom>
          </p:spPr>
        </p:pic>
        <p:pic>
          <p:nvPicPr>
            <p:cNvPr id="464" name="그림 463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2766143" y="5794301"/>
              <a:ext cx="121664" cy="121664"/>
            </a:xfrm>
            <a:prstGeom prst="rect">
              <a:avLst/>
            </a:prstGeom>
          </p:spPr>
        </p:pic>
        <p:pic>
          <p:nvPicPr>
            <p:cNvPr id="465" name="그림 464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132533" y="5794301"/>
              <a:ext cx="121664" cy="121664"/>
            </a:xfrm>
            <a:prstGeom prst="rect">
              <a:avLst/>
            </a:prstGeom>
          </p:spPr>
        </p:pic>
        <p:pic>
          <p:nvPicPr>
            <p:cNvPr id="466" name="Picture 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167" y="5509189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7" name="그림 466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542178" y="5794301"/>
              <a:ext cx="121664" cy="121664"/>
            </a:xfrm>
            <a:prstGeom prst="rect">
              <a:avLst/>
            </a:prstGeom>
          </p:spPr>
        </p:pic>
        <p:pic>
          <p:nvPicPr>
            <p:cNvPr id="468" name="Picture 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557" y="5509189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9" name="그림 468" descr="라디오버튼 미확인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3908568" y="5794301"/>
              <a:ext cx="121664" cy="121664"/>
            </a:xfrm>
            <a:prstGeom prst="rect">
              <a:avLst/>
            </a:prstGeom>
          </p:spPr>
        </p:pic>
        <p:pic>
          <p:nvPicPr>
            <p:cNvPr id="470" name="그림 469" descr="라디오버튼 확인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6143" y="5544796"/>
              <a:ext cx="121664" cy="121664"/>
            </a:xfrm>
            <a:prstGeom prst="rect">
              <a:avLst/>
            </a:prstGeom>
          </p:spPr>
        </p:pic>
      </p:grpSp>
      <p:sp>
        <p:nvSpPr>
          <p:cNvPr id="593" name="모서리가 둥근 직사각형 592"/>
          <p:cNvSpPr/>
          <p:nvPr/>
        </p:nvSpPr>
        <p:spPr>
          <a:xfrm>
            <a:off x="5610089" y="5321788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595" name="직사각형 594"/>
          <p:cNvSpPr/>
          <p:nvPr/>
        </p:nvSpPr>
        <p:spPr>
          <a:xfrm>
            <a:off x="6892572" y="3853958"/>
            <a:ext cx="1794664" cy="125691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6" name="모서리가 둥근 직사각형 595"/>
          <p:cNvSpPr/>
          <p:nvPr/>
        </p:nvSpPr>
        <p:spPr>
          <a:xfrm>
            <a:off x="7547919" y="4844972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597" name="직사각형 596"/>
          <p:cNvSpPr/>
          <p:nvPr/>
        </p:nvSpPr>
        <p:spPr>
          <a:xfrm>
            <a:off x="6976634" y="4119392"/>
            <a:ext cx="1610544" cy="6693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7774286" y="4117158"/>
            <a:ext cx="811383" cy="1435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9" name="직사각형 598"/>
          <p:cNvSpPr/>
          <p:nvPr/>
        </p:nvSpPr>
        <p:spPr>
          <a:xfrm>
            <a:off x="6976043" y="4118936"/>
            <a:ext cx="798922" cy="143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자동배열</a:t>
            </a:r>
          </a:p>
        </p:txBody>
      </p:sp>
      <p:sp>
        <p:nvSpPr>
          <p:cNvPr id="600" name="직사각형 599"/>
          <p:cNvSpPr/>
          <p:nvPr/>
        </p:nvSpPr>
        <p:spPr>
          <a:xfrm>
            <a:off x="6900878" y="4508970"/>
            <a:ext cx="17780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※</a:t>
            </a:r>
            <a:r>
              <a:rPr lang="ko-KR" altLang="en-US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입력된 정보가 좌석에 동일하게 적용됩니다</a:t>
            </a:r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1" name="직사각형 600"/>
          <p:cNvSpPr/>
          <p:nvPr/>
        </p:nvSpPr>
        <p:spPr>
          <a:xfrm>
            <a:off x="7263197" y="4357674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2" name="직사각형 601"/>
          <p:cNvSpPr/>
          <p:nvPr/>
        </p:nvSpPr>
        <p:spPr>
          <a:xfrm>
            <a:off x="7839225" y="4357674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3" name="Close Button"/>
          <p:cNvSpPr>
            <a:spLocks noChangeAspect="1"/>
          </p:cNvSpPr>
          <p:nvPr/>
        </p:nvSpPr>
        <p:spPr bwMode="auto">
          <a:xfrm>
            <a:off x="8522020" y="3933056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4" name="TextBox 603"/>
          <p:cNvSpPr txBox="1"/>
          <p:nvPr/>
        </p:nvSpPr>
        <p:spPr>
          <a:xfrm>
            <a:off x="2134967" y="675348"/>
            <a:ext cx="1649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표기단위 설정 팝업화면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5" name="TextBox 604"/>
          <p:cNvSpPr txBox="1"/>
          <p:nvPr/>
        </p:nvSpPr>
        <p:spPr>
          <a:xfrm>
            <a:off x="4097723" y="675348"/>
            <a:ext cx="1407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 추가 팝업화면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6" name="직사각형 605"/>
          <p:cNvSpPr/>
          <p:nvPr/>
        </p:nvSpPr>
        <p:spPr>
          <a:xfrm>
            <a:off x="4081569" y="1979967"/>
            <a:ext cx="19401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번호의 표기단위에 대한 속성을 선택 후 추가등록 됨 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열과 번호로 선택된 표기단위는 자동배열에 사용된다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5975491" y="675348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표기단위가 추가된 팝업화면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1" name="직사각형 610"/>
          <p:cNvSpPr/>
          <p:nvPr/>
        </p:nvSpPr>
        <p:spPr>
          <a:xfrm>
            <a:off x="2283116" y="1419849"/>
            <a:ext cx="148964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9" name="직사각형 608"/>
          <p:cNvSpPr/>
          <p:nvPr/>
        </p:nvSpPr>
        <p:spPr>
          <a:xfrm>
            <a:off x="2283116" y="1419848"/>
            <a:ext cx="337514" cy="144001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속성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2" name="직사각형 611"/>
          <p:cNvSpPr/>
          <p:nvPr/>
        </p:nvSpPr>
        <p:spPr>
          <a:xfrm>
            <a:off x="2620630" y="1419850"/>
            <a:ext cx="924204" cy="144000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 명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3" name="직사각형 612"/>
          <p:cNvSpPr/>
          <p:nvPr/>
        </p:nvSpPr>
        <p:spPr>
          <a:xfrm>
            <a:off x="3544834" y="1419849"/>
            <a:ext cx="227924" cy="144001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478601" y="1200226"/>
            <a:ext cx="290575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추가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3658796" y="1273211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" name="직사각형 613"/>
          <p:cNvSpPr/>
          <p:nvPr/>
        </p:nvSpPr>
        <p:spPr>
          <a:xfrm>
            <a:off x="6079667" y="965250"/>
            <a:ext cx="1794664" cy="152764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 설정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5" name="직사각형 614"/>
          <p:cNvSpPr/>
          <p:nvPr/>
        </p:nvSpPr>
        <p:spPr>
          <a:xfrm>
            <a:off x="6229497" y="1419848"/>
            <a:ext cx="1489642" cy="76786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6" name="모서리가 둥근 직사각형 615"/>
          <p:cNvSpPr/>
          <p:nvPr/>
        </p:nvSpPr>
        <p:spPr>
          <a:xfrm>
            <a:off x="6743012" y="2252294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6229497" y="1419849"/>
            <a:ext cx="148964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6229497" y="1419848"/>
            <a:ext cx="337514" cy="767867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속성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일반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일반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호</a:t>
            </a:r>
          </a:p>
        </p:txBody>
      </p:sp>
      <p:sp>
        <p:nvSpPr>
          <p:cNvPr id="619" name="직사각형 618"/>
          <p:cNvSpPr/>
          <p:nvPr/>
        </p:nvSpPr>
        <p:spPr>
          <a:xfrm>
            <a:off x="6567011" y="1419849"/>
            <a:ext cx="924204" cy="767866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 명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호</a:t>
            </a:r>
          </a:p>
        </p:txBody>
      </p:sp>
      <p:sp>
        <p:nvSpPr>
          <p:cNvPr id="620" name="직사각형 619"/>
          <p:cNvSpPr/>
          <p:nvPr/>
        </p:nvSpPr>
        <p:spPr>
          <a:xfrm>
            <a:off x="7491215" y="1419849"/>
            <a:ext cx="227924" cy="767866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1" name="모서리가 둥근 직사각형 620"/>
          <p:cNvSpPr/>
          <p:nvPr/>
        </p:nvSpPr>
        <p:spPr>
          <a:xfrm>
            <a:off x="7424982" y="1200226"/>
            <a:ext cx="290575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추가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22" name="자유형 621"/>
          <p:cNvSpPr/>
          <p:nvPr/>
        </p:nvSpPr>
        <p:spPr>
          <a:xfrm>
            <a:off x="5097682" y="1824912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6229497" y="1566317"/>
            <a:ext cx="1489642" cy="144000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4" name="직사각형 623"/>
          <p:cNvSpPr/>
          <p:nvPr/>
        </p:nvSpPr>
        <p:spPr>
          <a:xfrm>
            <a:off x="6229497" y="1710317"/>
            <a:ext cx="1489642" cy="144000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5" name="직사각형 624"/>
          <p:cNvSpPr/>
          <p:nvPr/>
        </p:nvSpPr>
        <p:spPr>
          <a:xfrm>
            <a:off x="6229497" y="1854317"/>
            <a:ext cx="1489642" cy="144000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6" name="직사각형 625"/>
          <p:cNvSpPr/>
          <p:nvPr/>
        </p:nvSpPr>
        <p:spPr>
          <a:xfrm>
            <a:off x="6229497" y="1998317"/>
            <a:ext cx="1489642" cy="144000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7" name="모서리가 둥근 직사각형 626"/>
          <p:cNvSpPr/>
          <p:nvPr/>
        </p:nvSpPr>
        <p:spPr>
          <a:xfrm>
            <a:off x="7558316" y="1592796"/>
            <a:ext cx="101845" cy="98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x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28" name="모서리가 둥근 직사각형 627"/>
          <p:cNvSpPr/>
          <p:nvPr/>
        </p:nvSpPr>
        <p:spPr>
          <a:xfrm>
            <a:off x="7558316" y="1734798"/>
            <a:ext cx="101845" cy="98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x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29" name="모서리가 둥근 직사각형 628"/>
          <p:cNvSpPr/>
          <p:nvPr/>
        </p:nvSpPr>
        <p:spPr>
          <a:xfrm>
            <a:off x="7558316" y="1876889"/>
            <a:ext cx="101845" cy="98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x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30" name="모서리가 둥근 직사각형 629"/>
          <p:cNvSpPr/>
          <p:nvPr/>
        </p:nvSpPr>
        <p:spPr>
          <a:xfrm>
            <a:off x="7558316" y="2020889"/>
            <a:ext cx="101845" cy="98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x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cxnSp>
        <p:nvCxnSpPr>
          <p:cNvPr id="638" name="구부러진 연결선 637"/>
          <p:cNvCxnSpPr>
            <a:stCxn id="632" idx="0"/>
            <a:endCxn id="630" idx="2"/>
          </p:cNvCxnSpPr>
          <p:nvPr/>
        </p:nvCxnSpPr>
        <p:spPr>
          <a:xfrm rot="5400000" flipH="1" flipV="1">
            <a:off x="7450403" y="2190045"/>
            <a:ext cx="229136" cy="885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직사각형 638"/>
          <p:cNvSpPr/>
          <p:nvPr/>
        </p:nvSpPr>
        <p:spPr>
          <a:xfrm>
            <a:off x="6757611" y="3145488"/>
            <a:ext cx="154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좌석정보가 입력된 표기단위 삭제 시 </a:t>
            </a:r>
            <a:r>
              <a:rPr lang="ko-KR" altLang="en-US" sz="7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얼랏창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  <a:endParaRPr lang="en-US" altLang="ko-KR" sz="7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0" name="TextBox 639"/>
          <p:cNvSpPr txBox="1"/>
          <p:nvPr/>
        </p:nvSpPr>
        <p:spPr>
          <a:xfrm>
            <a:off x="128464" y="3115586"/>
            <a:ext cx="31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 속성별 좌석정보 입력 창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3" name="Close Button"/>
          <p:cNvSpPr>
            <a:spLocks noChangeAspect="1"/>
          </p:cNvSpPr>
          <p:nvPr/>
        </p:nvSpPr>
        <p:spPr bwMode="auto">
          <a:xfrm>
            <a:off x="3805392" y="1013366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4" name="Close Button"/>
          <p:cNvSpPr>
            <a:spLocks noChangeAspect="1"/>
          </p:cNvSpPr>
          <p:nvPr/>
        </p:nvSpPr>
        <p:spPr bwMode="auto">
          <a:xfrm>
            <a:off x="5791975" y="1036226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5" name="Close Button"/>
          <p:cNvSpPr>
            <a:spLocks noChangeAspect="1"/>
          </p:cNvSpPr>
          <p:nvPr/>
        </p:nvSpPr>
        <p:spPr bwMode="auto">
          <a:xfrm>
            <a:off x="7761764" y="1013366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6" name="직사각형 645"/>
          <p:cNvSpPr/>
          <p:nvPr/>
        </p:nvSpPr>
        <p:spPr>
          <a:xfrm>
            <a:off x="8015893" y="920302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7" name="직사각형 646"/>
          <p:cNvSpPr/>
          <p:nvPr/>
        </p:nvSpPr>
        <p:spPr>
          <a:xfrm>
            <a:off x="8054563" y="1118566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648" name="모서리가 둥근 직사각형 647"/>
          <p:cNvSpPr/>
          <p:nvPr/>
        </p:nvSpPr>
        <p:spPr>
          <a:xfrm>
            <a:off x="9518993" y="952052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9" name="직사각형 648"/>
          <p:cNvSpPr/>
          <p:nvPr/>
        </p:nvSpPr>
        <p:spPr>
          <a:xfrm>
            <a:off x="8054383" y="1118724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0" name="모서리가 둥근 직사각형 649"/>
          <p:cNvSpPr/>
          <p:nvPr/>
        </p:nvSpPr>
        <p:spPr>
          <a:xfrm>
            <a:off x="9258048" y="952052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651" name="그룹 650"/>
          <p:cNvGrpSpPr/>
          <p:nvPr/>
        </p:nvGrpSpPr>
        <p:grpSpPr>
          <a:xfrm>
            <a:off x="9597893" y="1260345"/>
            <a:ext cx="134523" cy="1273229"/>
            <a:chOff x="7218207" y="6133392"/>
            <a:chExt cx="134523" cy="1417571"/>
          </a:xfrm>
        </p:grpSpPr>
        <p:sp>
          <p:nvSpPr>
            <p:cNvPr id="652" name="TextBox 651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653" name="직사각형 652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54" name="직사각형 653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655" name="직사각형 654"/>
          <p:cNvSpPr/>
          <p:nvPr/>
        </p:nvSpPr>
        <p:spPr>
          <a:xfrm>
            <a:off x="8054562" y="1119206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직사각형 655"/>
          <p:cNvSpPr/>
          <p:nvPr/>
        </p:nvSpPr>
        <p:spPr>
          <a:xfrm>
            <a:off x="8421357" y="1119206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7" name="직사각형 656"/>
          <p:cNvSpPr/>
          <p:nvPr/>
        </p:nvSpPr>
        <p:spPr>
          <a:xfrm>
            <a:off x="8815455" y="1119206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8" name="직사각형 657"/>
          <p:cNvSpPr/>
          <p:nvPr/>
        </p:nvSpPr>
        <p:spPr>
          <a:xfrm>
            <a:off x="9239299" y="1119206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9" name="그룹 658"/>
          <p:cNvGrpSpPr/>
          <p:nvPr/>
        </p:nvGrpSpPr>
        <p:grpSpPr>
          <a:xfrm>
            <a:off x="9600350" y="1120616"/>
            <a:ext cx="128891" cy="124954"/>
            <a:chOff x="7866539" y="3434359"/>
            <a:chExt cx="128891" cy="137676"/>
          </a:xfrm>
        </p:grpSpPr>
        <p:sp>
          <p:nvSpPr>
            <p:cNvPr id="660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661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3" name="TextBox 662"/>
          <p:cNvSpPr txBox="1"/>
          <p:nvPr/>
        </p:nvSpPr>
        <p:spPr>
          <a:xfrm>
            <a:off x="8005970" y="693552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 추가된 화면</a:t>
            </a:r>
          </a:p>
        </p:txBody>
      </p:sp>
      <p:grpSp>
        <p:nvGrpSpPr>
          <p:cNvPr id="631" name="그룹 630"/>
          <p:cNvGrpSpPr/>
          <p:nvPr/>
        </p:nvGrpSpPr>
        <p:grpSpPr>
          <a:xfrm>
            <a:off x="6741798" y="2348880"/>
            <a:ext cx="1557812" cy="796608"/>
            <a:chOff x="5531888" y="1044766"/>
            <a:chExt cx="3090159" cy="1580194"/>
          </a:xfrm>
        </p:grpSpPr>
        <p:sp>
          <p:nvSpPr>
            <p:cNvPr id="632" name="Dialog Outer"/>
            <p:cNvSpPr/>
            <p:nvPr/>
          </p:nvSpPr>
          <p:spPr>
            <a:xfrm>
              <a:off x="5531888" y="1044766"/>
              <a:ext cx="3090159" cy="1580194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altLang="ko-KR" sz="500" b="1" spc="-30" dirty="0" smtClean="0"/>
                <a:t>Windows Internet Explorer</a:t>
              </a:r>
              <a:endParaRPr lang="en-US" sz="500" b="1" spc="-3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3" name="Dialog Inner"/>
            <p:cNvSpPr/>
            <p:nvPr/>
          </p:nvSpPr>
          <p:spPr>
            <a:xfrm>
              <a:off x="5563253" y="1264582"/>
              <a:ext cx="3022890" cy="12973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4" name="Close Button"/>
            <p:cNvSpPr>
              <a:spLocks noChangeAspect="1"/>
            </p:cNvSpPr>
            <p:nvPr/>
          </p:nvSpPr>
          <p:spPr bwMode="auto">
            <a:xfrm>
              <a:off x="8475959" y="1114711"/>
              <a:ext cx="88314" cy="88600"/>
            </a:xfrm>
            <a:custGeom>
              <a:avLst/>
              <a:gdLst>
                <a:gd name="T0" fmla="*/ 12 w 246"/>
                <a:gd name="T1" fmla="*/ 15 h 241"/>
                <a:gd name="T2" fmla="*/ 12 w 246"/>
                <a:gd name="T3" fmla="*/ 56 h 241"/>
                <a:gd name="T4" fmla="*/ 80 w 246"/>
                <a:gd name="T5" fmla="*/ 122 h 241"/>
                <a:gd name="T6" fmla="*/ 12 w 246"/>
                <a:gd name="T7" fmla="*/ 188 h 241"/>
                <a:gd name="T8" fmla="*/ 12 w 246"/>
                <a:gd name="T9" fmla="*/ 229 h 241"/>
                <a:gd name="T10" fmla="*/ 56 w 246"/>
                <a:gd name="T11" fmla="*/ 229 h 241"/>
                <a:gd name="T12" fmla="*/ 123 w 246"/>
                <a:gd name="T13" fmla="*/ 165 h 241"/>
                <a:gd name="T14" fmla="*/ 190 w 246"/>
                <a:gd name="T15" fmla="*/ 229 h 241"/>
                <a:gd name="T16" fmla="*/ 234 w 246"/>
                <a:gd name="T17" fmla="*/ 229 h 241"/>
                <a:gd name="T18" fmla="*/ 234 w 246"/>
                <a:gd name="T19" fmla="*/ 188 h 241"/>
                <a:gd name="T20" fmla="*/ 167 w 246"/>
                <a:gd name="T21" fmla="*/ 122 h 241"/>
                <a:gd name="T22" fmla="*/ 234 w 246"/>
                <a:gd name="T23" fmla="*/ 56 h 241"/>
                <a:gd name="T24" fmla="*/ 234 w 246"/>
                <a:gd name="T25" fmla="*/ 15 h 241"/>
                <a:gd name="T26" fmla="*/ 190 w 246"/>
                <a:gd name="T27" fmla="*/ 15 h 241"/>
                <a:gd name="T28" fmla="*/ 123 w 246"/>
                <a:gd name="T29" fmla="*/ 79 h 241"/>
                <a:gd name="T30" fmla="*/ 56 w 246"/>
                <a:gd name="T31" fmla="*/ 15 h 241"/>
                <a:gd name="T32" fmla="*/ 12 w 246"/>
                <a:gd name="T3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5" name="직사각형 634"/>
            <p:cNvSpPr/>
            <p:nvPr/>
          </p:nvSpPr>
          <p:spPr bwMode="auto">
            <a:xfrm>
              <a:off x="6440740" y="2214951"/>
              <a:ext cx="636227" cy="21840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FFFFFF">
                  <a:lumMod val="50000"/>
                </a:srgbClr>
              </a:solidFill>
              <a:round/>
              <a:headEnd/>
              <a:tailEnd type="arrow" w="med" len="sm"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예</a:t>
              </a:r>
              <a:endPara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6" name="직사각형 635"/>
            <p:cNvSpPr/>
            <p:nvPr/>
          </p:nvSpPr>
          <p:spPr>
            <a:xfrm>
              <a:off x="5702252" y="1397138"/>
              <a:ext cx="2868819" cy="73262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dirty="0" smtClean="0"/>
                <a:t>주의</a:t>
              </a:r>
              <a:r>
                <a:rPr lang="en-US" altLang="ko-KR" sz="600" dirty="0" smtClean="0"/>
                <a:t>!</a:t>
              </a:r>
            </a:p>
            <a:p>
              <a:pPr algn="ctr"/>
              <a:r>
                <a:rPr lang="ko-KR" altLang="en-US" sz="600" dirty="0" smtClean="0"/>
                <a:t>적용된 좌석정보가 모두 삭제 됩니다</a:t>
              </a:r>
              <a:r>
                <a:rPr lang="en-US" altLang="ko-KR" sz="600" dirty="0" smtClean="0"/>
                <a:t>.</a:t>
              </a:r>
            </a:p>
            <a:p>
              <a:pPr algn="ctr"/>
              <a:r>
                <a:rPr lang="ko-KR" altLang="en-US" sz="600" dirty="0" smtClean="0"/>
                <a:t>계속 진행하시겠습니까</a:t>
              </a:r>
              <a:r>
                <a:rPr lang="en-US" altLang="ko-KR" sz="600" dirty="0" smtClean="0"/>
                <a:t>?</a:t>
              </a:r>
              <a:endParaRPr lang="en-US" altLang="ko-KR" sz="600" dirty="0"/>
            </a:p>
          </p:txBody>
        </p:sp>
        <p:sp>
          <p:nvSpPr>
            <p:cNvPr id="637" name="직사각형 636"/>
            <p:cNvSpPr/>
            <p:nvPr/>
          </p:nvSpPr>
          <p:spPr bwMode="auto">
            <a:xfrm>
              <a:off x="7122788" y="2214951"/>
              <a:ext cx="636227" cy="21840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FFFFFF">
                  <a:lumMod val="50000"/>
                </a:srgbClr>
              </a:solidFill>
              <a:round/>
              <a:headEnd/>
              <a:tailEnd type="arrow" w="med" len="sm"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8739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직사각형 670"/>
          <p:cNvSpPr/>
          <p:nvPr/>
        </p:nvSpPr>
        <p:spPr>
          <a:xfrm>
            <a:off x="7388639" y="5088296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74" name="직사각형 673"/>
          <p:cNvSpPr/>
          <p:nvPr/>
        </p:nvSpPr>
        <p:spPr>
          <a:xfrm>
            <a:off x="7427129" y="5286718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1" name="직사각형 680"/>
          <p:cNvSpPr/>
          <p:nvPr/>
        </p:nvSpPr>
        <p:spPr>
          <a:xfrm>
            <a:off x="7794103" y="5287200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2" name="직사각형 681"/>
          <p:cNvSpPr/>
          <p:nvPr/>
        </p:nvSpPr>
        <p:spPr>
          <a:xfrm>
            <a:off x="8188201" y="5287200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683" name="직사각형 682"/>
          <p:cNvSpPr/>
          <p:nvPr/>
        </p:nvSpPr>
        <p:spPr>
          <a:xfrm>
            <a:off x="8612045" y="5287200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05" name="꺾인 연결선 704"/>
          <p:cNvCxnSpPr>
            <a:stCxn id="691" idx="2"/>
            <a:endCxn id="726" idx="1"/>
          </p:cNvCxnSpPr>
          <p:nvPr/>
        </p:nvCxnSpPr>
        <p:spPr>
          <a:xfrm rot="16200000" flipH="1">
            <a:off x="8203285" y="5377385"/>
            <a:ext cx="96988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706" name="꺾인 연결선 705"/>
          <p:cNvCxnSpPr>
            <a:stCxn id="691" idx="2"/>
            <a:endCxn id="728" idx="1"/>
          </p:cNvCxnSpPr>
          <p:nvPr/>
        </p:nvCxnSpPr>
        <p:spPr>
          <a:xfrm rot="16200000" flipH="1">
            <a:off x="8122087" y="5458583"/>
            <a:ext cx="259384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707" name="꺾인 연결선 706"/>
          <p:cNvCxnSpPr>
            <a:stCxn id="691" idx="2"/>
            <a:endCxn id="730" idx="1"/>
          </p:cNvCxnSpPr>
          <p:nvPr/>
        </p:nvCxnSpPr>
        <p:spPr>
          <a:xfrm rot="16200000" flipH="1">
            <a:off x="8040297" y="5540373"/>
            <a:ext cx="422965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708" name="꺾인 연결선 707"/>
          <p:cNvCxnSpPr>
            <a:stCxn id="691" idx="2"/>
            <a:endCxn id="732" idx="1"/>
          </p:cNvCxnSpPr>
          <p:nvPr/>
        </p:nvCxnSpPr>
        <p:spPr>
          <a:xfrm rot="16200000" flipH="1">
            <a:off x="7956250" y="5624420"/>
            <a:ext cx="591059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709" name="꺾인 연결선 708"/>
          <p:cNvCxnSpPr>
            <a:stCxn id="691" idx="2"/>
            <a:endCxn id="734" idx="1"/>
          </p:cNvCxnSpPr>
          <p:nvPr/>
        </p:nvCxnSpPr>
        <p:spPr>
          <a:xfrm rot="16200000" flipH="1">
            <a:off x="7874724" y="5705946"/>
            <a:ext cx="754111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710" name="꺾인 연결선 709"/>
          <p:cNvCxnSpPr>
            <a:stCxn id="691" idx="2"/>
            <a:endCxn id="736" idx="1"/>
          </p:cNvCxnSpPr>
          <p:nvPr/>
        </p:nvCxnSpPr>
        <p:spPr>
          <a:xfrm rot="16200000" flipH="1">
            <a:off x="7797227" y="5783443"/>
            <a:ext cx="909104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pic>
        <p:nvPicPr>
          <p:cNvPr id="2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" y="3017200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" y="909663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4998821" y="899412"/>
            <a:ext cx="1794664" cy="86409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14960" y="1475741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25378" y="1151138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1" name="자유형 90"/>
          <p:cNvSpPr/>
          <p:nvPr/>
        </p:nvSpPr>
        <p:spPr>
          <a:xfrm>
            <a:off x="5896153" y="1531487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직사각형 474"/>
          <p:cNvSpPr/>
          <p:nvPr/>
        </p:nvSpPr>
        <p:spPr>
          <a:xfrm>
            <a:off x="362657" y="3243475"/>
            <a:ext cx="1024818" cy="95206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직사각형 505"/>
          <p:cNvSpPr/>
          <p:nvPr/>
        </p:nvSpPr>
        <p:spPr>
          <a:xfrm>
            <a:off x="353132" y="958853"/>
            <a:ext cx="1060126" cy="11808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자유형 494"/>
          <p:cNvSpPr/>
          <p:nvPr/>
        </p:nvSpPr>
        <p:spPr>
          <a:xfrm>
            <a:off x="1332309" y="2057870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953699" y="1151138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</a:p>
        </p:txBody>
      </p:sp>
      <p:cxnSp>
        <p:nvCxnSpPr>
          <p:cNvPr id="186" name="구부러진 연결선 185"/>
          <p:cNvCxnSpPr>
            <a:stCxn id="187" idx="2"/>
          </p:cNvCxnSpPr>
          <p:nvPr/>
        </p:nvCxnSpPr>
        <p:spPr>
          <a:xfrm rot="5400000">
            <a:off x="6279610" y="855093"/>
            <a:ext cx="398190" cy="3184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6220991" y="476672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자동으로 인식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수정 불가능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929301" y="903988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967971" y="1102252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432401" y="935738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2967791" y="1102410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4171456" y="935738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</a:t>
            </a: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가</a:t>
            </a:r>
          </a:p>
        </p:txBody>
      </p:sp>
      <p:grpSp>
        <p:nvGrpSpPr>
          <p:cNvPr id="371" name="그룹 370"/>
          <p:cNvGrpSpPr/>
          <p:nvPr/>
        </p:nvGrpSpPr>
        <p:grpSpPr>
          <a:xfrm>
            <a:off x="4511301" y="1244031"/>
            <a:ext cx="134523" cy="1273229"/>
            <a:chOff x="7218207" y="6133392"/>
            <a:chExt cx="134523" cy="1417571"/>
          </a:xfrm>
        </p:grpSpPr>
        <p:sp>
          <p:nvSpPr>
            <p:cNvPr id="372" name="TextBox 371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373" name="직사각형 372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4" name="직사각형 373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01" name="직사각형 300"/>
          <p:cNvSpPr/>
          <p:nvPr/>
        </p:nvSpPr>
        <p:spPr>
          <a:xfrm>
            <a:off x="2967970" y="1102892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3334765" y="1102892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3728863" y="1102892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4152707" y="1102892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4513758" y="1104302"/>
            <a:ext cx="128891" cy="124954"/>
            <a:chOff x="7866539" y="3434359"/>
            <a:chExt cx="128891" cy="137676"/>
          </a:xfrm>
        </p:grpSpPr>
        <p:sp>
          <p:nvSpPr>
            <p:cNvPr id="369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370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6" name="TextBox 195"/>
          <p:cNvSpPr txBox="1"/>
          <p:nvPr/>
        </p:nvSpPr>
        <p:spPr>
          <a:xfrm>
            <a:off x="211874" y="260649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지정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정보 입력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06832" y="677238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 선택</a:t>
            </a:r>
          </a:p>
        </p:txBody>
      </p:sp>
      <p:sp>
        <p:nvSpPr>
          <p:cNvPr id="199" name="자유형 198"/>
          <p:cNvSpPr/>
          <p:nvPr/>
        </p:nvSpPr>
        <p:spPr>
          <a:xfrm>
            <a:off x="4278294" y="100325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2919378" y="67723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추가버튼 클릭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985799" y="677238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입력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7066" y="1832474"/>
            <a:ext cx="1940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좌석의 정보에 따라 입력될 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정해 진다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 :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 정보가 없는 경우 가장 큰 표기단위부터 입력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375886" y="903988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7414556" y="1102252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8878986" y="935738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7414376" y="1102410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8618041" y="935738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266" name="그룹 265"/>
          <p:cNvGrpSpPr/>
          <p:nvPr/>
        </p:nvGrpSpPr>
        <p:grpSpPr>
          <a:xfrm>
            <a:off x="8957886" y="1244031"/>
            <a:ext cx="134523" cy="1273229"/>
            <a:chOff x="7218207" y="6133392"/>
            <a:chExt cx="134523" cy="1417571"/>
          </a:xfrm>
        </p:grpSpPr>
        <p:sp>
          <p:nvSpPr>
            <p:cNvPr id="267" name="TextBox 266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268" name="직사각형 267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9" name="직사각형 268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0" name="직사각형 269"/>
          <p:cNvSpPr/>
          <p:nvPr/>
        </p:nvSpPr>
        <p:spPr>
          <a:xfrm>
            <a:off x="7414555" y="1102892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781350" y="1102892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8175448" y="1102892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273" name="직사각형 272"/>
          <p:cNvSpPr/>
          <p:nvPr/>
        </p:nvSpPr>
        <p:spPr>
          <a:xfrm>
            <a:off x="8599292" y="1102892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4" name="그룹 273"/>
          <p:cNvGrpSpPr/>
          <p:nvPr/>
        </p:nvGrpSpPr>
        <p:grpSpPr>
          <a:xfrm>
            <a:off x="8960343" y="1104302"/>
            <a:ext cx="128891" cy="124954"/>
            <a:chOff x="7866539" y="3434359"/>
            <a:chExt cx="128891" cy="137676"/>
          </a:xfrm>
        </p:grpSpPr>
        <p:sp>
          <p:nvSpPr>
            <p:cNvPr id="275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276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8" name="TextBox 277"/>
          <p:cNvSpPr txBox="1"/>
          <p:nvPr/>
        </p:nvSpPr>
        <p:spPr>
          <a:xfrm>
            <a:off x="7365963" y="677238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층에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309" name="직사각형 308"/>
          <p:cNvSpPr/>
          <p:nvPr/>
        </p:nvSpPr>
        <p:spPr>
          <a:xfrm>
            <a:off x="7568118" y="1281237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7453476" y="1299421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06832" y="2784775"/>
            <a:ext cx="1609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좌석 층에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‘1’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</a:p>
        </p:txBody>
      </p:sp>
      <p:sp>
        <p:nvSpPr>
          <p:cNvPr id="282" name="직사각형 281"/>
          <p:cNvSpPr/>
          <p:nvPr/>
        </p:nvSpPr>
        <p:spPr>
          <a:xfrm>
            <a:off x="371382" y="3261572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>
            <a:off x="353132" y="4376714"/>
            <a:ext cx="2166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정보가 적용된 후에도 선택이 유지 됨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영역을 클릭하거나 다른 작업을 수행 시 선택해제 됨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4" name="구부러진 연결선 283"/>
          <p:cNvCxnSpPr>
            <a:stCxn id="283" idx="1"/>
          </p:cNvCxnSpPr>
          <p:nvPr/>
        </p:nvCxnSpPr>
        <p:spPr>
          <a:xfrm rot="10800000" flipH="1">
            <a:off x="353132" y="4130871"/>
            <a:ext cx="9524" cy="399732"/>
          </a:xfrm>
          <a:prstGeom prst="curvedConnector4">
            <a:avLst>
              <a:gd name="adj1" fmla="val -2400252"/>
              <a:gd name="adj2" fmla="val 4806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2923011" y="2982000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2961681" y="3180264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426111" y="3013750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2961501" y="3180422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4165166" y="3013750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291" name="그룹 290"/>
          <p:cNvGrpSpPr/>
          <p:nvPr/>
        </p:nvGrpSpPr>
        <p:grpSpPr>
          <a:xfrm>
            <a:off x="4505011" y="3322043"/>
            <a:ext cx="134523" cy="1273229"/>
            <a:chOff x="7218207" y="6133392"/>
            <a:chExt cx="134523" cy="1417571"/>
          </a:xfrm>
        </p:grpSpPr>
        <p:sp>
          <p:nvSpPr>
            <p:cNvPr id="292" name="TextBox 291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293" name="직사각형 292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2961680" y="3180904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3328475" y="3180904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3722573" y="3180904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4146417" y="3180904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4507468" y="3182314"/>
            <a:ext cx="128891" cy="124954"/>
            <a:chOff x="7866539" y="3434359"/>
            <a:chExt cx="128891" cy="137676"/>
          </a:xfrm>
        </p:grpSpPr>
        <p:sp>
          <p:nvSpPr>
            <p:cNvPr id="359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360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1" name="TextBox 360"/>
          <p:cNvSpPr txBox="1"/>
          <p:nvPr/>
        </p:nvSpPr>
        <p:spPr>
          <a:xfrm>
            <a:off x="2913088" y="2755250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추가버튼 클릭</a:t>
            </a:r>
          </a:p>
        </p:txBody>
      </p:sp>
      <p:sp>
        <p:nvSpPr>
          <p:cNvPr id="362" name="직사각형 361"/>
          <p:cNvSpPr/>
          <p:nvPr/>
        </p:nvSpPr>
        <p:spPr>
          <a:xfrm>
            <a:off x="3115243" y="3359249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3000601" y="337743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4" name="자유형 363"/>
          <p:cNvSpPr/>
          <p:nvPr/>
        </p:nvSpPr>
        <p:spPr>
          <a:xfrm>
            <a:off x="4278294" y="3081267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직사각형 365"/>
          <p:cNvSpPr/>
          <p:nvPr/>
        </p:nvSpPr>
        <p:spPr>
          <a:xfrm>
            <a:off x="5025008" y="3212976"/>
            <a:ext cx="1794664" cy="86409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6" name="모서리가 둥근 직사각형 375"/>
          <p:cNvSpPr/>
          <p:nvPr/>
        </p:nvSpPr>
        <p:spPr>
          <a:xfrm>
            <a:off x="5741147" y="3789305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5451565" y="3464702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8" name="자유형 377"/>
          <p:cNvSpPr/>
          <p:nvPr/>
        </p:nvSpPr>
        <p:spPr>
          <a:xfrm>
            <a:off x="5922340" y="3845051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5979886" y="3464702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록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985799" y="2759826"/>
            <a:ext cx="1260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입력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3" name="구부러진 연결선 192"/>
          <p:cNvCxnSpPr/>
          <p:nvPr/>
        </p:nvCxnSpPr>
        <p:spPr>
          <a:xfrm rot="16200000" flipV="1">
            <a:off x="6112748" y="3755598"/>
            <a:ext cx="625228" cy="15908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5934072" y="4131474"/>
            <a:ext cx="114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표기단위에서 설정된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하위속성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7386074" y="2996952"/>
            <a:ext cx="1745898" cy="172744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7414556" y="3282018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386" name="모서리가 둥근 직사각형 385"/>
          <p:cNvSpPr/>
          <p:nvPr/>
        </p:nvSpPr>
        <p:spPr>
          <a:xfrm>
            <a:off x="8878986" y="3115504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7414376" y="3282176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6" name="모서리가 둥근 직사각형 415"/>
          <p:cNvSpPr/>
          <p:nvPr/>
        </p:nvSpPr>
        <p:spPr>
          <a:xfrm>
            <a:off x="8618041" y="3115504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417" name="그룹 416"/>
          <p:cNvGrpSpPr/>
          <p:nvPr/>
        </p:nvGrpSpPr>
        <p:grpSpPr>
          <a:xfrm>
            <a:off x="8957886" y="3423797"/>
            <a:ext cx="134523" cy="1273229"/>
            <a:chOff x="7218207" y="6133392"/>
            <a:chExt cx="134523" cy="1417571"/>
          </a:xfrm>
        </p:grpSpPr>
        <p:sp>
          <p:nvSpPr>
            <p:cNvPr id="422" name="TextBox 421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423" name="직사각형 422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24" name="직사각형 423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425" name="직사각형 424"/>
          <p:cNvSpPr/>
          <p:nvPr/>
        </p:nvSpPr>
        <p:spPr>
          <a:xfrm>
            <a:off x="7414555" y="3282658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6" name="직사각형 425"/>
          <p:cNvSpPr/>
          <p:nvPr/>
        </p:nvSpPr>
        <p:spPr>
          <a:xfrm>
            <a:off x="7781350" y="3282658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7" name="직사각형 426"/>
          <p:cNvSpPr/>
          <p:nvPr/>
        </p:nvSpPr>
        <p:spPr>
          <a:xfrm>
            <a:off x="8175448" y="3282658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428" name="직사각형 427"/>
          <p:cNvSpPr/>
          <p:nvPr/>
        </p:nvSpPr>
        <p:spPr>
          <a:xfrm>
            <a:off x="8599292" y="3282658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9" name="그룹 428"/>
          <p:cNvGrpSpPr/>
          <p:nvPr/>
        </p:nvGrpSpPr>
        <p:grpSpPr>
          <a:xfrm>
            <a:off x="8960343" y="3284068"/>
            <a:ext cx="128891" cy="124954"/>
            <a:chOff x="7866539" y="3434359"/>
            <a:chExt cx="128891" cy="137676"/>
          </a:xfrm>
        </p:grpSpPr>
        <p:sp>
          <p:nvSpPr>
            <p:cNvPr id="430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431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2" name="TextBox 431"/>
          <p:cNvSpPr txBox="1"/>
          <p:nvPr/>
        </p:nvSpPr>
        <p:spPr>
          <a:xfrm>
            <a:off x="7365963" y="2755551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블록에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‘A’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7568118" y="3461003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7453476" y="3479187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7922492" y="3603314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7807920" y="3621498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55" name="꺾인 연결선 254"/>
          <p:cNvCxnSpPr>
            <a:stCxn id="433" idx="2"/>
            <a:endCxn id="254" idx="1"/>
          </p:cNvCxnSpPr>
          <p:nvPr/>
        </p:nvCxnSpPr>
        <p:spPr>
          <a:xfrm rot="16200000" flipH="1">
            <a:off x="7688692" y="3548385"/>
            <a:ext cx="71576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585" name="직사각형 584"/>
          <p:cNvSpPr/>
          <p:nvPr/>
        </p:nvSpPr>
        <p:spPr>
          <a:xfrm>
            <a:off x="434977" y="5301208"/>
            <a:ext cx="1794664" cy="1204671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090324" y="6292222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587" name="직사각형 586"/>
          <p:cNvSpPr/>
          <p:nvPr/>
        </p:nvSpPr>
        <p:spPr>
          <a:xfrm>
            <a:off x="519039" y="5566642"/>
            <a:ext cx="1610544" cy="6693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8" name="직사각형 587"/>
          <p:cNvSpPr/>
          <p:nvPr/>
        </p:nvSpPr>
        <p:spPr>
          <a:xfrm>
            <a:off x="1316691" y="5564408"/>
            <a:ext cx="811383" cy="143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9" name="직사각형 588"/>
          <p:cNvSpPr/>
          <p:nvPr/>
        </p:nvSpPr>
        <p:spPr>
          <a:xfrm>
            <a:off x="521999" y="5567356"/>
            <a:ext cx="798922" cy="1435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자동배열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0" name="직사각형 589"/>
          <p:cNvSpPr/>
          <p:nvPr/>
        </p:nvSpPr>
        <p:spPr>
          <a:xfrm>
            <a:off x="758603" y="5956220"/>
            <a:ext cx="10855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※</a:t>
            </a:r>
            <a:r>
              <a:rPr lang="ko-KR" altLang="en-US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시작열을 입력해주세요</a:t>
            </a:r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1" name="직사각형 590"/>
          <p:cNvSpPr/>
          <p:nvPr/>
        </p:nvSpPr>
        <p:spPr>
          <a:xfrm>
            <a:off x="805602" y="5804924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2" name="직사각형 591"/>
          <p:cNvSpPr/>
          <p:nvPr/>
        </p:nvSpPr>
        <p:spPr>
          <a:xfrm>
            <a:off x="1381630" y="5804924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3" name="Close Button"/>
          <p:cNvSpPr>
            <a:spLocks noChangeAspect="1"/>
          </p:cNvSpPr>
          <p:nvPr/>
        </p:nvSpPr>
        <p:spPr bwMode="auto">
          <a:xfrm>
            <a:off x="2064425" y="5358174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306832" y="4808458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입력</a:t>
            </a:r>
          </a:p>
        </p:txBody>
      </p:sp>
      <p:sp>
        <p:nvSpPr>
          <p:cNvPr id="595" name="직사각형 594"/>
          <p:cNvSpPr/>
          <p:nvPr/>
        </p:nvSpPr>
        <p:spPr>
          <a:xfrm>
            <a:off x="2913347" y="5088296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6" name="직사각형 595"/>
          <p:cNvSpPr/>
          <p:nvPr/>
        </p:nvSpPr>
        <p:spPr>
          <a:xfrm>
            <a:off x="2952017" y="5286560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597" name="모서리가 둥근 직사각형 596"/>
          <p:cNvSpPr/>
          <p:nvPr/>
        </p:nvSpPr>
        <p:spPr>
          <a:xfrm>
            <a:off x="4416447" y="5120046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8" name="직사각형 597"/>
          <p:cNvSpPr/>
          <p:nvPr/>
        </p:nvSpPr>
        <p:spPr>
          <a:xfrm>
            <a:off x="2951837" y="5286718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9" name="모서리가 둥근 직사각형 598"/>
          <p:cNvSpPr/>
          <p:nvPr/>
        </p:nvSpPr>
        <p:spPr>
          <a:xfrm>
            <a:off x="4155502" y="5120046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600" name="그룹 599"/>
          <p:cNvGrpSpPr/>
          <p:nvPr/>
        </p:nvGrpSpPr>
        <p:grpSpPr>
          <a:xfrm>
            <a:off x="4495347" y="5428339"/>
            <a:ext cx="134523" cy="1273229"/>
            <a:chOff x="7218207" y="6133392"/>
            <a:chExt cx="134523" cy="1417571"/>
          </a:xfrm>
        </p:grpSpPr>
        <p:sp>
          <p:nvSpPr>
            <p:cNvPr id="601" name="TextBox 600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602" name="직사각형 601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03" name="직사각형 602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604" name="직사각형 603"/>
          <p:cNvSpPr/>
          <p:nvPr/>
        </p:nvSpPr>
        <p:spPr>
          <a:xfrm>
            <a:off x="2952016" y="5287200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5" name="직사각형 604"/>
          <p:cNvSpPr/>
          <p:nvPr/>
        </p:nvSpPr>
        <p:spPr>
          <a:xfrm>
            <a:off x="3318811" y="5287200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6" name="직사각형 605"/>
          <p:cNvSpPr/>
          <p:nvPr/>
        </p:nvSpPr>
        <p:spPr>
          <a:xfrm>
            <a:off x="3712909" y="5287200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607" name="직사각형 606"/>
          <p:cNvSpPr/>
          <p:nvPr/>
        </p:nvSpPr>
        <p:spPr>
          <a:xfrm>
            <a:off x="4136753" y="5287200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8" name="그룹 607"/>
          <p:cNvGrpSpPr/>
          <p:nvPr/>
        </p:nvGrpSpPr>
        <p:grpSpPr>
          <a:xfrm>
            <a:off x="4497804" y="5288610"/>
            <a:ext cx="128891" cy="124954"/>
            <a:chOff x="7866539" y="3434359"/>
            <a:chExt cx="128891" cy="137676"/>
          </a:xfrm>
        </p:grpSpPr>
        <p:sp>
          <p:nvSpPr>
            <p:cNvPr id="609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610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1" name="TextBox 610"/>
          <p:cNvSpPr txBox="1"/>
          <p:nvPr/>
        </p:nvSpPr>
        <p:spPr>
          <a:xfrm>
            <a:off x="2903424" y="4797152"/>
            <a:ext cx="1444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목록이 자동으로 등록</a:t>
            </a:r>
          </a:p>
        </p:txBody>
      </p:sp>
      <p:sp>
        <p:nvSpPr>
          <p:cNvPr id="612" name="직사각형 611"/>
          <p:cNvSpPr/>
          <p:nvPr/>
        </p:nvSpPr>
        <p:spPr>
          <a:xfrm>
            <a:off x="3105579" y="5465545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3" name="모서리가 둥근 직사각형 612"/>
          <p:cNvSpPr/>
          <p:nvPr/>
        </p:nvSpPr>
        <p:spPr>
          <a:xfrm>
            <a:off x="2990937" y="5483729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4" name="직사각형 613"/>
          <p:cNvSpPr/>
          <p:nvPr/>
        </p:nvSpPr>
        <p:spPr>
          <a:xfrm>
            <a:off x="3459953" y="5607856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5" name="모서리가 둥근 직사각형 614"/>
          <p:cNvSpPr/>
          <p:nvPr/>
        </p:nvSpPr>
        <p:spPr>
          <a:xfrm>
            <a:off x="3345381" y="5626040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16" name="꺾인 연결선 615"/>
          <p:cNvCxnSpPr>
            <a:stCxn id="612" idx="2"/>
            <a:endCxn id="615" idx="1"/>
          </p:cNvCxnSpPr>
          <p:nvPr/>
        </p:nvCxnSpPr>
        <p:spPr>
          <a:xfrm rot="16200000" flipH="1">
            <a:off x="3226153" y="5552927"/>
            <a:ext cx="71576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617" name="직사각형 616"/>
          <p:cNvSpPr/>
          <p:nvPr/>
        </p:nvSpPr>
        <p:spPr>
          <a:xfrm>
            <a:off x="3871883" y="5750679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18" name="모서리가 둥근 직사각형 617"/>
          <p:cNvSpPr/>
          <p:nvPr/>
        </p:nvSpPr>
        <p:spPr>
          <a:xfrm>
            <a:off x="3757311" y="576886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9" name="직사각형 618"/>
          <p:cNvSpPr/>
          <p:nvPr/>
        </p:nvSpPr>
        <p:spPr>
          <a:xfrm>
            <a:off x="3871883" y="5916890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0" name="모서리가 둥근 직사각형 619"/>
          <p:cNvSpPr/>
          <p:nvPr/>
        </p:nvSpPr>
        <p:spPr>
          <a:xfrm>
            <a:off x="3757311" y="5935074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1" name="직사각형 620"/>
          <p:cNvSpPr/>
          <p:nvPr/>
        </p:nvSpPr>
        <p:spPr>
          <a:xfrm>
            <a:off x="3871883" y="6083101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2" name="모서리가 둥근 직사각형 621"/>
          <p:cNvSpPr/>
          <p:nvPr/>
        </p:nvSpPr>
        <p:spPr>
          <a:xfrm>
            <a:off x="3757311" y="6101285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3" name="직사각형 622"/>
          <p:cNvSpPr/>
          <p:nvPr/>
        </p:nvSpPr>
        <p:spPr>
          <a:xfrm>
            <a:off x="3871883" y="6249312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4" name="모서리가 둥근 직사각형 623"/>
          <p:cNvSpPr/>
          <p:nvPr/>
        </p:nvSpPr>
        <p:spPr>
          <a:xfrm>
            <a:off x="3757311" y="626749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5" name="직사각형 624"/>
          <p:cNvSpPr/>
          <p:nvPr/>
        </p:nvSpPr>
        <p:spPr>
          <a:xfrm>
            <a:off x="3871883" y="6415523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6" name="모서리가 둥근 직사각형 625"/>
          <p:cNvSpPr/>
          <p:nvPr/>
        </p:nvSpPr>
        <p:spPr>
          <a:xfrm>
            <a:off x="3757311" y="6433707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7" name="직사각형 626"/>
          <p:cNvSpPr/>
          <p:nvPr/>
        </p:nvSpPr>
        <p:spPr>
          <a:xfrm>
            <a:off x="3871883" y="6581734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28" name="모서리가 둥근 직사각형 627"/>
          <p:cNvSpPr/>
          <p:nvPr/>
        </p:nvSpPr>
        <p:spPr>
          <a:xfrm>
            <a:off x="3757311" y="6599918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29" name="구부러진 연결선 628"/>
          <p:cNvCxnSpPr>
            <a:stCxn id="427" idx="1"/>
            <a:endCxn id="434" idx="2"/>
          </p:cNvCxnSpPr>
          <p:nvPr/>
        </p:nvCxnSpPr>
        <p:spPr>
          <a:xfrm rot="10800000">
            <a:off x="7495204" y="3571417"/>
            <a:ext cx="680244" cy="4184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직사각형 629"/>
          <p:cNvSpPr/>
          <p:nvPr/>
        </p:nvSpPr>
        <p:spPr>
          <a:xfrm>
            <a:off x="8106836" y="3761788"/>
            <a:ext cx="1175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하위 속성이 등록되면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펼쳐서 보여줌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495204" y="4155180"/>
            <a:ext cx="1922292" cy="415498"/>
            <a:chOff x="7495204" y="4053426"/>
            <a:chExt cx="1922292" cy="415498"/>
          </a:xfrm>
        </p:grpSpPr>
        <p:sp>
          <p:nvSpPr>
            <p:cNvPr id="631" name="직사각형 630"/>
            <p:cNvSpPr/>
            <p:nvPr/>
          </p:nvSpPr>
          <p:spPr>
            <a:xfrm>
              <a:off x="7495204" y="4053426"/>
              <a:ext cx="1922292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속성 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  <a:p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속성 </a:t>
              </a: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 : 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펼쳐서 보여줌</a:t>
              </a:r>
              <a:endPara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하위 </a:t>
              </a:r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 </a:t>
              </a:r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 : </a:t>
              </a:r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 시 접어서 감춤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모서리가 둥근 직사각형 631"/>
            <p:cNvSpPr/>
            <p:nvPr/>
          </p:nvSpPr>
          <p:spPr>
            <a:xfrm>
              <a:off x="7675374" y="4094038"/>
              <a:ext cx="83456" cy="922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·</a:t>
              </a:r>
              <a:endPara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33" name="모서리가 둥근 직사각형 632"/>
            <p:cNvSpPr/>
            <p:nvPr/>
          </p:nvSpPr>
          <p:spPr>
            <a:xfrm>
              <a:off x="7666828" y="4201760"/>
              <a:ext cx="83456" cy="922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+</a:t>
              </a:r>
              <a:endPara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34" name="모서리가 둥근 직사각형 633"/>
            <p:cNvSpPr/>
            <p:nvPr/>
          </p:nvSpPr>
          <p:spPr>
            <a:xfrm>
              <a:off x="7666828" y="4309482"/>
              <a:ext cx="83456" cy="922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-</a:t>
              </a:r>
              <a:endPara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cxnSp>
        <p:nvCxnSpPr>
          <p:cNvPr id="635" name="꺾인 연결선 634"/>
          <p:cNvCxnSpPr>
            <a:stCxn id="615" idx="2"/>
            <a:endCxn id="618" idx="1"/>
          </p:cNvCxnSpPr>
          <p:nvPr/>
        </p:nvCxnSpPr>
        <p:spPr>
          <a:xfrm rot="16200000" flipH="1">
            <a:off x="3523856" y="5581523"/>
            <a:ext cx="96708" cy="37020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36" name="꺾인 연결선 635"/>
          <p:cNvCxnSpPr>
            <a:stCxn id="615" idx="2"/>
            <a:endCxn id="620" idx="1"/>
          </p:cNvCxnSpPr>
          <p:nvPr/>
        </p:nvCxnSpPr>
        <p:spPr>
          <a:xfrm rot="16200000" flipH="1">
            <a:off x="3440751" y="5664628"/>
            <a:ext cx="262919" cy="37020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37" name="꺾인 연결선 636"/>
          <p:cNvCxnSpPr>
            <a:stCxn id="615" idx="2"/>
            <a:endCxn id="622" idx="1"/>
          </p:cNvCxnSpPr>
          <p:nvPr/>
        </p:nvCxnSpPr>
        <p:spPr>
          <a:xfrm rot="16200000" flipH="1">
            <a:off x="3357645" y="5747734"/>
            <a:ext cx="429130" cy="37020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38" name="꺾인 연결선 637"/>
          <p:cNvCxnSpPr>
            <a:stCxn id="615" idx="2"/>
            <a:endCxn id="624" idx="1"/>
          </p:cNvCxnSpPr>
          <p:nvPr/>
        </p:nvCxnSpPr>
        <p:spPr>
          <a:xfrm rot="16200000" flipH="1">
            <a:off x="3274540" y="5830839"/>
            <a:ext cx="595341" cy="37020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39" name="꺾인 연결선 638"/>
          <p:cNvCxnSpPr>
            <a:stCxn id="615" idx="2"/>
            <a:endCxn id="626" idx="1"/>
          </p:cNvCxnSpPr>
          <p:nvPr/>
        </p:nvCxnSpPr>
        <p:spPr>
          <a:xfrm rot="16200000" flipH="1">
            <a:off x="3191434" y="5913945"/>
            <a:ext cx="761552" cy="37020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640" name="꺾인 연결선 639"/>
          <p:cNvCxnSpPr>
            <a:stCxn id="615" idx="2"/>
            <a:endCxn id="628" idx="1"/>
          </p:cNvCxnSpPr>
          <p:nvPr/>
        </p:nvCxnSpPr>
        <p:spPr>
          <a:xfrm rot="16200000" flipH="1">
            <a:off x="3108329" y="5997050"/>
            <a:ext cx="927763" cy="370202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641" name="직사각형 640"/>
          <p:cNvSpPr/>
          <p:nvPr/>
        </p:nvSpPr>
        <p:spPr>
          <a:xfrm>
            <a:off x="5005541" y="5049908"/>
            <a:ext cx="1794664" cy="16914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2" name="모서리가 둥근 직사각형 641"/>
          <p:cNvSpPr/>
          <p:nvPr/>
        </p:nvSpPr>
        <p:spPr>
          <a:xfrm>
            <a:off x="5660888" y="6040922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43" name="자유형 642"/>
          <p:cNvSpPr/>
          <p:nvPr/>
        </p:nvSpPr>
        <p:spPr>
          <a:xfrm>
            <a:off x="5842081" y="6096668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4" name="TextBox 643"/>
          <p:cNvSpPr txBox="1"/>
          <p:nvPr/>
        </p:nvSpPr>
        <p:spPr>
          <a:xfrm>
            <a:off x="4971189" y="4802612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10. ‘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설정된 좌석정보 입력 창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5" name="직사각형 644"/>
          <p:cNvSpPr/>
          <p:nvPr/>
        </p:nvSpPr>
        <p:spPr>
          <a:xfrm>
            <a:off x="5089603" y="5315342"/>
            <a:ext cx="1610544" cy="11450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6" name="직사각형 645"/>
          <p:cNvSpPr/>
          <p:nvPr/>
        </p:nvSpPr>
        <p:spPr>
          <a:xfrm>
            <a:off x="5887255" y="5313108"/>
            <a:ext cx="811383" cy="143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일괄적용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7" name="직사각형 646"/>
          <p:cNvSpPr/>
          <p:nvPr/>
        </p:nvSpPr>
        <p:spPr>
          <a:xfrm>
            <a:off x="5092563" y="5316056"/>
            <a:ext cx="798922" cy="1435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자동배열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8" name="직사각형 647"/>
          <p:cNvSpPr/>
          <p:nvPr/>
        </p:nvSpPr>
        <p:spPr>
          <a:xfrm>
            <a:off x="5329167" y="6247160"/>
            <a:ext cx="108555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※</a:t>
            </a:r>
            <a:r>
              <a:rPr lang="ko-KR" altLang="en-US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시작열을 입력해주세요</a:t>
            </a:r>
            <a:r>
              <a:rPr lang="en-US" altLang="ko-KR" sz="6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9" name="직사각형 648"/>
          <p:cNvSpPr/>
          <p:nvPr/>
        </p:nvSpPr>
        <p:spPr>
          <a:xfrm>
            <a:off x="5376166" y="6095864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50" name="직사각형 649"/>
          <p:cNvSpPr/>
          <p:nvPr/>
        </p:nvSpPr>
        <p:spPr>
          <a:xfrm>
            <a:off x="5952194" y="6095864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51" name="Close Button"/>
          <p:cNvSpPr>
            <a:spLocks noChangeAspect="1"/>
          </p:cNvSpPr>
          <p:nvPr/>
        </p:nvSpPr>
        <p:spPr bwMode="auto">
          <a:xfrm>
            <a:off x="6636498" y="5106874"/>
            <a:ext cx="63649" cy="63855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52" name="그룹 651"/>
          <p:cNvGrpSpPr/>
          <p:nvPr/>
        </p:nvGrpSpPr>
        <p:grpSpPr>
          <a:xfrm>
            <a:off x="5133148" y="5550934"/>
            <a:ext cx="1517435" cy="458488"/>
            <a:chOff x="2720878" y="5487070"/>
            <a:chExt cx="1610544" cy="486621"/>
          </a:xfrm>
        </p:grpSpPr>
        <p:sp>
          <p:nvSpPr>
            <p:cNvPr id="653" name="직사각형 652"/>
            <p:cNvSpPr/>
            <p:nvPr/>
          </p:nvSpPr>
          <p:spPr>
            <a:xfrm>
              <a:off x="2720878" y="5487070"/>
              <a:ext cx="1610544" cy="4866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654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531" y="5509189"/>
              <a:ext cx="216024" cy="19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05" y="5761265"/>
              <a:ext cx="216738" cy="19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6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92749" y="5761265"/>
              <a:ext cx="216738" cy="19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7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4848" y="5509189"/>
              <a:ext cx="216024" cy="19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8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200" y="5758694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9" name="Picture 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30232" y="5758694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0" name="그림 659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3147751" y="5541631"/>
              <a:ext cx="121664" cy="121664"/>
            </a:xfrm>
            <a:prstGeom prst="rect">
              <a:avLst/>
            </a:prstGeom>
          </p:spPr>
        </p:pic>
        <p:pic>
          <p:nvPicPr>
            <p:cNvPr id="661" name="그림 660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3542178" y="5541631"/>
              <a:ext cx="121664" cy="121664"/>
            </a:xfrm>
            <a:prstGeom prst="rect">
              <a:avLst/>
            </a:prstGeom>
          </p:spPr>
        </p:pic>
        <p:pic>
          <p:nvPicPr>
            <p:cNvPr id="662" name="그림 661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3908568" y="5541631"/>
              <a:ext cx="121664" cy="121664"/>
            </a:xfrm>
            <a:prstGeom prst="rect">
              <a:avLst/>
            </a:prstGeom>
          </p:spPr>
        </p:pic>
        <p:pic>
          <p:nvPicPr>
            <p:cNvPr id="663" name="그림 662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2766143" y="5794301"/>
              <a:ext cx="121664" cy="121664"/>
            </a:xfrm>
            <a:prstGeom prst="rect">
              <a:avLst/>
            </a:prstGeom>
          </p:spPr>
        </p:pic>
        <p:pic>
          <p:nvPicPr>
            <p:cNvPr id="664" name="그림 663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3132533" y="5794301"/>
              <a:ext cx="121664" cy="121664"/>
            </a:xfrm>
            <a:prstGeom prst="rect">
              <a:avLst/>
            </a:prstGeom>
          </p:spPr>
        </p:pic>
        <p:pic>
          <p:nvPicPr>
            <p:cNvPr id="665" name="Picture 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167" y="5509189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6" name="그림 665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3542178" y="5794301"/>
              <a:ext cx="121664" cy="121664"/>
            </a:xfrm>
            <a:prstGeom prst="rect">
              <a:avLst/>
            </a:prstGeom>
          </p:spPr>
        </p:pic>
        <p:pic>
          <p:nvPicPr>
            <p:cNvPr id="667" name="Picture 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557" y="5509189"/>
              <a:ext cx="216738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8" name="그림 667" descr="라디오버튼 미확인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3908568" y="5794301"/>
              <a:ext cx="121664" cy="121664"/>
            </a:xfrm>
            <a:prstGeom prst="rect">
              <a:avLst/>
            </a:prstGeom>
          </p:spPr>
        </p:pic>
        <p:pic>
          <p:nvPicPr>
            <p:cNvPr id="669" name="그림 668" descr="라디오버튼 확인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6143" y="5544796"/>
              <a:ext cx="121664" cy="121664"/>
            </a:xfrm>
            <a:prstGeom prst="rect">
              <a:avLst/>
            </a:prstGeom>
          </p:spPr>
        </p:pic>
      </p:grpSp>
      <p:sp>
        <p:nvSpPr>
          <p:cNvPr id="670" name="모서리가 둥근 직사각형 669"/>
          <p:cNvSpPr/>
          <p:nvPr/>
        </p:nvSpPr>
        <p:spPr>
          <a:xfrm>
            <a:off x="5693499" y="6517738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72" name="직사각형 671"/>
          <p:cNvSpPr/>
          <p:nvPr/>
        </p:nvSpPr>
        <p:spPr>
          <a:xfrm>
            <a:off x="7427309" y="5286560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673" name="모서리가 둥근 직사각형 672"/>
          <p:cNvSpPr/>
          <p:nvPr/>
        </p:nvSpPr>
        <p:spPr>
          <a:xfrm>
            <a:off x="8891739" y="5120046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5" name="모서리가 둥근 직사각형 674"/>
          <p:cNvSpPr/>
          <p:nvPr/>
        </p:nvSpPr>
        <p:spPr>
          <a:xfrm>
            <a:off x="8630794" y="5120046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sp>
        <p:nvSpPr>
          <p:cNvPr id="680" name="직사각형 679"/>
          <p:cNvSpPr/>
          <p:nvPr/>
        </p:nvSpPr>
        <p:spPr>
          <a:xfrm>
            <a:off x="7427308" y="5287200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84" name="그룹 683"/>
          <p:cNvGrpSpPr/>
          <p:nvPr/>
        </p:nvGrpSpPr>
        <p:grpSpPr>
          <a:xfrm>
            <a:off x="8973096" y="5288610"/>
            <a:ext cx="128891" cy="124954"/>
            <a:chOff x="7866539" y="3434359"/>
            <a:chExt cx="128891" cy="137676"/>
          </a:xfrm>
        </p:grpSpPr>
        <p:sp>
          <p:nvSpPr>
            <p:cNvPr id="685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686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7" name="TextBox 686"/>
          <p:cNvSpPr txBox="1"/>
          <p:nvPr/>
        </p:nvSpPr>
        <p:spPr>
          <a:xfrm>
            <a:off x="7378716" y="4797152"/>
            <a:ext cx="16065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목록이 자동으로 등록</a:t>
            </a:r>
          </a:p>
        </p:txBody>
      </p:sp>
      <p:sp>
        <p:nvSpPr>
          <p:cNvPr id="688" name="직사각형 687"/>
          <p:cNvSpPr/>
          <p:nvPr/>
        </p:nvSpPr>
        <p:spPr>
          <a:xfrm>
            <a:off x="7580871" y="5465545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89" name="모서리가 둥근 직사각형 688"/>
          <p:cNvSpPr/>
          <p:nvPr/>
        </p:nvSpPr>
        <p:spPr>
          <a:xfrm>
            <a:off x="7466229" y="5483729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0" name="직사각형 689"/>
          <p:cNvSpPr/>
          <p:nvPr/>
        </p:nvSpPr>
        <p:spPr>
          <a:xfrm>
            <a:off x="7935245" y="5607856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1" name="모서리가 둥근 직사각형 690"/>
          <p:cNvSpPr/>
          <p:nvPr/>
        </p:nvSpPr>
        <p:spPr>
          <a:xfrm>
            <a:off x="7820673" y="5626040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2" name="꺾인 연결선 691"/>
          <p:cNvCxnSpPr>
            <a:stCxn id="688" idx="2"/>
            <a:endCxn id="691" idx="1"/>
          </p:cNvCxnSpPr>
          <p:nvPr/>
        </p:nvCxnSpPr>
        <p:spPr>
          <a:xfrm rot="16200000" flipH="1">
            <a:off x="7701445" y="5552927"/>
            <a:ext cx="71576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693" name="직사각형 692"/>
          <p:cNvSpPr/>
          <p:nvPr/>
        </p:nvSpPr>
        <p:spPr>
          <a:xfrm>
            <a:off x="8347175" y="5747740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4" name="모서리가 둥근 직사각형 693"/>
          <p:cNvSpPr/>
          <p:nvPr/>
        </p:nvSpPr>
        <p:spPr>
          <a:xfrm>
            <a:off x="8232603" y="5769142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5" name="직사각형 694"/>
          <p:cNvSpPr/>
          <p:nvPr/>
        </p:nvSpPr>
        <p:spPr>
          <a:xfrm>
            <a:off x="8347175" y="5910136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6" name="모서리가 둥근 직사각형 695"/>
          <p:cNvSpPr/>
          <p:nvPr/>
        </p:nvSpPr>
        <p:spPr>
          <a:xfrm>
            <a:off x="8232603" y="5931538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7" name="직사각형 696"/>
          <p:cNvSpPr/>
          <p:nvPr/>
        </p:nvSpPr>
        <p:spPr>
          <a:xfrm>
            <a:off x="8347175" y="6073717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8" name="모서리가 둥근 직사각형 697"/>
          <p:cNvSpPr/>
          <p:nvPr/>
        </p:nvSpPr>
        <p:spPr>
          <a:xfrm>
            <a:off x="8232603" y="6095119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9" name="직사각형 698"/>
          <p:cNvSpPr/>
          <p:nvPr/>
        </p:nvSpPr>
        <p:spPr>
          <a:xfrm>
            <a:off x="8347175" y="6241811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00" name="모서리가 둥근 직사각형 699"/>
          <p:cNvSpPr/>
          <p:nvPr/>
        </p:nvSpPr>
        <p:spPr>
          <a:xfrm>
            <a:off x="8232603" y="626321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1" name="직사각형 700"/>
          <p:cNvSpPr/>
          <p:nvPr/>
        </p:nvSpPr>
        <p:spPr>
          <a:xfrm>
            <a:off x="8347175" y="6404863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02" name="모서리가 둥근 직사각형 701"/>
          <p:cNvSpPr/>
          <p:nvPr/>
        </p:nvSpPr>
        <p:spPr>
          <a:xfrm>
            <a:off x="8232603" y="6426265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3" name="직사각형 702"/>
          <p:cNvSpPr/>
          <p:nvPr/>
        </p:nvSpPr>
        <p:spPr>
          <a:xfrm>
            <a:off x="8347175" y="6572208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04" name="모서리가 둥근 직사각형 703"/>
          <p:cNvSpPr/>
          <p:nvPr/>
        </p:nvSpPr>
        <p:spPr>
          <a:xfrm>
            <a:off x="8232603" y="6590392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3" name="TextBox 712"/>
          <p:cNvSpPr txBox="1"/>
          <p:nvPr/>
        </p:nvSpPr>
        <p:spPr>
          <a:xfrm rot="5400000">
            <a:off x="4140276" y="5927122"/>
            <a:ext cx="840564" cy="1345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8789277" y="5743257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1~10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6" name="모서리가 둥근 직사각형 725"/>
          <p:cNvSpPr/>
          <p:nvPr/>
        </p:nvSpPr>
        <p:spPr>
          <a:xfrm>
            <a:off x="8641158" y="5773858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7" name="직사각형 726"/>
          <p:cNvSpPr/>
          <p:nvPr/>
        </p:nvSpPr>
        <p:spPr>
          <a:xfrm>
            <a:off x="8789277" y="5905653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11~20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8" name="모서리가 둥근 직사각형 727"/>
          <p:cNvSpPr/>
          <p:nvPr/>
        </p:nvSpPr>
        <p:spPr>
          <a:xfrm>
            <a:off x="8641158" y="5936254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9" name="직사각형 728"/>
          <p:cNvSpPr/>
          <p:nvPr/>
        </p:nvSpPr>
        <p:spPr>
          <a:xfrm>
            <a:off x="8789277" y="6069234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21~30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30" name="모서리가 둥근 직사각형 729"/>
          <p:cNvSpPr/>
          <p:nvPr/>
        </p:nvSpPr>
        <p:spPr>
          <a:xfrm>
            <a:off x="8641158" y="6099835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1" name="직사각형 730"/>
          <p:cNvSpPr/>
          <p:nvPr/>
        </p:nvSpPr>
        <p:spPr>
          <a:xfrm>
            <a:off x="8789277" y="6237328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31~40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32" name="모서리가 둥근 직사각형 731"/>
          <p:cNvSpPr/>
          <p:nvPr/>
        </p:nvSpPr>
        <p:spPr>
          <a:xfrm>
            <a:off x="8641158" y="6267929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3" name="직사각형 732"/>
          <p:cNvSpPr/>
          <p:nvPr/>
        </p:nvSpPr>
        <p:spPr>
          <a:xfrm>
            <a:off x="8789277" y="6400380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41~50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34" name="모서리가 둥근 직사각형 733"/>
          <p:cNvSpPr/>
          <p:nvPr/>
        </p:nvSpPr>
        <p:spPr>
          <a:xfrm>
            <a:off x="8641158" y="6430981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5" name="직사각형 734"/>
          <p:cNvSpPr/>
          <p:nvPr/>
        </p:nvSpPr>
        <p:spPr>
          <a:xfrm>
            <a:off x="8789277" y="6569662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51~60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36" name="모서리가 둥근 직사각형 735"/>
          <p:cNvSpPr/>
          <p:nvPr/>
        </p:nvSpPr>
        <p:spPr>
          <a:xfrm>
            <a:off x="8641158" y="6585974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76" name="그룹 675"/>
          <p:cNvGrpSpPr/>
          <p:nvPr/>
        </p:nvGrpSpPr>
        <p:grpSpPr>
          <a:xfrm>
            <a:off x="8970639" y="5428339"/>
            <a:ext cx="134523" cy="1273229"/>
            <a:chOff x="7218207" y="6133392"/>
            <a:chExt cx="134523" cy="1417571"/>
          </a:xfrm>
        </p:grpSpPr>
        <p:sp>
          <p:nvSpPr>
            <p:cNvPr id="677" name="TextBox 676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678" name="직사각형 677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79" name="직사각형 678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714" name="TextBox 713"/>
          <p:cNvSpPr txBox="1"/>
          <p:nvPr/>
        </p:nvSpPr>
        <p:spPr>
          <a:xfrm rot="5400000">
            <a:off x="8620740" y="5927123"/>
            <a:ext cx="840564" cy="1345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</a:endParaRPr>
          </a:p>
        </p:txBody>
      </p:sp>
      <p:sp>
        <p:nvSpPr>
          <p:cNvPr id="477" name="직사각형 476"/>
          <p:cNvSpPr/>
          <p:nvPr/>
        </p:nvSpPr>
        <p:spPr>
          <a:xfrm>
            <a:off x="8571523" y="5658911"/>
            <a:ext cx="629949" cy="1086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직사각형 736"/>
          <p:cNvSpPr/>
          <p:nvPr/>
        </p:nvSpPr>
        <p:spPr>
          <a:xfrm>
            <a:off x="9020479" y="6144708"/>
            <a:ext cx="85838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번호를 범위로 표현할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있는지 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확인필요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자유형 194"/>
          <p:cNvSpPr/>
          <p:nvPr/>
        </p:nvSpPr>
        <p:spPr>
          <a:xfrm>
            <a:off x="1355459" y="6374919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자유형 737"/>
          <p:cNvSpPr/>
          <p:nvPr/>
        </p:nvSpPr>
        <p:spPr>
          <a:xfrm>
            <a:off x="6003979" y="6578397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211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4998821" y="899412"/>
            <a:ext cx="1794664" cy="86409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입력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14960" y="1475741"/>
            <a:ext cx="467974" cy="159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확인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25378" y="1151138"/>
            <a:ext cx="455157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1" name="자유형 90"/>
          <p:cNvSpPr/>
          <p:nvPr/>
        </p:nvSpPr>
        <p:spPr>
          <a:xfrm>
            <a:off x="5896153" y="1531487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2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183636" y="-2416524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3" name="직사각형 492"/>
          <p:cNvSpPr/>
          <p:nvPr/>
        </p:nvSpPr>
        <p:spPr>
          <a:xfrm>
            <a:off x="324670" y="-2133128"/>
            <a:ext cx="1480635" cy="1180803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직사각형 493"/>
          <p:cNvSpPr/>
          <p:nvPr/>
        </p:nvSpPr>
        <p:spPr>
          <a:xfrm>
            <a:off x="324669" y="-2133128"/>
            <a:ext cx="765027" cy="1180803"/>
          </a:xfrm>
          <a:prstGeom prst="rect">
            <a:avLst/>
          </a:prstGeom>
          <a:solidFill>
            <a:srgbClr val="3399FF">
              <a:alpha val="30196"/>
            </a:srgb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2" name="Picture 2" descr="C:\Users\nhn\Desktop\S1004001RGN001[1]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33011" r="35898" b="43766"/>
          <a:stretch/>
        </p:blipFill>
        <p:spPr bwMode="auto">
          <a:xfrm>
            <a:off x="4692837" y="-2378771"/>
            <a:ext cx="2160240" cy="1464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" name="직사각형 502"/>
          <p:cNvSpPr/>
          <p:nvPr/>
        </p:nvSpPr>
        <p:spPr>
          <a:xfrm>
            <a:off x="4833871" y="-2095375"/>
            <a:ext cx="1480635" cy="1180803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직사각형 503"/>
          <p:cNvSpPr/>
          <p:nvPr/>
        </p:nvSpPr>
        <p:spPr>
          <a:xfrm>
            <a:off x="4833870" y="-2095375"/>
            <a:ext cx="765027" cy="1180803"/>
          </a:xfrm>
          <a:prstGeom prst="rect">
            <a:avLst/>
          </a:prstGeom>
          <a:solidFill>
            <a:srgbClr val="3399FF">
              <a:alpha val="30196"/>
            </a:srgb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직사각형 536"/>
          <p:cNvSpPr/>
          <p:nvPr/>
        </p:nvSpPr>
        <p:spPr>
          <a:xfrm>
            <a:off x="5448304" y="-2095375"/>
            <a:ext cx="132473" cy="1180803"/>
          </a:xfrm>
          <a:prstGeom prst="rect">
            <a:avLst/>
          </a:prstGeom>
          <a:solidFill>
            <a:srgbClr val="00B050">
              <a:alpha val="10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8" name="그룹 537"/>
          <p:cNvGrpSpPr/>
          <p:nvPr/>
        </p:nvGrpSpPr>
        <p:grpSpPr>
          <a:xfrm>
            <a:off x="5649826" y="-1091386"/>
            <a:ext cx="1754006" cy="796608"/>
            <a:chOff x="5396984" y="1044766"/>
            <a:chExt cx="3479340" cy="1580194"/>
          </a:xfrm>
        </p:grpSpPr>
        <p:sp>
          <p:nvSpPr>
            <p:cNvPr id="539" name="Dialog Outer"/>
            <p:cNvSpPr/>
            <p:nvPr/>
          </p:nvSpPr>
          <p:spPr>
            <a:xfrm>
              <a:off x="5531888" y="1044766"/>
              <a:ext cx="3090159" cy="1580194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altLang="ko-KR" sz="500" b="1" spc="-30" dirty="0" smtClean="0"/>
                <a:t>Windows Internet Explorer</a:t>
              </a:r>
              <a:endParaRPr lang="en-US" sz="500" b="1" spc="-3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0" name="Dialog Inner"/>
            <p:cNvSpPr/>
            <p:nvPr/>
          </p:nvSpPr>
          <p:spPr>
            <a:xfrm>
              <a:off x="5563253" y="1264582"/>
              <a:ext cx="3022890" cy="12973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1" name="Close Button"/>
            <p:cNvSpPr>
              <a:spLocks noChangeAspect="1"/>
            </p:cNvSpPr>
            <p:nvPr/>
          </p:nvSpPr>
          <p:spPr bwMode="auto">
            <a:xfrm>
              <a:off x="8475959" y="1114711"/>
              <a:ext cx="88314" cy="88600"/>
            </a:xfrm>
            <a:custGeom>
              <a:avLst/>
              <a:gdLst>
                <a:gd name="T0" fmla="*/ 12 w 246"/>
                <a:gd name="T1" fmla="*/ 15 h 241"/>
                <a:gd name="T2" fmla="*/ 12 w 246"/>
                <a:gd name="T3" fmla="*/ 56 h 241"/>
                <a:gd name="T4" fmla="*/ 80 w 246"/>
                <a:gd name="T5" fmla="*/ 122 h 241"/>
                <a:gd name="T6" fmla="*/ 12 w 246"/>
                <a:gd name="T7" fmla="*/ 188 h 241"/>
                <a:gd name="T8" fmla="*/ 12 w 246"/>
                <a:gd name="T9" fmla="*/ 229 h 241"/>
                <a:gd name="T10" fmla="*/ 56 w 246"/>
                <a:gd name="T11" fmla="*/ 229 h 241"/>
                <a:gd name="T12" fmla="*/ 123 w 246"/>
                <a:gd name="T13" fmla="*/ 165 h 241"/>
                <a:gd name="T14" fmla="*/ 190 w 246"/>
                <a:gd name="T15" fmla="*/ 229 h 241"/>
                <a:gd name="T16" fmla="*/ 234 w 246"/>
                <a:gd name="T17" fmla="*/ 229 h 241"/>
                <a:gd name="T18" fmla="*/ 234 w 246"/>
                <a:gd name="T19" fmla="*/ 188 h 241"/>
                <a:gd name="T20" fmla="*/ 167 w 246"/>
                <a:gd name="T21" fmla="*/ 122 h 241"/>
                <a:gd name="T22" fmla="*/ 234 w 246"/>
                <a:gd name="T23" fmla="*/ 56 h 241"/>
                <a:gd name="T24" fmla="*/ 234 w 246"/>
                <a:gd name="T25" fmla="*/ 15 h 241"/>
                <a:gd name="T26" fmla="*/ 190 w 246"/>
                <a:gd name="T27" fmla="*/ 15 h 241"/>
                <a:gd name="T28" fmla="*/ 123 w 246"/>
                <a:gd name="T29" fmla="*/ 79 h 241"/>
                <a:gd name="T30" fmla="*/ 56 w 246"/>
                <a:gd name="T31" fmla="*/ 15 h 241"/>
                <a:gd name="T32" fmla="*/ 12 w 246"/>
                <a:gd name="T3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2" name="직사각형 541"/>
            <p:cNvSpPr/>
            <p:nvPr/>
          </p:nvSpPr>
          <p:spPr bwMode="auto">
            <a:xfrm>
              <a:off x="6440740" y="2214951"/>
              <a:ext cx="636227" cy="21840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FFFFFF">
                  <a:lumMod val="50000"/>
                </a:srgbClr>
              </a:solidFill>
              <a:round/>
              <a:headEnd/>
              <a:tailEnd type="arrow" w="med" len="sm"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예</a:t>
              </a:r>
              <a:endPara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5396984" y="1480325"/>
              <a:ext cx="3479340" cy="54947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dirty="0" smtClean="0"/>
                <a:t>설정된 값이 존재하는 좌석을 선택하셨습니다</a:t>
              </a:r>
              <a:r>
                <a:rPr lang="en-US" altLang="ko-KR" sz="600" dirty="0" smtClean="0"/>
                <a:t>.</a:t>
              </a:r>
            </a:p>
            <a:p>
              <a:pPr algn="ctr"/>
              <a:r>
                <a:rPr lang="ko-KR" altLang="en-US" sz="600" dirty="0" smtClean="0"/>
                <a:t>확인 후 다시 시도해주세요</a:t>
              </a:r>
              <a:r>
                <a:rPr lang="en-US" altLang="ko-KR" sz="600" dirty="0" smtClean="0"/>
                <a:t>.</a:t>
              </a:r>
              <a:endParaRPr lang="en-US" altLang="ko-KR" sz="600" dirty="0"/>
            </a:p>
          </p:txBody>
        </p:sp>
        <p:sp>
          <p:nvSpPr>
            <p:cNvPr id="544" name="직사각형 543"/>
            <p:cNvSpPr/>
            <p:nvPr/>
          </p:nvSpPr>
          <p:spPr bwMode="auto">
            <a:xfrm>
              <a:off x="7122788" y="2214951"/>
              <a:ext cx="636227" cy="21840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FFFFFF">
                  <a:lumMod val="50000"/>
                </a:srgbClr>
              </a:solidFill>
              <a:round/>
              <a:headEnd/>
              <a:tailEnd type="arrow" w="med" len="sm"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53" name="구부러진 연결선 552"/>
          <p:cNvCxnSpPr>
            <a:endCxn id="537" idx="2"/>
          </p:cNvCxnSpPr>
          <p:nvPr/>
        </p:nvCxnSpPr>
        <p:spPr>
          <a:xfrm flipV="1">
            <a:off x="4833871" y="-914572"/>
            <a:ext cx="680670" cy="47993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3687280" y="-558771"/>
            <a:ext cx="1175323" cy="248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중복된 좌석만 활성화</a:t>
            </a:r>
            <a:endParaRPr lang="ko-KR" altLang="en-US" sz="8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953699" y="1151138"/>
            <a:ext cx="455157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</a:p>
        </p:txBody>
      </p:sp>
      <p:cxnSp>
        <p:nvCxnSpPr>
          <p:cNvPr id="186" name="구부러진 연결선 185"/>
          <p:cNvCxnSpPr/>
          <p:nvPr/>
        </p:nvCxnSpPr>
        <p:spPr>
          <a:xfrm rot="10800000">
            <a:off x="6319477" y="1213416"/>
            <a:ext cx="533600" cy="40189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6745297" y="1415034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자동으로 인식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수정 불가능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2727396" y="-2402418"/>
            <a:ext cx="1677362" cy="146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3853000" y="-2600683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</a:t>
            </a: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가</a:t>
            </a:r>
          </a:p>
        </p:txBody>
      </p:sp>
      <p:grpSp>
        <p:nvGrpSpPr>
          <p:cNvPr id="238" name="그룹 237"/>
          <p:cNvGrpSpPr/>
          <p:nvPr/>
        </p:nvGrpSpPr>
        <p:grpSpPr>
          <a:xfrm>
            <a:off x="4260750" y="-2402419"/>
            <a:ext cx="144008" cy="1464679"/>
            <a:chOff x="7208333" y="5992366"/>
            <a:chExt cx="144008" cy="1464679"/>
          </a:xfrm>
        </p:grpSpPr>
        <p:sp>
          <p:nvSpPr>
            <p:cNvPr id="239" name="TextBox 238"/>
            <p:cNvSpPr txBox="1"/>
            <p:nvPr/>
          </p:nvSpPr>
          <p:spPr>
            <a:xfrm rot="5400000">
              <a:off x="6621260" y="6725981"/>
              <a:ext cx="1318145" cy="14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 bwMode="auto">
            <a:xfrm flipH="1">
              <a:off x="7208333" y="7307713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 bwMode="auto">
            <a:xfrm rot="10800000">
              <a:off x="7208341" y="5992366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42" name="모서리가 둥근 직사각형 241"/>
          <p:cNvSpPr/>
          <p:nvPr/>
        </p:nvSpPr>
        <p:spPr>
          <a:xfrm>
            <a:off x="4166710" y="-2600683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2727397" y="-2402419"/>
            <a:ext cx="314932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042329" y="-2399404"/>
            <a:ext cx="403266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3445594" y="-2402420"/>
            <a:ext cx="469717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15311" y="-2402420"/>
            <a:ext cx="345447" cy="1440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 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727397" y="-2258901"/>
            <a:ext cx="314932" cy="13211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042329" y="-2256965"/>
            <a:ext cx="403266" cy="131922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3445594" y="-2258902"/>
            <a:ext cx="469733" cy="13211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3915327" y="-2259960"/>
            <a:ext cx="345431" cy="132365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2856602" y="-2208480"/>
            <a:ext cx="145843" cy="135034"/>
          </a:xfrm>
          <a:prstGeom prst="rect">
            <a:avLst/>
          </a:prstGeom>
          <a:solidFill>
            <a:srgbClr val="FFFF00"/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2741960" y="-219029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741960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3055705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482621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961311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0" name="자유형 259"/>
          <p:cNvSpPr/>
          <p:nvPr/>
        </p:nvSpPr>
        <p:spPr>
          <a:xfrm>
            <a:off x="3927646" y="-252714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7388638" y="-2402418"/>
            <a:ext cx="1677362" cy="1464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9" name="모서리가 둥근 직사각형 388"/>
          <p:cNvSpPr/>
          <p:nvPr/>
        </p:nvSpPr>
        <p:spPr>
          <a:xfrm>
            <a:off x="8514242" y="-2600683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</a:t>
            </a: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가</a:t>
            </a:r>
          </a:p>
        </p:txBody>
      </p:sp>
      <p:grpSp>
        <p:nvGrpSpPr>
          <p:cNvPr id="390" name="그룹 389"/>
          <p:cNvGrpSpPr/>
          <p:nvPr/>
        </p:nvGrpSpPr>
        <p:grpSpPr>
          <a:xfrm>
            <a:off x="8921992" y="-2402419"/>
            <a:ext cx="144008" cy="1464679"/>
            <a:chOff x="7208333" y="5992366"/>
            <a:chExt cx="144008" cy="1464679"/>
          </a:xfrm>
        </p:grpSpPr>
        <p:sp>
          <p:nvSpPr>
            <p:cNvPr id="391" name="TextBox 390"/>
            <p:cNvSpPr txBox="1"/>
            <p:nvPr/>
          </p:nvSpPr>
          <p:spPr>
            <a:xfrm rot="5400000">
              <a:off x="6621260" y="6725981"/>
              <a:ext cx="1318145" cy="1439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392" name="직사각형 391"/>
            <p:cNvSpPr/>
            <p:nvPr/>
          </p:nvSpPr>
          <p:spPr bwMode="auto">
            <a:xfrm flipH="1">
              <a:off x="7208333" y="7307713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93" name="직사각형 392"/>
            <p:cNvSpPr/>
            <p:nvPr/>
          </p:nvSpPr>
          <p:spPr bwMode="auto">
            <a:xfrm rot="10800000">
              <a:off x="7208341" y="5992366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94" name="모서리가 둥근 직사각형 393"/>
          <p:cNvSpPr/>
          <p:nvPr/>
        </p:nvSpPr>
        <p:spPr>
          <a:xfrm>
            <a:off x="8827952" y="-2600683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7388639" y="-2402419"/>
            <a:ext cx="314932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7703571" y="-2399404"/>
            <a:ext cx="403266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8106836" y="-2402420"/>
            <a:ext cx="469717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 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8576553" y="-2402420"/>
            <a:ext cx="345447" cy="1440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 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7388639" y="-2258901"/>
            <a:ext cx="314932" cy="13211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0" name="직사각형 399"/>
          <p:cNvSpPr/>
          <p:nvPr/>
        </p:nvSpPr>
        <p:spPr>
          <a:xfrm>
            <a:off x="7703571" y="-2256965"/>
            <a:ext cx="403266" cy="131922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8106836" y="-2258902"/>
            <a:ext cx="469733" cy="13211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8576569" y="-2259960"/>
            <a:ext cx="345431" cy="132365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7517844" y="-2208480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4" name="모서리가 둥근 직사각형 403"/>
          <p:cNvSpPr/>
          <p:nvPr/>
        </p:nvSpPr>
        <p:spPr>
          <a:xfrm>
            <a:off x="7403202" y="-219029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7910348" y="-2021664"/>
            <a:ext cx="145843" cy="135034"/>
          </a:xfrm>
          <a:prstGeom prst="rect">
            <a:avLst/>
          </a:prstGeom>
          <a:solidFill>
            <a:srgbClr val="FFFF00"/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6" name="모서리가 둥근 직사각형 405"/>
          <p:cNvSpPr/>
          <p:nvPr/>
        </p:nvSpPr>
        <p:spPr>
          <a:xfrm>
            <a:off x="7789356" y="-2003480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7" name="꺾인 연결선 406"/>
          <p:cNvCxnSpPr>
            <a:stCxn id="404" idx="2"/>
            <a:endCxn id="406" idx="1"/>
          </p:cNvCxnSpPr>
          <p:nvPr/>
        </p:nvCxnSpPr>
        <p:spPr>
          <a:xfrm rot="16200000" flipH="1">
            <a:off x="7546793" y="-2199929"/>
            <a:ext cx="140701" cy="344426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408" name="모서리가 둥근 직사각형 407"/>
          <p:cNvSpPr/>
          <p:nvPr/>
        </p:nvSpPr>
        <p:spPr>
          <a:xfrm>
            <a:off x="7403202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7716947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8143863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1" name="모서리가 둥근 직사각형 410"/>
          <p:cNvSpPr/>
          <p:nvPr/>
        </p:nvSpPr>
        <p:spPr>
          <a:xfrm>
            <a:off x="8622553" y="-237677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2" name="자유형 411"/>
          <p:cNvSpPr/>
          <p:nvPr/>
        </p:nvSpPr>
        <p:spPr>
          <a:xfrm>
            <a:off x="8963467" y="-252714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211874" y="260649"/>
            <a:ext cx="801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지정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정보가 존재하는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정보를 추가하는 경우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985799" y="67723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입력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7066" y="1832474"/>
            <a:ext cx="1940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좌석의 정보에 따라 입력될 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표기단위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정해 진다</a:t>
            </a:r>
            <a:r>
              <a:rPr lang="en-US" altLang="ko-KR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 :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 정보가 없는 경우 가장 큰 표기단위부터 입력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60031" y="892682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98701" y="1090946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863131" y="924432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398521" y="1091104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602186" y="924432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266" name="그룹 265"/>
          <p:cNvGrpSpPr/>
          <p:nvPr/>
        </p:nvGrpSpPr>
        <p:grpSpPr>
          <a:xfrm>
            <a:off x="1942031" y="1232725"/>
            <a:ext cx="134523" cy="1273229"/>
            <a:chOff x="7218207" y="6133392"/>
            <a:chExt cx="134523" cy="1417571"/>
          </a:xfrm>
        </p:grpSpPr>
        <p:sp>
          <p:nvSpPr>
            <p:cNvPr id="267" name="TextBox 266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268" name="직사각형 267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9" name="직사각형 268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0" name="직사각형 269"/>
          <p:cNvSpPr/>
          <p:nvPr/>
        </p:nvSpPr>
        <p:spPr>
          <a:xfrm>
            <a:off x="398700" y="1091586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65495" y="1091586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159593" y="1091586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583437" y="1091586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4" name="그룹 273"/>
          <p:cNvGrpSpPr/>
          <p:nvPr/>
        </p:nvGrpSpPr>
        <p:grpSpPr>
          <a:xfrm>
            <a:off x="1944488" y="1092996"/>
            <a:ext cx="128891" cy="124954"/>
            <a:chOff x="7866539" y="3434359"/>
            <a:chExt cx="128891" cy="137676"/>
          </a:xfrm>
        </p:grpSpPr>
        <p:sp>
          <p:nvSpPr>
            <p:cNvPr id="275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276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8" name="TextBox 277"/>
          <p:cNvSpPr txBox="1"/>
          <p:nvPr/>
        </p:nvSpPr>
        <p:spPr>
          <a:xfrm>
            <a:off x="306832" y="677238"/>
            <a:ext cx="1799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‘1’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층의 정보 존재</a:t>
            </a:r>
          </a:p>
        </p:txBody>
      </p:sp>
      <p:sp>
        <p:nvSpPr>
          <p:cNvPr id="309" name="직사각형 308"/>
          <p:cNvSpPr/>
          <p:nvPr/>
        </p:nvSpPr>
        <p:spPr>
          <a:xfrm>
            <a:off x="552263" y="1269931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437621" y="1288115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43" y="908720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37" name="직사각형 436"/>
          <p:cNvSpPr/>
          <p:nvPr/>
        </p:nvSpPr>
        <p:spPr>
          <a:xfrm>
            <a:off x="3620619" y="1134995"/>
            <a:ext cx="1024818" cy="95206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2555593" y="1153092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2" name="자유형 441"/>
          <p:cNvSpPr/>
          <p:nvPr/>
        </p:nvSpPr>
        <p:spPr>
          <a:xfrm>
            <a:off x="4564488" y="1989035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구부러진 연결선 192"/>
          <p:cNvCxnSpPr/>
          <p:nvPr/>
        </p:nvCxnSpPr>
        <p:spPr>
          <a:xfrm rot="16200000" flipV="1">
            <a:off x="392099" y="1654160"/>
            <a:ext cx="625228" cy="1590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610594" y="2047608"/>
            <a:ext cx="1090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이미 </a:t>
            </a:r>
            <a:r>
              <a:rPr lang="en-US" altLang="ko-KR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‘1’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층의 정보가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800" dirty="0" err="1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트리에</a:t>
            </a:r>
            <a:r>
              <a:rPr lang="ko-KR" altLang="en-US" sz="800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생성된 상태</a:t>
            </a:r>
            <a:endParaRPr lang="en-US" altLang="ko-KR" sz="800" dirty="0" smtClean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491043" y="677238"/>
            <a:ext cx="1799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 선택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7498129" y="892682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7536799" y="1090946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9001229" y="924432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7536619" y="1091104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8740284" y="924432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grpSp>
        <p:nvGrpSpPr>
          <p:cNvPr id="324" name="그룹 323"/>
          <p:cNvGrpSpPr/>
          <p:nvPr/>
        </p:nvGrpSpPr>
        <p:grpSpPr>
          <a:xfrm>
            <a:off x="9080129" y="1232725"/>
            <a:ext cx="134523" cy="1273229"/>
            <a:chOff x="7218207" y="6133392"/>
            <a:chExt cx="134523" cy="1417571"/>
          </a:xfrm>
        </p:grpSpPr>
        <p:sp>
          <p:nvSpPr>
            <p:cNvPr id="325" name="TextBox 324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326" name="직사각형 325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28" name="직사각형 327"/>
          <p:cNvSpPr/>
          <p:nvPr/>
        </p:nvSpPr>
        <p:spPr>
          <a:xfrm>
            <a:off x="7536798" y="1091586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7903593" y="1091586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8297691" y="1091586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8721535" y="1091586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32" name="그룹 331"/>
          <p:cNvGrpSpPr/>
          <p:nvPr/>
        </p:nvGrpSpPr>
        <p:grpSpPr>
          <a:xfrm>
            <a:off x="9082586" y="1092996"/>
            <a:ext cx="128891" cy="124954"/>
            <a:chOff x="7866539" y="3434359"/>
            <a:chExt cx="128891" cy="137676"/>
          </a:xfrm>
        </p:grpSpPr>
        <p:sp>
          <p:nvSpPr>
            <p:cNvPr id="333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334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5" name="TextBox 334"/>
          <p:cNvSpPr txBox="1"/>
          <p:nvPr/>
        </p:nvSpPr>
        <p:spPr>
          <a:xfrm>
            <a:off x="7444930" y="677238"/>
            <a:ext cx="237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구조는 변화 없고 좌석정보는 적용 됨</a:t>
            </a:r>
          </a:p>
        </p:txBody>
      </p:sp>
      <p:sp>
        <p:nvSpPr>
          <p:cNvPr id="339" name="직사각형 338"/>
          <p:cNvSpPr/>
          <p:nvPr/>
        </p:nvSpPr>
        <p:spPr>
          <a:xfrm>
            <a:off x="7690361" y="1269931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0" name="모서리가 둥근 직사각형 339"/>
          <p:cNvSpPr/>
          <p:nvPr/>
        </p:nvSpPr>
        <p:spPr>
          <a:xfrm>
            <a:off x="7575719" y="1288115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7575719" y="1910130"/>
            <a:ext cx="15044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정보가 존재할 경우 </a:t>
            </a:r>
            <a:r>
              <a:rPr lang="ko-KR" altLang="en-US" sz="7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트리가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중복 생성되지 않고 기존의 </a:t>
            </a:r>
            <a:r>
              <a:rPr lang="ko-KR" altLang="en-US" sz="7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7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적용됨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0" name="구부러진 연결선 379"/>
          <p:cNvCxnSpPr/>
          <p:nvPr/>
        </p:nvCxnSpPr>
        <p:spPr>
          <a:xfrm rot="16200000" flipV="1">
            <a:off x="7701272" y="1472230"/>
            <a:ext cx="507180" cy="29156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211874" y="2815091"/>
            <a:ext cx="801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좌석정보 지정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좌석정보 입력단위가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이상 존재하는 경우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1" y="3354350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14" name="직사각형 413"/>
          <p:cNvSpPr/>
          <p:nvPr/>
        </p:nvSpPr>
        <p:spPr>
          <a:xfrm>
            <a:off x="1089696" y="3501008"/>
            <a:ext cx="1401347" cy="11521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371381" y="3598722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8" name="자유형 417"/>
          <p:cNvSpPr/>
          <p:nvPr/>
        </p:nvSpPr>
        <p:spPr>
          <a:xfrm>
            <a:off x="2440425" y="4626132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TextBox 418"/>
          <p:cNvSpPr txBox="1"/>
          <p:nvPr/>
        </p:nvSpPr>
        <p:spPr>
          <a:xfrm>
            <a:off x="306831" y="3122868"/>
            <a:ext cx="293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좌석선택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522716" y="2242936"/>
            <a:ext cx="1284582" cy="776724"/>
            <a:chOff x="7376989" y="2723704"/>
            <a:chExt cx="2212853" cy="1338004"/>
          </a:xfrm>
        </p:grpSpPr>
        <p:pic>
          <p:nvPicPr>
            <p:cNvPr id="4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989" y="2723704"/>
              <a:ext cx="2212853" cy="13380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21" name="직사각형 420"/>
            <p:cNvSpPr/>
            <p:nvPr/>
          </p:nvSpPr>
          <p:spPr>
            <a:xfrm>
              <a:off x="7441539" y="2968076"/>
              <a:ext cx="1006568" cy="924441"/>
            </a:xfrm>
            <a:prstGeom prst="rect">
              <a:avLst/>
            </a:prstGeom>
            <a:solidFill>
              <a:srgbClr val="FF3300">
                <a:alpha val="3019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층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8530284" y="2968076"/>
              <a:ext cx="1006568" cy="924441"/>
            </a:xfrm>
            <a:prstGeom prst="rect">
              <a:avLst/>
            </a:prstGeom>
            <a:solidFill>
              <a:srgbClr val="FF3300">
                <a:alpha val="3019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층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5" name="TextBox 514"/>
          <p:cNvSpPr txBox="1"/>
          <p:nvPr/>
        </p:nvSpPr>
        <p:spPr>
          <a:xfrm>
            <a:off x="2884863" y="3122868"/>
            <a:ext cx="293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좌석정보 입력 단위가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이상 존재 시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얼랏창</a:t>
            </a:r>
            <a:endParaRPr lang="ko-KR" altLang="en-US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53" y="3354350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8" name="직사각형 517"/>
          <p:cNvSpPr/>
          <p:nvPr/>
        </p:nvSpPr>
        <p:spPr>
          <a:xfrm>
            <a:off x="3744218" y="3501008"/>
            <a:ext cx="1401347" cy="11521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/>
          <p:cNvSpPr/>
          <p:nvPr/>
        </p:nvSpPr>
        <p:spPr>
          <a:xfrm>
            <a:off x="3025903" y="3598722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6" name="직사각형 515"/>
          <p:cNvSpPr/>
          <p:nvPr/>
        </p:nvSpPr>
        <p:spPr>
          <a:xfrm>
            <a:off x="3785976" y="3612946"/>
            <a:ext cx="242940" cy="865513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직사각형 520"/>
          <p:cNvSpPr/>
          <p:nvPr/>
        </p:nvSpPr>
        <p:spPr>
          <a:xfrm>
            <a:off x="4116044" y="3612946"/>
            <a:ext cx="980972" cy="865513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2" name="구부러진 연결선 521"/>
          <p:cNvCxnSpPr>
            <a:stCxn id="523" idx="1"/>
          </p:cNvCxnSpPr>
          <p:nvPr/>
        </p:nvCxnSpPr>
        <p:spPr>
          <a:xfrm rot="10800000" flipH="1">
            <a:off x="3784236" y="4236939"/>
            <a:ext cx="123210" cy="687314"/>
          </a:xfrm>
          <a:prstGeom prst="curvedConnector4">
            <a:avLst>
              <a:gd name="adj1" fmla="val -185537"/>
              <a:gd name="adj2" fmla="val 62314"/>
            </a:avLst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직사각형 522"/>
          <p:cNvSpPr/>
          <p:nvPr/>
        </p:nvSpPr>
        <p:spPr>
          <a:xfrm>
            <a:off x="3784236" y="4754976"/>
            <a:ext cx="1394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‘1</a:t>
            </a:r>
            <a:r>
              <a:rPr lang="ko-KR" altLang="en-US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  <a: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r>
              <a:rPr lang="ko-KR" altLang="en-US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정보존재</a:t>
            </a:r>
            <a: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en-US" altLang="ko-KR" sz="800" b="1" u="sng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sz="800" b="1" u="sng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r>
              <a:rPr lang="ko-KR" altLang="en-US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대한 입력단계</a:t>
            </a:r>
            <a:endParaRPr lang="ko-KR" altLang="en-US" sz="800" dirty="0">
              <a:solidFill>
                <a:srgbClr val="0000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24" name="구부러진 연결선 523"/>
          <p:cNvCxnSpPr>
            <a:stCxn id="525" idx="0"/>
          </p:cNvCxnSpPr>
          <p:nvPr/>
        </p:nvCxnSpPr>
        <p:spPr>
          <a:xfrm rot="16200000" flipV="1">
            <a:off x="5061092" y="3921872"/>
            <a:ext cx="589002" cy="1043419"/>
          </a:xfrm>
          <a:prstGeom prst="curved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직사각형 524"/>
          <p:cNvSpPr/>
          <p:nvPr/>
        </p:nvSpPr>
        <p:spPr>
          <a:xfrm>
            <a:off x="5231131" y="4738083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입력된 정보 없음</a:t>
            </a:r>
            <a: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en-US" altLang="ko-KR" sz="800" b="1" u="sng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800" b="1" u="sng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층</a:t>
            </a:r>
            <a:r>
              <a:rPr lang="en-US" altLang="ko-KR" sz="800" b="1" u="sng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r>
              <a:rPr lang="ko-KR" altLang="en-US" sz="800" dirty="0" smtClean="0"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대한 입력단계</a:t>
            </a:r>
            <a:endParaRPr lang="ko-KR" altLang="en-US" sz="800" dirty="0">
              <a:solidFill>
                <a:srgbClr val="0000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526" name="그룹 525"/>
          <p:cNvGrpSpPr/>
          <p:nvPr/>
        </p:nvGrpSpPr>
        <p:grpSpPr>
          <a:xfrm>
            <a:off x="3780270" y="5301208"/>
            <a:ext cx="2130053" cy="1089231"/>
            <a:chOff x="5531888" y="1044766"/>
            <a:chExt cx="3090159" cy="1580194"/>
          </a:xfrm>
        </p:grpSpPr>
        <p:sp>
          <p:nvSpPr>
            <p:cNvPr id="527" name="Dialog Outer"/>
            <p:cNvSpPr/>
            <p:nvPr/>
          </p:nvSpPr>
          <p:spPr>
            <a:xfrm>
              <a:off x="5531888" y="1044766"/>
              <a:ext cx="3090159" cy="1580194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altLang="ko-KR" sz="500" b="1" spc="-30" dirty="0" smtClean="0"/>
                <a:t>Windows Internet Explorer</a:t>
              </a:r>
              <a:endParaRPr lang="en-US" sz="500" b="1" spc="-3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8" name="Dialog Inner"/>
            <p:cNvSpPr/>
            <p:nvPr/>
          </p:nvSpPr>
          <p:spPr>
            <a:xfrm>
              <a:off x="5563253" y="1264582"/>
              <a:ext cx="3022890" cy="12973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9" name="Close Button"/>
            <p:cNvSpPr>
              <a:spLocks noChangeAspect="1"/>
            </p:cNvSpPr>
            <p:nvPr/>
          </p:nvSpPr>
          <p:spPr bwMode="auto">
            <a:xfrm>
              <a:off x="8475959" y="1114711"/>
              <a:ext cx="88314" cy="88600"/>
            </a:xfrm>
            <a:custGeom>
              <a:avLst/>
              <a:gdLst>
                <a:gd name="T0" fmla="*/ 12 w 246"/>
                <a:gd name="T1" fmla="*/ 15 h 241"/>
                <a:gd name="T2" fmla="*/ 12 w 246"/>
                <a:gd name="T3" fmla="*/ 56 h 241"/>
                <a:gd name="T4" fmla="*/ 80 w 246"/>
                <a:gd name="T5" fmla="*/ 122 h 241"/>
                <a:gd name="T6" fmla="*/ 12 w 246"/>
                <a:gd name="T7" fmla="*/ 188 h 241"/>
                <a:gd name="T8" fmla="*/ 12 w 246"/>
                <a:gd name="T9" fmla="*/ 229 h 241"/>
                <a:gd name="T10" fmla="*/ 56 w 246"/>
                <a:gd name="T11" fmla="*/ 229 h 241"/>
                <a:gd name="T12" fmla="*/ 123 w 246"/>
                <a:gd name="T13" fmla="*/ 165 h 241"/>
                <a:gd name="T14" fmla="*/ 190 w 246"/>
                <a:gd name="T15" fmla="*/ 229 h 241"/>
                <a:gd name="T16" fmla="*/ 234 w 246"/>
                <a:gd name="T17" fmla="*/ 229 h 241"/>
                <a:gd name="T18" fmla="*/ 234 w 246"/>
                <a:gd name="T19" fmla="*/ 188 h 241"/>
                <a:gd name="T20" fmla="*/ 167 w 246"/>
                <a:gd name="T21" fmla="*/ 122 h 241"/>
                <a:gd name="T22" fmla="*/ 234 w 246"/>
                <a:gd name="T23" fmla="*/ 56 h 241"/>
                <a:gd name="T24" fmla="*/ 234 w 246"/>
                <a:gd name="T25" fmla="*/ 15 h 241"/>
                <a:gd name="T26" fmla="*/ 190 w 246"/>
                <a:gd name="T27" fmla="*/ 15 h 241"/>
                <a:gd name="T28" fmla="*/ 123 w 246"/>
                <a:gd name="T29" fmla="*/ 79 h 241"/>
                <a:gd name="T30" fmla="*/ 56 w 246"/>
                <a:gd name="T31" fmla="*/ 15 h 241"/>
                <a:gd name="T32" fmla="*/ 12 w 246"/>
                <a:gd name="T3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0" name="직사각형 529"/>
            <p:cNvSpPr/>
            <p:nvPr/>
          </p:nvSpPr>
          <p:spPr bwMode="auto">
            <a:xfrm>
              <a:off x="6440740" y="2214951"/>
              <a:ext cx="636227" cy="21840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FFFFFF">
                  <a:lumMod val="50000"/>
                </a:srgbClr>
              </a:solidFill>
              <a:round/>
              <a:headEnd/>
              <a:tailEnd type="arrow" w="med" len="sm"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예</a:t>
              </a:r>
              <a:endPara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5864352" y="1480325"/>
              <a:ext cx="2544612" cy="40185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dirty="0"/>
                <a:t>설정된 값이 존재하는 좌석을 선택하셨습니다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smtClean="0"/>
                <a:t>확인 후 다시 시도해주세요</a:t>
              </a:r>
              <a:r>
                <a:rPr lang="en-US" altLang="ko-KR" sz="600" dirty="0" smtClean="0"/>
                <a:t>.</a:t>
              </a:r>
              <a:endParaRPr lang="en-US" altLang="ko-KR" sz="600" dirty="0"/>
            </a:p>
          </p:txBody>
        </p:sp>
        <p:sp>
          <p:nvSpPr>
            <p:cNvPr id="532" name="직사각형 531"/>
            <p:cNvSpPr/>
            <p:nvPr/>
          </p:nvSpPr>
          <p:spPr bwMode="auto">
            <a:xfrm>
              <a:off x="7122788" y="2214951"/>
              <a:ext cx="636227" cy="21840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FFFFFF">
                  <a:lumMod val="50000"/>
                </a:srgbClr>
              </a:solidFill>
              <a:round/>
              <a:headEnd/>
              <a:tailEnd type="arrow" w="med" len="sm"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아니오</a:t>
              </a:r>
              <a:endPara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4" name="TextBox 533"/>
          <p:cNvSpPr txBox="1"/>
          <p:nvPr/>
        </p:nvSpPr>
        <p:spPr>
          <a:xfrm>
            <a:off x="6435027" y="3122868"/>
            <a:ext cx="2937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문제되는 좌석을 컬러로 표시</a:t>
            </a:r>
          </a:p>
        </p:txBody>
      </p:sp>
      <p:pic>
        <p:nvPicPr>
          <p:cNvPr id="5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17" y="3354350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45" name="직사각형 544"/>
          <p:cNvSpPr/>
          <p:nvPr/>
        </p:nvSpPr>
        <p:spPr>
          <a:xfrm>
            <a:off x="6576067" y="3598722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6" name="직사각형 545"/>
          <p:cNvSpPr/>
          <p:nvPr/>
        </p:nvSpPr>
        <p:spPr>
          <a:xfrm>
            <a:off x="7336140" y="3612946"/>
            <a:ext cx="242940" cy="865513"/>
          </a:xfrm>
          <a:prstGeom prst="rect">
            <a:avLst/>
          </a:prstGeom>
          <a:solidFill>
            <a:srgbClr val="3399FF">
              <a:alpha val="30000"/>
            </a:srgbClr>
          </a:solidFill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207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85930" y="908720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4420" y="1107142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91394" y="1107624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85492" y="1107624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09336" y="1107624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24" idx="2"/>
            <a:endCxn id="39" idx="1"/>
          </p:cNvCxnSpPr>
          <p:nvPr/>
        </p:nvCxnSpPr>
        <p:spPr>
          <a:xfrm rot="16200000" flipH="1">
            <a:off x="4500576" y="1197809"/>
            <a:ext cx="96988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9" name="꺾인 연결선 8"/>
          <p:cNvCxnSpPr>
            <a:stCxn id="24" idx="2"/>
            <a:endCxn id="41" idx="1"/>
          </p:cNvCxnSpPr>
          <p:nvPr/>
        </p:nvCxnSpPr>
        <p:spPr>
          <a:xfrm rot="16200000" flipH="1">
            <a:off x="4419378" y="1279007"/>
            <a:ext cx="259384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10" name="꺾인 연결선 9"/>
          <p:cNvCxnSpPr>
            <a:stCxn id="24" idx="2"/>
            <a:endCxn id="43" idx="1"/>
          </p:cNvCxnSpPr>
          <p:nvPr/>
        </p:nvCxnSpPr>
        <p:spPr>
          <a:xfrm rot="16200000" flipH="1">
            <a:off x="4337588" y="1360797"/>
            <a:ext cx="422965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11" name="꺾인 연결선 10"/>
          <p:cNvCxnSpPr>
            <a:stCxn id="24" idx="2"/>
            <a:endCxn id="45" idx="1"/>
          </p:cNvCxnSpPr>
          <p:nvPr/>
        </p:nvCxnSpPr>
        <p:spPr>
          <a:xfrm rot="16200000" flipH="1">
            <a:off x="4253541" y="1444844"/>
            <a:ext cx="591059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12" name="꺾인 연결선 11"/>
          <p:cNvCxnSpPr>
            <a:stCxn id="24" idx="2"/>
            <a:endCxn id="47" idx="1"/>
          </p:cNvCxnSpPr>
          <p:nvPr/>
        </p:nvCxnSpPr>
        <p:spPr>
          <a:xfrm rot="16200000" flipH="1">
            <a:off x="4172015" y="1526370"/>
            <a:ext cx="754111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cxnSp>
        <p:nvCxnSpPr>
          <p:cNvPr id="13" name="꺾인 연결선 12"/>
          <p:cNvCxnSpPr>
            <a:stCxn id="24" idx="2"/>
            <a:endCxn id="49" idx="1"/>
          </p:cNvCxnSpPr>
          <p:nvPr/>
        </p:nvCxnSpPr>
        <p:spPr>
          <a:xfrm rot="16200000" flipH="1">
            <a:off x="4094518" y="1603867"/>
            <a:ext cx="909104" cy="778757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14" name="직사각형 13"/>
          <p:cNvSpPr/>
          <p:nvPr/>
        </p:nvSpPr>
        <p:spPr>
          <a:xfrm>
            <a:off x="3724600" y="1106984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9030" y="940470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28085" y="940470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24599" y="1107624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70387" y="1109034"/>
            <a:ext cx="128891" cy="124954"/>
            <a:chOff x="7866539" y="3434359"/>
            <a:chExt cx="128891" cy="137676"/>
          </a:xfrm>
        </p:grpSpPr>
        <p:sp>
          <p:nvSpPr>
            <p:cNvPr id="19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20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3878162" y="1285969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63520" y="130415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2536" y="1428280"/>
            <a:ext cx="234882" cy="135034"/>
          </a:xfrm>
          <a:prstGeom prst="rect">
            <a:avLst/>
          </a:prstGeom>
          <a:solidFill>
            <a:srgbClr val="FFFF00"/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17964" y="1446464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5" name="꺾인 연결선 24"/>
          <p:cNvCxnSpPr>
            <a:stCxn id="21" idx="2"/>
            <a:endCxn id="24" idx="1"/>
          </p:cNvCxnSpPr>
          <p:nvPr/>
        </p:nvCxnSpPr>
        <p:spPr>
          <a:xfrm rot="16200000" flipH="1">
            <a:off x="3998736" y="1373351"/>
            <a:ext cx="71576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6" name="직사각형 25"/>
          <p:cNvSpPr/>
          <p:nvPr/>
        </p:nvSpPr>
        <p:spPr>
          <a:xfrm>
            <a:off x="4644466" y="1568164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29894" y="158956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4466" y="1730560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29894" y="1751962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4466" y="1894141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29894" y="191554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44466" y="2062235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29894" y="2083637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4466" y="2225287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29894" y="2246689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44466" y="2392632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29894" y="2410816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86568" y="1563681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1~10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38449" y="1594282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6568" y="1726077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11~20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38449" y="1756678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86568" y="1889658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21~30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38449" y="1920259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86568" y="2057752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31~40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38449" y="2088353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86568" y="2220804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41~50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38449" y="2251405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86568" y="2390086"/>
            <a:ext cx="23898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51~60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38449" y="2406398"/>
            <a:ext cx="82799" cy="827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·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267930" y="1248763"/>
            <a:ext cx="134523" cy="1273229"/>
            <a:chOff x="7218207" y="6133392"/>
            <a:chExt cx="134523" cy="1417571"/>
          </a:xfrm>
        </p:grpSpPr>
        <p:sp>
          <p:nvSpPr>
            <p:cNvPr id="51" name="TextBox 50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5400000">
            <a:off x="4918031" y="1747547"/>
            <a:ext cx="840564" cy="1345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4370212" y="1481626"/>
            <a:ext cx="161898" cy="257689"/>
          </a:xfrm>
          <a:custGeom>
            <a:avLst/>
            <a:gdLst>
              <a:gd name="connsiteX0" fmla="*/ 3175 w 171450"/>
              <a:gd name="connsiteY0" fmla="*/ 0 h 266700"/>
              <a:gd name="connsiteX1" fmla="*/ 0 w 171450"/>
              <a:gd name="connsiteY1" fmla="*/ 263525 h 266700"/>
              <a:gd name="connsiteX2" fmla="*/ 47625 w 171450"/>
              <a:gd name="connsiteY2" fmla="*/ 161925 h 266700"/>
              <a:gd name="connsiteX3" fmla="*/ 88900 w 171450"/>
              <a:gd name="connsiteY3" fmla="*/ 266700 h 266700"/>
              <a:gd name="connsiteX4" fmla="*/ 120650 w 171450"/>
              <a:gd name="connsiteY4" fmla="*/ 247650 h 266700"/>
              <a:gd name="connsiteX5" fmla="*/ 85725 w 171450"/>
              <a:gd name="connsiteY5" fmla="*/ 158750 h 266700"/>
              <a:gd name="connsiteX6" fmla="*/ 171450 w 171450"/>
              <a:gd name="connsiteY6" fmla="*/ 171450 h 266700"/>
              <a:gd name="connsiteX7" fmla="*/ 3175 w 171450"/>
              <a:gd name="connsiteY7" fmla="*/ 0 h 2667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20650 w 171450"/>
              <a:gd name="connsiteY4" fmla="*/ 247650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  <a:gd name="connsiteX0" fmla="*/ 3175 w 171450"/>
              <a:gd name="connsiteY0" fmla="*/ 0 h 330200"/>
              <a:gd name="connsiteX1" fmla="*/ 0 w 171450"/>
              <a:gd name="connsiteY1" fmla="*/ 263525 h 330200"/>
              <a:gd name="connsiteX2" fmla="*/ 47625 w 171450"/>
              <a:gd name="connsiteY2" fmla="*/ 161925 h 330200"/>
              <a:gd name="connsiteX3" fmla="*/ 117475 w 171450"/>
              <a:gd name="connsiteY3" fmla="*/ 330200 h 330200"/>
              <a:gd name="connsiteX4" fmla="*/ 146050 w 171450"/>
              <a:gd name="connsiteY4" fmla="*/ 307975 h 330200"/>
              <a:gd name="connsiteX5" fmla="*/ 85725 w 171450"/>
              <a:gd name="connsiteY5" fmla="*/ 158750 h 330200"/>
              <a:gd name="connsiteX6" fmla="*/ 171450 w 171450"/>
              <a:gd name="connsiteY6" fmla="*/ 171450 h 330200"/>
              <a:gd name="connsiteX7" fmla="*/ 3175 w 171450"/>
              <a:gd name="connsiteY7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0200">
                <a:moveTo>
                  <a:pt x="3175" y="0"/>
                </a:moveTo>
                <a:cubicBezTo>
                  <a:pt x="2117" y="87842"/>
                  <a:pt x="1058" y="175683"/>
                  <a:pt x="0" y="263525"/>
                </a:cubicBezTo>
                <a:lnTo>
                  <a:pt x="47625" y="161925"/>
                </a:lnTo>
                <a:lnTo>
                  <a:pt x="117475" y="330200"/>
                </a:lnTo>
                <a:lnTo>
                  <a:pt x="146050" y="307975"/>
                </a:lnTo>
                <a:lnTo>
                  <a:pt x="85725" y="158750"/>
                </a:lnTo>
                <a:lnTo>
                  <a:pt x="171450" y="171450"/>
                </a:lnTo>
                <a:lnTo>
                  <a:pt x="3175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194" y="909663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62194" y="677238"/>
            <a:ext cx="2720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 좌석이 다른 컬러로 표현 됨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6856" y="677238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선택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41" y="909663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6131842" y="1141659"/>
            <a:ext cx="1006568" cy="924441"/>
          </a:xfrm>
          <a:prstGeom prst="rect">
            <a:avLst/>
          </a:prstGeom>
          <a:solidFill>
            <a:srgbClr val="FFFF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1874" y="260649"/>
            <a:ext cx="801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선택 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8927" y="3356049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47417" y="3554471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4391" y="3554953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08489" y="3554953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32333" y="3554953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7597" y="3554313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912027" y="3387799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651082" y="3387799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47596" y="3554953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993384" y="3556363"/>
            <a:ext cx="128891" cy="124954"/>
            <a:chOff x="7866539" y="3434359"/>
            <a:chExt cx="128891" cy="137676"/>
          </a:xfrm>
        </p:grpSpPr>
        <p:sp>
          <p:nvSpPr>
            <p:cNvPr id="85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86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직사각형 86"/>
          <p:cNvSpPr/>
          <p:nvPr/>
        </p:nvSpPr>
        <p:spPr>
          <a:xfrm>
            <a:off x="601159" y="3733298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6517" y="3751482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5533" y="3875609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40961" y="389379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91" name="꺾인 연결선 90"/>
          <p:cNvCxnSpPr>
            <a:stCxn id="87" idx="2"/>
            <a:endCxn id="90" idx="1"/>
          </p:cNvCxnSpPr>
          <p:nvPr/>
        </p:nvCxnSpPr>
        <p:spPr>
          <a:xfrm rot="16200000" flipH="1">
            <a:off x="721733" y="3820680"/>
            <a:ext cx="71576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grpSp>
        <p:nvGrpSpPr>
          <p:cNvPr id="116" name="그룹 115"/>
          <p:cNvGrpSpPr/>
          <p:nvPr/>
        </p:nvGrpSpPr>
        <p:grpSpPr>
          <a:xfrm>
            <a:off x="1990927" y="3696092"/>
            <a:ext cx="134523" cy="1273229"/>
            <a:chOff x="7218207" y="6133392"/>
            <a:chExt cx="134523" cy="1417571"/>
          </a:xfrm>
        </p:grpSpPr>
        <p:sp>
          <p:nvSpPr>
            <p:cNvPr id="117" name="TextBox 116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 rot="5400000">
            <a:off x="1641028" y="4194876"/>
            <a:ext cx="840564" cy="1345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08984" y="3124567"/>
            <a:ext cx="20970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네이밍으로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좌석정보에 적용 됨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79853" y="3124567"/>
            <a:ext cx="1099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</a:t>
            </a: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네이밍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3356992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211874" y="2707978"/>
            <a:ext cx="801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네이밍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 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02418" y="3606525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947086" y="3606525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55533" y="4068745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840961" y="4086929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3" name="꺾인 연결선 132"/>
          <p:cNvCxnSpPr>
            <a:stCxn id="87" idx="2"/>
            <a:endCxn id="132" idx="1"/>
          </p:cNvCxnSpPr>
          <p:nvPr/>
        </p:nvCxnSpPr>
        <p:spPr>
          <a:xfrm rot="16200000" flipH="1">
            <a:off x="625165" y="3917248"/>
            <a:ext cx="264712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135" name="직사각형 134"/>
          <p:cNvSpPr/>
          <p:nvPr/>
        </p:nvSpPr>
        <p:spPr>
          <a:xfrm>
            <a:off x="584142" y="4667386"/>
            <a:ext cx="150440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 시 </a:t>
            </a:r>
            <a:r>
              <a:rPr lang="ko-KR" altLang="en-US" sz="700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네이밍</a:t>
            </a:r>
            <a:r>
              <a:rPr lang="ko-KR" altLang="en-US" sz="700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 가능</a:t>
            </a:r>
            <a:endParaRPr lang="en-US" altLang="ko-KR" sz="700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구부러진 연결선 135"/>
          <p:cNvCxnSpPr/>
          <p:nvPr/>
        </p:nvCxnSpPr>
        <p:spPr>
          <a:xfrm rot="16200000" flipV="1">
            <a:off x="939944" y="4235583"/>
            <a:ext cx="507180" cy="29156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화살표 136"/>
          <p:cNvSpPr/>
          <p:nvPr/>
        </p:nvSpPr>
        <p:spPr>
          <a:xfrm>
            <a:off x="2274676" y="3957609"/>
            <a:ext cx="311790" cy="276114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648744" y="3356049"/>
            <a:ext cx="1745898" cy="165718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좌석정보 지정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87234" y="3554471"/>
            <a:ext cx="1678033" cy="1435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054208" y="3554953"/>
            <a:ext cx="394098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448306" y="3554953"/>
            <a:ext cx="423844" cy="14143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3872150" y="3554953"/>
            <a:ext cx="496159" cy="14139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687414" y="3554313"/>
            <a:ext cx="1677346" cy="141458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151844" y="3387799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삭제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890899" y="3387799"/>
            <a:ext cx="216465" cy="1350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추가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687413" y="3554953"/>
            <a:ext cx="366795" cy="1414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4233201" y="3556363"/>
            <a:ext cx="128891" cy="124954"/>
            <a:chOff x="7866539" y="3434359"/>
            <a:chExt cx="128891" cy="137676"/>
          </a:xfrm>
        </p:grpSpPr>
        <p:sp>
          <p:nvSpPr>
            <p:cNvPr id="148" name="직사각형 2631"/>
            <p:cNvSpPr/>
            <p:nvPr/>
          </p:nvSpPr>
          <p:spPr>
            <a:xfrm>
              <a:off x="7866539" y="3434359"/>
              <a:ext cx="128891" cy="1376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149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37" y="3451678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0" name="직사각형 149"/>
          <p:cNvSpPr/>
          <p:nvPr/>
        </p:nvSpPr>
        <p:spPr>
          <a:xfrm>
            <a:off x="2840976" y="3733298"/>
            <a:ext cx="145843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726334" y="3751482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195350" y="3875609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블루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080778" y="3893793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4" name="꺾인 연결선 153"/>
          <p:cNvCxnSpPr>
            <a:stCxn id="150" idx="2"/>
            <a:endCxn id="153" idx="1"/>
          </p:cNvCxnSpPr>
          <p:nvPr/>
        </p:nvCxnSpPr>
        <p:spPr>
          <a:xfrm rot="16200000" flipH="1">
            <a:off x="2961550" y="3820680"/>
            <a:ext cx="71576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grpSp>
        <p:nvGrpSpPr>
          <p:cNvPr id="155" name="그룹 154"/>
          <p:cNvGrpSpPr/>
          <p:nvPr/>
        </p:nvGrpSpPr>
        <p:grpSpPr>
          <a:xfrm>
            <a:off x="4230744" y="3696092"/>
            <a:ext cx="134523" cy="1273229"/>
            <a:chOff x="7218207" y="6133392"/>
            <a:chExt cx="134523" cy="1417571"/>
          </a:xfrm>
        </p:grpSpPr>
        <p:sp>
          <p:nvSpPr>
            <p:cNvPr id="156" name="TextBox 155"/>
            <p:cNvSpPr txBox="1"/>
            <p:nvPr/>
          </p:nvSpPr>
          <p:spPr>
            <a:xfrm rot="5400000">
              <a:off x="6579674" y="6777434"/>
              <a:ext cx="1411589" cy="1345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 flipH="1">
              <a:off x="7218604" y="7406963"/>
              <a:ext cx="134126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 rot="10800000">
              <a:off x="7218207" y="6133392"/>
              <a:ext cx="134523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 rot="5400000">
            <a:off x="3880845" y="4194876"/>
            <a:ext cx="840564" cy="1345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195350" y="4068745"/>
            <a:ext cx="234882" cy="135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레드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080778" y="4086929"/>
            <a:ext cx="83456" cy="92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63" name="꺾인 연결선 162"/>
          <p:cNvCxnSpPr>
            <a:stCxn id="150" idx="2"/>
            <a:endCxn id="162" idx="1"/>
          </p:cNvCxnSpPr>
          <p:nvPr/>
        </p:nvCxnSpPr>
        <p:spPr>
          <a:xfrm rot="16200000" flipH="1">
            <a:off x="2864982" y="3917248"/>
            <a:ext cx="264712" cy="166880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</p:cxn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994" y="3356992"/>
            <a:ext cx="2212853" cy="13380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7" name="직사각형 166"/>
          <p:cNvSpPr/>
          <p:nvPr/>
        </p:nvSpPr>
        <p:spPr>
          <a:xfrm>
            <a:off x="7506428" y="3606525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블</a:t>
            </a:r>
            <a:r>
              <a:rPr lang="ko-KR" altLang="en-US" sz="1100" b="1" dirty="0">
                <a:solidFill>
                  <a:schemeClr val="tx1"/>
                </a:solidFill>
              </a:rPr>
              <a:t>루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8551096" y="3606525"/>
            <a:ext cx="1006568" cy="924441"/>
          </a:xfrm>
          <a:prstGeom prst="rect">
            <a:avLst/>
          </a:prstGeom>
          <a:solidFill>
            <a:srgbClr val="FF3300">
              <a:alpha val="3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레드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9" name="오른쪽 화살표 168"/>
          <p:cNvSpPr/>
          <p:nvPr/>
        </p:nvSpPr>
        <p:spPr>
          <a:xfrm>
            <a:off x="7084578" y="3957609"/>
            <a:ext cx="311790" cy="276114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284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직사각형 123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81612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공연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전시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스포츠 물리도면 작업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연석지정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881"/>
              </p:ext>
            </p:extLst>
          </p:nvPr>
        </p:nvGraphicFramePr>
        <p:xfrm>
          <a:off x="7412182" y="376088"/>
          <a:ext cx="2228266" cy="6267768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연석은 좌석이 마지막 표기인 번호를 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자동배열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 </a:t>
                      </a: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기능을 통해서 부여했을때만  자동으로 연석처리가 된다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만약 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자동배열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 </a:t>
                      </a:r>
                      <a:r>
                        <a:rPr kumimoji="0" lang="ko-KR" altLang="en-US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기능이 아닌 방식으로 번호를 부여했을시 연석처리 되지않으므로 수동으로 연석부여를 해줘야 한다</a:t>
                      </a:r>
                      <a:r>
                        <a:rPr kumimoji="0" lang="en-US" altLang="ko-KR" sz="63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연석지정 탭 클릭시 전체맵에 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좌석번호지정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Tab'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지정한 컬러가 아닌  연석구분 컬러가 보여지다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연석구분 컬러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연석간의 그라데이션으로 많은 연석단위를 소화할 수 있음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(TAS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자동으로 연석이 지정되나  수동으로 연석을 변경하고자 하는 경우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연석으로 지정하고 싶은 좌석을 선택 후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... '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연석으로 지정하기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---&gt;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좌석이 동일한 컬러로 변경되어 연석으로 인식할 수 있음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좌석번호가 할당되지 않은 좌석에 연석부여 시</a:t>
                      </a: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좌석번호가 할당되지 않은 좌석이 있어 연석으로 저장하지 못했습니다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좌석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비지정석영역에 대한 정보를 보여줌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ID :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비지정석영역을 구분하기 위한 유니크한 코드 임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좌석번호를 구성하는 항목은 고정된 항목이 아닌</a:t>
                      </a: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좌석번호지정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입력받은 표기단위가 표기 됨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항목이 채워지지 않은 경우 하이픈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(-)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표기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명은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admin&gt;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물리도면관리에서 </a:t>
                      </a: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좌표파일 등록시 명칭도 같이 입력받음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특정 좌석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비저정석 영역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개를 찾고자 할 경우 좌석의 유니크한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값을 입력하고 검색버튼 클릭시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전체맵에 </a:t>
                      </a: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좌석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영역선이  파란색으로 보여진다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 없는 경우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 ALERT :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검색한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좌석이 없습니다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좌석만들기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좌석그룹만들기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그룹회전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개별회전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좌석이동 등의 경우  일괄저장을 통해서만 저장이 가능하다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물리도면에서 작업중간에 개별저장이 가능한 항목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좌석번호지정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연석지정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좌석번호 존재시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번호없는 좌석 존재시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연석미지정 존재시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----&gt;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페이지 참고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3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작업상태는 작성전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작성중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작성완료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3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가지로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 &gt;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물리도면관리 목록에 표시된다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 전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한번도 일괄저장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작성완료 버튼을 클릭하지 않은 경우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 중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일괄저장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회이상 클릭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미클릭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버튼을 클릭한 상태</a:t>
                      </a:r>
                      <a:r>
                        <a:rPr kumimoji="0" lang="en-US" altLang="ko-KR" sz="63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3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일괄저장과 기능 동일 함</a:t>
                      </a:r>
                      <a:r>
                        <a:rPr lang="en-US" altLang="ko-KR" sz="63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63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다만 </a:t>
                      </a:r>
                      <a:r>
                        <a:rPr lang="en-US" altLang="ko-KR" sz="63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admin&gt;</a:t>
                      </a:r>
                      <a:r>
                        <a:rPr lang="ko-KR" altLang="en-US" sz="63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물리도면관리 목록 에 운영자</a:t>
                      </a:r>
                      <a:r>
                        <a:rPr lang="ko-KR" altLang="en-US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 시각적으로 확인하기 위해 </a:t>
                      </a:r>
                      <a:r>
                        <a:rPr lang="en-US" altLang="ko-KR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</a:t>
                      </a:r>
                      <a:r>
                        <a:rPr lang="en-US" altLang="ko-KR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lang="ko-KR" altLang="en-US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표시해주는 부분만 틀림</a:t>
                      </a:r>
                      <a:r>
                        <a:rPr lang="en-US" altLang="ko-KR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lang="en-US" altLang="ko-KR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작업완료를 해도 추후 계속 수정 가능 함</a:t>
                      </a:r>
                      <a:r>
                        <a:rPr lang="en-US" altLang="ko-KR" sz="63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63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sp>
        <p:nvSpPr>
          <p:cNvPr id="285" name="직사각형 2631"/>
          <p:cNvSpPr/>
          <p:nvPr/>
        </p:nvSpPr>
        <p:spPr>
          <a:xfrm>
            <a:off x="2144688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r>
              <a:rPr lang="en-US" altLang="ko-KR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일괄저장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직사각형 2631"/>
          <p:cNvSpPr/>
          <p:nvPr/>
        </p:nvSpPr>
        <p:spPr>
          <a:xfrm>
            <a:off x="3116494" y="4849023"/>
            <a:ext cx="468000" cy="1801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일괄저장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5917680" y="2191951"/>
            <a:ext cx="1080120" cy="144000"/>
            <a:chOff x="5457056" y="2038780"/>
            <a:chExt cx="1080120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5457056" y="2038780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5522640" y="2065953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5909882" y="2038780"/>
              <a:ext cx="62729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좌석 만들기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5945811" y="2068520"/>
              <a:ext cx="88741" cy="88741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5567863" y="2781508"/>
            <a:ext cx="1215987" cy="215444"/>
            <a:chOff x="5479814" y="2781508"/>
            <a:chExt cx="1215987" cy="215444"/>
          </a:xfrm>
        </p:grpSpPr>
        <p:sp>
          <p:nvSpPr>
            <p:cNvPr id="304" name="TextBox 203"/>
            <p:cNvSpPr txBox="1"/>
            <p:nvPr/>
          </p:nvSpPr>
          <p:spPr>
            <a:xfrm>
              <a:off x="5909882" y="2781508"/>
              <a:ext cx="4088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400" dirty="0" smtClean="0">
                  <a:latin typeface="맑은 고딕" pitchFamily="50" charset="-127"/>
                  <a:ea typeface="맑은 고딕" pitchFamily="50" charset="-127"/>
                </a:rPr>
                <a:t>●●●●</a:t>
              </a:r>
              <a:endParaRPr lang="en-US" altLang="ko-KR" sz="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400" smtClean="0">
                  <a:latin typeface="맑은 고딕" pitchFamily="50" charset="-127"/>
                  <a:ea typeface="맑은 고딕" pitchFamily="50" charset="-127"/>
                </a:rPr>
                <a:t> ●●●● </a:t>
              </a:r>
              <a:endParaRPr lang="ko-KR" altLang="en-US" sz="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5" name="TextBox 200"/>
            <p:cNvSpPr txBox="1"/>
            <p:nvPr/>
          </p:nvSpPr>
          <p:spPr>
            <a:xfrm>
              <a:off x="6287992" y="2781508"/>
              <a:ext cx="4078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400" dirty="0" smtClean="0">
                  <a:latin typeface="맑은 고딕" pitchFamily="50" charset="-127"/>
                  <a:ea typeface="맑은 고딕" pitchFamily="50" charset="-127"/>
                </a:rPr>
                <a:t> ●●●●</a:t>
              </a:r>
              <a:endParaRPr lang="en-US" altLang="ko-KR" sz="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400" dirty="0" smtClean="0">
                  <a:latin typeface="맑은 고딕" pitchFamily="50" charset="-127"/>
                  <a:ea typeface="맑은 고딕" pitchFamily="50" charset="-127"/>
                </a:rPr>
                <a:t>●●●●</a:t>
              </a:r>
              <a:endParaRPr lang="ko-KR" altLang="en-US" sz="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6" name="TextBox 205"/>
            <p:cNvSpPr txBox="1"/>
            <p:nvPr/>
          </p:nvSpPr>
          <p:spPr>
            <a:xfrm>
              <a:off x="5529064" y="2781508"/>
              <a:ext cx="4136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400" dirty="0" smtClean="0">
                  <a:latin typeface="맑은 고딕" pitchFamily="50" charset="-127"/>
                  <a:ea typeface="맑은 고딕" pitchFamily="50" charset="-127"/>
                </a:rPr>
                <a:t>●●●●</a:t>
              </a:r>
              <a:endParaRPr lang="en-US" altLang="ko-KR" sz="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400" dirty="0" smtClean="0">
                  <a:latin typeface="맑은 고딕" pitchFamily="50" charset="-127"/>
                  <a:ea typeface="맑은 고딕" pitchFamily="50" charset="-127"/>
                </a:rPr>
                <a:t>●●●●</a:t>
              </a:r>
              <a:endParaRPr lang="en-US" altLang="ko-KR" sz="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7" name="그림 306" descr="라디오버튼 확인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9814" y="2828398"/>
              <a:ext cx="121664" cy="121664"/>
            </a:xfrm>
            <a:prstGeom prst="rect">
              <a:avLst/>
            </a:prstGeom>
          </p:spPr>
        </p:pic>
        <p:pic>
          <p:nvPicPr>
            <p:cNvPr id="308" name="그림 307" descr="라디오버튼 미확인.png"/>
            <p:cNvPicPr>
              <a:picLocks noChangeAspect="1"/>
            </p:cNvPicPr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5857311" y="2828398"/>
              <a:ext cx="121664" cy="121664"/>
            </a:xfrm>
            <a:prstGeom prst="rect">
              <a:avLst/>
            </a:prstGeom>
          </p:spPr>
        </p:pic>
        <p:pic>
          <p:nvPicPr>
            <p:cNvPr id="309" name="그림 308" descr="라디오버튼 미확인.png"/>
            <p:cNvPicPr>
              <a:picLocks noChangeAspect="1"/>
            </p:cNvPicPr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6252991" y="2828398"/>
              <a:ext cx="121664" cy="121664"/>
            </a:xfrm>
            <a:prstGeom prst="rect">
              <a:avLst/>
            </a:prstGeom>
          </p:spPr>
        </p:pic>
      </p:grpSp>
      <p:pic>
        <p:nvPicPr>
          <p:cNvPr id="310" name="Picture 2" descr="https://cdn3.iconfinder.com/data/icons/fez/512/FEZ-04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24" y="2455833"/>
            <a:ext cx="103037" cy="1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직사각형 310"/>
          <p:cNvSpPr/>
          <p:nvPr/>
        </p:nvSpPr>
        <p:spPr>
          <a:xfrm>
            <a:off x="5545105" y="3306799"/>
            <a:ext cx="1748175" cy="228339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6422205" y="3306799"/>
            <a:ext cx="878483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연</a:t>
            </a:r>
            <a:r>
              <a:rPr lang="ko-KR" altLang="en-US" sz="700" b="1">
                <a:ea typeface="맑은 고딕" pitchFamily="50" charset="-127"/>
              </a:rPr>
              <a:t>석</a:t>
            </a:r>
            <a:r>
              <a:rPr lang="ko-KR" altLang="en-US" sz="700" b="1" smtClean="0">
                <a:ea typeface="맑은 고딕" pitchFamily="50" charset="-127"/>
              </a:rPr>
              <a:t> </a:t>
            </a:r>
            <a:r>
              <a:rPr lang="ko-KR" altLang="en-US" sz="700" b="1" dirty="0">
                <a:ea typeface="맑은 고딕" pitchFamily="50" charset="-127"/>
              </a:rPr>
              <a:t>지정</a:t>
            </a:r>
          </a:p>
        </p:txBody>
      </p:sp>
      <p:sp>
        <p:nvSpPr>
          <p:cNvPr id="313" name="직사각형 312"/>
          <p:cNvSpPr/>
          <p:nvPr/>
        </p:nvSpPr>
        <p:spPr>
          <a:xfrm>
            <a:off x="5544655" y="3304886"/>
            <a:ext cx="883226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좌석번호 지정</a:t>
            </a:r>
            <a:endParaRPr lang="ko-KR" altLang="en-US" sz="700" dirty="0"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6445623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b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sp>
        <p:nvSpPr>
          <p:cNvPr id="321" name="직사각형 320"/>
          <p:cNvSpPr/>
          <p:nvPr/>
        </p:nvSpPr>
        <p:spPr>
          <a:xfrm>
            <a:off x="5540238" y="5627782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좌석</a:t>
            </a:r>
            <a:r>
              <a:rPr lang="en-US" altLang="ko-KR" sz="700">
                <a:ea typeface="맑은 고딕" pitchFamily="50" charset="-127"/>
              </a:rPr>
              <a:t>, </a:t>
            </a:r>
            <a:r>
              <a:rPr lang="ko-KR" altLang="en-US" sz="700">
                <a:ea typeface="맑은 고딕" pitchFamily="50" charset="-127"/>
              </a:rPr>
              <a:t>비지정석영역 선택시 </a:t>
            </a:r>
            <a:endParaRPr lang="en-US" altLang="ko-KR" sz="70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정보가</a:t>
            </a:r>
            <a:r>
              <a:rPr lang="en-US" altLang="ko-KR" sz="700">
                <a:ea typeface="맑은 고딕" pitchFamily="50" charset="-127"/>
              </a:rPr>
              <a:t> </a:t>
            </a:r>
            <a:r>
              <a:rPr lang="ko-KR" altLang="en-US" sz="700">
                <a:ea typeface="맑은 고딕" pitchFamily="50" charset="-127"/>
              </a:rPr>
              <a:t>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151109" y="5632104"/>
            <a:ext cx="144025" cy="760760"/>
            <a:chOff x="7151109" y="5632104"/>
            <a:chExt cx="144025" cy="760760"/>
          </a:xfrm>
        </p:grpSpPr>
        <p:sp>
          <p:nvSpPr>
            <p:cNvPr id="323" name="TextBox 322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324" name="직사각형 323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325" name="직사각형 324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grpSp>
        <p:nvGrpSpPr>
          <p:cNvPr id="394" name="그룹 393"/>
          <p:cNvGrpSpPr/>
          <p:nvPr/>
        </p:nvGrpSpPr>
        <p:grpSpPr>
          <a:xfrm>
            <a:off x="5815203" y="1988840"/>
            <a:ext cx="1289326" cy="144000"/>
            <a:chOff x="5679898" y="1844176"/>
            <a:chExt cx="1289326" cy="144000"/>
          </a:xfrm>
        </p:grpSpPr>
        <p:grpSp>
          <p:nvGrpSpPr>
            <p:cNvPr id="395" name="그룹 394"/>
            <p:cNvGrpSpPr/>
            <p:nvPr/>
          </p:nvGrpSpPr>
          <p:grpSpPr>
            <a:xfrm>
              <a:off x="6367020" y="1844176"/>
              <a:ext cx="602204" cy="144000"/>
              <a:chOff x="6367020" y="1844176"/>
              <a:chExt cx="602204" cy="144000"/>
            </a:xfrm>
          </p:grpSpPr>
          <p:sp>
            <p:nvSpPr>
              <p:cNvPr id="402" name="직사각형 2631"/>
              <p:cNvSpPr/>
              <p:nvPr/>
            </p:nvSpPr>
            <p:spPr>
              <a:xfrm>
                <a:off x="6367020" y="1844176"/>
                <a:ext cx="602204" cy="14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3600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다시 실행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3" name="원형 화살표 402"/>
              <p:cNvSpPr/>
              <p:nvPr/>
            </p:nvSpPr>
            <p:spPr>
              <a:xfrm>
                <a:off x="6397298" y="1855253"/>
                <a:ext cx="113193" cy="121845"/>
              </a:xfrm>
              <a:prstGeom prst="circularArrow">
                <a:avLst>
                  <a:gd name="adj1" fmla="val 10618"/>
                  <a:gd name="adj2" fmla="val 1790861"/>
                  <a:gd name="adj3" fmla="val 19033043"/>
                  <a:gd name="adj4" fmla="val 1148193"/>
                  <a:gd name="adj5" fmla="val 184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>
              <a:off x="5679898" y="1844176"/>
              <a:ext cx="602204" cy="144000"/>
              <a:chOff x="5679898" y="1844176"/>
              <a:chExt cx="602204" cy="144000"/>
            </a:xfrm>
          </p:grpSpPr>
          <p:sp>
            <p:nvSpPr>
              <p:cNvPr id="400" name="직사각형 2631"/>
              <p:cNvSpPr/>
              <p:nvPr/>
            </p:nvSpPr>
            <p:spPr>
              <a:xfrm>
                <a:off x="5679898" y="1844176"/>
                <a:ext cx="602204" cy="14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3600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실행 취소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1" name="자유형 400"/>
              <p:cNvSpPr/>
              <p:nvPr/>
            </p:nvSpPr>
            <p:spPr>
              <a:xfrm rot="2366945">
                <a:off x="5743918" y="1878173"/>
                <a:ext cx="86384" cy="85484"/>
              </a:xfrm>
              <a:custGeom>
                <a:avLst/>
                <a:gdLst>
                  <a:gd name="connsiteX0" fmla="*/ 33338 w 457200"/>
                  <a:gd name="connsiteY0" fmla="*/ 104775 h 452438"/>
                  <a:gd name="connsiteX1" fmla="*/ 0 w 457200"/>
                  <a:gd name="connsiteY1" fmla="*/ 452438 h 452438"/>
                  <a:gd name="connsiteX2" fmla="*/ 261938 w 457200"/>
                  <a:gd name="connsiteY2" fmla="*/ 271463 h 452438"/>
                  <a:gd name="connsiteX3" fmla="*/ 180975 w 457200"/>
                  <a:gd name="connsiteY3" fmla="*/ 214313 h 452438"/>
                  <a:gd name="connsiteX4" fmla="*/ 180975 w 457200"/>
                  <a:gd name="connsiteY4" fmla="*/ 211932 h 452438"/>
                  <a:gd name="connsiteX5" fmla="*/ 200025 w 457200"/>
                  <a:gd name="connsiteY5" fmla="*/ 180975 h 452438"/>
                  <a:gd name="connsiteX6" fmla="*/ 204788 w 457200"/>
                  <a:gd name="connsiteY6" fmla="*/ 173832 h 452438"/>
                  <a:gd name="connsiteX7" fmla="*/ 209550 w 457200"/>
                  <a:gd name="connsiteY7" fmla="*/ 164307 h 452438"/>
                  <a:gd name="connsiteX8" fmla="*/ 223838 w 457200"/>
                  <a:gd name="connsiteY8" fmla="*/ 147638 h 452438"/>
                  <a:gd name="connsiteX9" fmla="*/ 228600 w 457200"/>
                  <a:gd name="connsiteY9" fmla="*/ 138113 h 452438"/>
                  <a:gd name="connsiteX10" fmla="*/ 245269 w 457200"/>
                  <a:gd name="connsiteY10" fmla="*/ 116682 h 452438"/>
                  <a:gd name="connsiteX11" fmla="*/ 252413 w 457200"/>
                  <a:gd name="connsiteY11" fmla="*/ 104775 h 452438"/>
                  <a:gd name="connsiteX12" fmla="*/ 257175 w 457200"/>
                  <a:gd name="connsiteY12" fmla="*/ 97632 h 452438"/>
                  <a:gd name="connsiteX13" fmla="*/ 264319 w 457200"/>
                  <a:gd name="connsiteY13" fmla="*/ 95250 h 452438"/>
                  <a:gd name="connsiteX14" fmla="*/ 302419 w 457200"/>
                  <a:gd name="connsiteY14" fmla="*/ 88107 h 452438"/>
                  <a:gd name="connsiteX15" fmla="*/ 328613 w 457200"/>
                  <a:gd name="connsiteY15" fmla="*/ 90488 h 452438"/>
                  <a:gd name="connsiteX16" fmla="*/ 342900 w 457200"/>
                  <a:gd name="connsiteY16" fmla="*/ 104775 h 452438"/>
                  <a:gd name="connsiteX17" fmla="*/ 352425 w 457200"/>
                  <a:gd name="connsiteY17" fmla="*/ 114300 h 452438"/>
                  <a:gd name="connsiteX18" fmla="*/ 366713 w 457200"/>
                  <a:gd name="connsiteY18" fmla="*/ 130969 h 452438"/>
                  <a:gd name="connsiteX19" fmla="*/ 376238 w 457200"/>
                  <a:gd name="connsiteY19" fmla="*/ 145257 h 452438"/>
                  <a:gd name="connsiteX20" fmla="*/ 378619 w 457200"/>
                  <a:gd name="connsiteY20" fmla="*/ 152400 h 452438"/>
                  <a:gd name="connsiteX21" fmla="*/ 388144 w 457200"/>
                  <a:gd name="connsiteY21" fmla="*/ 166688 h 452438"/>
                  <a:gd name="connsiteX22" fmla="*/ 392906 w 457200"/>
                  <a:gd name="connsiteY22" fmla="*/ 185738 h 452438"/>
                  <a:gd name="connsiteX23" fmla="*/ 400050 w 457200"/>
                  <a:gd name="connsiteY23" fmla="*/ 209550 h 452438"/>
                  <a:gd name="connsiteX24" fmla="*/ 402431 w 457200"/>
                  <a:gd name="connsiteY24" fmla="*/ 226219 h 452438"/>
                  <a:gd name="connsiteX25" fmla="*/ 404813 w 457200"/>
                  <a:gd name="connsiteY25" fmla="*/ 238125 h 452438"/>
                  <a:gd name="connsiteX26" fmla="*/ 409575 w 457200"/>
                  <a:gd name="connsiteY26" fmla="*/ 300038 h 452438"/>
                  <a:gd name="connsiteX27" fmla="*/ 414338 w 457200"/>
                  <a:gd name="connsiteY27" fmla="*/ 292894 h 452438"/>
                  <a:gd name="connsiteX28" fmla="*/ 421481 w 457200"/>
                  <a:gd name="connsiteY28" fmla="*/ 283369 h 452438"/>
                  <a:gd name="connsiteX29" fmla="*/ 435769 w 457200"/>
                  <a:gd name="connsiteY29" fmla="*/ 259557 h 452438"/>
                  <a:gd name="connsiteX30" fmla="*/ 445294 w 457200"/>
                  <a:gd name="connsiteY30" fmla="*/ 235744 h 452438"/>
                  <a:gd name="connsiteX31" fmla="*/ 447675 w 457200"/>
                  <a:gd name="connsiteY31" fmla="*/ 223838 h 452438"/>
                  <a:gd name="connsiteX32" fmla="*/ 450056 w 457200"/>
                  <a:gd name="connsiteY32" fmla="*/ 214313 h 452438"/>
                  <a:gd name="connsiteX33" fmla="*/ 452438 w 457200"/>
                  <a:gd name="connsiteY33" fmla="*/ 207169 h 452438"/>
                  <a:gd name="connsiteX34" fmla="*/ 457200 w 457200"/>
                  <a:gd name="connsiteY34" fmla="*/ 188119 h 452438"/>
                  <a:gd name="connsiteX35" fmla="*/ 454819 w 457200"/>
                  <a:gd name="connsiteY35" fmla="*/ 109538 h 452438"/>
                  <a:gd name="connsiteX36" fmla="*/ 447675 w 457200"/>
                  <a:gd name="connsiteY36" fmla="*/ 92869 h 452438"/>
                  <a:gd name="connsiteX37" fmla="*/ 442913 w 457200"/>
                  <a:gd name="connsiteY37" fmla="*/ 80963 h 452438"/>
                  <a:gd name="connsiteX38" fmla="*/ 433388 w 457200"/>
                  <a:gd name="connsiteY38" fmla="*/ 66675 h 452438"/>
                  <a:gd name="connsiteX39" fmla="*/ 428625 w 457200"/>
                  <a:gd name="connsiteY39" fmla="*/ 57150 h 452438"/>
                  <a:gd name="connsiteX40" fmla="*/ 414338 w 457200"/>
                  <a:gd name="connsiteY40" fmla="*/ 42863 h 452438"/>
                  <a:gd name="connsiteX41" fmla="*/ 407194 w 457200"/>
                  <a:gd name="connsiteY41" fmla="*/ 33338 h 452438"/>
                  <a:gd name="connsiteX42" fmla="*/ 392906 w 457200"/>
                  <a:gd name="connsiteY42" fmla="*/ 19050 h 452438"/>
                  <a:gd name="connsiteX43" fmla="*/ 388144 w 457200"/>
                  <a:gd name="connsiteY43" fmla="*/ 11907 h 452438"/>
                  <a:gd name="connsiteX44" fmla="*/ 373856 w 457200"/>
                  <a:gd name="connsiteY44" fmla="*/ 7144 h 452438"/>
                  <a:gd name="connsiteX45" fmla="*/ 357188 w 457200"/>
                  <a:gd name="connsiteY45" fmla="*/ 2382 h 452438"/>
                  <a:gd name="connsiteX46" fmla="*/ 350044 w 457200"/>
                  <a:gd name="connsiteY46" fmla="*/ 0 h 452438"/>
                  <a:gd name="connsiteX47" fmla="*/ 292894 w 457200"/>
                  <a:gd name="connsiteY47" fmla="*/ 2382 h 452438"/>
                  <a:gd name="connsiteX48" fmla="*/ 257175 w 457200"/>
                  <a:gd name="connsiteY48" fmla="*/ 11907 h 452438"/>
                  <a:gd name="connsiteX49" fmla="*/ 230981 w 457200"/>
                  <a:gd name="connsiteY49" fmla="*/ 21432 h 452438"/>
                  <a:gd name="connsiteX50" fmla="*/ 204788 w 457200"/>
                  <a:gd name="connsiteY50" fmla="*/ 35719 h 452438"/>
                  <a:gd name="connsiteX51" fmla="*/ 190500 w 457200"/>
                  <a:gd name="connsiteY51" fmla="*/ 50007 h 452438"/>
                  <a:gd name="connsiteX52" fmla="*/ 176213 w 457200"/>
                  <a:gd name="connsiteY52" fmla="*/ 64294 h 452438"/>
                  <a:gd name="connsiteX53" fmla="*/ 171450 w 457200"/>
                  <a:gd name="connsiteY53" fmla="*/ 71438 h 452438"/>
                  <a:gd name="connsiteX54" fmla="*/ 157163 w 457200"/>
                  <a:gd name="connsiteY54" fmla="*/ 90488 h 452438"/>
                  <a:gd name="connsiteX55" fmla="*/ 147638 w 457200"/>
                  <a:gd name="connsiteY55" fmla="*/ 104775 h 452438"/>
                  <a:gd name="connsiteX56" fmla="*/ 142875 w 457200"/>
                  <a:gd name="connsiteY56" fmla="*/ 111919 h 452438"/>
                  <a:gd name="connsiteX57" fmla="*/ 138113 w 457200"/>
                  <a:gd name="connsiteY57" fmla="*/ 121444 h 452438"/>
                  <a:gd name="connsiteX58" fmla="*/ 135731 w 457200"/>
                  <a:gd name="connsiteY58" fmla="*/ 128588 h 452438"/>
                  <a:gd name="connsiteX59" fmla="*/ 126206 w 457200"/>
                  <a:gd name="connsiteY59" fmla="*/ 147638 h 452438"/>
                  <a:gd name="connsiteX60" fmla="*/ 119063 w 457200"/>
                  <a:gd name="connsiteY60" fmla="*/ 169069 h 452438"/>
                  <a:gd name="connsiteX61" fmla="*/ 116681 w 457200"/>
                  <a:gd name="connsiteY61" fmla="*/ 176213 h 452438"/>
                  <a:gd name="connsiteX62" fmla="*/ 114300 w 457200"/>
                  <a:gd name="connsiteY62" fmla="*/ 183357 h 452438"/>
                  <a:gd name="connsiteX63" fmla="*/ 33338 w 457200"/>
                  <a:gd name="connsiteY63" fmla="*/ 104775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57200" h="452438">
                    <a:moveTo>
                      <a:pt x="33338" y="104775"/>
                    </a:moveTo>
                    <a:lnTo>
                      <a:pt x="0" y="452438"/>
                    </a:lnTo>
                    <a:lnTo>
                      <a:pt x="261938" y="271463"/>
                    </a:lnTo>
                    <a:lnTo>
                      <a:pt x="180975" y="214313"/>
                    </a:lnTo>
                    <a:lnTo>
                      <a:pt x="180975" y="211932"/>
                    </a:lnTo>
                    <a:cubicBezTo>
                      <a:pt x="187325" y="201613"/>
                      <a:pt x="193303" y="191056"/>
                      <a:pt x="200025" y="180975"/>
                    </a:cubicBezTo>
                    <a:cubicBezTo>
                      <a:pt x="201613" y="178594"/>
                      <a:pt x="203368" y="176317"/>
                      <a:pt x="204788" y="173832"/>
                    </a:cubicBezTo>
                    <a:cubicBezTo>
                      <a:pt x="206549" y="170750"/>
                      <a:pt x="207669" y="167317"/>
                      <a:pt x="209550" y="164307"/>
                    </a:cubicBezTo>
                    <a:cubicBezTo>
                      <a:pt x="214640" y="156162"/>
                      <a:pt x="217345" y="154131"/>
                      <a:pt x="223838" y="147638"/>
                    </a:cubicBezTo>
                    <a:cubicBezTo>
                      <a:pt x="225425" y="144463"/>
                      <a:pt x="226579" y="141032"/>
                      <a:pt x="228600" y="138113"/>
                    </a:cubicBezTo>
                    <a:cubicBezTo>
                      <a:pt x="233751" y="130672"/>
                      <a:pt x="240613" y="124442"/>
                      <a:pt x="245269" y="116682"/>
                    </a:cubicBezTo>
                    <a:cubicBezTo>
                      <a:pt x="247650" y="112713"/>
                      <a:pt x="249960" y="108700"/>
                      <a:pt x="252413" y="104775"/>
                    </a:cubicBezTo>
                    <a:cubicBezTo>
                      <a:pt x="253930" y="102348"/>
                      <a:pt x="254940" y="99420"/>
                      <a:pt x="257175" y="97632"/>
                    </a:cubicBezTo>
                    <a:cubicBezTo>
                      <a:pt x="259135" y="96064"/>
                      <a:pt x="261897" y="95910"/>
                      <a:pt x="264319" y="95250"/>
                    </a:cubicBezTo>
                    <a:cubicBezTo>
                      <a:pt x="285686" y="89422"/>
                      <a:pt x="280678" y="90824"/>
                      <a:pt x="302419" y="88107"/>
                    </a:cubicBezTo>
                    <a:cubicBezTo>
                      <a:pt x="311150" y="88901"/>
                      <a:pt x="320040" y="88651"/>
                      <a:pt x="328613" y="90488"/>
                    </a:cubicBezTo>
                    <a:cubicBezTo>
                      <a:pt x="335280" y="91916"/>
                      <a:pt x="339280" y="100637"/>
                      <a:pt x="342900" y="104775"/>
                    </a:cubicBezTo>
                    <a:cubicBezTo>
                      <a:pt x="345857" y="108154"/>
                      <a:pt x="349668" y="110756"/>
                      <a:pt x="352425" y="114300"/>
                    </a:cubicBezTo>
                    <a:cubicBezTo>
                      <a:pt x="366343" y="132195"/>
                      <a:pt x="352440" y="121455"/>
                      <a:pt x="366713" y="130969"/>
                    </a:cubicBezTo>
                    <a:cubicBezTo>
                      <a:pt x="369888" y="135732"/>
                      <a:pt x="374428" y="139827"/>
                      <a:pt x="376238" y="145257"/>
                    </a:cubicBezTo>
                    <a:cubicBezTo>
                      <a:pt x="377032" y="147638"/>
                      <a:pt x="377400" y="150206"/>
                      <a:pt x="378619" y="152400"/>
                    </a:cubicBezTo>
                    <a:cubicBezTo>
                      <a:pt x="381399" y="157404"/>
                      <a:pt x="388144" y="166688"/>
                      <a:pt x="388144" y="166688"/>
                    </a:cubicBezTo>
                    <a:cubicBezTo>
                      <a:pt x="389731" y="173038"/>
                      <a:pt x="390836" y="179529"/>
                      <a:pt x="392906" y="185738"/>
                    </a:cubicBezTo>
                    <a:cubicBezTo>
                      <a:pt x="395393" y="193199"/>
                      <a:pt x="398610" y="201629"/>
                      <a:pt x="400050" y="209550"/>
                    </a:cubicBezTo>
                    <a:cubicBezTo>
                      <a:pt x="401054" y="215072"/>
                      <a:pt x="401508" y="220683"/>
                      <a:pt x="402431" y="226219"/>
                    </a:cubicBezTo>
                    <a:cubicBezTo>
                      <a:pt x="403096" y="230211"/>
                      <a:pt x="404019" y="234156"/>
                      <a:pt x="404813" y="238125"/>
                    </a:cubicBezTo>
                    <a:cubicBezTo>
                      <a:pt x="406400" y="258763"/>
                      <a:pt x="406028" y="279645"/>
                      <a:pt x="409575" y="300038"/>
                    </a:cubicBezTo>
                    <a:cubicBezTo>
                      <a:pt x="410065" y="302858"/>
                      <a:pt x="412674" y="295223"/>
                      <a:pt x="414338" y="292894"/>
                    </a:cubicBezTo>
                    <a:cubicBezTo>
                      <a:pt x="416645" y="289665"/>
                      <a:pt x="419335" y="286707"/>
                      <a:pt x="421481" y="283369"/>
                    </a:cubicBezTo>
                    <a:cubicBezTo>
                      <a:pt x="426487" y="275583"/>
                      <a:pt x="435769" y="259557"/>
                      <a:pt x="435769" y="259557"/>
                    </a:cubicBezTo>
                    <a:cubicBezTo>
                      <a:pt x="441746" y="229665"/>
                      <a:pt x="432993" y="266496"/>
                      <a:pt x="445294" y="235744"/>
                    </a:cubicBezTo>
                    <a:cubicBezTo>
                      <a:pt x="446797" y="231986"/>
                      <a:pt x="446797" y="227789"/>
                      <a:pt x="447675" y="223838"/>
                    </a:cubicBezTo>
                    <a:cubicBezTo>
                      <a:pt x="448385" y="220643"/>
                      <a:pt x="449157" y="217460"/>
                      <a:pt x="450056" y="214313"/>
                    </a:cubicBezTo>
                    <a:cubicBezTo>
                      <a:pt x="450746" y="211899"/>
                      <a:pt x="451778" y="209591"/>
                      <a:pt x="452438" y="207169"/>
                    </a:cubicBezTo>
                    <a:cubicBezTo>
                      <a:pt x="454160" y="200854"/>
                      <a:pt x="457200" y="188119"/>
                      <a:pt x="457200" y="188119"/>
                    </a:cubicBezTo>
                    <a:cubicBezTo>
                      <a:pt x="456406" y="161925"/>
                      <a:pt x="456233" y="135705"/>
                      <a:pt x="454819" y="109538"/>
                    </a:cubicBezTo>
                    <a:cubicBezTo>
                      <a:pt x="454218" y="98423"/>
                      <a:pt x="452090" y="101698"/>
                      <a:pt x="447675" y="92869"/>
                    </a:cubicBezTo>
                    <a:cubicBezTo>
                      <a:pt x="445763" y="89046"/>
                      <a:pt x="444960" y="84715"/>
                      <a:pt x="442913" y="80963"/>
                    </a:cubicBezTo>
                    <a:cubicBezTo>
                      <a:pt x="440172" y="75938"/>
                      <a:pt x="435948" y="71795"/>
                      <a:pt x="433388" y="66675"/>
                    </a:cubicBezTo>
                    <a:cubicBezTo>
                      <a:pt x="431800" y="63500"/>
                      <a:pt x="430843" y="59922"/>
                      <a:pt x="428625" y="57150"/>
                    </a:cubicBezTo>
                    <a:cubicBezTo>
                      <a:pt x="424418" y="51891"/>
                      <a:pt x="418379" y="48251"/>
                      <a:pt x="414338" y="42863"/>
                    </a:cubicBezTo>
                    <a:cubicBezTo>
                      <a:pt x="411957" y="39688"/>
                      <a:pt x="409849" y="36288"/>
                      <a:pt x="407194" y="33338"/>
                    </a:cubicBezTo>
                    <a:cubicBezTo>
                      <a:pt x="402688" y="28332"/>
                      <a:pt x="396642" y="24654"/>
                      <a:pt x="392906" y="19050"/>
                    </a:cubicBezTo>
                    <a:cubicBezTo>
                      <a:pt x="391319" y="16669"/>
                      <a:pt x="390571" y="13424"/>
                      <a:pt x="388144" y="11907"/>
                    </a:cubicBezTo>
                    <a:cubicBezTo>
                      <a:pt x="383887" y="9246"/>
                      <a:pt x="378619" y="8732"/>
                      <a:pt x="373856" y="7144"/>
                    </a:cubicBezTo>
                    <a:cubicBezTo>
                      <a:pt x="356721" y="1432"/>
                      <a:pt x="378128" y="8366"/>
                      <a:pt x="357188" y="2382"/>
                    </a:cubicBezTo>
                    <a:cubicBezTo>
                      <a:pt x="354774" y="1692"/>
                      <a:pt x="352425" y="794"/>
                      <a:pt x="350044" y="0"/>
                    </a:cubicBezTo>
                    <a:cubicBezTo>
                      <a:pt x="330994" y="794"/>
                      <a:pt x="311918" y="1114"/>
                      <a:pt x="292894" y="2382"/>
                    </a:cubicBezTo>
                    <a:cubicBezTo>
                      <a:pt x="280137" y="3233"/>
                      <a:pt x="269093" y="7934"/>
                      <a:pt x="257175" y="11907"/>
                    </a:cubicBezTo>
                    <a:cubicBezTo>
                      <a:pt x="248358" y="14846"/>
                      <a:pt x="239444" y="17526"/>
                      <a:pt x="230981" y="21432"/>
                    </a:cubicBezTo>
                    <a:cubicBezTo>
                      <a:pt x="228153" y="22737"/>
                      <a:pt x="210268" y="30848"/>
                      <a:pt x="204788" y="35719"/>
                    </a:cubicBezTo>
                    <a:cubicBezTo>
                      <a:pt x="199754" y="40194"/>
                      <a:pt x="195263" y="45244"/>
                      <a:pt x="190500" y="50007"/>
                    </a:cubicBezTo>
                    <a:lnTo>
                      <a:pt x="176213" y="64294"/>
                    </a:lnTo>
                    <a:cubicBezTo>
                      <a:pt x="174625" y="66675"/>
                      <a:pt x="173133" y="69123"/>
                      <a:pt x="171450" y="71438"/>
                    </a:cubicBezTo>
                    <a:cubicBezTo>
                      <a:pt x="166781" y="77857"/>
                      <a:pt x="161566" y="83884"/>
                      <a:pt x="157163" y="90488"/>
                    </a:cubicBezTo>
                    <a:lnTo>
                      <a:pt x="147638" y="104775"/>
                    </a:lnTo>
                    <a:cubicBezTo>
                      <a:pt x="146050" y="107156"/>
                      <a:pt x="144155" y="109359"/>
                      <a:pt x="142875" y="111919"/>
                    </a:cubicBezTo>
                    <a:cubicBezTo>
                      <a:pt x="141288" y="115094"/>
                      <a:pt x="139511" y="118181"/>
                      <a:pt x="138113" y="121444"/>
                    </a:cubicBezTo>
                    <a:cubicBezTo>
                      <a:pt x="137124" y="123751"/>
                      <a:pt x="136770" y="126303"/>
                      <a:pt x="135731" y="128588"/>
                    </a:cubicBezTo>
                    <a:cubicBezTo>
                      <a:pt x="132793" y="135051"/>
                      <a:pt x="128451" y="140903"/>
                      <a:pt x="126206" y="147638"/>
                    </a:cubicBezTo>
                    <a:lnTo>
                      <a:pt x="119063" y="169069"/>
                    </a:lnTo>
                    <a:lnTo>
                      <a:pt x="116681" y="176213"/>
                    </a:lnTo>
                    <a:lnTo>
                      <a:pt x="114300" y="183357"/>
                    </a:lnTo>
                    <a:lnTo>
                      <a:pt x="33338" y="10477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05" name="그룹 404"/>
          <p:cNvGrpSpPr/>
          <p:nvPr/>
        </p:nvGrpSpPr>
        <p:grpSpPr>
          <a:xfrm>
            <a:off x="5547380" y="3041928"/>
            <a:ext cx="1745899" cy="209288"/>
            <a:chOff x="5459331" y="3041928"/>
            <a:chExt cx="1745899" cy="209288"/>
          </a:xfrm>
        </p:grpSpPr>
        <p:sp>
          <p:nvSpPr>
            <p:cNvPr id="406" name="TextBox 139"/>
            <p:cNvSpPr txBox="1"/>
            <p:nvPr/>
          </p:nvSpPr>
          <p:spPr>
            <a:xfrm>
              <a:off x="5459331" y="3041928"/>
              <a:ext cx="1745899" cy="209288"/>
            </a:xfrm>
            <a:prstGeom prst="rect">
              <a:avLst/>
            </a:prstGeom>
            <a:noFill/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defPPr>
                <a:defRPr lang="ko-KR"/>
              </a:defPPr>
              <a:lvl1pPr indent="0">
                <a:lnSpc>
                  <a:spcPct val="150000"/>
                </a:lnSpc>
                <a:defRPr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그룹회전               개별회전</a:t>
              </a:r>
              <a:endParaRPr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7" name="모서리가 둥근 직사각형 406"/>
            <p:cNvSpPr/>
            <p:nvPr/>
          </p:nvSpPr>
          <p:spPr>
            <a:xfrm>
              <a:off x="6110665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08" name="모서리가 둥근 직사각형 407"/>
            <p:cNvSpPr/>
            <p:nvPr/>
          </p:nvSpPr>
          <p:spPr>
            <a:xfrm>
              <a:off x="5927204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09" name="모서리가 둥근 직사각형 408"/>
            <p:cNvSpPr/>
            <p:nvPr/>
          </p:nvSpPr>
          <p:spPr>
            <a:xfrm>
              <a:off x="6936661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10" name="모서리가 둥근 직사각형 409"/>
            <p:cNvSpPr/>
            <p:nvPr/>
          </p:nvSpPr>
          <p:spPr>
            <a:xfrm>
              <a:off x="6753200" y="3080545"/>
              <a:ext cx="147848" cy="1350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endParaRPr lang="ko-KR" altLang="en-US" sz="700" dirty="0">
                <a:ea typeface="맑은 고딕" pitchFamily="50" charset="-127"/>
              </a:endParaRPr>
            </a:p>
          </p:txBody>
        </p:sp>
        <p:sp>
          <p:nvSpPr>
            <p:cNvPr id="411" name="굽은 화살표 410"/>
            <p:cNvSpPr/>
            <p:nvPr/>
          </p:nvSpPr>
          <p:spPr>
            <a:xfrm>
              <a:off x="6150372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2" name="굽은 화살표 411"/>
            <p:cNvSpPr/>
            <p:nvPr/>
          </p:nvSpPr>
          <p:spPr>
            <a:xfrm flipH="1">
              <a:off x="5955388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3" name="굽은 화살표 412"/>
            <p:cNvSpPr/>
            <p:nvPr/>
          </p:nvSpPr>
          <p:spPr>
            <a:xfrm>
              <a:off x="6979305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4" name="굽은 화살표 413"/>
            <p:cNvSpPr/>
            <p:nvPr/>
          </p:nvSpPr>
          <p:spPr>
            <a:xfrm flipH="1">
              <a:off x="6784321" y="3109830"/>
              <a:ext cx="72000" cy="72000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76736"/>
            <a:ext cx="2145437" cy="18811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장소 </a:t>
            </a:r>
            <a:r>
              <a:rPr lang="en-US" altLang="ko-KR" sz="750" smtClean="0">
                <a:ea typeface="맑은 고딕" pitchFamily="50" charset="-127"/>
              </a:rPr>
              <a:t>: </a:t>
            </a:r>
            <a:r>
              <a:rPr lang="ko-KR" altLang="en-US" sz="750" smtClean="0">
                <a:ea typeface="맑은 고딕" pitchFamily="50" charset="-127"/>
              </a:rPr>
              <a:t>세종문화회관 </a:t>
            </a:r>
            <a:r>
              <a:rPr lang="en-US" altLang="ko-KR" sz="750" smtClean="0">
                <a:ea typeface="맑은 고딕" pitchFamily="50" charset="-127"/>
              </a:rPr>
              <a:t>&gt; </a:t>
            </a:r>
            <a:r>
              <a:rPr lang="ko-KR" altLang="en-US" sz="750" smtClean="0">
                <a:ea typeface="맑은 고딕" pitchFamily="50" charset="-127"/>
              </a:rPr>
              <a:t>세종아트홀 </a:t>
            </a:r>
            <a:r>
              <a:rPr lang="en-US" altLang="ko-KR" sz="750" smtClean="0">
                <a:ea typeface="맑은 고딕" pitchFamily="50" charset="-127"/>
              </a:rPr>
              <a:t>&gt; </a:t>
            </a:r>
            <a:r>
              <a:rPr lang="ko-KR" altLang="en-US" sz="750" smtClean="0">
                <a:ea typeface="맑은 고딕" pitchFamily="50" charset="-127"/>
              </a:rPr>
              <a:t>기본</a:t>
            </a:r>
            <a:r>
              <a:rPr lang="en-US" altLang="ko-KR" sz="750" smtClean="0">
                <a:ea typeface="맑은 고딕" pitchFamily="50" charset="-127"/>
              </a:rPr>
              <a:t>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46576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50" name="AutoShape 348"/>
          <p:cNvSpPr>
            <a:spLocks noChangeArrowheads="1"/>
          </p:cNvSpPr>
          <p:nvPr/>
        </p:nvSpPr>
        <p:spPr bwMode="auto">
          <a:xfrm>
            <a:off x="6502789" y="3333461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105" name="직사각형 104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12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9" name="직사각형 2631"/>
          <p:cNvSpPr/>
          <p:nvPr/>
        </p:nvSpPr>
        <p:spPr>
          <a:xfrm>
            <a:off x="5982926" y="3884661"/>
            <a:ext cx="903150" cy="1587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연석으로 저</a:t>
            </a:r>
            <a:r>
              <a:rPr lang="ko-KR" altLang="en-US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하기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818483" y="4215548"/>
            <a:ext cx="1214762" cy="27019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600" dirty="0" smtClean="0">
                <a:latin typeface="맑은 고딕" pitchFamily="50" charset="-127"/>
                <a:ea typeface="맑은 고딕" pitchFamily="50" charset="-127"/>
              </a:rPr>
              <a:t>좌석번호가 할당된 좌석에만 </a:t>
            </a:r>
            <a:r>
              <a:rPr lang="en-US" altLang="ko-KR" sz="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600" dirty="0" smtClean="0">
                <a:latin typeface="맑은 고딕" pitchFamily="50" charset="-127"/>
                <a:ea typeface="맑은 고딕" pitchFamily="50" charset="-127"/>
              </a:rPr>
              <a:t>연석지정이 가능합니다</a:t>
            </a:r>
            <a:r>
              <a:rPr lang="en-US" altLang="ko-KR" sz="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418432" y="238300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482728" y="238243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549400" y="2383500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13696" y="239007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418432" y="2462084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482728" y="2461516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549400" y="2462582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613696" y="2469158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418432" y="2543044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482728" y="2542476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549400" y="2543542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613696" y="2550118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18432" y="262760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82728" y="262703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549400" y="2628100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613696" y="263467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418432" y="2706684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482728" y="2706116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549400" y="2707182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613696" y="2713758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411288" y="2787644"/>
            <a:ext cx="52341" cy="647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475584" y="2787076"/>
            <a:ext cx="52341" cy="647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542256" y="2788142"/>
            <a:ext cx="52341" cy="647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606552" y="2794718"/>
            <a:ext cx="52341" cy="647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89739" y="238516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754035" y="2384600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820707" y="238566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892147" y="238509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689739" y="2464250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754035" y="2463682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820707" y="2464748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892147" y="2471324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689739" y="2545210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754035" y="2544642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820707" y="2545708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892147" y="2552284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689739" y="2629768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754035" y="2629200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820707" y="263026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892147" y="263684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689739" y="2708850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754035" y="2708282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820707" y="2709348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892147" y="2715924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682595" y="2789810"/>
            <a:ext cx="52341" cy="647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746891" y="2789242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2813563" y="2790308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885003" y="2796884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2957640" y="238516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3021936" y="2384600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088608" y="238566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3152904" y="238509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951736" y="2462084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951736" y="2543044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951736" y="262760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951736" y="2706684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2944592" y="2787644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3027779" y="2457176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3092075" y="2456608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158747" y="2457674"/>
            <a:ext cx="52341" cy="64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027779" y="2538136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3092075" y="2537568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158747" y="2538634"/>
            <a:ext cx="52341" cy="647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3027779" y="262269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3092075" y="262212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158747" y="262319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3027779" y="2701776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3092075" y="2701208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3158747" y="2702274"/>
            <a:ext cx="52341" cy="647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020635" y="2782736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084931" y="2782168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151603" y="2783234"/>
            <a:ext cx="52341" cy="64794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371724" y="2350293"/>
            <a:ext cx="885825" cy="121445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1630" y="2217398"/>
            <a:ext cx="412590" cy="165036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00" smtClean="0">
                <a:solidFill>
                  <a:srgbClr val="0000FF"/>
                </a:solidFill>
                <a:ea typeface="맑은 고딕" pitchFamily="50" charset="-127"/>
              </a:rPr>
              <a:t>연석임</a:t>
            </a:r>
          </a:p>
        </p:txBody>
      </p:sp>
      <p:sp>
        <p:nvSpPr>
          <p:cNvPr id="247" name="AutoShape 348"/>
          <p:cNvSpPr>
            <a:spLocks noChangeArrowheads="1"/>
          </p:cNvSpPr>
          <p:nvPr/>
        </p:nvSpPr>
        <p:spPr bwMode="auto">
          <a:xfrm>
            <a:off x="5927878" y="380275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2</a:t>
            </a:r>
            <a:endParaRPr kumimoji="0" lang="en-US" altLang="ko-KR" sz="600"/>
          </a:p>
        </p:txBody>
      </p:sp>
      <p:sp>
        <p:nvSpPr>
          <p:cNvPr id="248" name="AutoShape 348"/>
          <p:cNvSpPr>
            <a:spLocks noChangeArrowheads="1"/>
          </p:cNvSpPr>
          <p:nvPr/>
        </p:nvSpPr>
        <p:spPr bwMode="auto">
          <a:xfrm>
            <a:off x="5664845" y="588000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3</a:t>
            </a:r>
            <a:endParaRPr kumimoji="0" lang="en-US" altLang="ko-KR" sz="600"/>
          </a:p>
        </p:txBody>
      </p:sp>
      <p:sp>
        <p:nvSpPr>
          <p:cNvPr id="274" name="자유형 273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5" name="자유형 274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solidFill>
            <a:schemeClr val="bg1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284" name="AutoShape 348"/>
          <p:cNvSpPr>
            <a:spLocks noChangeArrowheads="1"/>
          </p:cNvSpPr>
          <p:nvPr/>
        </p:nvSpPr>
        <p:spPr bwMode="auto">
          <a:xfrm>
            <a:off x="3192015" y="224254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287" name="AutoShape 348"/>
          <p:cNvSpPr>
            <a:spLocks noChangeArrowheads="1"/>
          </p:cNvSpPr>
          <p:nvPr/>
        </p:nvSpPr>
        <p:spPr bwMode="auto">
          <a:xfrm>
            <a:off x="6096931" y="645467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4</a:t>
            </a:r>
            <a:endParaRPr kumimoji="0" lang="en-US" altLang="ko-KR" sz="600"/>
          </a:p>
        </p:txBody>
      </p:sp>
      <p:sp>
        <p:nvSpPr>
          <p:cNvPr id="288" name="직사각형 287"/>
          <p:cNvSpPr/>
          <p:nvPr/>
        </p:nvSpPr>
        <p:spPr>
          <a:xfrm>
            <a:off x="2807048" y="3097606"/>
            <a:ext cx="52341" cy="6479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AutoShape 348"/>
          <p:cNvSpPr>
            <a:spLocks noChangeArrowheads="1"/>
          </p:cNvSpPr>
          <p:nvPr/>
        </p:nvSpPr>
        <p:spPr bwMode="auto">
          <a:xfrm>
            <a:off x="2669402" y="302577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4</a:t>
            </a:r>
            <a:endParaRPr kumimoji="0" lang="en-US" altLang="ko-KR" sz="600"/>
          </a:p>
        </p:txBody>
      </p:sp>
      <p:sp>
        <p:nvSpPr>
          <p:cNvPr id="294" name="AutoShape 348"/>
          <p:cNvSpPr>
            <a:spLocks noChangeArrowheads="1"/>
          </p:cNvSpPr>
          <p:nvPr/>
        </p:nvSpPr>
        <p:spPr bwMode="auto">
          <a:xfrm>
            <a:off x="3518960" y="480334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5</a:t>
            </a:r>
            <a:endParaRPr kumimoji="0" lang="en-US" altLang="ko-KR" sz="600"/>
          </a:p>
        </p:txBody>
      </p:sp>
      <p:sp>
        <p:nvSpPr>
          <p:cNvPr id="314" name="AutoShape 348"/>
          <p:cNvSpPr>
            <a:spLocks noChangeArrowheads="1"/>
          </p:cNvSpPr>
          <p:nvPr/>
        </p:nvSpPr>
        <p:spPr bwMode="auto">
          <a:xfrm>
            <a:off x="2079154" y="479860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6</a:t>
            </a:r>
            <a:endParaRPr kumimoji="0" lang="en-US" altLang="ko-KR" sz="600"/>
          </a:p>
        </p:txBody>
      </p:sp>
      <p:grpSp>
        <p:nvGrpSpPr>
          <p:cNvPr id="5" name="그룹 4"/>
          <p:cNvGrpSpPr/>
          <p:nvPr/>
        </p:nvGrpSpPr>
        <p:grpSpPr>
          <a:xfrm>
            <a:off x="2669402" y="5282658"/>
            <a:ext cx="2466009" cy="726385"/>
            <a:chOff x="2620341" y="5752996"/>
            <a:chExt cx="2466009" cy="726385"/>
          </a:xfrm>
        </p:grpSpPr>
        <p:sp>
          <p:nvSpPr>
            <p:cNvPr id="250" name="사각형 설명선 249"/>
            <p:cNvSpPr/>
            <p:nvPr/>
          </p:nvSpPr>
          <p:spPr bwMode="auto">
            <a:xfrm>
              <a:off x="2620341" y="5752996"/>
              <a:ext cx="2466009" cy="726385"/>
            </a:xfrm>
            <a:prstGeom prst="wedgeRectCallout">
              <a:avLst>
                <a:gd name="adj1" fmla="val 71531"/>
                <a:gd name="adj2" fmla="val 65015"/>
              </a:avLst>
            </a:prstGeom>
            <a:solidFill>
              <a:srgbClr val="000000">
                <a:alpha val="69804"/>
              </a:srgb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square" lIns="36000" tIns="36000" rIns="36000" bIns="36000" rtlCol="0" anchor="t">
              <a:noAutofit/>
            </a:bodyPr>
            <a:lstStyle/>
            <a:p>
              <a:endParaRPr lang="ko-KR" altLang="en-US" sz="700" b="0" dirty="0" smtClean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2640290" y="5768279"/>
              <a:ext cx="300858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640290" y="5905677"/>
              <a:ext cx="300858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A125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2921178" y="5768279"/>
              <a:ext cx="360000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번호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2921178" y="5905677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4713356" y="5768279"/>
              <a:ext cx="360000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층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4713356" y="5905677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633355" y="5905677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633356" y="5768279"/>
              <a:ext cx="360000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존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993355" y="5905677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993356" y="5768279"/>
              <a:ext cx="360000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블록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353356" y="5768279"/>
              <a:ext cx="360000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구역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353357" y="5905677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273356" y="5768279"/>
              <a:ext cx="360000" cy="141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열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3273356" y="5905677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640290" y="6045196"/>
              <a:ext cx="300858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A126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921178" y="6045196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713356" y="6045196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633355" y="6045196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993355" y="6045196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4353357" y="6045196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3273356" y="6045196"/>
              <a:ext cx="360000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2634456" y="6183308"/>
              <a:ext cx="300858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A126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922488" y="6183308"/>
              <a:ext cx="2150868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비지정석 </a:t>
              </a:r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2634456" y="6321420"/>
              <a:ext cx="300858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A126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2922488" y="6321420"/>
              <a:ext cx="2150868" cy="141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비지정석 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3" name="AutoShape 348"/>
          <p:cNvSpPr>
            <a:spLocks noChangeArrowheads="1"/>
          </p:cNvSpPr>
          <p:nvPr/>
        </p:nvSpPr>
        <p:spPr bwMode="auto">
          <a:xfrm>
            <a:off x="2592537" y="521477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3</a:t>
            </a:r>
            <a:endParaRPr kumimoji="0" lang="en-US" altLang="ko-KR" sz="600"/>
          </a:p>
        </p:txBody>
      </p:sp>
      <p:sp>
        <p:nvSpPr>
          <p:cNvPr id="194" name="직사각형 193"/>
          <p:cNvSpPr/>
          <p:nvPr/>
        </p:nvSpPr>
        <p:spPr bwMode="auto">
          <a:xfrm>
            <a:off x="2374432" y="2745208"/>
            <a:ext cx="397343" cy="126579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757768" y="2644056"/>
            <a:ext cx="802762" cy="349702"/>
          </a:xfrm>
          <a:prstGeom prst="rect">
            <a:avLst/>
          </a:prstGeom>
          <a:noFill/>
        </p:spPr>
        <p:txBody>
          <a:bodyPr wrap="square" lIns="90000" tIns="36000" rIns="90000" bIns="36000" rtlCol="0">
            <a:spAutoFit/>
          </a:bodyPr>
          <a:lstStyle/>
          <a:p>
            <a:r>
              <a:rPr lang="ko-KR" altLang="en-US" sz="600" smtClean="0">
                <a:solidFill>
                  <a:srgbClr val="0000FF"/>
                </a:solidFill>
                <a:ea typeface="맑은 고딕" pitchFamily="50" charset="-127"/>
              </a:rPr>
              <a:t>연석 지정이</a:t>
            </a:r>
            <a:endParaRPr lang="en-US" altLang="ko-KR" sz="600">
              <a:solidFill>
                <a:srgbClr val="0000FF"/>
              </a:solidFill>
              <a:ea typeface="맑은 고딕" pitchFamily="50" charset="-127"/>
            </a:endParaRPr>
          </a:p>
          <a:p>
            <a:r>
              <a:rPr lang="ko-KR" altLang="en-US" sz="600" smtClean="0">
                <a:solidFill>
                  <a:srgbClr val="0000FF"/>
                </a:solidFill>
                <a:ea typeface="맑은 고딕" pitchFamily="50" charset="-127"/>
              </a:rPr>
              <a:t>안된 좌석 컬러</a:t>
            </a:r>
            <a:endParaRPr lang="en-US" altLang="ko-KR" sz="600" smtClean="0">
              <a:solidFill>
                <a:srgbClr val="0000FF"/>
              </a:solidFill>
              <a:ea typeface="맑은 고딕" pitchFamily="50" charset="-127"/>
            </a:endParaRPr>
          </a:p>
          <a:p>
            <a:r>
              <a:rPr lang="en-US" altLang="ko-KR" sz="600" smtClean="0">
                <a:solidFill>
                  <a:srgbClr val="0000FF"/>
                </a:solidFill>
                <a:ea typeface="맑은 고딕" pitchFamily="50" charset="-127"/>
              </a:rPr>
              <a:t>(</a:t>
            </a:r>
            <a:r>
              <a:rPr lang="ko-KR" altLang="en-US" sz="600" smtClean="0">
                <a:solidFill>
                  <a:srgbClr val="0000FF"/>
                </a:solidFill>
                <a:ea typeface="맑은 고딕" pitchFamily="50" charset="-127"/>
              </a:rPr>
              <a:t>진한회색</a:t>
            </a:r>
            <a:r>
              <a:rPr lang="en-US" altLang="ko-KR" sz="600" smtClean="0">
                <a:solidFill>
                  <a:srgbClr val="0000FF"/>
                </a:solidFill>
                <a:ea typeface="맑은 고딕" pitchFamily="50" charset="-127"/>
              </a:rPr>
              <a:t>)</a:t>
            </a:r>
            <a:endParaRPr lang="ko-KR" altLang="en-US" sz="600" smtClean="0">
              <a:solidFill>
                <a:srgbClr val="0000FF"/>
              </a:solidFill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5547382" y="2385938"/>
            <a:ext cx="1745898" cy="611014"/>
            <a:chOff x="5547382" y="2385938"/>
            <a:chExt cx="1745898" cy="611014"/>
          </a:xfrm>
        </p:grpSpPr>
        <p:sp>
          <p:nvSpPr>
            <p:cNvPr id="197" name="직사각형 196"/>
            <p:cNvSpPr/>
            <p:nvPr/>
          </p:nvSpPr>
          <p:spPr>
            <a:xfrm>
              <a:off x="5547382" y="2385938"/>
              <a:ext cx="1745898" cy="611014"/>
            </a:xfrm>
            <a:prstGeom prst="rect">
              <a:avLst/>
            </a:prstGeom>
            <a:noFill/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b="1" smtClean="0">
                  <a:ea typeface="맑은 고딕" pitchFamily="50" charset="-127"/>
                </a:rPr>
                <a:t>좌석 그룹 만들기</a:t>
              </a:r>
              <a:endParaRPr lang="ko-KR" altLang="en-US" sz="700" b="1" dirty="0">
                <a:ea typeface="맑은 고딕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5749774" y="2615549"/>
              <a:ext cx="270685" cy="15841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" dirty="0">
                  <a:ea typeface="맑은 고딕" pitchFamily="50" charset="-127"/>
                </a:rPr>
                <a:t>5</a:t>
              </a:r>
              <a:endParaRPr lang="ko-KR" altLang="en-US" sz="600" dirty="0">
                <a:ea typeface="맑은 고딕" pitchFamily="50" charset="-127"/>
              </a:endParaRPr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6645974" y="2615640"/>
              <a:ext cx="323250" cy="1561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/>
            <a:p>
              <a:pPr algn="ctr"/>
              <a:r>
                <a:rPr lang="ko-KR" altLang="en-US" sz="600" spc="-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만들기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6214036" y="2615549"/>
              <a:ext cx="270685" cy="15841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" dirty="0" smtClean="0">
                  <a:ea typeface="맑은 고딕" pitchFamily="50" charset="-127"/>
                </a:rPr>
                <a:t>10</a:t>
              </a: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5567863" y="2781508"/>
              <a:ext cx="1215987" cy="215444"/>
              <a:chOff x="5479814" y="2781508"/>
              <a:chExt cx="1215987" cy="215444"/>
            </a:xfrm>
          </p:grpSpPr>
          <p:sp>
            <p:nvSpPr>
              <p:cNvPr id="217" name="TextBox 203"/>
              <p:cNvSpPr txBox="1"/>
              <p:nvPr/>
            </p:nvSpPr>
            <p:spPr>
              <a:xfrm>
                <a:off x="5909882" y="2781508"/>
                <a:ext cx="4088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en-US" altLang="ko-KR" sz="4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400" smtClean="0">
                    <a:latin typeface="맑은 고딕" pitchFamily="50" charset="-127"/>
                    <a:ea typeface="맑은 고딕" pitchFamily="50" charset="-127"/>
                  </a:rPr>
                  <a:t> ●●●● </a:t>
                </a:r>
                <a:endParaRPr lang="ko-KR" altLang="en-US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1" name="TextBox 200"/>
              <p:cNvSpPr txBox="1"/>
              <p:nvPr/>
            </p:nvSpPr>
            <p:spPr>
              <a:xfrm>
                <a:off x="6287992" y="2781508"/>
                <a:ext cx="4078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 ●●●●</a:t>
                </a:r>
                <a:endParaRPr lang="en-US" altLang="ko-KR" sz="4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ko-KR" altLang="en-US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5" name="TextBox 205"/>
              <p:cNvSpPr txBox="1"/>
              <p:nvPr/>
            </p:nvSpPr>
            <p:spPr>
              <a:xfrm>
                <a:off x="5529064" y="2781508"/>
                <a:ext cx="4136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en-US" altLang="ko-KR" sz="4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400" dirty="0" smtClean="0">
                    <a:latin typeface="맑은 고딕" pitchFamily="50" charset="-127"/>
                    <a:ea typeface="맑은 고딕" pitchFamily="50" charset="-127"/>
                  </a:rPr>
                  <a:t>●●●●</a:t>
                </a:r>
                <a:endParaRPr lang="en-US" altLang="ko-KR" sz="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29" name="그림 228" descr="라디오버튼 확인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479814" y="2828398"/>
                <a:ext cx="121664" cy="121664"/>
              </a:xfrm>
              <a:prstGeom prst="rect">
                <a:avLst/>
              </a:prstGeom>
            </p:spPr>
          </p:pic>
          <p:pic>
            <p:nvPicPr>
              <p:cNvPr id="233" name="그림 232" descr="라디오버튼 미확인.png"/>
              <p:cNvPicPr>
                <a:picLocks noChangeAspect="1"/>
              </p:cNvPicPr>
              <p:nvPr/>
            </p:nvPicPr>
            <p:blipFill>
              <a:blip r:embed="rId6" cstate="print">
                <a:grayscl/>
              </a:blip>
              <a:stretch>
                <a:fillRect/>
              </a:stretch>
            </p:blipFill>
            <p:spPr>
              <a:xfrm>
                <a:off x="5857311" y="2828398"/>
                <a:ext cx="121664" cy="121664"/>
              </a:xfrm>
              <a:prstGeom prst="rect">
                <a:avLst/>
              </a:prstGeom>
            </p:spPr>
          </p:pic>
          <p:pic>
            <p:nvPicPr>
              <p:cNvPr id="236" name="그림 235" descr="라디오버튼 미확인.png"/>
              <p:cNvPicPr>
                <a:picLocks noChangeAspect="1"/>
              </p:cNvPicPr>
              <p:nvPr/>
            </p:nvPicPr>
            <p:blipFill>
              <a:blip r:embed="rId6" cstate="print">
                <a:grayscl/>
              </a:blip>
              <a:stretch>
                <a:fillRect/>
              </a:stretch>
            </p:blipFill>
            <p:spPr>
              <a:xfrm>
                <a:off x="6252991" y="2828398"/>
                <a:ext cx="121664" cy="121664"/>
              </a:xfrm>
              <a:prstGeom prst="rect">
                <a:avLst/>
              </a:prstGeom>
            </p:spPr>
          </p:pic>
        </p:grpSp>
        <p:pic>
          <p:nvPicPr>
            <p:cNvPr id="211" name="Picture 2" descr="https://cdn3.iconfinder.com/data/icons/fez/512/FEZ-04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424" y="2455833"/>
              <a:ext cx="103037" cy="10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구부러진 연결선 9"/>
          <p:cNvCxnSpPr>
            <a:endCxn id="195" idx="1"/>
          </p:cNvCxnSpPr>
          <p:nvPr/>
        </p:nvCxnSpPr>
        <p:spPr bwMode="auto">
          <a:xfrm rot="16200000" flipH="1">
            <a:off x="611649" y="1672788"/>
            <a:ext cx="1383014" cy="909224"/>
          </a:xfrm>
          <a:prstGeom prst="curvedConnector2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44488" y="1276417"/>
            <a:ext cx="1616446" cy="165036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00" smtClean="0">
                <a:solidFill>
                  <a:srgbClr val="0000FF"/>
                </a:solidFill>
                <a:ea typeface="맑은 고딕" pitchFamily="50" charset="-127"/>
              </a:rPr>
              <a:t>번호를 자동배열로 부여하지 않았기 때문</a:t>
            </a:r>
            <a:r>
              <a:rPr lang="en-US" altLang="ko-KR" sz="600" smtClean="0">
                <a:solidFill>
                  <a:srgbClr val="0000FF"/>
                </a:solidFill>
                <a:ea typeface="맑은 고딕" pitchFamily="50" charset="-127"/>
              </a:rPr>
              <a:t>.</a:t>
            </a:r>
            <a:endParaRPr lang="ko-KR" altLang="en-US" sz="600" smtClean="0">
              <a:solidFill>
                <a:srgbClr val="0000FF"/>
              </a:solidFill>
              <a:ea typeface="맑은 고딕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420768" y="2601962"/>
            <a:ext cx="980500" cy="158418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smtClean="0">
                <a:ea typeface="맑은 고딕" pitchFamily="50" charset="-127"/>
              </a:rPr>
              <a:t>      행               </a:t>
            </a:r>
            <a:r>
              <a:rPr lang="ko-KR" altLang="en-US" sz="600" dirty="0" smtClean="0">
                <a:ea typeface="맑은 고딕" pitchFamily="50" charset="-127"/>
              </a:rPr>
              <a:t>열</a:t>
            </a:r>
            <a:endParaRPr lang="ko-KR" altLang="en-US" sz="6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6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07" y="201851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+mn-ea"/>
                <a:ea typeface="+mn-ea"/>
              </a:rPr>
              <a:t>[ </a:t>
            </a:r>
            <a:r>
              <a:rPr lang="ko-KR" altLang="en-US" sz="1100" b="1" smtClean="0">
                <a:latin typeface="+mn-ea"/>
                <a:ea typeface="+mn-ea"/>
              </a:rPr>
              <a:t>티켓링크 개인회원 </a:t>
            </a:r>
            <a:r>
              <a:rPr lang="en-US" altLang="ko-KR" sz="1100" b="1" smtClean="0">
                <a:latin typeface="+mn-ea"/>
                <a:ea typeface="+mn-ea"/>
              </a:rPr>
              <a:t>] 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09769" y="764704"/>
            <a:ext cx="1382006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관람일</a:t>
            </a:r>
            <a:r>
              <a:rPr lang="en-US" altLang="ko-KR" sz="800" smtClean="0">
                <a:solidFill>
                  <a:schemeClr val="tx1"/>
                </a:solidFill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</a:rPr>
              <a:t>회차선택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96683" y="959947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79306" y="744031"/>
            <a:ext cx="1368152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할인옵션</a:t>
            </a:r>
            <a:r>
              <a:rPr lang="en-US" altLang="ko-KR" sz="800" smtClean="0">
                <a:solidFill>
                  <a:schemeClr val="tx1"/>
                </a:solidFill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</a:rPr>
              <a:t>매수선택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4488" y="764704"/>
            <a:ext cx="1210282" cy="648072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상품 상세 페이지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763867" y="93916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67538" y="741185"/>
            <a:ext cx="1152128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배송지 선택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및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결제방식 선택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975256" y="960019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8336" y="764776"/>
            <a:ext cx="1382006" cy="648000"/>
          </a:xfrm>
          <a:prstGeom prst="roundRect">
            <a:avLst>
              <a:gd name="adj" fmla="val 10007"/>
            </a:avLst>
          </a:prstGeom>
          <a:solidFill>
            <a:srgbClr val="F68222">
              <a:alpha val="38039"/>
            </a:srgb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좌석선택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(</a:t>
            </a:r>
            <a:r>
              <a:rPr lang="ko-KR" altLang="en-US" sz="800" smtClean="0">
                <a:solidFill>
                  <a:schemeClr val="tx1"/>
                </a:solidFill>
              </a:rPr>
              <a:t>위치</a:t>
            </a:r>
            <a:r>
              <a:rPr lang="en-US" altLang="ko-KR" sz="800" smtClean="0">
                <a:solidFill>
                  <a:schemeClr val="tx1"/>
                </a:solidFill>
              </a:rPr>
              <a:t>+</a:t>
            </a:r>
            <a:r>
              <a:rPr lang="ko-KR" altLang="en-US" sz="800" smtClean="0">
                <a:solidFill>
                  <a:schemeClr val="tx1"/>
                </a:solidFill>
              </a:rPr>
              <a:t>등급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875250" y="960019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180" y="1871246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+mn-ea"/>
                <a:ea typeface="+mn-ea"/>
              </a:rPr>
              <a:t>[ </a:t>
            </a:r>
            <a:r>
              <a:rPr lang="ko-KR" altLang="en-US" sz="1100" b="1" smtClean="0">
                <a:latin typeface="+mn-ea"/>
                <a:ea typeface="+mn-ea"/>
              </a:rPr>
              <a:t>도면 작업 </a:t>
            </a:r>
            <a:r>
              <a:rPr lang="en-US" altLang="ko-KR" sz="1100" b="1" smtClean="0">
                <a:latin typeface="+mn-ea"/>
                <a:ea typeface="+mn-ea"/>
              </a:rPr>
              <a:t>TOOL ] 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09769" y="2848565"/>
            <a:ext cx="1382006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물리도면 작업 준비</a:t>
            </a:r>
            <a:r>
              <a:rPr lang="en-US" altLang="ko-KR" sz="800" smtClean="0">
                <a:solidFill>
                  <a:schemeClr val="tx1"/>
                </a:solidFill>
              </a:rPr>
              <a:t>2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796683" y="3043808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79306" y="2827892"/>
            <a:ext cx="1368152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</a:rPr>
              <a:t>저</a:t>
            </a:r>
            <a:r>
              <a:rPr lang="ko-KR" altLang="en-US" sz="8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4488" y="2848565"/>
            <a:ext cx="1210282" cy="648072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물리도면 작업 준비</a:t>
            </a:r>
            <a:r>
              <a:rPr lang="en-US" altLang="ko-KR" sz="800" smtClean="0">
                <a:solidFill>
                  <a:schemeClr val="tx1"/>
                </a:solidFill>
              </a:rPr>
              <a:t>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763867" y="3023027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88336" y="2848637"/>
            <a:ext cx="1382006" cy="648000"/>
          </a:xfrm>
          <a:prstGeom prst="roundRect">
            <a:avLst>
              <a:gd name="adj" fmla="val 10007"/>
            </a:avLst>
          </a:prstGeom>
          <a:solidFill>
            <a:srgbClr val="F68222">
              <a:alpha val="38039"/>
            </a:srgb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물리도면 작업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5875250" y="3043880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4488" y="2492896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latin typeface="+mn-ea"/>
                <a:ea typeface="+mn-ea"/>
              </a:rPr>
              <a:t>1. </a:t>
            </a:r>
            <a:r>
              <a:rPr lang="ko-KR" altLang="en-US" b="1" i="1" smtClean="0">
                <a:latin typeface="+mn-ea"/>
                <a:ea typeface="+mn-ea"/>
              </a:rPr>
              <a:t>물리도면</a:t>
            </a:r>
            <a:endParaRPr lang="ko-KR" altLang="en-US" b="1" i="1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396" y="3540937"/>
            <a:ext cx="1321196" cy="76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기본 </a:t>
            </a:r>
            <a:r>
              <a:rPr lang="en-US" altLang="ko-KR" sz="750" smtClean="0">
                <a:latin typeface="+mn-ea"/>
                <a:ea typeface="+mn-ea"/>
              </a:rPr>
              <a:t>BG</a:t>
            </a:r>
            <a:r>
              <a:rPr lang="ko-KR" altLang="en-US" sz="750" smtClean="0">
                <a:latin typeface="+mn-ea"/>
                <a:ea typeface="+mn-ea"/>
              </a:rPr>
              <a:t> 이미지 제작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블럭 </a:t>
            </a:r>
            <a:r>
              <a:rPr lang="en-US" altLang="ko-KR" sz="750" smtClean="0">
                <a:latin typeface="+mn-ea"/>
                <a:ea typeface="+mn-ea"/>
              </a:rPr>
              <a:t>BG </a:t>
            </a:r>
            <a:r>
              <a:rPr lang="ko-KR" altLang="en-US" sz="750" smtClean="0">
                <a:latin typeface="+mn-ea"/>
                <a:ea typeface="+mn-ea"/>
              </a:rPr>
              <a:t>이미지 제작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블럭 좌표 파일 제작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비지정석 좌표 파일 제작</a:t>
            </a:r>
            <a:endParaRPr lang="ko-KR" altLang="en-US" sz="75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3652" y="3540063"/>
            <a:ext cx="13869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장소 등록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물리도면 등록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(</a:t>
            </a:r>
            <a:r>
              <a:rPr lang="ko-KR" altLang="en-US" sz="750" smtClean="0">
                <a:latin typeface="+mn-ea"/>
                <a:ea typeface="+mn-ea"/>
              </a:rPr>
              <a:t>물리도면 등록시 </a:t>
            </a:r>
            <a:r>
              <a:rPr lang="en-US" altLang="ko-KR" sz="750" smtClean="0">
                <a:latin typeface="+mn-ea"/>
                <a:ea typeface="+mn-ea"/>
              </a:rPr>
              <a:t>BG</a:t>
            </a:r>
            <a:r>
              <a:rPr lang="ko-KR" altLang="en-US" sz="750" smtClean="0">
                <a:latin typeface="+mn-ea"/>
                <a:ea typeface="+mn-ea"/>
              </a:rPr>
              <a:t>이미지</a:t>
            </a:r>
            <a:r>
              <a:rPr lang="en-US" altLang="ko-KR" sz="75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750" smtClean="0">
                <a:latin typeface="+mn-ea"/>
                <a:ea typeface="+mn-ea"/>
              </a:rPr>
              <a:t>좌표파일 첨부</a:t>
            </a:r>
            <a:r>
              <a:rPr lang="en-US" altLang="ko-KR" sz="750" smtClean="0">
                <a:latin typeface="+mn-ea"/>
                <a:ea typeface="+mn-ea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555" y="3545457"/>
            <a:ext cx="1061509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좌석 만들기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좌석번호 부여하기</a:t>
            </a:r>
            <a:endParaRPr lang="en-US" altLang="ko-KR" sz="75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연석 부여하기</a:t>
            </a:r>
            <a:endParaRPr lang="en-US" altLang="ko-KR" sz="750" smtClean="0"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49228" y="4916124"/>
            <a:ext cx="1368152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 </a:t>
            </a:r>
            <a:r>
              <a:rPr lang="ko-KR" altLang="en-US" sz="800" smtClean="0">
                <a:solidFill>
                  <a:schemeClr val="tx1"/>
                </a:solidFill>
              </a:rPr>
              <a:t>저</a:t>
            </a:r>
            <a:r>
              <a:rPr lang="ko-KR" altLang="en-US" sz="8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0353" y="4936797"/>
            <a:ext cx="1210282" cy="648072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상품 등록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1759732" y="5138967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58258" y="4936869"/>
            <a:ext cx="1382006" cy="648000"/>
          </a:xfrm>
          <a:prstGeom prst="roundRect">
            <a:avLst>
              <a:gd name="adj" fmla="val 10007"/>
            </a:avLst>
          </a:prstGeom>
          <a:solidFill>
            <a:srgbClr val="F68222">
              <a:alpha val="38039"/>
            </a:srgb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논리도면 작업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845172" y="5159820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0353" y="458112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latin typeface="+mn-ea"/>
                <a:ea typeface="+mn-ea"/>
              </a:rPr>
              <a:t>2. </a:t>
            </a:r>
            <a:r>
              <a:rPr lang="ko-KR" altLang="en-US" b="1" i="1" smtClean="0">
                <a:latin typeface="+mn-ea"/>
                <a:ea typeface="+mn-ea"/>
              </a:rPr>
              <a:t>논</a:t>
            </a:r>
            <a:r>
              <a:rPr lang="ko-KR" altLang="en-US" b="1" i="1">
                <a:latin typeface="+mn-ea"/>
                <a:ea typeface="+mn-ea"/>
              </a:rPr>
              <a:t>리</a:t>
            </a:r>
            <a:r>
              <a:rPr lang="ko-KR" altLang="en-US" b="1" i="1" smtClean="0">
                <a:latin typeface="+mn-ea"/>
                <a:ea typeface="+mn-ea"/>
              </a:rPr>
              <a:t>도면</a:t>
            </a:r>
            <a:endParaRPr lang="ko-KR" altLang="en-US" b="1" i="1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3261" y="5629169"/>
            <a:ext cx="119135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기본 상품정보 등록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u="sng" smtClean="0">
                <a:latin typeface="+mn-ea"/>
                <a:ea typeface="+mn-ea"/>
              </a:rPr>
              <a:t>상품과 물리도면 매핑</a:t>
            </a:r>
            <a:endParaRPr lang="en-US" altLang="ko-KR" sz="750" u="sng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37477" y="5627964"/>
            <a:ext cx="128753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매핑된 물리도면 </a:t>
            </a:r>
            <a:r>
              <a:rPr lang="en-US" altLang="ko-KR" sz="750" smtClean="0">
                <a:latin typeface="+mn-ea"/>
                <a:ea typeface="+mn-ea"/>
              </a:rPr>
              <a:t>Read</a:t>
            </a: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판매등급 부여</a:t>
            </a:r>
            <a:endParaRPr lang="en-US" altLang="ko-KR" sz="75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판매할당처 부여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>
                <a:latin typeface="+mn-ea"/>
                <a:ea typeface="+mn-ea"/>
              </a:rPr>
              <a:t>- </a:t>
            </a:r>
            <a:r>
              <a:rPr lang="ko-KR" altLang="en-US" sz="750">
                <a:latin typeface="+mn-ea"/>
                <a:ea typeface="+mn-ea"/>
              </a:rPr>
              <a:t>우선순위 </a:t>
            </a:r>
            <a:r>
              <a:rPr lang="ko-KR" altLang="en-US" sz="750" smtClean="0">
                <a:latin typeface="+mn-ea"/>
                <a:ea typeface="+mn-ea"/>
              </a:rPr>
              <a:t>부여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비지정석 유형 부여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비지정석 할당매수 부여</a:t>
            </a:r>
            <a:endParaRPr lang="en-US" altLang="ko-KR" sz="75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87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46636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조건 물충족 목록  팝업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6946"/>
              </p:ext>
            </p:extLst>
          </p:nvPr>
        </p:nvGraphicFramePr>
        <p:xfrm>
          <a:off x="7412182" y="620688"/>
          <a:ext cx="2228266" cy="179178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일괄저장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클릭시 조건 체크해서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해당되면  띄워주는 팝업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비지정석은 연석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좌석번호가 없으므로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 대상이 아님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(=ID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조건불충족 사유를 표기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좌석당 복수개의 사유 존재할 수 있음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직사각형 189"/>
          <p:cNvSpPr/>
          <p:nvPr/>
        </p:nvSpPr>
        <p:spPr>
          <a:xfrm>
            <a:off x="782717" y="1012353"/>
            <a:ext cx="2664296" cy="431936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700" b="1" dirty="0">
              <a:ea typeface="맑은 고딕" pitchFamily="50" charset="-127"/>
            </a:endParaRPr>
          </a:p>
        </p:txBody>
      </p:sp>
      <p:cxnSp>
        <p:nvCxnSpPr>
          <p:cNvPr id="191" name="직선 연결선 190"/>
          <p:cNvCxnSpPr/>
          <p:nvPr/>
        </p:nvCxnSpPr>
        <p:spPr bwMode="auto">
          <a:xfrm>
            <a:off x="790717" y="1242097"/>
            <a:ext cx="2664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98555" y="1046283"/>
            <a:ext cx="922345" cy="18811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b="1" smtClean="0">
                <a:ea typeface="맑은 고딕" pitchFamily="50" charset="-127"/>
              </a:rPr>
              <a:t>조건 불충족 목록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761853" y="1329225"/>
            <a:ext cx="1986648" cy="2000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700" b="1" smtClean="0">
                <a:latin typeface="맑은 고딕" pitchFamily="50" charset="-127"/>
                <a:ea typeface="맑은 고딕" pitchFamily="50" charset="-127"/>
              </a:rPr>
              <a:t>54'</a:t>
            </a:r>
            <a:r>
              <a:rPr lang="ko-KR" altLang="en-US" sz="70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좌석에 문제가 발생했습니다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5" name="TextBox 204"/>
          <p:cNvSpPr txBox="1"/>
          <p:nvPr/>
        </p:nvSpPr>
        <p:spPr>
          <a:xfrm rot="5400000">
            <a:off x="1448990" y="3260810"/>
            <a:ext cx="3420000" cy="1439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 flipH="1">
            <a:off x="3086990" y="5044817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▼</a:t>
            </a:r>
            <a:endParaRPr lang="ko-KR" altLang="en-US" sz="800" dirty="0" smtClean="0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 rot="10800000">
            <a:off x="3086998" y="1529248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▼</a:t>
            </a:r>
            <a:endParaRPr lang="ko-KR" altLang="en-US" sz="800" dirty="0" smtClean="0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 rot="5400000">
            <a:off x="2738694" y="2176252"/>
            <a:ext cx="840564" cy="1440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41513" y="1529280"/>
            <a:ext cx="2289476" cy="3659537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50" dirty="0" smtClean="0">
                <a:ea typeface="맑은 고딕" pitchFamily="50" charset="-127"/>
              </a:rPr>
              <a:t>ID – [1] : A</a:t>
            </a:r>
            <a:r>
              <a:rPr lang="ko-KR" altLang="en-US" sz="650" dirty="0" smtClean="0">
                <a:ea typeface="맑은 고딕" pitchFamily="50" charset="-127"/>
              </a:rPr>
              <a:t>구역 </a:t>
            </a:r>
            <a:r>
              <a:rPr lang="en-US" altLang="ko-KR" sz="650" dirty="0" smtClean="0">
                <a:ea typeface="맑은 고딕" pitchFamily="50" charset="-127"/>
              </a:rPr>
              <a:t>1</a:t>
            </a:r>
            <a:r>
              <a:rPr lang="ko-KR" altLang="en-US" sz="650" dirty="0" smtClean="0">
                <a:ea typeface="맑은 고딕" pitchFamily="50" charset="-127"/>
              </a:rPr>
              <a:t>번</a:t>
            </a:r>
            <a:endParaRPr lang="en-US" altLang="ko-KR" sz="65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>
                <a:ea typeface="맑은 고딕" pitchFamily="50" charset="-127"/>
              </a:rPr>
              <a:t>구역 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ID - 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 smtClean="0">
                <a:ea typeface="맑은 고딕" pitchFamily="50" charset="-127"/>
              </a:rPr>
              <a:t>번</a:t>
            </a:r>
            <a:endParaRPr lang="en-US" altLang="ko-KR" sz="65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[7]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[8]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[9]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[12] 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[13]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14]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[20]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[25]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[27]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30]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[31</a:t>
            </a:r>
            <a:r>
              <a:rPr lang="en-US" altLang="ko-KR" sz="650" dirty="0">
                <a:ea typeface="맑은 고딕" pitchFamily="50" charset="-127"/>
              </a:rPr>
              <a:t>] 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33]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[36]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[41]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>
                <a:ea typeface="맑은 고딕" pitchFamily="50" charset="-127"/>
              </a:rPr>
              <a:t>1</a:t>
            </a:r>
            <a:r>
              <a:rPr lang="ko-KR" altLang="en-US" sz="650" smtClean="0">
                <a:ea typeface="맑은 고딕" pitchFamily="50" charset="-127"/>
              </a:rPr>
              <a:t>번</a:t>
            </a:r>
            <a:endParaRPr lang="en-US" altLang="ko-KR" sz="60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ea typeface="맑은 고딕" pitchFamily="50" charset="-127"/>
              </a:rPr>
              <a:t> </a:t>
            </a:r>
            <a:endParaRPr lang="ko-KR" altLang="en-US" sz="600" dirty="0">
              <a:ea typeface="맑은 고딕" pitchFamily="50" charset="-127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3217841" y="1058089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914356" y="1530697"/>
            <a:ext cx="1316633" cy="3659537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동일번호존재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번호없음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번호없음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연석미지정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동일번호존재</a:t>
            </a:r>
            <a:r>
              <a:rPr lang="en-US" altLang="ko-KR" sz="650" smtClean="0">
                <a:ea typeface="맑은 고딕" pitchFamily="50" charset="-127"/>
              </a:rPr>
              <a:t>, </a:t>
            </a:r>
            <a:r>
              <a:rPr lang="ko-KR" altLang="en-US" sz="650" smtClean="0">
                <a:ea typeface="맑은 고딕" pitchFamily="50" charset="-127"/>
              </a:rPr>
              <a:t>연석미지정</a:t>
            </a:r>
            <a:endParaRPr lang="en-US" altLang="ko-KR" sz="650" smtClean="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  <a:endParaRPr lang="en-US" altLang="ko-KR" sz="65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>
                <a:ea typeface="맑은 고딕" pitchFamily="50" charset="-127"/>
              </a:rPr>
              <a:t>.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 </a:t>
            </a:r>
            <a:endParaRPr lang="ko-KR" altLang="en-US" sz="650" dirty="0">
              <a:ea typeface="맑은 고딕" pitchFamily="50" charset="-127"/>
            </a:endParaRPr>
          </a:p>
        </p:txBody>
      </p:sp>
      <p:sp>
        <p:nvSpPr>
          <p:cNvPr id="229" name="AutoShape 348"/>
          <p:cNvSpPr>
            <a:spLocks noChangeArrowheads="1"/>
          </p:cNvSpPr>
          <p:nvPr/>
        </p:nvSpPr>
        <p:spPr bwMode="auto">
          <a:xfrm>
            <a:off x="717183" y="94446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233" name="AutoShape 348"/>
          <p:cNvSpPr>
            <a:spLocks noChangeArrowheads="1"/>
          </p:cNvSpPr>
          <p:nvPr/>
        </p:nvSpPr>
        <p:spPr bwMode="auto">
          <a:xfrm>
            <a:off x="2631006" y="182797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2325966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053" y="1916832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ea typeface="맑은 고딕" pitchFamily="50" charset="-127"/>
              </a:rPr>
              <a:t>3-2.  </a:t>
            </a:r>
            <a:r>
              <a:rPr lang="ko-KR" altLang="en-US" sz="2400" smtClean="0">
                <a:ea typeface="맑은 고딕" pitchFamily="50" charset="-127"/>
              </a:rPr>
              <a:t>캠핑</a:t>
            </a:r>
            <a:r>
              <a:rPr lang="en-US" altLang="ko-KR" sz="2400">
                <a:ea typeface="맑은 고딕" pitchFamily="50" charset="-127"/>
              </a:rPr>
              <a:t> </a:t>
            </a:r>
            <a:r>
              <a:rPr lang="en-US" altLang="ko-KR" sz="2400" smtClean="0">
                <a:ea typeface="맑은 고딕" pitchFamily="50" charset="-127"/>
              </a:rPr>
              <a:t> </a:t>
            </a:r>
            <a:r>
              <a:rPr lang="ko-KR" altLang="en-US" sz="2400" smtClean="0">
                <a:ea typeface="맑은 고딕" pitchFamily="50" charset="-127"/>
              </a:rPr>
              <a:t>물리도면</a:t>
            </a:r>
            <a:endParaRPr lang="ko-KR" altLang="en-US" sz="2400"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3169"/>
              </p:ext>
            </p:extLst>
          </p:nvPr>
        </p:nvGraphicFramePr>
        <p:xfrm>
          <a:off x="2324707" y="2852936"/>
          <a:ext cx="4530944" cy="159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2370703"/>
              </a:tblGrid>
              <a:tr h="132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텐츠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비지정석 영역선 기본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자주색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선택된 텐트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비지정석 영역선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회색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텐트번호 트리를 통한 텐트 선택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노란색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값 검색결과 텐트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파란색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연석구분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텐츠 연석기능 구현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0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http://ticketimage.interpark.com/TMGSNAS/TMGS/R/14/14000420RGN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36" y="995002"/>
            <a:ext cx="1380093" cy="89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ticketimage.interpark.com/TMGSNAS/TMGS/R/14/14000420RGN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5" y="913060"/>
            <a:ext cx="5154969" cy="3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74166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캠핑 물리도면 작업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18273"/>
              </p:ext>
            </p:extLst>
          </p:nvPr>
        </p:nvGraphicFramePr>
        <p:xfrm>
          <a:off x="7412182" y="620688"/>
          <a:ext cx="2228266" cy="222378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sp>
        <p:nvSpPr>
          <p:cNvPr id="285" name="직사각형 2631"/>
          <p:cNvSpPr/>
          <p:nvPr/>
        </p:nvSpPr>
        <p:spPr>
          <a:xfrm>
            <a:off x="2144688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r>
              <a:rPr lang="en-US" altLang="ko-KR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일괄저장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직사각형 2631"/>
          <p:cNvSpPr/>
          <p:nvPr/>
        </p:nvSpPr>
        <p:spPr>
          <a:xfrm>
            <a:off x="3116494" y="4849023"/>
            <a:ext cx="468000" cy="1801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일괄저장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1" name="그룹 290"/>
          <p:cNvGrpSpPr/>
          <p:nvPr/>
        </p:nvGrpSpPr>
        <p:grpSpPr>
          <a:xfrm>
            <a:off x="5917680" y="2191951"/>
            <a:ext cx="1080120" cy="144000"/>
            <a:chOff x="5457056" y="2038780"/>
            <a:chExt cx="1080120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5457056" y="2038780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5522640" y="2065953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>
            <a:xfrm>
              <a:off x="5909882" y="2038780"/>
              <a:ext cx="62729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700" spc="-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텐트 만들기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5531173" y="2601524"/>
            <a:ext cx="878483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텐</a:t>
            </a:r>
            <a:r>
              <a:rPr lang="ko-KR" altLang="en-US" sz="700" b="1">
                <a:ea typeface="맑은 고딕" pitchFamily="50" charset="-127"/>
              </a:rPr>
              <a:t>트</a:t>
            </a:r>
            <a:r>
              <a:rPr lang="ko-KR" altLang="en-US" sz="700" b="1" smtClean="0">
                <a:ea typeface="맑은 고딕" pitchFamily="50" charset="-127"/>
              </a:rPr>
              <a:t>번호 </a:t>
            </a:r>
            <a:r>
              <a:rPr lang="ko-KR" altLang="en-US" sz="700" b="1" dirty="0">
                <a:ea typeface="맑은 고딕" pitchFamily="50" charset="-127"/>
              </a:rPr>
              <a:t>지정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6161263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b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sp>
        <p:nvSpPr>
          <p:cNvPr id="321" name="직사각형 320"/>
          <p:cNvSpPr/>
          <p:nvPr/>
        </p:nvSpPr>
        <p:spPr>
          <a:xfrm>
            <a:off x="5540238" y="5321990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텐</a:t>
            </a:r>
            <a:r>
              <a:rPr lang="ko-KR" altLang="en-US" sz="700">
                <a:ea typeface="맑은 고딕" pitchFamily="50" charset="-127"/>
              </a:rPr>
              <a:t>트</a:t>
            </a:r>
            <a:r>
              <a:rPr lang="en-US" altLang="ko-KR" sz="700" smtClean="0">
                <a:ea typeface="맑은 고딕" pitchFamily="50" charset="-127"/>
              </a:rPr>
              <a:t>, </a:t>
            </a:r>
            <a:r>
              <a:rPr lang="ko-KR" altLang="en-US" sz="700">
                <a:ea typeface="맑은 고딕" pitchFamily="50" charset="-127"/>
              </a:rPr>
              <a:t>비지정석영역 선택시 </a:t>
            </a:r>
            <a:endParaRPr lang="en-US" altLang="ko-KR" sz="70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정보가</a:t>
            </a:r>
            <a:r>
              <a:rPr lang="en-US" altLang="ko-KR" sz="700">
                <a:ea typeface="맑은 고딕" pitchFamily="50" charset="-127"/>
              </a:rPr>
              <a:t> </a:t>
            </a:r>
            <a:r>
              <a:rPr lang="ko-KR" altLang="en-US" sz="700">
                <a:ea typeface="맑은 고딕" pitchFamily="50" charset="-127"/>
              </a:rPr>
              <a:t>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151109" y="5326312"/>
            <a:ext cx="144025" cy="760760"/>
            <a:chOff x="7151109" y="5632104"/>
            <a:chExt cx="144025" cy="760760"/>
          </a:xfrm>
        </p:grpSpPr>
        <p:sp>
          <p:nvSpPr>
            <p:cNvPr id="323" name="TextBox 322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324" name="직사각형 323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325" name="직사각형 324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4" name="그룹 393"/>
          <p:cNvGrpSpPr/>
          <p:nvPr/>
        </p:nvGrpSpPr>
        <p:grpSpPr>
          <a:xfrm>
            <a:off x="5815203" y="1988840"/>
            <a:ext cx="1289326" cy="144000"/>
            <a:chOff x="5679898" y="1844176"/>
            <a:chExt cx="1289326" cy="144000"/>
          </a:xfrm>
        </p:grpSpPr>
        <p:grpSp>
          <p:nvGrpSpPr>
            <p:cNvPr id="395" name="그룹 394"/>
            <p:cNvGrpSpPr/>
            <p:nvPr/>
          </p:nvGrpSpPr>
          <p:grpSpPr>
            <a:xfrm>
              <a:off x="6367020" y="1844176"/>
              <a:ext cx="602204" cy="144000"/>
              <a:chOff x="6367020" y="1844176"/>
              <a:chExt cx="602204" cy="144000"/>
            </a:xfrm>
          </p:grpSpPr>
          <p:sp>
            <p:nvSpPr>
              <p:cNvPr id="402" name="직사각형 2631"/>
              <p:cNvSpPr/>
              <p:nvPr/>
            </p:nvSpPr>
            <p:spPr>
              <a:xfrm>
                <a:off x="6367020" y="1844176"/>
                <a:ext cx="602204" cy="14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3600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다시 실행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3" name="원형 화살표 402"/>
              <p:cNvSpPr/>
              <p:nvPr/>
            </p:nvSpPr>
            <p:spPr>
              <a:xfrm>
                <a:off x="6397298" y="1855253"/>
                <a:ext cx="113193" cy="121845"/>
              </a:xfrm>
              <a:prstGeom prst="circularArrow">
                <a:avLst>
                  <a:gd name="adj1" fmla="val 10618"/>
                  <a:gd name="adj2" fmla="val 1790861"/>
                  <a:gd name="adj3" fmla="val 19033043"/>
                  <a:gd name="adj4" fmla="val 1148193"/>
                  <a:gd name="adj5" fmla="val 184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>
              <a:off x="5679898" y="1844176"/>
              <a:ext cx="602204" cy="144000"/>
              <a:chOff x="5679898" y="1844176"/>
              <a:chExt cx="602204" cy="144000"/>
            </a:xfrm>
          </p:grpSpPr>
          <p:sp>
            <p:nvSpPr>
              <p:cNvPr id="400" name="직사각형 2631"/>
              <p:cNvSpPr/>
              <p:nvPr/>
            </p:nvSpPr>
            <p:spPr>
              <a:xfrm>
                <a:off x="5679898" y="1844176"/>
                <a:ext cx="602204" cy="144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3600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7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실행 취소</a:t>
                </a:r>
                <a:endParaRPr lang="ko-KR" altLang="en-US" sz="7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1" name="자유형 400"/>
              <p:cNvSpPr/>
              <p:nvPr/>
            </p:nvSpPr>
            <p:spPr>
              <a:xfrm rot="2366945">
                <a:off x="5743918" y="1878173"/>
                <a:ext cx="86384" cy="85484"/>
              </a:xfrm>
              <a:custGeom>
                <a:avLst/>
                <a:gdLst>
                  <a:gd name="connsiteX0" fmla="*/ 33338 w 457200"/>
                  <a:gd name="connsiteY0" fmla="*/ 104775 h 452438"/>
                  <a:gd name="connsiteX1" fmla="*/ 0 w 457200"/>
                  <a:gd name="connsiteY1" fmla="*/ 452438 h 452438"/>
                  <a:gd name="connsiteX2" fmla="*/ 261938 w 457200"/>
                  <a:gd name="connsiteY2" fmla="*/ 271463 h 452438"/>
                  <a:gd name="connsiteX3" fmla="*/ 180975 w 457200"/>
                  <a:gd name="connsiteY3" fmla="*/ 214313 h 452438"/>
                  <a:gd name="connsiteX4" fmla="*/ 180975 w 457200"/>
                  <a:gd name="connsiteY4" fmla="*/ 211932 h 452438"/>
                  <a:gd name="connsiteX5" fmla="*/ 200025 w 457200"/>
                  <a:gd name="connsiteY5" fmla="*/ 180975 h 452438"/>
                  <a:gd name="connsiteX6" fmla="*/ 204788 w 457200"/>
                  <a:gd name="connsiteY6" fmla="*/ 173832 h 452438"/>
                  <a:gd name="connsiteX7" fmla="*/ 209550 w 457200"/>
                  <a:gd name="connsiteY7" fmla="*/ 164307 h 452438"/>
                  <a:gd name="connsiteX8" fmla="*/ 223838 w 457200"/>
                  <a:gd name="connsiteY8" fmla="*/ 147638 h 452438"/>
                  <a:gd name="connsiteX9" fmla="*/ 228600 w 457200"/>
                  <a:gd name="connsiteY9" fmla="*/ 138113 h 452438"/>
                  <a:gd name="connsiteX10" fmla="*/ 245269 w 457200"/>
                  <a:gd name="connsiteY10" fmla="*/ 116682 h 452438"/>
                  <a:gd name="connsiteX11" fmla="*/ 252413 w 457200"/>
                  <a:gd name="connsiteY11" fmla="*/ 104775 h 452438"/>
                  <a:gd name="connsiteX12" fmla="*/ 257175 w 457200"/>
                  <a:gd name="connsiteY12" fmla="*/ 97632 h 452438"/>
                  <a:gd name="connsiteX13" fmla="*/ 264319 w 457200"/>
                  <a:gd name="connsiteY13" fmla="*/ 95250 h 452438"/>
                  <a:gd name="connsiteX14" fmla="*/ 302419 w 457200"/>
                  <a:gd name="connsiteY14" fmla="*/ 88107 h 452438"/>
                  <a:gd name="connsiteX15" fmla="*/ 328613 w 457200"/>
                  <a:gd name="connsiteY15" fmla="*/ 90488 h 452438"/>
                  <a:gd name="connsiteX16" fmla="*/ 342900 w 457200"/>
                  <a:gd name="connsiteY16" fmla="*/ 104775 h 452438"/>
                  <a:gd name="connsiteX17" fmla="*/ 352425 w 457200"/>
                  <a:gd name="connsiteY17" fmla="*/ 114300 h 452438"/>
                  <a:gd name="connsiteX18" fmla="*/ 366713 w 457200"/>
                  <a:gd name="connsiteY18" fmla="*/ 130969 h 452438"/>
                  <a:gd name="connsiteX19" fmla="*/ 376238 w 457200"/>
                  <a:gd name="connsiteY19" fmla="*/ 145257 h 452438"/>
                  <a:gd name="connsiteX20" fmla="*/ 378619 w 457200"/>
                  <a:gd name="connsiteY20" fmla="*/ 152400 h 452438"/>
                  <a:gd name="connsiteX21" fmla="*/ 388144 w 457200"/>
                  <a:gd name="connsiteY21" fmla="*/ 166688 h 452438"/>
                  <a:gd name="connsiteX22" fmla="*/ 392906 w 457200"/>
                  <a:gd name="connsiteY22" fmla="*/ 185738 h 452438"/>
                  <a:gd name="connsiteX23" fmla="*/ 400050 w 457200"/>
                  <a:gd name="connsiteY23" fmla="*/ 209550 h 452438"/>
                  <a:gd name="connsiteX24" fmla="*/ 402431 w 457200"/>
                  <a:gd name="connsiteY24" fmla="*/ 226219 h 452438"/>
                  <a:gd name="connsiteX25" fmla="*/ 404813 w 457200"/>
                  <a:gd name="connsiteY25" fmla="*/ 238125 h 452438"/>
                  <a:gd name="connsiteX26" fmla="*/ 409575 w 457200"/>
                  <a:gd name="connsiteY26" fmla="*/ 300038 h 452438"/>
                  <a:gd name="connsiteX27" fmla="*/ 414338 w 457200"/>
                  <a:gd name="connsiteY27" fmla="*/ 292894 h 452438"/>
                  <a:gd name="connsiteX28" fmla="*/ 421481 w 457200"/>
                  <a:gd name="connsiteY28" fmla="*/ 283369 h 452438"/>
                  <a:gd name="connsiteX29" fmla="*/ 435769 w 457200"/>
                  <a:gd name="connsiteY29" fmla="*/ 259557 h 452438"/>
                  <a:gd name="connsiteX30" fmla="*/ 445294 w 457200"/>
                  <a:gd name="connsiteY30" fmla="*/ 235744 h 452438"/>
                  <a:gd name="connsiteX31" fmla="*/ 447675 w 457200"/>
                  <a:gd name="connsiteY31" fmla="*/ 223838 h 452438"/>
                  <a:gd name="connsiteX32" fmla="*/ 450056 w 457200"/>
                  <a:gd name="connsiteY32" fmla="*/ 214313 h 452438"/>
                  <a:gd name="connsiteX33" fmla="*/ 452438 w 457200"/>
                  <a:gd name="connsiteY33" fmla="*/ 207169 h 452438"/>
                  <a:gd name="connsiteX34" fmla="*/ 457200 w 457200"/>
                  <a:gd name="connsiteY34" fmla="*/ 188119 h 452438"/>
                  <a:gd name="connsiteX35" fmla="*/ 454819 w 457200"/>
                  <a:gd name="connsiteY35" fmla="*/ 109538 h 452438"/>
                  <a:gd name="connsiteX36" fmla="*/ 447675 w 457200"/>
                  <a:gd name="connsiteY36" fmla="*/ 92869 h 452438"/>
                  <a:gd name="connsiteX37" fmla="*/ 442913 w 457200"/>
                  <a:gd name="connsiteY37" fmla="*/ 80963 h 452438"/>
                  <a:gd name="connsiteX38" fmla="*/ 433388 w 457200"/>
                  <a:gd name="connsiteY38" fmla="*/ 66675 h 452438"/>
                  <a:gd name="connsiteX39" fmla="*/ 428625 w 457200"/>
                  <a:gd name="connsiteY39" fmla="*/ 57150 h 452438"/>
                  <a:gd name="connsiteX40" fmla="*/ 414338 w 457200"/>
                  <a:gd name="connsiteY40" fmla="*/ 42863 h 452438"/>
                  <a:gd name="connsiteX41" fmla="*/ 407194 w 457200"/>
                  <a:gd name="connsiteY41" fmla="*/ 33338 h 452438"/>
                  <a:gd name="connsiteX42" fmla="*/ 392906 w 457200"/>
                  <a:gd name="connsiteY42" fmla="*/ 19050 h 452438"/>
                  <a:gd name="connsiteX43" fmla="*/ 388144 w 457200"/>
                  <a:gd name="connsiteY43" fmla="*/ 11907 h 452438"/>
                  <a:gd name="connsiteX44" fmla="*/ 373856 w 457200"/>
                  <a:gd name="connsiteY44" fmla="*/ 7144 h 452438"/>
                  <a:gd name="connsiteX45" fmla="*/ 357188 w 457200"/>
                  <a:gd name="connsiteY45" fmla="*/ 2382 h 452438"/>
                  <a:gd name="connsiteX46" fmla="*/ 350044 w 457200"/>
                  <a:gd name="connsiteY46" fmla="*/ 0 h 452438"/>
                  <a:gd name="connsiteX47" fmla="*/ 292894 w 457200"/>
                  <a:gd name="connsiteY47" fmla="*/ 2382 h 452438"/>
                  <a:gd name="connsiteX48" fmla="*/ 257175 w 457200"/>
                  <a:gd name="connsiteY48" fmla="*/ 11907 h 452438"/>
                  <a:gd name="connsiteX49" fmla="*/ 230981 w 457200"/>
                  <a:gd name="connsiteY49" fmla="*/ 21432 h 452438"/>
                  <a:gd name="connsiteX50" fmla="*/ 204788 w 457200"/>
                  <a:gd name="connsiteY50" fmla="*/ 35719 h 452438"/>
                  <a:gd name="connsiteX51" fmla="*/ 190500 w 457200"/>
                  <a:gd name="connsiteY51" fmla="*/ 50007 h 452438"/>
                  <a:gd name="connsiteX52" fmla="*/ 176213 w 457200"/>
                  <a:gd name="connsiteY52" fmla="*/ 64294 h 452438"/>
                  <a:gd name="connsiteX53" fmla="*/ 171450 w 457200"/>
                  <a:gd name="connsiteY53" fmla="*/ 71438 h 452438"/>
                  <a:gd name="connsiteX54" fmla="*/ 157163 w 457200"/>
                  <a:gd name="connsiteY54" fmla="*/ 90488 h 452438"/>
                  <a:gd name="connsiteX55" fmla="*/ 147638 w 457200"/>
                  <a:gd name="connsiteY55" fmla="*/ 104775 h 452438"/>
                  <a:gd name="connsiteX56" fmla="*/ 142875 w 457200"/>
                  <a:gd name="connsiteY56" fmla="*/ 111919 h 452438"/>
                  <a:gd name="connsiteX57" fmla="*/ 138113 w 457200"/>
                  <a:gd name="connsiteY57" fmla="*/ 121444 h 452438"/>
                  <a:gd name="connsiteX58" fmla="*/ 135731 w 457200"/>
                  <a:gd name="connsiteY58" fmla="*/ 128588 h 452438"/>
                  <a:gd name="connsiteX59" fmla="*/ 126206 w 457200"/>
                  <a:gd name="connsiteY59" fmla="*/ 147638 h 452438"/>
                  <a:gd name="connsiteX60" fmla="*/ 119063 w 457200"/>
                  <a:gd name="connsiteY60" fmla="*/ 169069 h 452438"/>
                  <a:gd name="connsiteX61" fmla="*/ 116681 w 457200"/>
                  <a:gd name="connsiteY61" fmla="*/ 176213 h 452438"/>
                  <a:gd name="connsiteX62" fmla="*/ 114300 w 457200"/>
                  <a:gd name="connsiteY62" fmla="*/ 183357 h 452438"/>
                  <a:gd name="connsiteX63" fmla="*/ 33338 w 457200"/>
                  <a:gd name="connsiteY63" fmla="*/ 104775 h 45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57200" h="452438">
                    <a:moveTo>
                      <a:pt x="33338" y="104775"/>
                    </a:moveTo>
                    <a:lnTo>
                      <a:pt x="0" y="452438"/>
                    </a:lnTo>
                    <a:lnTo>
                      <a:pt x="261938" y="271463"/>
                    </a:lnTo>
                    <a:lnTo>
                      <a:pt x="180975" y="214313"/>
                    </a:lnTo>
                    <a:lnTo>
                      <a:pt x="180975" y="211932"/>
                    </a:lnTo>
                    <a:cubicBezTo>
                      <a:pt x="187325" y="201613"/>
                      <a:pt x="193303" y="191056"/>
                      <a:pt x="200025" y="180975"/>
                    </a:cubicBezTo>
                    <a:cubicBezTo>
                      <a:pt x="201613" y="178594"/>
                      <a:pt x="203368" y="176317"/>
                      <a:pt x="204788" y="173832"/>
                    </a:cubicBezTo>
                    <a:cubicBezTo>
                      <a:pt x="206549" y="170750"/>
                      <a:pt x="207669" y="167317"/>
                      <a:pt x="209550" y="164307"/>
                    </a:cubicBezTo>
                    <a:cubicBezTo>
                      <a:pt x="214640" y="156162"/>
                      <a:pt x="217345" y="154131"/>
                      <a:pt x="223838" y="147638"/>
                    </a:cubicBezTo>
                    <a:cubicBezTo>
                      <a:pt x="225425" y="144463"/>
                      <a:pt x="226579" y="141032"/>
                      <a:pt x="228600" y="138113"/>
                    </a:cubicBezTo>
                    <a:cubicBezTo>
                      <a:pt x="233751" y="130672"/>
                      <a:pt x="240613" y="124442"/>
                      <a:pt x="245269" y="116682"/>
                    </a:cubicBezTo>
                    <a:cubicBezTo>
                      <a:pt x="247650" y="112713"/>
                      <a:pt x="249960" y="108700"/>
                      <a:pt x="252413" y="104775"/>
                    </a:cubicBezTo>
                    <a:cubicBezTo>
                      <a:pt x="253930" y="102348"/>
                      <a:pt x="254940" y="99420"/>
                      <a:pt x="257175" y="97632"/>
                    </a:cubicBezTo>
                    <a:cubicBezTo>
                      <a:pt x="259135" y="96064"/>
                      <a:pt x="261897" y="95910"/>
                      <a:pt x="264319" y="95250"/>
                    </a:cubicBezTo>
                    <a:cubicBezTo>
                      <a:pt x="285686" y="89422"/>
                      <a:pt x="280678" y="90824"/>
                      <a:pt x="302419" y="88107"/>
                    </a:cubicBezTo>
                    <a:cubicBezTo>
                      <a:pt x="311150" y="88901"/>
                      <a:pt x="320040" y="88651"/>
                      <a:pt x="328613" y="90488"/>
                    </a:cubicBezTo>
                    <a:cubicBezTo>
                      <a:pt x="335280" y="91916"/>
                      <a:pt x="339280" y="100637"/>
                      <a:pt x="342900" y="104775"/>
                    </a:cubicBezTo>
                    <a:cubicBezTo>
                      <a:pt x="345857" y="108154"/>
                      <a:pt x="349668" y="110756"/>
                      <a:pt x="352425" y="114300"/>
                    </a:cubicBezTo>
                    <a:cubicBezTo>
                      <a:pt x="366343" y="132195"/>
                      <a:pt x="352440" y="121455"/>
                      <a:pt x="366713" y="130969"/>
                    </a:cubicBezTo>
                    <a:cubicBezTo>
                      <a:pt x="369888" y="135732"/>
                      <a:pt x="374428" y="139827"/>
                      <a:pt x="376238" y="145257"/>
                    </a:cubicBezTo>
                    <a:cubicBezTo>
                      <a:pt x="377032" y="147638"/>
                      <a:pt x="377400" y="150206"/>
                      <a:pt x="378619" y="152400"/>
                    </a:cubicBezTo>
                    <a:cubicBezTo>
                      <a:pt x="381399" y="157404"/>
                      <a:pt x="388144" y="166688"/>
                      <a:pt x="388144" y="166688"/>
                    </a:cubicBezTo>
                    <a:cubicBezTo>
                      <a:pt x="389731" y="173038"/>
                      <a:pt x="390836" y="179529"/>
                      <a:pt x="392906" y="185738"/>
                    </a:cubicBezTo>
                    <a:cubicBezTo>
                      <a:pt x="395393" y="193199"/>
                      <a:pt x="398610" y="201629"/>
                      <a:pt x="400050" y="209550"/>
                    </a:cubicBezTo>
                    <a:cubicBezTo>
                      <a:pt x="401054" y="215072"/>
                      <a:pt x="401508" y="220683"/>
                      <a:pt x="402431" y="226219"/>
                    </a:cubicBezTo>
                    <a:cubicBezTo>
                      <a:pt x="403096" y="230211"/>
                      <a:pt x="404019" y="234156"/>
                      <a:pt x="404813" y="238125"/>
                    </a:cubicBezTo>
                    <a:cubicBezTo>
                      <a:pt x="406400" y="258763"/>
                      <a:pt x="406028" y="279645"/>
                      <a:pt x="409575" y="300038"/>
                    </a:cubicBezTo>
                    <a:cubicBezTo>
                      <a:pt x="410065" y="302858"/>
                      <a:pt x="412674" y="295223"/>
                      <a:pt x="414338" y="292894"/>
                    </a:cubicBezTo>
                    <a:cubicBezTo>
                      <a:pt x="416645" y="289665"/>
                      <a:pt x="419335" y="286707"/>
                      <a:pt x="421481" y="283369"/>
                    </a:cubicBezTo>
                    <a:cubicBezTo>
                      <a:pt x="426487" y="275583"/>
                      <a:pt x="435769" y="259557"/>
                      <a:pt x="435769" y="259557"/>
                    </a:cubicBezTo>
                    <a:cubicBezTo>
                      <a:pt x="441746" y="229665"/>
                      <a:pt x="432993" y="266496"/>
                      <a:pt x="445294" y="235744"/>
                    </a:cubicBezTo>
                    <a:cubicBezTo>
                      <a:pt x="446797" y="231986"/>
                      <a:pt x="446797" y="227789"/>
                      <a:pt x="447675" y="223838"/>
                    </a:cubicBezTo>
                    <a:cubicBezTo>
                      <a:pt x="448385" y="220643"/>
                      <a:pt x="449157" y="217460"/>
                      <a:pt x="450056" y="214313"/>
                    </a:cubicBezTo>
                    <a:cubicBezTo>
                      <a:pt x="450746" y="211899"/>
                      <a:pt x="451778" y="209591"/>
                      <a:pt x="452438" y="207169"/>
                    </a:cubicBezTo>
                    <a:cubicBezTo>
                      <a:pt x="454160" y="200854"/>
                      <a:pt x="457200" y="188119"/>
                      <a:pt x="457200" y="188119"/>
                    </a:cubicBezTo>
                    <a:cubicBezTo>
                      <a:pt x="456406" y="161925"/>
                      <a:pt x="456233" y="135705"/>
                      <a:pt x="454819" y="109538"/>
                    </a:cubicBezTo>
                    <a:cubicBezTo>
                      <a:pt x="454218" y="98423"/>
                      <a:pt x="452090" y="101698"/>
                      <a:pt x="447675" y="92869"/>
                    </a:cubicBezTo>
                    <a:cubicBezTo>
                      <a:pt x="445763" y="89046"/>
                      <a:pt x="444960" y="84715"/>
                      <a:pt x="442913" y="80963"/>
                    </a:cubicBezTo>
                    <a:cubicBezTo>
                      <a:pt x="440172" y="75938"/>
                      <a:pt x="435948" y="71795"/>
                      <a:pt x="433388" y="66675"/>
                    </a:cubicBezTo>
                    <a:cubicBezTo>
                      <a:pt x="431800" y="63500"/>
                      <a:pt x="430843" y="59922"/>
                      <a:pt x="428625" y="57150"/>
                    </a:cubicBezTo>
                    <a:cubicBezTo>
                      <a:pt x="424418" y="51891"/>
                      <a:pt x="418379" y="48251"/>
                      <a:pt x="414338" y="42863"/>
                    </a:cubicBezTo>
                    <a:cubicBezTo>
                      <a:pt x="411957" y="39688"/>
                      <a:pt x="409849" y="36288"/>
                      <a:pt x="407194" y="33338"/>
                    </a:cubicBezTo>
                    <a:cubicBezTo>
                      <a:pt x="402688" y="28332"/>
                      <a:pt x="396642" y="24654"/>
                      <a:pt x="392906" y="19050"/>
                    </a:cubicBezTo>
                    <a:cubicBezTo>
                      <a:pt x="391319" y="16669"/>
                      <a:pt x="390571" y="13424"/>
                      <a:pt x="388144" y="11907"/>
                    </a:cubicBezTo>
                    <a:cubicBezTo>
                      <a:pt x="383887" y="9246"/>
                      <a:pt x="378619" y="8732"/>
                      <a:pt x="373856" y="7144"/>
                    </a:cubicBezTo>
                    <a:cubicBezTo>
                      <a:pt x="356721" y="1432"/>
                      <a:pt x="378128" y="8366"/>
                      <a:pt x="357188" y="2382"/>
                    </a:cubicBezTo>
                    <a:cubicBezTo>
                      <a:pt x="354774" y="1692"/>
                      <a:pt x="352425" y="794"/>
                      <a:pt x="350044" y="0"/>
                    </a:cubicBezTo>
                    <a:cubicBezTo>
                      <a:pt x="330994" y="794"/>
                      <a:pt x="311918" y="1114"/>
                      <a:pt x="292894" y="2382"/>
                    </a:cubicBezTo>
                    <a:cubicBezTo>
                      <a:pt x="280137" y="3233"/>
                      <a:pt x="269093" y="7934"/>
                      <a:pt x="257175" y="11907"/>
                    </a:cubicBezTo>
                    <a:cubicBezTo>
                      <a:pt x="248358" y="14846"/>
                      <a:pt x="239444" y="17526"/>
                      <a:pt x="230981" y="21432"/>
                    </a:cubicBezTo>
                    <a:cubicBezTo>
                      <a:pt x="228153" y="22737"/>
                      <a:pt x="210268" y="30848"/>
                      <a:pt x="204788" y="35719"/>
                    </a:cubicBezTo>
                    <a:cubicBezTo>
                      <a:pt x="199754" y="40194"/>
                      <a:pt x="195263" y="45244"/>
                      <a:pt x="190500" y="50007"/>
                    </a:cubicBezTo>
                    <a:lnTo>
                      <a:pt x="176213" y="64294"/>
                    </a:lnTo>
                    <a:cubicBezTo>
                      <a:pt x="174625" y="66675"/>
                      <a:pt x="173133" y="69123"/>
                      <a:pt x="171450" y="71438"/>
                    </a:cubicBezTo>
                    <a:cubicBezTo>
                      <a:pt x="166781" y="77857"/>
                      <a:pt x="161566" y="83884"/>
                      <a:pt x="157163" y="90488"/>
                    </a:cubicBezTo>
                    <a:lnTo>
                      <a:pt x="147638" y="104775"/>
                    </a:lnTo>
                    <a:cubicBezTo>
                      <a:pt x="146050" y="107156"/>
                      <a:pt x="144155" y="109359"/>
                      <a:pt x="142875" y="111919"/>
                    </a:cubicBezTo>
                    <a:cubicBezTo>
                      <a:pt x="141288" y="115094"/>
                      <a:pt x="139511" y="118181"/>
                      <a:pt x="138113" y="121444"/>
                    </a:cubicBezTo>
                    <a:cubicBezTo>
                      <a:pt x="137124" y="123751"/>
                      <a:pt x="136770" y="126303"/>
                      <a:pt x="135731" y="128588"/>
                    </a:cubicBezTo>
                    <a:cubicBezTo>
                      <a:pt x="132793" y="135051"/>
                      <a:pt x="128451" y="140903"/>
                      <a:pt x="126206" y="147638"/>
                    </a:cubicBezTo>
                    <a:lnTo>
                      <a:pt x="119063" y="169069"/>
                    </a:lnTo>
                    <a:lnTo>
                      <a:pt x="116681" y="176213"/>
                    </a:lnTo>
                    <a:lnTo>
                      <a:pt x="114300" y="183357"/>
                    </a:lnTo>
                    <a:lnTo>
                      <a:pt x="33338" y="10477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76736"/>
            <a:ext cx="1621254" cy="18811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장소 </a:t>
            </a:r>
            <a:r>
              <a:rPr lang="en-US" altLang="ko-KR" sz="750" smtClean="0">
                <a:ea typeface="맑은 고딕" pitchFamily="50" charset="-127"/>
              </a:rPr>
              <a:t>: </a:t>
            </a:r>
            <a:r>
              <a:rPr lang="ko-KR" altLang="en-US" sz="750" smtClean="0">
                <a:ea typeface="맑은 고딕" pitchFamily="50" charset="-127"/>
              </a:rPr>
              <a:t>탄도항 노을펜션 캠핑장</a:t>
            </a: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pic>
        <p:nvPicPr>
          <p:cNvPr id="13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59" y="2212008"/>
            <a:ext cx="101941" cy="9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자유형 136"/>
          <p:cNvSpPr/>
          <p:nvPr/>
        </p:nvSpPr>
        <p:spPr>
          <a:xfrm>
            <a:off x="5530861" y="2420888"/>
            <a:ext cx="1757591" cy="2808311"/>
          </a:xfrm>
          <a:custGeom>
            <a:avLst/>
            <a:gdLst>
              <a:gd name="connsiteX0" fmla="*/ 0 w 1757362"/>
              <a:gd name="connsiteY0" fmla="*/ 0 h 1276350"/>
              <a:gd name="connsiteX1" fmla="*/ 0 w 1757362"/>
              <a:gd name="connsiteY1" fmla="*/ 1276350 h 1276350"/>
              <a:gd name="connsiteX2" fmla="*/ 1757362 w 1757362"/>
              <a:gd name="connsiteY2" fmla="*/ 1276350 h 1276350"/>
              <a:gd name="connsiteX3" fmla="*/ 1757362 w 1757362"/>
              <a:gd name="connsiteY3" fmla="*/ 190500 h 1276350"/>
              <a:gd name="connsiteX4" fmla="*/ 885825 w 1757362"/>
              <a:gd name="connsiteY4" fmla="*/ 190500 h 1276350"/>
              <a:gd name="connsiteX5" fmla="*/ 885825 w 1757362"/>
              <a:gd name="connsiteY5" fmla="*/ 0 h 1276350"/>
              <a:gd name="connsiteX6" fmla="*/ 0 w 1757362"/>
              <a:gd name="connsiteY6" fmla="*/ 0 h 1276350"/>
              <a:gd name="connsiteX0" fmla="*/ 0 w 1757362"/>
              <a:gd name="connsiteY0" fmla="*/ 0 h 1276350"/>
              <a:gd name="connsiteX1" fmla="*/ 0 w 1757362"/>
              <a:gd name="connsiteY1" fmla="*/ 1276350 h 1276350"/>
              <a:gd name="connsiteX2" fmla="*/ 1757362 w 1757362"/>
              <a:gd name="connsiteY2" fmla="*/ 1276350 h 1276350"/>
              <a:gd name="connsiteX3" fmla="*/ 1757362 w 1757362"/>
              <a:gd name="connsiteY3" fmla="*/ 190500 h 1276350"/>
              <a:gd name="connsiteX4" fmla="*/ 885825 w 1757362"/>
              <a:gd name="connsiteY4" fmla="*/ 175286 h 1276350"/>
              <a:gd name="connsiteX5" fmla="*/ 885825 w 1757362"/>
              <a:gd name="connsiteY5" fmla="*/ 0 h 1276350"/>
              <a:gd name="connsiteX6" fmla="*/ 0 w 1757362"/>
              <a:gd name="connsiteY6" fmla="*/ 0 h 1276350"/>
              <a:gd name="connsiteX0" fmla="*/ 0 w 1757362"/>
              <a:gd name="connsiteY0" fmla="*/ 0 h 1276350"/>
              <a:gd name="connsiteX1" fmla="*/ 0 w 1757362"/>
              <a:gd name="connsiteY1" fmla="*/ 1276350 h 1276350"/>
              <a:gd name="connsiteX2" fmla="*/ 1757362 w 1757362"/>
              <a:gd name="connsiteY2" fmla="*/ 1276350 h 1276350"/>
              <a:gd name="connsiteX3" fmla="*/ 1754981 w 1757362"/>
              <a:gd name="connsiteY3" fmla="*/ 175286 h 1276350"/>
              <a:gd name="connsiteX4" fmla="*/ 885825 w 1757362"/>
              <a:gd name="connsiteY4" fmla="*/ 175286 h 1276350"/>
              <a:gd name="connsiteX5" fmla="*/ 885825 w 1757362"/>
              <a:gd name="connsiteY5" fmla="*/ 0 h 1276350"/>
              <a:gd name="connsiteX6" fmla="*/ 0 w 1757362"/>
              <a:gd name="connsiteY6" fmla="*/ 0 h 1276350"/>
              <a:gd name="connsiteX0" fmla="*/ 0 w 1757591"/>
              <a:gd name="connsiteY0" fmla="*/ 0 h 1276350"/>
              <a:gd name="connsiteX1" fmla="*/ 0 w 1757591"/>
              <a:gd name="connsiteY1" fmla="*/ 1276350 h 1276350"/>
              <a:gd name="connsiteX2" fmla="*/ 1757362 w 1757591"/>
              <a:gd name="connsiteY2" fmla="*/ 1276350 h 1276350"/>
              <a:gd name="connsiteX3" fmla="*/ 1757362 w 1757591"/>
              <a:gd name="connsiteY3" fmla="*/ 170939 h 1276350"/>
              <a:gd name="connsiteX4" fmla="*/ 885825 w 1757591"/>
              <a:gd name="connsiteY4" fmla="*/ 175286 h 1276350"/>
              <a:gd name="connsiteX5" fmla="*/ 885825 w 1757591"/>
              <a:gd name="connsiteY5" fmla="*/ 0 h 1276350"/>
              <a:gd name="connsiteX6" fmla="*/ 0 w 1757591"/>
              <a:gd name="connsiteY6" fmla="*/ 0 h 1276350"/>
              <a:gd name="connsiteX0" fmla="*/ 0 w 1757591"/>
              <a:gd name="connsiteY0" fmla="*/ 0 h 1276350"/>
              <a:gd name="connsiteX1" fmla="*/ 0 w 1757591"/>
              <a:gd name="connsiteY1" fmla="*/ 1276350 h 1276350"/>
              <a:gd name="connsiteX2" fmla="*/ 1757362 w 1757591"/>
              <a:gd name="connsiteY2" fmla="*/ 1276350 h 1276350"/>
              <a:gd name="connsiteX3" fmla="*/ 1757362 w 1757591"/>
              <a:gd name="connsiteY3" fmla="*/ 170939 h 1276350"/>
              <a:gd name="connsiteX4" fmla="*/ 881062 w 1757591"/>
              <a:gd name="connsiteY4" fmla="*/ 166592 h 1276350"/>
              <a:gd name="connsiteX5" fmla="*/ 885825 w 1757591"/>
              <a:gd name="connsiteY5" fmla="*/ 0 h 1276350"/>
              <a:gd name="connsiteX6" fmla="*/ 0 w 1757591"/>
              <a:gd name="connsiteY6" fmla="*/ 0 h 1276350"/>
              <a:gd name="connsiteX0" fmla="*/ 0 w 1757591"/>
              <a:gd name="connsiteY0" fmla="*/ 0 h 1276350"/>
              <a:gd name="connsiteX1" fmla="*/ 0 w 1757591"/>
              <a:gd name="connsiteY1" fmla="*/ 1276350 h 1276350"/>
              <a:gd name="connsiteX2" fmla="*/ 1757362 w 1757591"/>
              <a:gd name="connsiteY2" fmla="*/ 1276350 h 1276350"/>
              <a:gd name="connsiteX3" fmla="*/ 1757362 w 1757591"/>
              <a:gd name="connsiteY3" fmla="*/ 170939 h 1276350"/>
              <a:gd name="connsiteX4" fmla="*/ 883443 w 1757591"/>
              <a:gd name="connsiteY4" fmla="*/ 173112 h 1276350"/>
              <a:gd name="connsiteX5" fmla="*/ 885825 w 1757591"/>
              <a:gd name="connsiteY5" fmla="*/ 0 h 1276350"/>
              <a:gd name="connsiteX6" fmla="*/ 0 w 1757591"/>
              <a:gd name="connsiteY6" fmla="*/ 0 h 1276350"/>
              <a:gd name="connsiteX0" fmla="*/ 0 w 1757591"/>
              <a:gd name="connsiteY0" fmla="*/ 0 h 1276350"/>
              <a:gd name="connsiteX1" fmla="*/ 0 w 1757591"/>
              <a:gd name="connsiteY1" fmla="*/ 1276350 h 1276350"/>
              <a:gd name="connsiteX2" fmla="*/ 1757362 w 1757591"/>
              <a:gd name="connsiteY2" fmla="*/ 1276350 h 1276350"/>
              <a:gd name="connsiteX3" fmla="*/ 1757362 w 1757591"/>
              <a:gd name="connsiteY3" fmla="*/ 170939 h 1276350"/>
              <a:gd name="connsiteX4" fmla="*/ 888206 w 1757591"/>
              <a:gd name="connsiteY4" fmla="*/ 173112 h 1276350"/>
              <a:gd name="connsiteX5" fmla="*/ 885825 w 1757591"/>
              <a:gd name="connsiteY5" fmla="*/ 0 h 1276350"/>
              <a:gd name="connsiteX6" fmla="*/ 0 w 1757591"/>
              <a:gd name="connsiteY6" fmla="*/ 0 h 1276350"/>
              <a:gd name="connsiteX0" fmla="*/ 0 w 1757591"/>
              <a:gd name="connsiteY0" fmla="*/ 0 h 1276350"/>
              <a:gd name="connsiteX1" fmla="*/ 0 w 1757591"/>
              <a:gd name="connsiteY1" fmla="*/ 1276350 h 1276350"/>
              <a:gd name="connsiteX2" fmla="*/ 1757362 w 1757591"/>
              <a:gd name="connsiteY2" fmla="*/ 1276350 h 1276350"/>
              <a:gd name="connsiteX3" fmla="*/ 1757362 w 1757591"/>
              <a:gd name="connsiteY3" fmla="*/ 170939 h 1276350"/>
              <a:gd name="connsiteX4" fmla="*/ 885824 w 1757591"/>
              <a:gd name="connsiteY4" fmla="*/ 170938 h 1276350"/>
              <a:gd name="connsiteX5" fmla="*/ 885825 w 1757591"/>
              <a:gd name="connsiteY5" fmla="*/ 0 h 1276350"/>
              <a:gd name="connsiteX6" fmla="*/ 0 w 1757591"/>
              <a:gd name="connsiteY6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7591" h="1276350">
                <a:moveTo>
                  <a:pt x="0" y="0"/>
                </a:moveTo>
                <a:lnTo>
                  <a:pt x="0" y="1276350"/>
                </a:lnTo>
                <a:lnTo>
                  <a:pt x="1757362" y="1276350"/>
                </a:lnTo>
                <a:cubicBezTo>
                  <a:pt x="1756568" y="909329"/>
                  <a:pt x="1758156" y="537960"/>
                  <a:pt x="1757362" y="170939"/>
                </a:cubicBezTo>
                <a:lnTo>
                  <a:pt x="885824" y="170938"/>
                </a:lnTo>
                <a:cubicBezTo>
                  <a:pt x="885030" y="113234"/>
                  <a:pt x="886619" y="57704"/>
                  <a:pt x="885825" y="0"/>
                </a:cubicBezTo>
                <a:lnTo>
                  <a:pt x="0" y="0"/>
                </a:lnTo>
                <a:close/>
              </a:path>
            </a:pathLst>
          </a:cu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963646" y="2828254"/>
            <a:ext cx="936842" cy="1587161"/>
          </a:xfrm>
          <a:prstGeom prst="rect">
            <a:avLst/>
          </a:prstGeom>
          <a:solidFill>
            <a:srgbClr val="FFFDF7"/>
          </a:solidFill>
          <a:ln w="158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2716" y="3328530"/>
            <a:ext cx="258702" cy="534368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pPr algn="ctr"/>
            <a:r>
              <a:rPr lang="ko-KR" altLang="en-US" sz="600" smtClean="0">
                <a:ea typeface="맑은 고딕" pitchFamily="50" charset="-127"/>
              </a:rPr>
              <a:t>비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ko-KR" altLang="en-US" sz="600" smtClean="0">
                <a:ea typeface="맑은 고딕" pitchFamily="50" charset="-127"/>
              </a:rPr>
              <a:t>지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ko-KR" altLang="en-US" sz="600" smtClean="0">
                <a:ea typeface="맑은 고딕" pitchFamily="50" charset="-127"/>
              </a:rPr>
              <a:t>정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ko-KR" altLang="en-US" sz="600" smtClean="0">
                <a:ea typeface="맑은 고딕" pitchFamily="50" charset="-127"/>
              </a:rPr>
              <a:t>석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en-US" altLang="ko-KR" sz="600" smtClean="0">
                <a:ea typeface="맑은 고딕" pitchFamily="50" charset="-127"/>
              </a:rPr>
              <a:t>A</a:t>
            </a:r>
            <a:endParaRPr lang="ko-KR" altLang="en-US" sz="600" smtClean="0"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008784" y="2824360"/>
            <a:ext cx="936842" cy="1587161"/>
          </a:xfrm>
          <a:prstGeom prst="rect">
            <a:avLst/>
          </a:prstGeom>
          <a:solidFill>
            <a:srgbClr val="FFFDF7"/>
          </a:solidFill>
          <a:ln w="158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47854" y="3324636"/>
            <a:ext cx="258702" cy="534368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pPr algn="ctr"/>
            <a:r>
              <a:rPr lang="ko-KR" altLang="en-US" sz="600" smtClean="0">
                <a:ea typeface="맑은 고딕" pitchFamily="50" charset="-127"/>
              </a:rPr>
              <a:t>비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ko-KR" altLang="en-US" sz="600" smtClean="0">
                <a:ea typeface="맑은 고딕" pitchFamily="50" charset="-127"/>
              </a:rPr>
              <a:t>지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ko-KR" altLang="en-US" sz="600" smtClean="0">
                <a:ea typeface="맑은 고딕" pitchFamily="50" charset="-127"/>
              </a:rPr>
              <a:t>정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ko-KR" altLang="en-US" sz="600" smtClean="0">
                <a:ea typeface="맑은 고딕" pitchFamily="50" charset="-127"/>
              </a:rPr>
              <a:t>석</a:t>
            </a:r>
            <a:endParaRPr lang="en-US" altLang="ko-KR" sz="600" smtClean="0">
              <a:ea typeface="맑은 고딕" pitchFamily="50" charset="-127"/>
            </a:endParaRPr>
          </a:p>
          <a:p>
            <a:pPr algn="ctr"/>
            <a:r>
              <a:rPr lang="en-US" altLang="ko-KR" sz="600">
                <a:ea typeface="맑은 고딕" pitchFamily="50" charset="-127"/>
              </a:rPr>
              <a:t>B</a:t>
            </a:r>
            <a:endParaRPr lang="ko-KR" altLang="en-US" sz="600" smtClean="0">
              <a:ea typeface="맑은 고딕" pitchFamily="50" charset="-127"/>
            </a:endParaRPr>
          </a:p>
        </p:txBody>
      </p:sp>
      <p:sp>
        <p:nvSpPr>
          <p:cNvPr id="159" name="사각형 설명선 158"/>
          <p:cNvSpPr/>
          <p:nvPr/>
        </p:nvSpPr>
        <p:spPr bwMode="auto">
          <a:xfrm>
            <a:off x="3669851" y="5596769"/>
            <a:ext cx="1416499" cy="719695"/>
          </a:xfrm>
          <a:prstGeom prst="wedgeRectCallout">
            <a:avLst>
              <a:gd name="adj1" fmla="val 89536"/>
              <a:gd name="adj2" fmla="val -1490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endParaRPr lang="ko-KR" altLang="en-US" sz="700" b="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85221" y="5614992"/>
            <a:ext cx="300858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85221" y="5852406"/>
            <a:ext cx="30085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A125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06078" y="5614992"/>
            <a:ext cx="360000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706078" y="5852406"/>
            <a:ext cx="360000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346078" y="5614992"/>
            <a:ext cx="360000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번호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346079" y="5852406"/>
            <a:ext cx="360000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986079" y="5614992"/>
            <a:ext cx="360000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기타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986079" y="5852406"/>
            <a:ext cx="360000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685221" y="6063365"/>
            <a:ext cx="30085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A126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06078" y="6063365"/>
            <a:ext cx="360000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B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346079" y="6063365"/>
            <a:ext cx="360000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986079" y="6063365"/>
            <a:ext cx="360000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545288" y="3476404"/>
            <a:ext cx="2031623" cy="765200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캠핑의 경우 공연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/</a:t>
            </a:r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전시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/</a:t>
            </a:r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스포츠에서 </a:t>
            </a:r>
            <a:endParaRPr lang="en-US" altLang="ko-KR" b="1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일부 기능이 제외된 것으로</a:t>
            </a:r>
            <a:endParaRPr lang="en-US" altLang="ko-KR" b="1" smtClean="0">
              <a:solidFill>
                <a:srgbClr val="FF0000"/>
              </a:solidFill>
              <a:ea typeface="맑은 고딕" pitchFamily="50" charset="-127"/>
            </a:endParaRPr>
          </a:p>
          <a:p>
            <a:endParaRPr lang="en-US" altLang="ko-KR" b="1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존재하는 기능은 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100% "</a:t>
            </a:r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공연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/</a:t>
            </a:r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전시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/</a:t>
            </a:r>
          </a:p>
          <a:p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스포츠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" </a:t>
            </a:r>
            <a:r>
              <a:rPr lang="ko-KR" altLang="en-US" b="1" smtClean="0">
                <a:solidFill>
                  <a:srgbClr val="FF0000"/>
                </a:solidFill>
                <a:ea typeface="맑은 고딕" pitchFamily="50" charset="-127"/>
              </a:rPr>
              <a:t>와 동일 함</a:t>
            </a:r>
            <a:r>
              <a:rPr lang="en-US" altLang="ko-KR" b="1" smtClean="0">
                <a:solidFill>
                  <a:srgbClr val="FF0000"/>
                </a:solidFill>
                <a:ea typeface="맑은 고딕" pitchFamily="50" charset="-127"/>
              </a:rPr>
              <a:t>.</a:t>
            </a:r>
            <a:endParaRPr lang="ko-KR" altLang="en-US" b="1" smtClean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611259" y="1435893"/>
            <a:ext cx="247650" cy="209550"/>
          </a:xfrm>
          <a:custGeom>
            <a:avLst/>
            <a:gdLst>
              <a:gd name="connsiteX0" fmla="*/ 121444 w 247650"/>
              <a:gd name="connsiteY0" fmla="*/ 0 h 209550"/>
              <a:gd name="connsiteX1" fmla="*/ 0 w 247650"/>
              <a:gd name="connsiteY1" fmla="*/ 207169 h 209550"/>
              <a:gd name="connsiteX2" fmla="*/ 90488 w 247650"/>
              <a:gd name="connsiteY2" fmla="*/ 207169 h 209550"/>
              <a:gd name="connsiteX3" fmla="*/ 90488 w 247650"/>
              <a:gd name="connsiteY3" fmla="*/ 147637 h 209550"/>
              <a:gd name="connsiteX4" fmla="*/ 164307 w 247650"/>
              <a:gd name="connsiteY4" fmla="*/ 147637 h 209550"/>
              <a:gd name="connsiteX5" fmla="*/ 164307 w 247650"/>
              <a:gd name="connsiteY5" fmla="*/ 209550 h 209550"/>
              <a:gd name="connsiteX6" fmla="*/ 247650 w 247650"/>
              <a:gd name="connsiteY6" fmla="*/ 209550 h 209550"/>
              <a:gd name="connsiteX7" fmla="*/ 121444 w 247650"/>
              <a:gd name="connsiteY7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" h="209550">
                <a:moveTo>
                  <a:pt x="121444" y="0"/>
                </a:moveTo>
                <a:lnTo>
                  <a:pt x="0" y="207169"/>
                </a:lnTo>
                <a:lnTo>
                  <a:pt x="90488" y="207169"/>
                </a:lnTo>
                <a:lnTo>
                  <a:pt x="90488" y="147637"/>
                </a:lnTo>
                <a:lnTo>
                  <a:pt x="164307" y="147637"/>
                </a:lnTo>
                <a:lnTo>
                  <a:pt x="164307" y="209550"/>
                </a:lnTo>
                <a:lnTo>
                  <a:pt x="247650" y="209550"/>
                </a:lnTo>
                <a:lnTo>
                  <a:pt x="121444" y="0"/>
                </a:lnTo>
                <a:close/>
              </a:path>
            </a:pathLst>
          </a:custGeom>
          <a:solidFill>
            <a:srgbClr val="C00000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5" name="자유형 174"/>
          <p:cNvSpPr/>
          <p:nvPr/>
        </p:nvSpPr>
        <p:spPr bwMode="auto">
          <a:xfrm>
            <a:off x="2937993" y="1423986"/>
            <a:ext cx="247650" cy="209550"/>
          </a:xfrm>
          <a:custGeom>
            <a:avLst/>
            <a:gdLst>
              <a:gd name="connsiteX0" fmla="*/ 121444 w 247650"/>
              <a:gd name="connsiteY0" fmla="*/ 0 h 209550"/>
              <a:gd name="connsiteX1" fmla="*/ 0 w 247650"/>
              <a:gd name="connsiteY1" fmla="*/ 207169 h 209550"/>
              <a:gd name="connsiteX2" fmla="*/ 90488 w 247650"/>
              <a:gd name="connsiteY2" fmla="*/ 207169 h 209550"/>
              <a:gd name="connsiteX3" fmla="*/ 90488 w 247650"/>
              <a:gd name="connsiteY3" fmla="*/ 147637 h 209550"/>
              <a:gd name="connsiteX4" fmla="*/ 164307 w 247650"/>
              <a:gd name="connsiteY4" fmla="*/ 147637 h 209550"/>
              <a:gd name="connsiteX5" fmla="*/ 164307 w 247650"/>
              <a:gd name="connsiteY5" fmla="*/ 209550 h 209550"/>
              <a:gd name="connsiteX6" fmla="*/ 247650 w 247650"/>
              <a:gd name="connsiteY6" fmla="*/ 209550 h 209550"/>
              <a:gd name="connsiteX7" fmla="*/ 121444 w 247650"/>
              <a:gd name="connsiteY7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" h="209550">
                <a:moveTo>
                  <a:pt x="121444" y="0"/>
                </a:moveTo>
                <a:lnTo>
                  <a:pt x="0" y="207169"/>
                </a:lnTo>
                <a:lnTo>
                  <a:pt x="90488" y="207169"/>
                </a:lnTo>
                <a:lnTo>
                  <a:pt x="90488" y="147637"/>
                </a:lnTo>
                <a:lnTo>
                  <a:pt x="164307" y="147637"/>
                </a:lnTo>
                <a:lnTo>
                  <a:pt x="164307" y="209550"/>
                </a:lnTo>
                <a:lnTo>
                  <a:pt x="247650" y="209550"/>
                </a:lnTo>
                <a:lnTo>
                  <a:pt x="121444" y="0"/>
                </a:lnTo>
                <a:close/>
              </a:path>
            </a:pathLst>
          </a:custGeom>
          <a:solidFill>
            <a:srgbClr val="C00000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6" name="자유형 175"/>
          <p:cNvSpPr/>
          <p:nvPr/>
        </p:nvSpPr>
        <p:spPr bwMode="auto">
          <a:xfrm>
            <a:off x="3265190" y="1419920"/>
            <a:ext cx="247650" cy="209550"/>
          </a:xfrm>
          <a:custGeom>
            <a:avLst/>
            <a:gdLst>
              <a:gd name="connsiteX0" fmla="*/ 121444 w 247650"/>
              <a:gd name="connsiteY0" fmla="*/ 0 h 209550"/>
              <a:gd name="connsiteX1" fmla="*/ 0 w 247650"/>
              <a:gd name="connsiteY1" fmla="*/ 207169 h 209550"/>
              <a:gd name="connsiteX2" fmla="*/ 90488 w 247650"/>
              <a:gd name="connsiteY2" fmla="*/ 207169 h 209550"/>
              <a:gd name="connsiteX3" fmla="*/ 90488 w 247650"/>
              <a:gd name="connsiteY3" fmla="*/ 147637 h 209550"/>
              <a:gd name="connsiteX4" fmla="*/ 164307 w 247650"/>
              <a:gd name="connsiteY4" fmla="*/ 147637 h 209550"/>
              <a:gd name="connsiteX5" fmla="*/ 164307 w 247650"/>
              <a:gd name="connsiteY5" fmla="*/ 209550 h 209550"/>
              <a:gd name="connsiteX6" fmla="*/ 247650 w 247650"/>
              <a:gd name="connsiteY6" fmla="*/ 209550 h 209550"/>
              <a:gd name="connsiteX7" fmla="*/ 121444 w 247650"/>
              <a:gd name="connsiteY7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" h="209550">
                <a:moveTo>
                  <a:pt x="121444" y="0"/>
                </a:moveTo>
                <a:lnTo>
                  <a:pt x="0" y="207169"/>
                </a:lnTo>
                <a:lnTo>
                  <a:pt x="90488" y="207169"/>
                </a:lnTo>
                <a:lnTo>
                  <a:pt x="90488" y="147637"/>
                </a:lnTo>
                <a:lnTo>
                  <a:pt x="164307" y="147637"/>
                </a:lnTo>
                <a:lnTo>
                  <a:pt x="164307" y="209550"/>
                </a:lnTo>
                <a:lnTo>
                  <a:pt x="247650" y="209550"/>
                </a:lnTo>
                <a:lnTo>
                  <a:pt x="121444" y="0"/>
                </a:lnTo>
                <a:close/>
              </a:path>
            </a:pathLst>
          </a:custGeom>
          <a:solidFill>
            <a:srgbClr val="C00000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1071" y="3513196"/>
            <a:ext cx="1182032" cy="39586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번호지정 영역</a:t>
            </a:r>
            <a:endParaRPr lang="en-US" altLang="ko-KR" sz="700" smtClean="0">
              <a:ea typeface="맑은 고딕" pitchFamily="50" charset="-127"/>
            </a:endParaRPr>
          </a:p>
          <a:p>
            <a:pPr algn="ctr"/>
            <a:endParaRPr lang="en-US" altLang="ko-KR" sz="700" smtClean="0">
              <a:ea typeface="맑은 고딕" pitchFamily="50" charset="-127"/>
            </a:endParaRPr>
          </a:p>
          <a:p>
            <a:pPr algn="ctr"/>
            <a:r>
              <a:rPr lang="ko-KR" altLang="en-US" sz="700" smtClean="0">
                <a:ea typeface="맑은 고딕" pitchFamily="50" charset="-127"/>
              </a:rPr>
              <a:t>공연</a:t>
            </a:r>
            <a:r>
              <a:rPr lang="en-US" altLang="ko-KR" sz="700" smtClean="0">
                <a:ea typeface="맑은 고딕" pitchFamily="50" charset="-127"/>
              </a:rPr>
              <a:t>/</a:t>
            </a:r>
            <a:r>
              <a:rPr lang="ko-KR" altLang="en-US" sz="700" smtClean="0">
                <a:ea typeface="맑은 고딕" pitchFamily="50" charset="-127"/>
              </a:rPr>
              <a:t>전시</a:t>
            </a:r>
            <a:r>
              <a:rPr lang="en-US" altLang="ko-KR" sz="700" smtClean="0">
                <a:ea typeface="맑은 고딕" pitchFamily="50" charset="-127"/>
              </a:rPr>
              <a:t>/</a:t>
            </a:r>
            <a:r>
              <a:rPr lang="ko-KR" altLang="en-US" sz="700" smtClean="0">
                <a:ea typeface="맑은 고딕" pitchFamily="50" charset="-127"/>
              </a:rPr>
              <a:t>스포츠와</a:t>
            </a:r>
            <a:r>
              <a:rPr lang="en-US" altLang="ko-KR" sz="700">
                <a:ea typeface="맑은 고딕" pitchFamily="50" charset="-127"/>
              </a:rPr>
              <a:t> </a:t>
            </a:r>
            <a:r>
              <a:rPr lang="ko-KR" altLang="en-US" sz="700" smtClean="0">
                <a:ea typeface="맑은 고딕" pitchFamily="50" charset="-127"/>
              </a:rPr>
              <a:t>동일</a:t>
            </a:r>
            <a:endParaRPr lang="ko-KR" altLang="en-US" sz="70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21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01314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조건 물충족 목록  팝업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00763"/>
              </p:ext>
            </p:extLst>
          </p:nvPr>
        </p:nvGraphicFramePr>
        <p:xfrm>
          <a:off x="7412182" y="620688"/>
          <a:ext cx="2228266" cy="169272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일괄저장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클릭시 조건 체크해서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해당되면  띄워주는 팝업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비지정석은 연석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좌석번호가 없으므로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 대상이 아님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(=ID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조건불충족 사유를 표기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직사각형 189"/>
          <p:cNvSpPr/>
          <p:nvPr/>
        </p:nvSpPr>
        <p:spPr>
          <a:xfrm>
            <a:off x="782717" y="1012353"/>
            <a:ext cx="2664296" cy="431936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700" b="1" dirty="0">
              <a:ea typeface="맑은 고딕" pitchFamily="50" charset="-127"/>
            </a:endParaRPr>
          </a:p>
        </p:txBody>
      </p:sp>
      <p:cxnSp>
        <p:nvCxnSpPr>
          <p:cNvPr id="191" name="직선 연결선 190"/>
          <p:cNvCxnSpPr/>
          <p:nvPr/>
        </p:nvCxnSpPr>
        <p:spPr bwMode="auto">
          <a:xfrm>
            <a:off x="790717" y="1242097"/>
            <a:ext cx="2664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98555" y="1046283"/>
            <a:ext cx="922345" cy="18811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b="1" smtClean="0">
                <a:ea typeface="맑은 고딕" pitchFamily="50" charset="-127"/>
              </a:rPr>
              <a:t>조건 불충족 목록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797968" y="1325967"/>
            <a:ext cx="662250" cy="2000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700" b="1" smtClean="0">
                <a:latin typeface="맑은 고딕" pitchFamily="50" charset="-127"/>
                <a:ea typeface="맑은 고딕" pitchFamily="50" charset="-127"/>
              </a:rPr>
              <a:t>54'</a:t>
            </a:r>
            <a:r>
              <a:rPr lang="ko-KR" altLang="en-US" sz="7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 rot="5400000">
            <a:off x="1448990" y="3260810"/>
            <a:ext cx="3420000" cy="1439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 flipH="1">
            <a:off x="3086990" y="5044817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▼</a:t>
            </a:r>
            <a:endParaRPr lang="ko-KR" altLang="en-US" sz="800" dirty="0" smtClean="0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 rot="10800000">
            <a:off x="3086998" y="1529248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▼</a:t>
            </a:r>
            <a:endParaRPr lang="ko-KR" altLang="en-US" sz="800" dirty="0" smtClean="0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 rot="5400000">
            <a:off x="2738694" y="2176252"/>
            <a:ext cx="840564" cy="1440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41513" y="1529280"/>
            <a:ext cx="2289476" cy="3659537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50" dirty="0" smtClean="0">
                <a:ea typeface="맑은 고딕" pitchFamily="50" charset="-127"/>
              </a:rPr>
              <a:t>ID – [1] : A</a:t>
            </a:r>
            <a:r>
              <a:rPr lang="ko-KR" altLang="en-US" sz="650" dirty="0" smtClean="0">
                <a:ea typeface="맑은 고딕" pitchFamily="50" charset="-127"/>
              </a:rPr>
              <a:t>구역 </a:t>
            </a:r>
            <a:r>
              <a:rPr lang="en-US" altLang="ko-KR" sz="650" dirty="0" smtClean="0">
                <a:ea typeface="맑은 고딕" pitchFamily="50" charset="-127"/>
              </a:rPr>
              <a:t>1</a:t>
            </a:r>
            <a:r>
              <a:rPr lang="ko-KR" altLang="en-US" sz="650" dirty="0" smtClean="0">
                <a:ea typeface="맑은 고딕" pitchFamily="50" charset="-127"/>
              </a:rPr>
              <a:t>번</a:t>
            </a:r>
            <a:endParaRPr lang="en-US" altLang="ko-KR" sz="65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>
                <a:ea typeface="맑은 고딕" pitchFamily="50" charset="-127"/>
              </a:rPr>
              <a:t>구역 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ID - 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 smtClean="0">
                <a:ea typeface="맑은 고딕" pitchFamily="50" charset="-127"/>
              </a:rPr>
              <a:t>번</a:t>
            </a:r>
            <a:endParaRPr lang="en-US" altLang="ko-KR" sz="65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[7]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[8]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[9]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[12] 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[13]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14]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[20]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[25]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[27]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30]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[31</a:t>
            </a:r>
            <a:r>
              <a:rPr lang="en-US" altLang="ko-KR" sz="650" dirty="0">
                <a:ea typeface="맑은 고딕" pitchFamily="50" charset="-127"/>
              </a:rPr>
              <a:t>] 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33]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[36]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[41]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>
                <a:ea typeface="맑은 고딕" pitchFamily="50" charset="-127"/>
              </a:rPr>
              <a:t>1</a:t>
            </a:r>
            <a:r>
              <a:rPr lang="ko-KR" altLang="en-US" sz="650" smtClean="0">
                <a:ea typeface="맑은 고딕" pitchFamily="50" charset="-127"/>
              </a:rPr>
              <a:t>번</a:t>
            </a:r>
            <a:endParaRPr lang="en-US" altLang="ko-KR" sz="60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ea typeface="맑은 고딕" pitchFamily="50" charset="-127"/>
              </a:rPr>
              <a:t> </a:t>
            </a:r>
            <a:endParaRPr lang="ko-KR" altLang="en-US" sz="600" dirty="0">
              <a:ea typeface="맑은 고딕" pitchFamily="50" charset="-127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3217841" y="1058089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914356" y="1530697"/>
            <a:ext cx="1316633" cy="3659537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동일번호존재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번호없음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번호없음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동일번호존재</a:t>
            </a:r>
            <a:endParaRPr lang="en-US" altLang="ko-KR" sz="650" smtClean="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  <a:endParaRPr lang="en-US" altLang="ko-KR" sz="65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>
                <a:ea typeface="맑은 고딕" pitchFamily="50" charset="-127"/>
              </a:rPr>
              <a:t>.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 </a:t>
            </a:r>
            <a:endParaRPr lang="ko-KR" altLang="en-US" sz="650" dirty="0">
              <a:ea typeface="맑은 고딕" pitchFamily="50" charset="-127"/>
            </a:endParaRPr>
          </a:p>
        </p:txBody>
      </p:sp>
      <p:sp>
        <p:nvSpPr>
          <p:cNvPr id="229" name="AutoShape 348"/>
          <p:cNvSpPr>
            <a:spLocks noChangeArrowheads="1"/>
          </p:cNvSpPr>
          <p:nvPr/>
        </p:nvSpPr>
        <p:spPr bwMode="auto">
          <a:xfrm>
            <a:off x="717183" y="94446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233" name="AutoShape 348"/>
          <p:cNvSpPr>
            <a:spLocks noChangeArrowheads="1"/>
          </p:cNvSpPr>
          <p:nvPr/>
        </p:nvSpPr>
        <p:spPr bwMode="auto">
          <a:xfrm>
            <a:off x="2631006" y="182797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3642860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5401" y="2132856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+mn-ea"/>
                <a:ea typeface="+mn-ea"/>
              </a:rPr>
              <a:t>4. Admin &gt; </a:t>
            </a:r>
            <a:r>
              <a:rPr lang="ko-KR" altLang="en-US" sz="2800" smtClean="0">
                <a:latin typeface="+mn-ea"/>
                <a:ea typeface="+mn-ea"/>
              </a:rPr>
              <a:t>상품관</a:t>
            </a:r>
            <a:r>
              <a:rPr lang="ko-KR" altLang="en-US" sz="2800">
                <a:latin typeface="+mn-ea"/>
                <a:ea typeface="+mn-ea"/>
              </a:rPr>
              <a:t>리</a:t>
            </a:r>
            <a:r>
              <a:rPr lang="ko-KR" altLang="en-US" sz="2800" smtClean="0">
                <a:latin typeface="+mn-ea"/>
                <a:ea typeface="+mn-ea"/>
              </a:rPr>
              <a:t> </a:t>
            </a:r>
            <a:endParaRPr lang="ko-KR" altLang="en-US" sz="2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78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2138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kern="12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TL_02_02_01</a:t>
                      </a:r>
                      <a:endParaRPr kumimoji="1" lang="ko-KR" altLang="en-US" sz="900" b="0" kern="12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Version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2.7 (20140806)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Status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진행중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상품관리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일반상품등록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스케줄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공연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356540" y="699677"/>
            <a:ext cx="1141915" cy="5810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</a:endParaRPr>
          </a:p>
        </p:txBody>
      </p:sp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87105"/>
              </p:ext>
            </p:extLst>
          </p:nvPr>
        </p:nvGraphicFramePr>
        <p:xfrm>
          <a:off x="7329264" y="620688"/>
          <a:ext cx="2304256" cy="3332880"/>
        </p:xfrm>
        <a:graphic>
          <a:graphicData uri="http://schemas.openxmlformats.org/drawingml/2006/table">
            <a:tbl>
              <a:tblPr/>
              <a:tblGrid>
                <a:gridCol w="279304"/>
                <a:gridCol w="2024952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논리도면설정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회차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별 개별적용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b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논리도면 설정 툴 팝업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논리도면 설정 여부에 따라 ‘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작성전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‘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작성중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완료’로 상태 정보 노출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1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개별 스케줄 수정 및 이력조회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스케줄 목록 개별 수정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스케줄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요금표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수정이력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조회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스케줄 판매도면 변경 및 변경이력 조회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b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회차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복사 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스케줄 목록 클릭 시 각 행에 해당하는 스케줄 개별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변경 팝업 페이지 노출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(p23~27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참조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6" name="TextBox 355"/>
          <p:cNvSpPr txBox="1"/>
          <p:nvPr/>
        </p:nvSpPr>
        <p:spPr>
          <a:xfrm>
            <a:off x="344488" y="6424888"/>
            <a:ext cx="6912768" cy="1713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en-US" altLang="ko-KR" sz="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Copyright </a:t>
            </a:r>
            <a:r>
              <a:rPr lang="ko-KR" altLang="en-US" sz="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ⓒ </a:t>
            </a:r>
            <a:r>
              <a:rPr lang="en-US" altLang="ko-KR" sz="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2014  NHN Ent Corp. All Rights Reserved.</a:t>
            </a:r>
          </a:p>
        </p:txBody>
      </p:sp>
      <p:sp>
        <p:nvSpPr>
          <p:cNvPr id="451" name="직사각형 450"/>
          <p:cNvSpPr/>
          <p:nvPr/>
        </p:nvSpPr>
        <p:spPr>
          <a:xfrm>
            <a:off x="1597818" y="692150"/>
            <a:ext cx="5539249" cy="561082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3217568" y="5733256"/>
            <a:ext cx="2254593" cy="162000"/>
            <a:chOff x="4669629" y="3087361"/>
            <a:chExt cx="2295589" cy="162000"/>
          </a:xfrm>
        </p:grpSpPr>
        <p:sp>
          <p:nvSpPr>
            <p:cNvPr id="208" name="직사각형 2631"/>
            <p:cNvSpPr/>
            <p:nvPr/>
          </p:nvSpPr>
          <p:spPr>
            <a:xfrm>
              <a:off x="5294179" y="3087361"/>
              <a:ext cx="476310" cy="1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임시저장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sp>
          <p:nvSpPr>
            <p:cNvPr id="210" name="직사각형 2631"/>
            <p:cNvSpPr/>
            <p:nvPr/>
          </p:nvSpPr>
          <p:spPr>
            <a:xfrm>
              <a:off x="5843877" y="3087361"/>
              <a:ext cx="501540" cy="1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    초기화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sp>
          <p:nvSpPr>
            <p:cNvPr id="211" name="직사각형 2631"/>
            <p:cNvSpPr/>
            <p:nvPr/>
          </p:nvSpPr>
          <p:spPr>
            <a:xfrm>
              <a:off x="6410815" y="3087361"/>
              <a:ext cx="554403" cy="1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 다음단계 ▶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804" y="3126646"/>
              <a:ext cx="76430" cy="82800"/>
            </a:xfrm>
            <a:prstGeom prst="rect">
              <a:avLst/>
            </a:prstGeom>
          </p:spPr>
        </p:pic>
        <p:sp>
          <p:nvSpPr>
            <p:cNvPr id="214" name="직사각형 2631"/>
            <p:cNvSpPr/>
            <p:nvPr/>
          </p:nvSpPr>
          <p:spPr>
            <a:xfrm>
              <a:off x="4669629" y="3087361"/>
              <a:ext cx="554403" cy="1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◀ 이전단계 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</p:grpSp>
      <p:sp>
        <p:nvSpPr>
          <p:cNvPr id="283" name="TextBox 282"/>
          <p:cNvSpPr txBox="1"/>
          <p:nvPr/>
        </p:nvSpPr>
        <p:spPr>
          <a:xfrm>
            <a:off x="1564506" y="2365117"/>
            <a:ext cx="1417661" cy="211203"/>
          </a:xfrm>
          <a:prstGeom prst="rect">
            <a:avLst/>
          </a:prstGeom>
          <a:noFill/>
        </p:spPr>
        <p:txBody>
          <a:bodyPr wrap="square" lIns="90000" tIns="36000" rIns="90000" bIns="36000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▶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스케줄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목록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(Step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</a:rPr>
              <a:t>4)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1597819" y="2813468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1597819" y="2576054"/>
            <a:ext cx="218281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1597819" y="3050152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1597819" y="3286836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1597819" y="3523520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1597819" y="3760204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1597819" y="3996888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1816100" y="2576054"/>
            <a:ext cx="267617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번호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9" name="직사각형 368"/>
          <p:cNvSpPr/>
          <p:nvPr/>
        </p:nvSpPr>
        <p:spPr>
          <a:xfrm>
            <a:off x="1816100" y="2813468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5166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1816100" y="3050152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5167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1816100" y="3286836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5168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1816100" y="3523520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5169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1816100" y="3760204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5170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1816100" y="3996888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5171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3253028" y="2386873"/>
            <a:ext cx="5167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dirty="0" smtClean="0"/>
              <a:t>총 </a:t>
            </a:r>
            <a:r>
              <a:rPr lang="en-US" altLang="ko-KR" sz="600" dirty="0"/>
              <a:t>8</a:t>
            </a:r>
            <a:r>
              <a:rPr lang="ko-KR" altLang="en-US" sz="600" dirty="0" smtClean="0"/>
              <a:t>건 </a:t>
            </a:r>
            <a:endParaRPr lang="ko-KR" altLang="en-US" sz="600" dirty="0"/>
          </a:p>
        </p:txBody>
      </p:sp>
      <p:sp>
        <p:nvSpPr>
          <p:cNvPr id="201" name="직사각형 200"/>
          <p:cNvSpPr/>
          <p:nvPr/>
        </p:nvSpPr>
        <p:spPr>
          <a:xfrm>
            <a:off x="2083717" y="2576054"/>
            <a:ext cx="606079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공연일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083717" y="2813468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2014/08/17(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일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083717" y="3050152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2014/08/18(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2083717" y="3286836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2014/08/18(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2083717" y="3523520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2014/08/19(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083717" y="3760204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2014/08/19(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083717" y="3996888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2014/08/20(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3125023" y="2813468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3" name="직사각형 382"/>
          <p:cNvSpPr/>
          <p:nvPr/>
        </p:nvSpPr>
        <p:spPr>
          <a:xfrm>
            <a:off x="3125024" y="2576054"/>
            <a:ext cx="269578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회차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3125023" y="3050152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3125023" y="3286836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3125023" y="3523520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3125023" y="3760204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3125023" y="3996888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0" name="직사각형 399"/>
          <p:cNvSpPr/>
          <p:nvPr/>
        </p:nvSpPr>
        <p:spPr>
          <a:xfrm>
            <a:off x="6360602" y="2576054"/>
            <a:ext cx="770651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도면명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6360602" y="2813468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6360602" y="3050152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03" name="직사각형 402"/>
          <p:cNvSpPr/>
          <p:nvPr/>
        </p:nvSpPr>
        <p:spPr>
          <a:xfrm>
            <a:off x="6360602" y="3286836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</a:p>
        </p:txBody>
      </p:sp>
      <p:sp>
        <p:nvSpPr>
          <p:cNvPr id="404" name="직사각형 403"/>
          <p:cNvSpPr/>
          <p:nvPr/>
        </p:nvSpPr>
        <p:spPr>
          <a:xfrm>
            <a:off x="6360602" y="3523520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</a:p>
        </p:txBody>
      </p:sp>
      <p:sp>
        <p:nvSpPr>
          <p:cNvPr id="405" name="직사각형 404"/>
          <p:cNvSpPr/>
          <p:nvPr/>
        </p:nvSpPr>
        <p:spPr>
          <a:xfrm>
            <a:off x="6360602" y="3760204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</a:p>
        </p:txBody>
      </p:sp>
      <p:sp>
        <p:nvSpPr>
          <p:cNvPr id="406" name="직사각형 405"/>
          <p:cNvSpPr/>
          <p:nvPr/>
        </p:nvSpPr>
        <p:spPr>
          <a:xfrm>
            <a:off x="6360602" y="3996888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394600" y="2813468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2014/08/16 12:00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394601" y="2576054"/>
            <a:ext cx="722863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예매마감일시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394600" y="3050152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2014/08/17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3394600" y="3286836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2014/08/17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394600" y="3523520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17:00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3394600" y="3760204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17:00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3394600" y="3996888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117463" y="2813468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2014/08/16 12:00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117464" y="2576054"/>
            <a:ext cx="722863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예매취소마감일시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4117463" y="3050152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2014/08/17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4117463" y="3286836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2014/08/17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4117463" y="3523520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17:00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117463" y="3760204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17:00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117463" y="3996888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840325" y="2813468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2014/08/17 23:00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4840326" y="2576054"/>
            <a:ext cx="722863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</a:t>
            </a:r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마감일시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840325" y="3050152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840325" y="3286836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19:40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840325" y="3523520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840325" y="3760204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19:40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840325" y="3996888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2014/08/20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5563188" y="2576054"/>
            <a:ext cx="797413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현장취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마감일시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563189" y="2813468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2014/08/17 23:00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563189" y="3050152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563189" y="3286836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19:40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63189" y="3523520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563189" y="3760204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19:40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563189" y="3996888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2014/08/20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89794" y="2576054"/>
            <a:ext cx="435229" cy="237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시간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2689794" y="2813468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2689794" y="3050152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15:00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2689794" y="3286836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16:40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689794" y="3523520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15:00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2689794" y="3760204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16:40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2689794" y="3996888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15:00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597819" y="4232976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597819" y="4469660"/>
            <a:ext cx="21828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816100" y="4232976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5172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816100" y="4469660"/>
            <a:ext cx="267617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5173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2083717" y="4232976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2014/08/20(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2083717" y="4469660"/>
            <a:ext cx="60607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2014/08/21(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3125023" y="4232976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3125023" y="4469660"/>
            <a:ext cx="269578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6360602" y="4232976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</a:p>
        </p:txBody>
      </p:sp>
      <p:sp>
        <p:nvSpPr>
          <p:cNvPr id="287" name="직사각형 286"/>
          <p:cNvSpPr/>
          <p:nvPr/>
        </p:nvSpPr>
        <p:spPr>
          <a:xfrm>
            <a:off x="6360602" y="4469660"/>
            <a:ext cx="770651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SM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아트홀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두드림</a:t>
            </a:r>
          </a:p>
        </p:txBody>
      </p:sp>
      <p:sp>
        <p:nvSpPr>
          <p:cNvPr id="288" name="직사각형 287"/>
          <p:cNvSpPr/>
          <p:nvPr/>
        </p:nvSpPr>
        <p:spPr>
          <a:xfrm>
            <a:off x="3394600" y="4232976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3394600" y="4469660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2014/08/20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17:00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4117463" y="4232976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17:00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117463" y="4469660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2014/08/20 17:00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4840325" y="4232976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19:40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4840325" y="4469660"/>
            <a:ext cx="722863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5563189" y="4232976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2014/08/18 19:40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5563189" y="4469660"/>
            <a:ext cx="797412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2014/08/19 18:00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2689794" y="4232976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16:40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2689794" y="4469660"/>
            <a:ext cx="435229" cy="236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15:00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 rot="16200000">
            <a:off x="4292535" y="2011633"/>
            <a:ext cx="144006" cy="5533429"/>
            <a:chOff x="2382817" y="5820962"/>
            <a:chExt cx="144006" cy="5533429"/>
          </a:xfrm>
        </p:grpSpPr>
        <p:sp>
          <p:nvSpPr>
            <p:cNvPr id="423" name="TextBox 422"/>
            <p:cNvSpPr txBox="1"/>
            <p:nvPr/>
          </p:nvSpPr>
          <p:spPr>
            <a:xfrm rot="5400000">
              <a:off x="-167895" y="8515673"/>
              <a:ext cx="5245429" cy="144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426" name="직사각형 425"/>
            <p:cNvSpPr/>
            <p:nvPr/>
          </p:nvSpPr>
          <p:spPr bwMode="auto">
            <a:xfrm flipH="1">
              <a:off x="2382823" y="11210391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27" name="직사각형 426"/>
            <p:cNvSpPr/>
            <p:nvPr/>
          </p:nvSpPr>
          <p:spPr bwMode="auto">
            <a:xfrm rot="10800000">
              <a:off x="2382823" y="5820962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돋움" pitchFamily="50" charset="-127"/>
                  <a:ea typeface="돋움" pitchFamily="50" charset="-127"/>
                </a:rPr>
                <a:t>▼</a:t>
              </a:r>
              <a:endPara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 rot="5400000">
              <a:off x="218128" y="8159453"/>
              <a:ext cx="4473384" cy="144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343840" y="844169"/>
            <a:ext cx="6927864" cy="301653"/>
            <a:chOff x="380968" y="3308115"/>
            <a:chExt cx="6858048" cy="301653"/>
          </a:xfrm>
        </p:grpSpPr>
        <p:sp>
          <p:nvSpPr>
            <p:cNvPr id="240" name="자유형 239"/>
            <p:cNvSpPr/>
            <p:nvPr/>
          </p:nvSpPr>
          <p:spPr bwMode="auto">
            <a:xfrm>
              <a:off x="380968" y="3395454"/>
              <a:ext cx="6858048" cy="214314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1" name="자유형 240"/>
            <p:cNvSpPr/>
            <p:nvPr/>
          </p:nvSpPr>
          <p:spPr bwMode="auto">
            <a:xfrm>
              <a:off x="380968" y="3308115"/>
              <a:ext cx="6858048" cy="214314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2" name="자유형 241"/>
            <p:cNvSpPr/>
            <p:nvPr/>
          </p:nvSpPr>
          <p:spPr bwMode="auto">
            <a:xfrm>
              <a:off x="380968" y="3355698"/>
              <a:ext cx="6858048" cy="214314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 dirty="0"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44" name="직사각형 2631"/>
          <p:cNvSpPr/>
          <p:nvPr/>
        </p:nvSpPr>
        <p:spPr>
          <a:xfrm>
            <a:off x="6681192" y="2409216"/>
            <a:ext cx="419052" cy="1230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엑셀저장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pic>
        <p:nvPicPr>
          <p:cNvPr id="189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2640760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2877810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3113554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3351679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3587422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3825547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4061230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4297318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652959" y="4534002"/>
            <a:ext cx="108000" cy="1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" name="직사각형 2631"/>
          <p:cNvSpPr/>
          <p:nvPr/>
        </p:nvSpPr>
        <p:spPr>
          <a:xfrm>
            <a:off x="4526585" y="2409216"/>
            <a:ext cx="749993" cy="1230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스케줄 일괄수정</a:t>
            </a:r>
          </a:p>
        </p:txBody>
      </p:sp>
      <p:sp>
        <p:nvSpPr>
          <p:cNvPr id="336" name="직사각형 2631"/>
          <p:cNvSpPr/>
          <p:nvPr/>
        </p:nvSpPr>
        <p:spPr>
          <a:xfrm>
            <a:off x="5316836" y="2409216"/>
            <a:ext cx="730573" cy="1230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요금표</a:t>
            </a:r>
            <a:r>
              <a:rPr lang="ko-KR" altLang="en-US" sz="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일괄수정</a:t>
            </a:r>
          </a:p>
        </p:txBody>
      </p:sp>
      <p:sp>
        <p:nvSpPr>
          <p:cNvPr id="337" name="직사각형 2631"/>
          <p:cNvSpPr/>
          <p:nvPr/>
        </p:nvSpPr>
        <p:spPr>
          <a:xfrm>
            <a:off x="3741971" y="2409216"/>
            <a:ext cx="749993" cy="1230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요금표</a:t>
            </a:r>
            <a:r>
              <a:rPr lang="ko-KR" altLang="en-US" sz="7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전체보기</a:t>
            </a:r>
            <a:endParaRPr lang="ko-KR" altLang="en-US" sz="7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7" name="직사각형 2631"/>
          <p:cNvSpPr/>
          <p:nvPr/>
        </p:nvSpPr>
        <p:spPr>
          <a:xfrm>
            <a:off x="6442973" y="2410334"/>
            <a:ext cx="202504" cy="1230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사용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158" name="직사각형 2631"/>
          <p:cNvSpPr/>
          <p:nvPr/>
        </p:nvSpPr>
        <p:spPr>
          <a:xfrm>
            <a:off x="6090228" y="2410334"/>
            <a:ext cx="309560" cy="1230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rPr>
              <a:t>비사용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itchFamily="50" charset="-127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1820339" y="3762164"/>
            <a:ext cx="5316728" cy="238413"/>
          </a:xfrm>
          <a:prstGeom prst="rect">
            <a:avLst/>
          </a:prstGeom>
          <a:noFill/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1640632" y="3766094"/>
            <a:ext cx="171498" cy="116142"/>
          </a:xfrm>
          <a:prstGeom prst="rect">
            <a:avLst/>
          </a:prstGeom>
          <a:solidFill>
            <a:srgbClr val="00B0F0"/>
          </a:solidFill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168" y="1345152"/>
            <a:ext cx="7163606" cy="579222"/>
            <a:chOff x="623082" y="1414978"/>
            <a:chExt cx="7163606" cy="579222"/>
          </a:xfrm>
        </p:grpSpPr>
        <p:sp>
          <p:nvSpPr>
            <p:cNvPr id="391" name="사각형 설명선 390"/>
            <p:cNvSpPr/>
            <p:nvPr/>
          </p:nvSpPr>
          <p:spPr bwMode="auto">
            <a:xfrm>
              <a:off x="623082" y="1414978"/>
              <a:ext cx="7163606" cy="579222"/>
            </a:xfrm>
            <a:prstGeom prst="wedgeRectCallout">
              <a:avLst>
                <a:gd name="adj1" fmla="val -7891"/>
                <a:gd name="adj2" fmla="val 215092"/>
              </a:avLst>
            </a:prstGeom>
            <a:solidFill>
              <a:srgbClr val="000000">
                <a:alpha val="69804"/>
              </a:srgb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square" lIns="36000" tIns="36000" rIns="36000" bIns="36000" rtlCol="0" anchor="t">
              <a:noAutofit/>
            </a:bodyPr>
            <a:lstStyle/>
            <a:p>
              <a:endParaRPr lang="ko-KR" altLang="en-US" sz="700" b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664275" y="1702283"/>
              <a:ext cx="218281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664275" y="1464869"/>
              <a:ext cx="218281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882556" y="1464869"/>
              <a:ext cx="267617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번호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882556" y="1702283"/>
              <a:ext cx="267617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5166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1150173" y="1464869"/>
              <a:ext cx="606079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공연일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1150173" y="1702283"/>
              <a:ext cx="606079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2014/08/17(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일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)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2191479" y="1702283"/>
              <a:ext cx="269578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2191480" y="1464869"/>
              <a:ext cx="269578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5427058" y="1464869"/>
              <a:ext cx="975538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도면명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427058" y="1702283"/>
              <a:ext cx="975538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SM</a:t>
              </a:r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아트홀</a:t>
              </a: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두드림소극장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2461056" y="1702283"/>
              <a:ext cx="722863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2014/08/16 12:00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2461057" y="1464869"/>
              <a:ext cx="722863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예매마감일시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3183919" y="1702283"/>
              <a:ext cx="722863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2014/08/16 12:00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3183920" y="1464869"/>
              <a:ext cx="722863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예매취소마감일시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3906781" y="1702283"/>
              <a:ext cx="722863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2014/08/17 23:00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3906782" y="1464869"/>
              <a:ext cx="722863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현</a:t>
              </a:r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장</a:t>
              </a:r>
              <a:r>
                <a:rPr lang="ko-KR" alt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마감일시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4629644" y="1464869"/>
              <a:ext cx="797413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현장취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소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마감일시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4629645" y="1702283"/>
              <a:ext cx="797412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2014/08/17 23:00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1756250" y="1464869"/>
              <a:ext cx="435229" cy="237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시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작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시간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1756250" y="1702283"/>
              <a:ext cx="435229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+mn-cs"/>
                </a:rPr>
                <a:t>20:00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pic>
          <p:nvPicPr>
            <p:cNvPr id="379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719415" y="1529575"/>
              <a:ext cx="108000" cy="1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719415" y="1766625"/>
              <a:ext cx="108000" cy="1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9" name="직사각형 158"/>
            <p:cNvSpPr/>
            <p:nvPr/>
          </p:nvSpPr>
          <p:spPr>
            <a:xfrm>
              <a:off x="7473280" y="1702283"/>
              <a:ext cx="271697" cy="2366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473280" y="1464869"/>
              <a:ext cx="271697" cy="237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삭제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1" name="직사각형 2631"/>
            <p:cNvSpPr/>
            <p:nvPr/>
          </p:nvSpPr>
          <p:spPr>
            <a:xfrm>
              <a:off x="7530664" y="1748625"/>
              <a:ext cx="15991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-</a:t>
              </a:r>
              <a:endParaRPr lang="ko-KR" altLang="en-US" sz="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6402596" y="1464869"/>
              <a:ext cx="503291" cy="237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사용여부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6402597" y="1702016"/>
              <a:ext cx="503291" cy="2369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b="1" dirty="0" smtClean="0">
                  <a:solidFill>
                    <a:srgbClr val="0070C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사용</a:t>
              </a:r>
              <a:endParaRPr lang="ko-KR" altLang="en-US" sz="600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905887" y="1464869"/>
              <a:ext cx="567393" cy="237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논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</a:t>
              </a:r>
              <a:r>
                <a:rPr lang="ko-KR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도면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905888" y="1702016"/>
              <a:ext cx="567393" cy="2369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66" name="직사각형 2631"/>
            <p:cNvSpPr/>
            <p:nvPr/>
          </p:nvSpPr>
          <p:spPr>
            <a:xfrm>
              <a:off x="6954025" y="1750666"/>
              <a:ext cx="464898" cy="1443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itchFamily="50" charset="-127"/>
                </a:rPr>
                <a:t>작성완료</a:t>
              </a:r>
              <a:endParaRPr lang="ko-KR" altLang="en-US" sz="7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3428464" y="5150472"/>
            <a:ext cx="37402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 목록 선택 시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1)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 개별 수정 및 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2)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이력조회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3)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요금표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수정 이력조회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4)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회차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복사 가능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163268" y="4901807"/>
            <a:ext cx="2117123" cy="246221"/>
            <a:chOff x="3163268" y="5923887"/>
            <a:chExt cx="2117123" cy="246221"/>
          </a:xfrm>
        </p:grpSpPr>
        <p:sp>
          <p:nvSpPr>
            <p:cNvPr id="172" name="직사각형 171"/>
            <p:cNvSpPr/>
            <p:nvPr/>
          </p:nvSpPr>
          <p:spPr>
            <a:xfrm>
              <a:off x="3163268" y="5923887"/>
              <a:ext cx="211712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b="1" dirty="0" smtClean="0">
                  <a:latin typeface="나눔고딕" panose="020D0604000000000000" pitchFamily="50" charset="-127"/>
                </a:rPr>
                <a:t>1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2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3 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4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5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6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7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8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9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r>
                <a:rPr lang="en-US" altLang="ko-KR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10</a:t>
              </a: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</a:rPr>
                <a:t> | 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endParaRPr>
            </a:p>
            <a:p>
              <a:pPr algn="ctr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endParaRPr>
            </a:p>
          </p:txBody>
        </p:sp>
        <p:sp>
          <p:nvSpPr>
            <p:cNvPr id="173" name="직사각형 2631"/>
            <p:cNvSpPr/>
            <p:nvPr/>
          </p:nvSpPr>
          <p:spPr>
            <a:xfrm>
              <a:off x="4755726" y="5973140"/>
              <a:ext cx="257376" cy="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다음 </a:t>
              </a:r>
              <a:r>
                <a:rPr lang="en-US" altLang="ko-KR" sz="5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&gt;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sp>
          <p:nvSpPr>
            <p:cNvPr id="174" name="직사각형 2631"/>
            <p:cNvSpPr/>
            <p:nvPr/>
          </p:nvSpPr>
          <p:spPr>
            <a:xfrm>
              <a:off x="3438895" y="5973140"/>
              <a:ext cx="257376" cy="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&lt; </a:t>
              </a:r>
              <a:r>
                <a:rPr lang="ko-KR" altLang="en-US" sz="5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이전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sp>
          <p:nvSpPr>
            <p:cNvPr id="175" name="직사각형 2631"/>
            <p:cNvSpPr/>
            <p:nvPr/>
          </p:nvSpPr>
          <p:spPr>
            <a:xfrm>
              <a:off x="5043857" y="5973140"/>
              <a:ext cx="128688" cy="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&gt;&gt;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sp>
          <p:nvSpPr>
            <p:cNvPr id="176" name="직사각형 2631"/>
            <p:cNvSpPr/>
            <p:nvPr/>
          </p:nvSpPr>
          <p:spPr>
            <a:xfrm>
              <a:off x="3281732" y="5973140"/>
              <a:ext cx="128688" cy="81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1" dirty="0" smtClean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itchFamily="50" charset="-127"/>
                </a:rPr>
                <a:t>&lt;&lt;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</p:grpSp>
      <p:sp>
        <p:nvSpPr>
          <p:cNvPr id="178" name="직사각형 177"/>
          <p:cNvSpPr/>
          <p:nvPr/>
        </p:nvSpPr>
        <p:spPr bwMode="auto">
          <a:xfrm>
            <a:off x="6491495" y="1562421"/>
            <a:ext cx="147429" cy="116142"/>
          </a:xfrm>
          <a:prstGeom prst="rect">
            <a:avLst/>
          </a:prstGeom>
          <a:solidFill>
            <a:srgbClr val="00B0F0"/>
          </a:solidFill>
          <a:ln w="19050" algn="ctr">
            <a:solidFill>
              <a:srgbClr val="00B0F0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491111" y="1681738"/>
            <a:ext cx="464897" cy="144001"/>
          </a:xfrm>
          <a:prstGeom prst="rect">
            <a:avLst/>
          </a:prstGeom>
          <a:solidFill>
            <a:srgbClr val="00B0F0">
              <a:alpha val="43137"/>
            </a:srgbClr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985448" y="6487154"/>
            <a:ext cx="64807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dirty="0" smtClean="0">
                <a:solidFill>
                  <a:srgbClr val="00B0F0"/>
                </a:solidFill>
              </a:rPr>
              <a:t>원문 </a:t>
            </a:r>
            <a:r>
              <a:rPr lang="en-US" altLang="ko-KR" sz="600" dirty="0" smtClean="0">
                <a:solidFill>
                  <a:srgbClr val="00B0F0"/>
                </a:solidFill>
              </a:rPr>
              <a:t>page18</a:t>
            </a:r>
            <a:r>
              <a:rPr lang="ko-KR" altLang="en-US" sz="600" dirty="0" smtClean="0">
                <a:solidFill>
                  <a:srgbClr val="00B0F0"/>
                </a:solidFill>
              </a:rPr>
              <a:t> </a:t>
            </a:r>
            <a:endParaRPr lang="ko-KR" altLang="en-US" sz="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59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201" y="1916832"/>
            <a:ext cx="522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ea typeface="맑은 고딕" pitchFamily="50" charset="-127"/>
              </a:rPr>
              <a:t>5.  </a:t>
            </a:r>
            <a:r>
              <a:rPr lang="ko-KR" altLang="en-US" sz="2400" smtClean="0">
                <a:ea typeface="맑은 고딕" pitchFamily="50" charset="-127"/>
              </a:rPr>
              <a:t>공연</a:t>
            </a:r>
            <a:r>
              <a:rPr lang="en-US" altLang="ko-KR" sz="2400" smtClean="0">
                <a:ea typeface="맑은 고딕" pitchFamily="50" charset="-127"/>
              </a:rPr>
              <a:t>/</a:t>
            </a:r>
            <a:r>
              <a:rPr lang="ko-KR" altLang="en-US" sz="2400" smtClean="0">
                <a:ea typeface="맑은 고딕" pitchFamily="50" charset="-127"/>
              </a:rPr>
              <a:t>전시</a:t>
            </a:r>
            <a:r>
              <a:rPr lang="en-US" altLang="ko-KR" sz="2400" smtClean="0">
                <a:ea typeface="맑은 고딕" pitchFamily="50" charset="-127"/>
              </a:rPr>
              <a:t>/</a:t>
            </a:r>
            <a:r>
              <a:rPr lang="ko-KR" altLang="en-US" sz="2400" smtClean="0">
                <a:ea typeface="맑은 고딕" pitchFamily="50" charset="-127"/>
              </a:rPr>
              <a:t>스포츠</a:t>
            </a:r>
            <a:r>
              <a:rPr lang="en-US" altLang="ko-KR" sz="2400" smtClean="0">
                <a:ea typeface="맑은 고딕" pitchFamily="50" charset="-127"/>
              </a:rPr>
              <a:t>/</a:t>
            </a:r>
            <a:r>
              <a:rPr lang="ko-KR" altLang="en-US" sz="2400" smtClean="0">
                <a:ea typeface="맑은 고딕" pitchFamily="50" charset="-127"/>
              </a:rPr>
              <a:t>캠핑</a:t>
            </a:r>
            <a:r>
              <a:rPr lang="en-US" altLang="ko-KR" sz="2400">
                <a:ea typeface="맑은 고딕" pitchFamily="50" charset="-127"/>
              </a:rPr>
              <a:t> </a:t>
            </a:r>
            <a:r>
              <a:rPr lang="en-US" altLang="ko-KR" sz="2400" smtClean="0">
                <a:ea typeface="맑은 고딕" pitchFamily="50" charset="-127"/>
              </a:rPr>
              <a:t> </a:t>
            </a:r>
            <a:r>
              <a:rPr lang="ko-KR" altLang="en-US" sz="2400" smtClean="0">
                <a:ea typeface="맑은 고딕" pitchFamily="50" charset="-127"/>
              </a:rPr>
              <a:t>논리도면</a:t>
            </a:r>
            <a:endParaRPr lang="ko-KR" altLang="en-US" sz="2400"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58828"/>
              </p:ext>
            </p:extLst>
          </p:nvPr>
        </p:nvGraphicFramePr>
        <p:xfrm>
          <a:off x="2324707" y="2852936"/>
          <a:ext cx="4530944" cy="13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7"/>
                <a:gridCol w="2046667"/>
              </a:tblGrid>
              <a:tr h="132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좌석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텐트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비지정석 영역선 기본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자주색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선택된 좌석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텐트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비지정석 영역선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회색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좌석</a:t>
                      </a:r>
                      <a:r>
                        <a:rPr lang="en-US" altLang="ko-KR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 or </a:t>
                      </a:r>
                      <a:r>
                        <a:rPr lang="ko-KR" altLang="en-US" sz="800" baseline="0" smtClean="0">
                          <a:latin typeface="맑은 고딕" pitchFamily="50" charset="-127"/>
                          <a:ea typeface="맑은 고딕" pitchFamily="50" charset="-127"/>
                        </a:rPr>
                        <a:t>텐트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번호 트리를 통한 좌석 </a:t>
                      </a:r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텐트 선택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노란색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6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값 검색결과 텐트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파란색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764704"/>
            <a:ext cx="7272808" cy="512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56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764704"/>
            <a:ext cx="7488832" cy="522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856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29762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판매등급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7194"/>
              </p:ext>
            </p:extLst>
          </p:nvPr>
        </p:nvGraphicFramePr>
        <p:xfrm>
          <a:off x="7412182" y="411591"/>
          <a:ext cx="2228266" cy="633936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 &gt;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스케쥴관리에서  상품별  회차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(=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스케쥴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작업 화면을 띄울수 있음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이때 회차와 매핑된 상품정보를 보여줌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 &gt;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스케쥴관리에서  상품별  회차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(=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스케쥴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작업 화면을 띄울수 있음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이때  해당 상품이 가지고 있는 모든 회차를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보여줌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셀렉트박스 클릭을 통해서  회차간의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빠른 이동 기능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좌석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비지정석영역에 대한 정보를 보여줌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ID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비지정석영역을 구분하기 위한 유니크한 코드 임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좌석번호를 구성하는 항목은 고정된 항목이 아닌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좌석번호지정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입력받은 표기단위가 표기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항목이 채워지지 않은 경우 하이픈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(-)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표기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명은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admin&gt;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물리도면관리에서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좌표파일 등록시 명칭도 같이 입력받음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좌석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비지정석의 판매등급을 지정하는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판매등급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admin&gt;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좌석등급관리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생성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이때 등급별로 컬러값도 생성함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등급 선택시 컬러를 변경해서 보여줌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상단영역을 통해서 설정한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저장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 선택시 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좌석 또는 텐트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영역을 선택해 주세요 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상품이 가지고 있는 모든 회차를</a:t>
                      </a:r>
                      <a:endParaRPr lang="en-US" altLang="ko-KR" sz="650" b="0" kern="12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볼수 있는 팝업창 뜸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다음페이지 참고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동시 적용할 회차를 선택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적용시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복수선택가능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부분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</a:t>
                      </a: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회차에 같이 적용된다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논리도면 정보를 다른회차에 같이 적용하는 것이 아님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 선택시 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좌석 또는 텐트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영역을 선택해 주세요 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상품이 가지고 있는 모든 회차에</a:t>
                      </a:r>
                      <a:endParaRPr lang="en-US" altLang="ko-KR" sz="650" b="0" kern="12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동시에 적용 함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선택회차와 마찬가지로 선택한 부분만 같이 적용되는 것임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 선택시 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좌석 또는 텐트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영역을 선택해 주세요 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주의 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650" smtClean="0">
                          <a:latin typeface="맑은 고딕" pitchFamily="50" charset="-127"/>
                          <a:ea typeface="맑은 고딕" pitchFamily="50" charset="-127"/>
                        </a:rPr>
                        <a:t>주의</a:t>
                      </a:r>
                      <a:r>
                        <a:rPr lang="en-US" altLang="ko-KR" sz="650" smtClean="0"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650" smtClean="0">
                          <a:latin typeface="맑은 고딕" pitchFamily="50" charset="-127"/>
                          <a:ea typeface="맑은 고딕" pitchFamily="50" charset="-127"/>
                        </a:rPr>
                        <a:t>설정된 정보가 전 회차에 적용됩니다</a:t>
                      </a:r>
                      <a:r>
                        <a:rPr lang="en-US" altLang="ko-KR" sz="65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65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650" smtClean="0">
                          <a:latin typeface="맑은 고딕" pitchFamily="50" charset="-127"/>
                          <a:ea typeface="맑은 고딕" pitchFamily="50" charset="-127"/>
                        </a:rPr>
                        <a:t>계속 진행하시겠습니까</a:t>
                      </a:r>
                      <a:r>
                        <a:rPr lang="en-US" altLang="ko-KR" sz="650" smtClean="0">
                          <a:latin typeface="맑은 고딕" pitchFamily="50" charset="-127"/>
                          <a:ea typeface="맑은 고딕" pitchFamily="50" charset="-127"/>
                        </a:rPr>
                        <a:t>?  ---&gt; </a:t>
                      </a:r>
                      <a:r>
                        <a:rPr lang="ko-KR" altLang="en-US" sz="65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65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650" smtClean="0">
                          <a:latin typeface="맑은 고딕" pitchFamily="50" charset="-127"/>
                          <a:ea typeface="맑은 고딕" pitchFamily="50" charset="-127"/>
                        </a:rPr>
                        <a:t>아니오</a:t>
                      </a:r>
                      <a:r>
                        <a:rPr lang="en-US" altLang="ko-KR" sz="65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물리도면과 동일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(=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검색시 검색된 좌석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비지정석영역선 이 파란색으로  변경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판매전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상품판매 기간기준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시작일 前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논리도면은 전체맵에서 선택이외에 다른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없으므로 선택 버튼 필요없음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241432" y="1967424"/>
            <a:ext cx="407564" cy="144000"/>
            <a:chOff x="6241432" y="1967424"/>
            <a:chExt cx="407564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6241432" y="1967424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6314728" y="1980309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1" name="직사각형 310"/>
          <p:cNvSpPr/>
          <p:nvPr/>
        </p:nvSpPr>
        <p:spPr>
          <a:xfrm>
            <a:off x="5545105" y="3017815"/>
            <a:ext cx="1748175" cy="147560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554525" y="3145330"/>
            <a:ext cx="557747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판매등</a:t>
            </a:r>
            <a:r>
              <a:rPr lang="ko-KR" altLang="en-US" sz="700" b="1">
                <a:ea typeface="맑은 고딕" pitchFamily="50" charset="-127"/>
              </a:rPr>
              <a:t>급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6097984" y="3017815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판매할당처</a:t>
            </a:r>
            <a:endParaRPr lang="ko-KR" altLang="en-US" sz="700" dirty="0"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4577087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pic>
        <p:nvPicPr>
          <p:cNvPr id="390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69592"/>
            <a:ext cx="1345538" cy="195814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</a:t>
            </a:r>
            <a:r>
              <a:rPr lang="ko-KR" altLang="en-US" sz="800">
                <a:ea typeface="맑은 고딕" pitchFamily="50" charset="-127"/>
              </a:rPr>
              <a:t>뮤지컬 캣츠 내한공연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2929632" y="268098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2993928" y="268041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060600" y="2681480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3132040" y="268091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2929632" y="276006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2993928" y="275949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3060600" y="276056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3132040" y="275999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2929632" y="28410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0" name="직사각형 469"/>
          <p:cNvSpPr/>
          <p:nvPr/>
        </p:nvSpPr>
        <p:spPr>
          <a:xfrm>
            <a:off x="2993928" y="284045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3060600" y="284152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3132040" y="284095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자유형 65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자유형 66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solidFill>
            <a:schemeClr val="bg1"/>
          </a:solidFill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3" name="TextBox 472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4271" y="684102"/>
            <a:ext cx="1566890" cy="166004"/>
            <a:chOff x="1624271" y="684102"/>
            <a:chExt cx="1566890" cy="166004"/>
          </a:xfrm>
        </p:grpSpPr>
        <p:sp>
          <p:nvSpPr>
            <p:cNvPr id="137" name="직사각형 136"/>
            <p:cNvSpPr/>
            <p:nvPr/>
          </p:nvSpPr>
          <p:spPr>
            <a:xfrm>
              <a:off x="1624271" y="684102"/>
              <a:ext cx="1361817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50" smtClean="0">
                  <a:ea typeface="맑은 고딕" pitchFamily="50" charset="-127"/>
                </a:rPr>
                <a:t>2014.10.25</a:t>
              </a:r>
              <a:r>
                <a:rPr lang="ko-KR" altLang="en-US" sz="650" smtClean="0">
                  <a:ea typeface="맑은 고딕" pitchFamily="50" charset="-127"/>
                </a:rPr>
                <a:t>일  </a:t>
              </a:r>
              <a:r>
                <a:rPr lang="en-US" altLang="ko-KR" sz="650" smtClean="0">
                  <a:ea typeface="맑은 고딕" pitchFamily="50" charset="-127"/>
                </a:rPr>
                <a:t>1</a:t>
              </a:r>
              <a:r>
                <a:rPr lang="ko-KR" altLang="en-US" sz="650" smtClean="0">
                  <a:ea typeface="맑은 고딕" pitchFamily="50" charset="-127"/>
                </a:rPr>
                <a:t>회차 </a:t>
              </a:r>
              <a:r>
                <a:rPr lang="en-US" altLang="ko-KR" sz="650" smtClean="0">
                  <a:ea typeface="맑은 고딕" pitchFamily="50" charset="-127"/>
                </a:rPr>
                <a:t>: 15:30 </a:t>
              </a:r>
              <a:endParaRPr lang="ko-KR" altLang="en-US" sz="650" dirty="0"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2987352" y="684102"/>
              <a:ext cx="203809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▼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736703" y="3017815"/>
            <a:ext cx="556841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좌석유형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097984" y="3198791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할당매수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736703" y="3198791"/>
            <a:ext cx="556841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우선순위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540238" y="2190997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좌석</a:t>
            </a:r>
            <a:r>
              <a:rPr lang="en-US" altLang="ko-KR" sz="700" smtClean="0">
                <a:ea typeface="맑은 고딕" pitchFamily="50" charset="-127"/>
              </a:rPr>
              <a:t>,</a:t>
            </a:r>
            <a:r>
              <a:rPr lang="ko-KR" altLang="en-US" sz="700" smtClean="0">
                <a:ea typeface="맑은 고딕" pitchFamily="50" charset="-127"/>
              </a:rPr>
              <a:t>텐트</a:t>
            </a:r>
            <a:r>
              <a:rPr lang="en-US" altLang="ko-KR" sz="700" smtClean="0">
                <a:ea typeface="맑은 고딕" pitchFamily="50" charset="-127"/>
              </a:rPr>
              <a:t>, </a:t>
            </a:r>
            <a:r>
              <a:rPr lang="ko-KR" altLang="en-US" sz="700" smtClean="0">
                <a:ea typeface="맑은 고딕" pitchFamily="50" charset="-127"/>
              </a:rPr>
              <a:t>비지정석영역 선택시 </a:t>
            </a:r>
            <a:endParaRPr lang="en-US" altLang="ko-KR" sz="700" smtClean="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정보가 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7151109" y="2193717"/>
            <a:ext cx="149804" cy="759803"/>
            <a:chOff x="7151109" y="5632104"/>
            <a:chExt cx="144025" cy="760760"/>
          </a:xfrm>
        </p:grpSpPr>
        <p:sp>
          <p:nvSpPr>
            <p:cNvPr id="148" name="TextBox 147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153" name="직사각형 2631"/>
          <p:cNvSpPr/>
          <p:nvPr/>
        </p:nvSpPr>
        <p:spPr>
          <a:xfrm>
            <a:off x="6800851" y="4265312"/>
            <a:ext cx="412973" cy="155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</a:t>
            </a:r>
            <a:r>
              <a:rPr lang="ko-KR" altLang="en-US" sz="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631"/>
          <p:cNvSpPr/>
          <p:nvPr/>
        </p:nvSpPr>
        <p:spPr>
          <a:xfrm>
            <a:off x="5658223" y="4262931"/>
            <a:ext cx="513978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2631"/>
          <p:cNvSpPr/>
          <p:nvPr/>
        </p:nvSpPr>
        <p:spPr>
          <a:xfrm>
            <a:off x="6207919" y="4262932"/>
            <a:ext cx="545281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653451" y="268034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717747" y="267977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784419" y="268084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855859" y="268027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653451" y="275942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717747" y="275885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84419" y="27599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855859" y="275935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653451" y="284038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17747" y="283981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4419" y="284088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855859" y="284031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79173" y="268098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79173" y="276006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79173" y="28410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33960" y="268084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5400" y="268027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433960" y="27599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505400" y="275935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33960" y="284088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05400" y="284031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89104" y="3655856"/>
            <a:ext cx="1133509" cy="148040"/>
            <a:chOff x="5731021" y="3640679"/>
            <a:chExt cx="1133509" cy="14804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731021" y="3640679"/>
              <a:ext cx="963873" cy="14804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dirty="0" smtClean="0">
                  <a:latin typeface="맑은 고딕" pitchFamily="50" charset="-127"/>
                  <a:ea typeface="맑은 고딕" pitchFamily="50" charset="-127"/>
                </a:rPr>
                <a:t>판매등급 선택</a:t>
              </a:r>
              <a:r>
                <a:rPr lang="en-US" altLang="ko-KR" sz="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6694893" y="3640679"/>
              <a:ext cx="169637" cy="1475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4" name="AutoShape 348"/>
          <p:cNvSpPr>
            <a:spLocks noChangeArrowheads="1"/>
          </p:cNvSpPr>
          <p:nvPr/>
        </p:nvSpPr>
        <p:spPr bwMode="auto">
          <a:xfrm>
            <a:off x="5643306" y="2320630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3</a:t>
            </a:r>
            <a:endParaRPr kumimoji="0" lang="en-US" altLang="ko-KR" sz="600"/>
          </a:p>
        </p:txBody>
      </p:sp>
      <p:sp>
        <p:nvSpPr>
          <p:cNvPr id="125" name="AutoShape 348"/>
          <p:cNvSpPr>
            <a:spLocks noChangeArrowheads="1"/>
          </p:cNvSpPr>
          <p:nvPr/>
        </p:nvSpPr>
        <p:spPr bwMode="auto">
          <a:xfrm>
            <a:off x="5822469" y="357901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4</a:t>
            </a:r>
            <a:endParaRPr kumimoji="0" lang="en-US" altLang="ko-KR" sz="600"/>
          </a:p>
        </p:txBody>
      </p:sp>
      <p:sp>
        <p:nvSpPr>
          <p:cNvPr id="126" name="AutoShape 348"/>
          <p:cNvSpPr>
            <a:spLocks noChangeArrowheads="1"/>
          </p:cNvSpPr>
          <p:nvPr/>
        </p:nvSpPr>
        <p:spPr bwMode="auto">
          <a:xfrm>
            <a:off x="306164" y="658116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127" name="AutoShape 348"/>
          <p:cNvSpPr>
            <a:spLocks noChangeArrowheads="1"/>
          </p:cNvSpPr>
          <p:nvPr/>
        </p:nvSpPr>
        <p:spPr bwMode="auto">
          <a:xfrm>
            <a:off x="1543577" y="63714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2</a:t>
            </a:r>
            <a:endParaRPr kumimoji="0" lang="en-US" altLang="ko-KR" sz="600"/>
          </a:p>
        </p:txBody>
      </p:sp>
      <p:sp>
        <p:nvSpPr>
          <p:cNvPr id="129" name="AutoShape 348"/>
          <p:cNvSpPr>
            <a:spLocks noChangeArrowheads="1"/>
          </p:cNvSpPr>
          <p:nvPr/>
        </p:nvSpPr>
        <p:spPr bwMode="auto">
          <a:xfrm>
            <a:off x="7129998" y="420751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5</a:t>
            </a:r>
            <a:endParaRPr kumimoji="0" lang="en-US" altLang="ko-KR" sz="600"/>
          </a:p>
        </p:txBody>
      </p:sp>
      <p:sp>
        <p:nvSpPr>
          <p:cNvPr id="131" name="AutoShape 348"/>
          <p:cNvSpPr>
            <a:spLocks noChangeArrowheads="1"/>
          </p:cNvSpPr>
          <p:nvPr/>
        </p:nvSpPr>
        <p:spPr bwMode="auto">
          <a:xfrm>
            <a:off x="6236495" y="415680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6</a:t>
            </a:r>
            <a:endParaRPr kumimoji="0" lang="en-US" altLang="ko-KR" sz="600"/>
          </a:p>
        </p:txBody>
      </p:sp>
      <p:sp>
        <p:nvSpPr>
          <p:cNvPr id="132" name="AutoShape 348"/>
          <p:cNvSpPr>
            <a:spLocks noChangeArrowheads="1"/>
          </p:cNvSpPr>
          <p:nvPr/>
        </p:nvSpPr>
        <p:spPr bwMode="auto">
          <a:xfrm>
            <a:off x="5601072" y="416336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7</a:t>
            </a:r>
            <a:endParaRPr kumimoji="0" lang="en-US" altLang="ko-KR" sz="600"/>
          </a:p>
        </p:txBody>
      </p:sp>
      <p:sp>
        <p:nvSpPr>
          <p:cNvPr id="133" name="AutoShape 348"/>
          <p:cNvSpPr>
            <a:spLocks noChangeArrowheads="1"/>
          </p:cNvSpPr>
          <p:nvPr/>
        </p:nvSpPr>
        <p:spPr bwMode="auto">
          <a:xfrm>
            <a:off x="6032450" y="4589280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8</a:t>
            </a:r>
            <a:endParaRPr kumimoji="0" lang="en-US" altLang="ko-KR" sz="600"/>
          </a:p>
        </p:txBody>
      </p:sp>
      <p:sp>
        <p:nvSpPr>
          <p:cNvPr id="135" name="사각형 설명선 134"/>
          <p:cNvSpPr/>
          <p:nvPr/>
        </p:nvSpPr>
        <p:spPr bwMode="auto">
          <a:xfrm>
            <a:off x="580601" y="5359050"/>
            <a:ext cx="4475107" cy="563524"/>
          </a:xfrm>
          <a:prstGeom prst="wedgeRectCallout">
            <a:avLst>
              <a:gd name="adj1" fmla="val 63213"/>
              <a:gd name="adj2" fmla="val -504268"/>
            </a:avLst>
          </a:prstGeom>
          <a:solidFill>
            <a:srgbClr val="000000">
              <a:alpha val="69804"/>
            </a:srgb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endParaRPr lang="ko-KR" altLang="en-US" sz="700" b="0" dirty="0" smtClean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74" y="5185768"/>
            <a:ext cx="890285" cy="180425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00" b="1" smtClean="0">
                <a:ea typeface="맑은 고딕" pitchFamily="50" charset="-127"/>
              </a:rPr>
              <a:t>공연</a:t>
            </a:r>
            <a:r>
              <a:rPr lang="en-US" altLang="ko-KR" sz="700" b="1" smtClean="0">
                <a:ea typeface="맑은 고딕" pitchFamily="50" charset="-127"/>
              </a:rPr>
              <a:t>/</a:t>
            </a:r>
            <a:r>
              <a:rPr lang="ko-KR" altLang="en-US" sz="700" b="1" smtClean="0">
                <a:ea typeface="맑은 고딕" pitchFamily="50" charset="-127"/>
              </a:rPr>
              <a:t>전시</a:t>
            </a:r>
            <a:r>
              <a:rPr lang="en-US" altLang="ko-KR" sz="700" b="1" smtClean="0">
                <a:ea typeface="맑은 고딕" pitchFamily="50" charset="-127"/>
              </a:rPr>
              <a:t>/</a:t>
            </a:r>
            <a:r>
              <a:rPr lang="ko-KR" altLang="en-US" sz="700" b="1" smtClean="0">
                <a:ea typeface="맑은 고딕" pitchFamily="50" charset="-127"/>
              </a:rPr>
              <a:t>스포츠</a:t>
            </a:r>
            <a:endParaRPr lang="en-US" altLang="ko-KR" sz="700" b="1" smtClean="0">
              <a:ea typeface="맑은 고딕" pitchFamily="50" charset="-127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5889104" y="3801112"/>
            <a:ext cx="1133509" cy="14938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타요석 </a:t>
            </a:r>
            <a:endParaRPr lang="ko-KR" altLang="en-US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6205688" y="3847621"/>
            <a:ext cx="323776" cy="64003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5" name="직사각형 2631"/>
          <p:cNvSpPr/>
          <p:nvPr/>
        </p:nvSpPr>
        <p:spPr>
          <a:xfrm>
            <a:off x="2648744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97319"/>
              </p:ext>
            </p:extLst>
          </p:nvPr>
        </p:nvGraphicFramePr>
        <p:xfrm>
          <a:off x="588764" y="5369254"/>
          <a:ext cx="446186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24"/>
                <a:gridCol w="610734"/>
                <a:gridCol w="939648"/>
                <a:gridCol w="505964"/>
                <a:gridCol w="505964"/>
                <a:gridCol w="505964"/>
                <a:gridCol w="505964"/>
                <a:gridCol w="52750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좌석번호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좌석등급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할당처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할당매수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A125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지정석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구역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석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티켓링크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판매전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A125</a:t>
                      </a:r>
                      <a:endParaRPr lang="ko-KR" altLang="en-US" sz="600" b="0" cap="none" spc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비지정석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비지정석 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초대권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기획사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판매전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AutoShape 348"/>
          <p:cNvSpPr>
            <a:spLocks noChangeArrowheads="1"/>
          </p:cNvSpPr>
          <p:nvPr/>
        </p:nvSpPr>
        <p:spPr bwMode="auto">
          <a:xfrm>
            <a:off x="488504" y="533761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3</a:t>
            </a:r>
            <a:endParaRPr kumimoji="0" lang="en-US" altLang="ko-KR" sz="600"/>
          </a:p>
        </p:txBody>
      </p:sp>
      <p:sp>
        <p:nvSpPr>
          <p:cNvPr id="185" name="TextBox 184"/>
          <p:cNvSpPr txBox="1"/>
          <p:nvPr/>
        </p:nvSpPr>
        <p:spPr>
          <a:xfrm>
            <a:off x="495648" y="5912871"/>
            <a:ext cx="361294" cy="180425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00" b="1" smtClean="0">
                <a:ea typeface="맑은 고딕" pitchFamily="50" charset="-127"/>
              </a:rPr>
              <a:t>캠핑</a:t>
            </a:r>
            <a:endParaRPr lang="en-US" altLang="ko-KR" sz="700" b="1" smtClean="0">
              <a:ea typeface="맑은 고딕" pitchFamily="50" charset="-127"/>
            </a:endParaRPr>
          </a:p>
        </p:txBody>
      </p:sp>
      <p:graphicFrame>
        <p:nvGraphicFramePr>
          <p:cNvPr id="187" name="표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5528"/>
              </p:ext>
            </p:extLst>
          </p:nvPr>
        </p:nvGraphicFramePr>
        <p:xfrm>
          <a:off x="589088" y="6106432"/>
          <a:ext cx="34369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66"/>
                <a:gridCol w="608430"/>
                <a:gridCol w="732420"/>
                <a:gridCol w="707740"/>
                <a:gridCol w="504056"/>
                <a:gridCol w="52551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텐트번호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텐트등급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할당매수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A125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지정석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구역 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몽골텐트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A125</a:t>
                      </a:r>
                      <a:endParaRPr lang="ko-KR" altLang="en-US" sz="600" b="0" cap="none" spc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비지정석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비지정석 </a:t>
                      </a:r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자가텐트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cap="none" spc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판매중</a:t>
                      </a:r>
                      <a:endParaRPr lang="ko-KR" altLang="en-US" sz="600" b="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AutoShape 348"/>
          <p:cNvSpPr>
            <a:spLocks noChangeArrowheads="1"/>
          </p:cNvSpPr>
          <p:nvPr/>
        </p:nvSpPr>
        <p:spPr bwMode="auto">
          <a:xfrm>
            <a:off x="4821105" y="529108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9</a:t>
            </a:r>
            <a:endParaRPr kumimoji="0" lang="en-US" altLang="ko-KR" sz="600"/>
          </a:p>
        </p:txBody>
      </p:sp>
      <p:cxnSp>
        <p:nvCxnSpPr>
          <p:cNvPr id="7" name="직선 연결선 6"/>
          <p:cNvCxnSpPr/>
          <p:nvPr/>
        </p:nvCxnSpPr>
        <p:spPr bwMode="auto">
          <a:xfrm flipV="1">
            <a:off x="6165273" y="1967424"/>
            <a:ext cx="587927" cy="1315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>
            <a:off x="6172201" y="1967424"/>
            <a:ext cx="554181" cy="15232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AutoShape 348"/>
          <p:cNvSpPr>
            <a:spLocks noChangeArrowheads="1"/>
          </p:cNvSpPr>
          <p:nvPr/>
        </p:nvSpPr>
        <p:spPr bwMode="auto">
          <a:xfrm>
            <a:off x="6742237" y="198397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10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101112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180" y="125379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latin typeface="+mn-ea"/>
                <a:ea typeface="+mn-ea"/>
              </a:rPr>
              <a:t>[ </a:t>
            </a:r>
            <a:r>
              <a:rPr lang="ko-KR" altLang="en-US" sz="1100" b="1" smtClean="0">
                <a:latin typeface="+mn-ea"/>
                <a:ea typeface="+mn-ea"/>
              </a:rPr>
              <a:t>현장예매시스템 </a:t>
            </a:r>
            <a:r>
              <a:rPr lang="en-US" altLang="ko-KR" sz="1100" b="1" smtClean="0">
                <a:latin typeface="+mn-ea"/>
                <a:ea typeface="+mn-ea"/>
              </a:rPr>
              <a:t>] 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32720" y="744031"/>
            <a:ext cx="1368152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결제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520952" y="741185"/>
            <a:ext cx="1152128" cy="648000"/>
          </a:xfrm>
          <a:prstGeom prst="roundRect">
            <a:avLst>
              <a:gd name="adj" fmla="val 1000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티켓발권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4028670" y="960019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1750" y="764704"/>
            <a:ext cx="1382006" cy="648000"/>
          </a:xfrm>
          <a:prstGeom prst="roundRect">
            <a:avLst>
              <a:gd name="adj" fmla="val 10007"/>
            </a:avLst>
          </a:prstGeom>
          <a:solidFill>
            <a:srgbClr val="F68222">
              <a:alpha val="38039"/>
            </a:srgb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좌석배정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1928664" y="960019"/>
            <a:ext cx="288032" cy="216024"/>
          </a:xfrm>
          <a:prstGeom prst="right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0352" y="1484784"/>
            <a:ext cx="1287532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관람일자 선택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회차 선택</a:t>
            </a:r>
            <a:endParaRPr lang="en-US" altLang="ko-KR" sz="75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좌석 배정 </a:t>
            </a:r>
            <a:r>
              <a:rPr lang="en-US" altLang="ko-KR" sz="750" smtClean="0">
                <a:latin typeface="+mn-ea"/>
                <a:ea typeface="+mn-ea"/>
              </a:rPr>
              <a:t>(</a:t>
            </a:r>
            <a:r>
              <a:rPr lang="ko-KR" altLang="en-US" sz="750" smtClean="0">
                <a:latin typeface="+mn-ea"/>
                <a:ea typeface="+mn-ea"/>
              </a:rPr>
              <a:t>위치 </a:t>
            </a:r>
            <a:r>
              <a:rPr lang="en-US" altLang="ko-KR" sz="750" smtClean="0">
                <a:latin typeface="+mn-ea"/>
                <a:ea typeface="+mn-ea"/>
              </a:rPr>
              <a:t>+ </a:t>
            </a:r>
            <a:r>
              <a:rPr lang="ko-KR" altLang="en-US" sz="750" smtClean="0">
                <a:latin typeface="+mn-ea"/>
                <a:ea typeface="+mn-ea"/>
              </a:rPr>
              <a:t>등급</a:t>
            </a:r>
            <a:r>
              <a:rPr lang="en-US" altLang="ko-KR" sz="75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할인옵션</a:t>
            </a:r>
            <a:r>
              <a:rPr lang="en-US" altLang="ko-KR" sz="750" smtClean="0">
                <a:latin typeface="+mn-ea"/>
                <a:ea typeface="+mn-ea"/>
              </a:rPr>
              <a:t>, </a:t>
            </a:r>
            <a:r>
              <a:rPr lang="ko-KR" altLang="en-US" sz="750" smtClean="0">
                <a:latin typeface="+mn-ea"/>
                <a:ea typeface="+mn-ea"/>
              </a:rPr>
              <a:t>매수 선택</a:t>
            </a:r>
            <a:endParaRPr lang="en-US" altLang="ko-KR" sz="75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750" smtClean="0">
                <a:latin typeface="+mn-ea"/>
                <a:ea typeface="+mn-ea"/>
              </a:rPr>
              <a:t>- </a:t>
            </a:r>
            <a:r>
              <a:rPr lang="ko-KR" altLang="en-US" sz="750" smtClean="0">
                <a:latin typeface="+mn-ea"/>
                <a:ea typeface="+mn-ea"/>
              </a:rPr>
              <a:t>결제 방식 선택</a:t>
            </a:r>
            <a:endParaRPr lang="ko-KR" altLang="en-US" sz="75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689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16072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회차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스케쥴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선택 팝업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02512"/>
              </p:ext>
            </p:extLst>
          </p:nvPr>
        </p:nvGraphicFramePr>
        <p:xfrm>
          <a:off x="7412182" y="620688"/>
          <a:ext cx="2228266" cy="248520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복수개의 회차 선택 가능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미선택시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회차를 선택해 주세요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선택회차에 저장 완료시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alret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회차에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저장했습니다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.----&gt;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클릭시 팝업창 닫힘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동시 적용할 회차를 선택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적용시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복수선택가능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부분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 </a:t>
                      </a: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회차에 같이 적용된다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  <a:r>
                        <a:rPr lang="ko-KR" altLang="en-US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논리도면 정보를 다른회차에 같이 적용하는 것이 아님</a:t>
                      </a:r>
                      <a:r>
                        <a:rPr lang="en-US" altLang="ko-KR" sz="65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창 닫힘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38070" y="1371310"/>
            <a:ext cx="5367058" cy="2345721"/>
            <a:chOff x="5531889" y="1054448"/>
            <a:chExt cx="3449681" cy="1467182"/>
          </a:xfrm>
        </p:grpSpPr>
        <p:sp>
          <p:nvSpPr>
            <p:cNvPr id="115" name="Dialog Outer"/>
            <p:cNvSpPr/>
            <p:nvPr/>
          </p:nvSpPr>
          <p:spPr>
            <a:xfrm>
              <a:off x="5531889" y="1054448"/>
              <a:ext cx="3449681" cy="1467182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spc="-3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회차</a:t>
              </a:r>
              <a:r>
                <a:rPr lang="en-US" altLang="ko-KR" sz="700" b="1" spc="-3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(</a:t>
              </a:r>
              <a:r>
                <a:rPr lang="ko-KR" altLang="en-US" sz="700" b="1" spc="-3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스케쥴</a:t>
              </a:r>
              <a:r>
                <a:rPr lang="en-US" altLang="ko-KR" sz="700" b="1" spc="-3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) </a:t>
              </a:r>
              <a:r>
                <a:rPr lang="ko-KR" altLang="en-US" sz="700" b="1" spc="-3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선택 </a:t>
              </a:r>
              <a:endParaRPr lang="en-US" sz="700" b="1" spc="-3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16" name="Dialog Inner"/>
            <p:cNvSpPr/>
            <p:nvPr/>
          </p:nvSpPr>
          <p:spPr>
            <a:xfrm>
              <a:off x="5563254" y="1164215"/>
              <a:ext cx="3397362" cy="13068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719934" y="1214813"/>
              <a:ext cx="1628774" cy="1089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339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6679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5019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3359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16988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00385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83783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67180" algn="l" defTabSz="966795" rtl="0" eaLnBrk="1" latinLnBrk="1" hangingPunct="1">
                <a:defRPr sz="190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적용할 스케줄을 선택하시고 </a:t>
              </a:r>
              <a:r>
                <a:rPr lang="ko-KR" altLang="en-US" sz="600" b="1" dirty="0" err="1" smtClean="0">
                  <a:latin typeface="맑은 고딕" pitchFamily="50" charset="-127"/>
                  <a:ea typeface="맑은 고딕" pitchFamily="50" charset="-127"/>
                </a:rPr>
                <a:t>선택회차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 좌석 설정 버튼을 누르세요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2786286" y="3343600"/>
            <a:ext cx="588557" cy="157408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>
                <a:lumMod val="50000"/>
              </a:srgbClr>
            </a:solidFill>
            <a:round/>
            <a:headEnd/>
            <a:tailEnd type="arrow" w="med" len="sm"/>
          </a:ln>
        </p:spPr>
        <p:txBody>
          <a:bodyPr wrap="none" anchor="ctr"/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선택회차</a:t>
            </a:r>
            <a:r>
              <a:rPr kumimoji="0" lang="ko-KR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적용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85363" y="1905421"/>
            <a:ext cx="134224" cy="144000"/>
            <a:chOff x="6867463" y="2424361"/>
            <a:chExt cx="134224" cy="144000"/>
          </a:xfrm>
        </p:grpSpPr>
        <p:sp>
          <p:nvSpPr>
            <p:cNvPr id="113" name="직사각형 2631"/>
            <p:cNvSpPr/>
            <p:nvPr/>
          </p:nvSpPr>
          <p:spPr>
            <a:xfrm>
              <a:off x="6867463" y="2424361"/>
              <a:ext cx="13422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spc="-5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108" y="2449060"/>
              <a:ext cx="95344" cy="95344"/>
            </a:xfrm>
            <a:prstGeom prst="rect">
              <a:avLst/>
            </a:prstGeom>
          </p:spPr>
        </p:pic>
      </p:grpSp>
      <p:sp>
        <p:nvSpPr>
          <p:cNvPr id="22" name="직사각형 2631"/>
          <p:cNvSpPr/>
          <p:nvPr/>
        </p:nvSpPr>
        <p:spPr>
          <a:xfrm>
            <a:off x="5457453" y="1905792"/>
            <a:ext cx="355197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전체조회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22500" y="2174657"/>
            <a:ext cx="124324" cy="1078018"/>
            <a:chOff x="4520960" y="3857105"/>
            <a:chExt cx="144008" cy="1094694"/>
          </a:xfrm>
        </p:grpSpPr>
        <p:sp>
          <p:nvSpPr>
            <p:cNvPr id="110" name="TextBox 109"/>
            <p:cNvSpPr txBox="1"/>
            <p:nvPr/>
          </p:nvSpPr>
          <p:spPr>
            <a:xfrm rot="5400000">
              <a:off x="4062093" y="4315977"/>
              <a:ext cx="1061736" cy="143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sz="600" b="1" smtClean="0">
                <a:solidFill>
                  <a:prstClr val="black">
                    <a:lumMod val="85000"/>
                    <a:lumOff val="15000"/>
                  </a:prstClr>
                </a:solidFill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 flipH="1">
              <a:off x="4520960" y="4807799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ea typeface="맑은 고딕" pitchFamily="50" charset="-127"/>
                </a:rPr>
                <a:t>▼</a:t>
              </a:r>
            </a:p>
          </p:txBody>
        </p:sp>
        <p:sp>
          <p:nvSpPr>
            <p:cNvPr id="112" name="직사각형 111"/>
            <p:cNvSpPr/>
            <p:nvPr/>
          </p:nvSpPr>
          <p:spPr bwMode="auto">
            <a:xfrm rot="10800000">
              <a:off x="4520968" y="3857105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6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21959" y="2354788"/>
            <a:ext cx="193287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1959" y="2174656"/>
            <a:ext cx="193287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1959" y="2534365"/>
            <a:ext cx="193287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21959" y="2713943"/>
            <a:ext cx="193287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21959" y="2893520"/>
            <a:ext cx="193287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1959" y="3073098"/>
            <a:ext cx="193287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5246" y="2174656"/>
            <a:ext cx="236973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15246" y="2354788"/>
            <a:ext cx="23697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5166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15246" y="2534365"/>
            <a:ext cx="23697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5167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15246" y="2713943"/>
            <a:ext cx="23697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5168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5246" y="2893520"/>
            <a:ext cx="23697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5169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15246" y="3073098"/>
            <a:ext cx="23697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5170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52218" y="2174656"/>
            <a:ext cx="536679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공연일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52218" y="2354788"/>
            <a:ext cx="53667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2014/08/17(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52218" y="2534365"/>
            <a:ext cx="53667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2014/08/18(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52218" y="2713943"/>
            <a:ext cx="53667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2014/08/18(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52218" y="2893520"/>
            <a:ext cx="53667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2014/08/19(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2218" y="3073098"/>
            <a:ext cx="53667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2014/08/19(</a:t>
            </a:r>
            <a:r>
              <a:rPr lang="ko-KR" altLang="en-US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74287" y="2354788"/>
            <a:ext cx="23870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74288" y="2174656"/>
            <a:ext cx="238709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회차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74287" y="2534365"/>
            <a:ext cx="23870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74287" y="2713943"/>
            <a:ext cx="23870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274287" y="2893520"/>
            <a:ext cx="23870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74287" y="3073098"/>
            <a:ext cx="238709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39369" y="2174656"/>
            <a:ext cx="682406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도면명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39369" y="2354788"/>
            <a:ext cx="682406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SM</a:t>
            </a:r>
            <a:r>
              <a:rPr lang="ko-KR" altLang="en-US" sz="5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아트홀</a:t>
            </a:r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두드림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39369" y="2534365"/>
            <a:ext cx="682406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SM</a:t>
            </a:r>
            <a:r>
              <a:rPr lang="ko-KR" altLang="en-US" sz="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아트홀</a:t>
            </a:r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두드림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39369" y="2713943"/>
            <a:ext cx="682406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SM</a:t>
            </a:r>
            <a:r>
              <a:rPr lang="ko-KR" altLang="en-US" sz="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아트홀</a:t>
            </a:r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두드림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139369" y="2893520"/>
            <a:ext cx="682406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SM</a:t>
            </a:r>
            <a:r>
              <a:rPr lang="ko-KR" altLang="en-US" sz="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아트홀</a:t>
            </a:r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두드림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139369" y="3073098"/>
            <a:ext cx="682406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SM</a:t>
            </a:r>
            <a:r>
              <a:rPr lang="ko-KR" altLang="en-US" sz="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아트홀</a:t>
            </a:r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두드림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512995" y="2354788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2014/08/16 12:00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12996" y="2174656"/>
            <a:ext cx="640090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예매마감일시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512995" y="2534365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 17:00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12995" y="2713943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 17:00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12995" y="2893520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17:00 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12995" y="3073098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17:00 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153085" y="2354788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2014/08/16 12:00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53086" y="2174656"/>
            <a:ext cx="640090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예매취소마감일시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53085" y="2534365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 17:00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153085" y="2713943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 17:00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153085" y="2893520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17:00 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153085" y="3073098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17:00 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93174" y="2354788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 23:00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793175" y="2174656"/>
            <a:ext cx="640090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5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ko-KR" altLang="en-US" sz="5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마감일시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93174" y="2534365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18:00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93174" y="2713943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19:40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93174" y="2893520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2014/08/19 18:00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793174" y="3073098"/>
            <a:ext cx="640090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2014/08/19 19:40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433264" y="2174656"/>
            <a:ext cx="706104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현장취</a:t>
            </a:r>
            <a:r>
              <a:rPr lang="ko-KR" altLang="en-US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마감일시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33265" y="2354788"/>
            <a:ext cx="706102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2014/08/17 23:00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33265" y="2534365"/>
            <a:ext cx="706102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18:00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33265" y="2713943"/>
            <a:ext cx="706102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2014/08/18 19:40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33265" y="2893520"/>
            <a:ext cx="706102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2014/08/19 18:00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33265" y="3073098"/>
            <a:ext cx="706102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2014/08/19 19:40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888895" y="2174656"/>
            <a:ext cx="385393" cy="1801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5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888895" y="2354788"/>
            <a:ext cx="38539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888895" y="2534365"/>
            <a:ext cx="38539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15:00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888895" y="2713943"/>
            <a:ext cx="38539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16:40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888895" y="2893520"/>
            <a:ext cx="38539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15:00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888895" y="3073098"/>
            <a:ext cx="385393" cy="17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16:40</a:t>
            </a:r>
            <a:endParaRPr lang="ko-KR" altLang="en-US" sz="5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0785" y="2223750"/>
            <a:ext cx="95634" cy="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0785" y="2403605"/>
            <a:ext cx="95634" cy="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0785" y="2582469"/>
            <a:ext cx="95634" cy="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0785" y="2763140"/>
            <a:ext cx="95634" cy="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0785" y="2942004"/>
            <a:ext cx="95634" cy="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0785" y="3122674"/>
            <a:ext cx="95634" cy="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844546" y="1891629"/>
            <a:ext cx="575579" cy="16582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2"/>
              </a:rPr>
              <a:t>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공연시작일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2953" y="1891629"/>
            <a:ext cx="578754" cy="16582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2"/>
              </a:rPr>
              <a:t> 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공연종료일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88478" y="1891629"/>
            <a:ext cx="368486" cy="16582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2"/>
              </a:rPr>
              <a:t> </a:t>
            </a:r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회차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44840" y="1921784"/>
            <a:ext cx="317528" cy="1008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248912" y="1925121"/>
            <a:ext cx="94041" cy="100890"/>
            <a:chOff x="2818102" y="2637596"/>
            <a:chExt cx="134224" cy="144000"/>
          </a:xfrm>
        </p:grpSpPr>
        <p:sp>
          <p:nvSpPr>
            <p:cNvPr id="38" name="직사각형 2631"/>
            <p:cNvSpPr/>
            <p:nvPr/>
          </p:nvSpPr>
          <p:spPr>
            <a:xfrm>
              <a:off x="2818102" y="2637596"/>
              <a:ext cx="13422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spc="-5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Picture 3" descr="C:\Users\NHNENT\Desktop\btn_date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507" y="2660650"/>
              <a:ext cx="89434" cy="10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xtLst/>
          </p:spPr>
        </p:pic>
      </p:grpSp>
      <p:sp>
        <p:nvSpPr>
          <p:cNvPr id="30" name="직사각형 29"/>
          <p:cNvSpPr/>
          <p:nvPr/>
        </p:nvSpPr>
        <p:spPr bwMode="auto">
          <a:xfrm>
            <a:off x="1430149" y="1925845"/>
            <a:ext cx="776398" cy="1008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754367" y="1925121"/>
            <a:ext cx="94041" cy="100890"/>
            <a:chOff x="2818102" y="2637596"/>
            <a:chExt cx="134224" cy="144000"/>
          </a:xfrm>
        </p:grpSpPr>
        <p:sp>
          <p:nvSpPr>
            <p:cNvPr id="36" name="직사각형 2631"/>
            <p:cNvSpPr/>
            <p:nvPr/>
          </p:nvSpPr>
          <p:spPr>
            <a:xfrm>
              <a:off x="2818102" y="2637596"/>
              <a:ext cx="13422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 spc="-5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endParaRPr lang="ko-KR" altLang="en-US" sz="6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Picture 3" descr="C:\Users\NHNENT\Desktop\btn_date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507" y="2660650"/>
              <a:ext cx="89434" cy="10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xtLst/>
          </p:spPr>
        </p:pic>
      </p:grpSp>
      <p:sp>
        <p:nvSpPr>
          <p:cNvPr id="32" name="직사각형 31"/>
          <p:cNvSpPr/>
          <p:nvPr/>
        </p:nvSpPr>
        <p:spPr bwMode="auto">
          <a:xfrm>
            <a:off x="2961085" y="1925845"/>
            <a:ext cx="750917" cy="1008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1565" y="1891629"/>
            <a:ext cx="368486" cy="16582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2"/>
              </a:rPr>
              <a:t> 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2"/>
              </a:rPr>
              <a:t>요일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214123" y="1925845"/>
            <a:ext cx="297101" cy="1008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미선택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511225" y="1927572"/>
            <a:ext cx="79200" cy="9916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5875956" y="1393823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433733" y="3342136"/>
            <a:ext cx="588557" cy="157408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>
                <a:lumMod val="50000"/>
              </a:srgbClr>
            </a:solidFill>
            <a:round/>
            <a:headEnd/>
            <a:tailEnd type="arrow" w="med" len="sm"/>
          </a:ln>
        </p:spPr>
        <p:txBody>
          <a:bodyPr wrap="none" anchor="ctr"/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취소</a:t>
            </a:r>
            <a:endParaRPr kumimoji="0" lang="ko-KR" alt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348"/>
          <p:cNvSpPr>
            <a:spLocks noChangeArrowheads="1"/>
          </p:cNvSpPr>
          <p:nvPr/>
        </p:nvSpPr>
        <p:spPr bwMode="auto">
          <a:xfrm>
            <a:off x="865457" y="210677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121" name="AutoShape 348"/>
          <p:cNvSpPr>
            <a:spLocks noChangeArrowheads="1"/>
          </p:cNvSpPr>
          <p:nvPr/>
        </p:nvSpPr>
        <p:spPr bwMode="auto">
          <a:xfrm>
            <a:off x="2720752" y="342230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2</a:t>
            </a:r>
            <a:endParaRPr kumimoji="0" lang="en-US" altLang="ko-KR" sz="600"/>
          </a:p>
        </p:txBody>
      </p:sp>
      <p:sp>
        <p:nvSpPr>
          <p:cNvPr id="122" name="AutoShape 348"/>
          <p:cNvSpPr>
            <a:spLocks noChangeArrowheads="1"/>
          </p:cNvSpPr>
          <p:nvPr/>
        </p:nvSpPr>
        <p:spPr bwMode="auto">
          <a:xfrm>
            <a:off x="3980611" y="3424585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3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589895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69088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판매할당처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74211"/>
              </p:ext>
            </p:extLst>
          </p:nvPr>
        </p:nvGraphicFramePr>
        <p:xfrm>
          <a:off x="7412182" y="620688"/>
          <a:ext cx="2228266" cy="301626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판매할당처 아래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中 선택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티켓링크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#FF6600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기획사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#FF3300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#66FF00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발권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#FF0099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보류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#996633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판매할당처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거의 변동이 없는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이므로 별도의 등록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기능을 두지 않음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241432" y="1967424"/>
            <a:ext cx="407564" cy="144000"/>
            <a:chOff x="6241432" y="1967424"/>
            <a:chExt cx="407564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6241432" y="1967424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6314728" y="1980309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1" name="직사각형 310"/>
          <p:cNvSpPr/>
          <p:nvPr/>
        </p:nvSpPr>
        <p:spPr>
          <a:xfrm>
            <a:off x="5545105" y="3017815"/>
            <a:ext cx="1748175" cy="147560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554525" y="3145330"/>
            <a:ext cx="557747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판매할당</a:t>
            </a:r>
            <a:r>
              <a:rPr lang="ko-KR" altLang="en-US" sz="700" b="1">
                <a:ea typeface="맑은 고딕" pitchFamily="50" charset="-127"/>
              </a:rPr>
              <a:t>처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6097984" y="3017815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판매등</a:t>
            </a:r>
            <a:r>
              <a:rPr lang="ko-KR" altLang="en-US" sz="700">
                <a:ea typeface="맑은 고딕" pitchFamily="50" charset="-127"/>
              </a:rPr>
              <a:t>급</a:t>
            </a:r>
            <a:endParaRPr lang="ko-KR" altLang="en-US" sz="700" dirty="0"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4577087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pic>
        <p:nvPicPr>
          <p:cNvPr id="390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69592"/>
            <a:ext cx="1345538" cy="195814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</a:t>
            </a:r>
            <a:r>
              <a:rPr lang="ko-KR" altLang="en-US" sz="800">
                <a:ea typeface="맑은 고딕" pitchFamily="50" charset="-127"/>
              </a:rPr>
              <a:t>뮤지컬 캣츠 내한공연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2929632" y="268098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2993928" y="268041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060600" y="2681480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3132040" y="268091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2929632" y="276006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2993928" y="275949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3060600" y="276056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3132040" y="275999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2929632" y="284102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0" name="직사각형 469"/>
          <p:cNvSpPr/>
          <p:nvPr/>
        </p:nvSpPr>
        <p:spPr>
          <a:xfrm>
            <a:off x="2993928" y="284045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3060600" y="284152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3132040" y="284095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자유형 65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자유형 66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noFill/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  <a:ln>
            <a:noFill/>
          </a:ln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3" name="TextBox 472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  <a:ln>
            <a:noFill/>
          </a:ln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4271" y="684102"/>
            <a:ext cx="1566890" cy="166004"/>
            <a:chOff x="1624271" y="684102"/>
            <a:chExt cx="1566890" cy="166004"/>
          </a:xfrm>
        </p:grpSpPr>
        <p:sp>
          <p:nvSpPr>
            <p:cNvPr id="137" name="직사각형 136"/>
            <p:cNvSpPr/>
            <p:nvPr/>
          </p:nvSpPr>
          <p:spPr>
            <a:xfrm>
              <a:off x="1624271" y="684102"/>
              <a:ext cx="1361817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50" smtClean="0">
                  <a:ea typeface="맑은 고딕" pitchFamily="50" charset="-127"/>
                </a:rPr>
                <a:t>2014.10.25</a:t>
              </a:r>
              <a:r>
                <a:rPr lang="ko-KR" altLang="en-US" sz="650" smtClean="0">
                  <a:ea typeface="맑은 고딕" pitchFamily="50" charset="-127"/>
                </a:rPr>
                <a:t>일  </a:t>
              </a:r>
              <a:r>
                <a:rPr lang="en-US" altLang="ko-KR" sz="650" smtClean="0">
                  <a:ea typeface="맑은 고딕" pitchFamily="50" charset="-127"/>
                </a:rPr>
                <a:t>1</a:t>
              </a:r>
              <a:r>
                <a:rPr lang="ko-KR" altLang="en-US" sz="650" smtClean="0">
                  <a:ea typeface="맑은 고딕" pitchFamily="50" charset="-127"/>
                </a:rPr>
                <a:t>회차 </a:t>
              </a:r>
              <a:r>
                <a:rPr lang="en-US" altLang="ko-KR" sz="650" smtClean="0">
                  <a:ea typeface="맑은 고딕" pitchFamily="50" charset="-127"/>
                </a:rPr>
                <a:t>: 15:30 </a:t>
              </a:r>
              <a:endParaRPr lang="ko-KR" altLang="en-US" sz="650" dirty="0"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2987352" y="684102"/>
              <a:ext cx="203809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▼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736703" y="3017815"/>
            <a:ext cx="556841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좌석유형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097984" y="3198791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할당매수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736703" y="3198791"/>
            <a:ext cx="556841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우선순위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540238" y="2190997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좌석</a:t>
            </a:r>
            <a:r>
              <a:rPr lang="en-US" altLang="ko-KR" sz="700" smtClean="0">
                <a:ea typeface="맑은 고딕" pitchFamily="50" charset="-127"/>
              </a:rPr>
              <a:t>,</a:t>
            </a:r>
            <a:r>
              <a:rPr lang="ko-KR" altLang="en-US" sz="700" smtClean="0">
                <a:ea typeface="맑은 고딕" pitchFamily="50" charset="-127"/>
              </a:rPr>
              <a:t>텐트</a:t>
            </a:r>
            <a:r>
              <a:rPr lang="en-US" altLang="ko-KR" sz="700" smtClean="0">
                <a:ea typeface="맑은 고딕" pitchFamily="50" charset="-127"/>
              </a:rPr>
              <a:t>, </a:t>
            </a:r>
            <a:r>
              <a:rPr lang="ko-KR" altLang="en-US" sz="700" smtClean="0">
                <a:ea typeface="맑은 고딕" pitchFamily="50" charset="-127"/>
              </a:rPr>
              <a:t>비지정석영역 선택시</a:t>
            </a:r>
            <a:endParaRPr lang="en-US" altLang="ko-KR" sz="700" smtClean="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smtClean="0">
                <a:ea typeface="맑은 고딕" pitchFamily="50" charset="-127"/>
              </a:rPr>
              <a:t>정보가 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7151109" y="2193717"/>
            <a:ext cx="149804" cy="759803"/>
            <a:chOff x="7151109" y="5632104"/>
            <a:chExt cx="144025" cy="760760"/>
          </a:xfrm>
        </p:grpSpPr>
        <p:sp>
          <p:nvSpPr>
            <p:cNvPr id="148" name="TextBox 147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153" name="직사각형 2631"/>
          <p:cNvSpPr/>
          <p:nvPr/>
        </p:nvSpPr>
        <p:spPr>
          <a:xfrm>
            <a:off x="6800851" y="4265312"/>
            <a:ext cx="412973" cy="155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</a:t>
            </a:r>
            <a:r>
              <a:rPr lang="ko-KR" altLang="en-US" sz="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631"/>
          <p:cNvSpPr/>
          <p:nvPr/>
        </p:nvSpPr>
        <p:spPr>
          <a:xfrm>
            <a:off x="5658223" y="4262931"/>
            <a:ext cx="513978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2631"/>
          <p:cNvSpPr/>
          <p:nvPr/>
        </p:nvSpPr>
        <p:spPr>
          <a:xfrm>
            <a:off x="6207919" y="4262932"/>
            <a:ext cx="545281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653451" y="268034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717747" y="267977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784419" y="268084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855859" y="268027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653451" y="275942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717747" y="2758858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84419" y="275992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855859" y="275935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653451" y="284038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17747" y="2839818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4419" y="284088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855859" y="284031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79173" y="268098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79173" y="276006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79173" y="284102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33960" y="2680842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5400" y="268027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433960" y="275992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505400" y="275935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33960" y="2840884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05400" y="2840316"/>
            <a:ext cx="52341" cy="6479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89104" y="3713008"/>
            <a:ext cx="1133509" cy="180336"/>
            <a:chOff x="5731021" y="3640679"/>
            <a:chExt cx="1133509" cy="14804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731021" y="3640679"/>
              <a:ext cx="963873" cy="14804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smtClean="0">
                  <a:latin typeface="맑은 고딕" pitchFamily="50" charset="-127"/>
                  <a:ea typeface="맑은 고딕" pitchFamily="50" charset="-127"/>
                </a:rPr>
                <a:t>판매할당처 </a:t>
              </a:r>
              <a:r>
                <a:rPr lang="ko-KR" altLang="en-US" sz="60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6694893" y="3640679"/>
              <a:ext cx="169637" cy="1475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5" name="AutoShape 348"/>
          <p:cNvSpPr>
            <a:spLocks noChangeArrowheads="1"/>
          </p:cNvSpPr>
          <p:nvPr/>
        </p:nvSpPr>
        <p:spPr bwMode="auto">
          <a:xfrm>
            <a:off x="5822469" y="363616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185" name="직사각형 2631"/>
          <p:cNvSpPr/>
          <p:nvPr/>
        </p:nvSpPr>
        <p:spPr>
          <a:xfrm>
            <a:off x="2648744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 flipV="1">
            <a:off x="6165273" y="1967424"/>
            <a:ext cx="587927" cy="1315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6172201" y="1967424"/>
            <a:ext cx="554181" cy="15232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617296" y="4773187"/>
            <a:ext cx="1797585" cy="719034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1050" b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비지정석  한곳에 </a:t>
            </a:r>
            <a:endParaRPr lang="en-US" altLang="ko-KR" sz="1050" b="1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b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판매할당처와 할당매수</a:t>
            </a:r>
            <a:endParaRPr lang="en-US" altLang="ko-KR" sz="1050" b="1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b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가 두곳이 생길수 있으므로</a:t>
            </a:r>
            <a:endParaRPr lang="en-US" altLang="ko-KR" sz="1050" b="1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b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이부분을해결야 함</a:t>
            </a:r>
            <a:r>
              <a:rPr lang="en-US" altLang="ko-KR" sz="1050" b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50" b="1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53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97897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비지정석유형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08411"/>
              </p:ext>
            </p:extLst>
          </p:nvPr>
        </p:nvGraphicFramePr>
        <p:xfrm>
          <a:off x="7412182" y="620688"/>
          <a:ext cx="2228266" cy="331344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 선택 후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유형 아래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中 선택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빠른예매번호순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#FF6600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현장방문 선착순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#FF3300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컬러는 디자이너 임의 변경 가능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서로간에 확연히 구분될수 있도록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비지정석유형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거의 변동이 없는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이므로 별도의 등록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기능을 두지 않음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비지정석이 아닌 좌석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텐트를 선택 후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비지정석만 선택세요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241432" y="1967424"/>
            <a:ext cx="407564" cy="144000"/>
            <a:chOff x="6241432" y="1967424"/>
            <a:chExt cx="407564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6241432" y="1967424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6314728" y="1980309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1" name="직사각형 310"/>
          <p:cNvSpPr/>
          <p:nvPr/>
        </p:nvSpPr>
        <p:spPr>
          <a:xfrm>
            <a:off x="5545105" y="3017815"/>
            <a:ext cx="1748175" cy="170420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554525" y="3145330"/>
            <a:ext cx="557747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비지정</a:t>
            </a:r>
            <a:r>
              <a:rPr lang="ko-KR" altLang="en-US" sz="700" b="1">
                <a:ea typeface="맑은 고딕" pitchFamily="50" charset="-127"/>
              </a:rPr>
              <a:t>석</a:t>
            </a:r>
            <a:r>
              <a:rPr lang="ko-KR" altLang="en-US" sz="700" b="1" smtClean="0">
                <a:ea typeface="맑은 고딕" pitchFamily="50" charset="-127"/>
              </a:rPr>
              <a:t>유형</a:t>
            </a:r>
            <a:endParaRPr lang="ko-KR" altLang="en-US" sz="700" b="1" dirty="0"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4793111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pic>
        <p:nvPicPr>
          <p:cNvPr id="390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69592"/>
            <a:ext cx="1345538" cy="195814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</a:t>
            </a:r>
            <a:r>
              <a:rPr lang="ko-KR" altLang="en-US" sz="800">
                <a:ea typeface="맑은 고딕" pitchFamily="50" charset="-127"/>
              </a:rPr>
              <a:t>뮤지컬 캣츠 내한공연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2929632" y="268098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2993928" y="268041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060600" y="2681480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3132040" y="268091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2929632" y="276006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2993928" y="275949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3060600" y="276056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3132040" y="275999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2929632" y="28410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0" name="직사각형 469"/>
          <p:cNvSpPr/>
          <p:nvPr/>
        </p:nvSpPr>
        <p:spPr>
          <a:xfrm>
            <a:off x="2993928" y="284045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3060600" y="284152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3132040" y="284095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자유형 65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chemeClr val="accent6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자유형 66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solidFill>
            <a:schemeClr val="bg1"/>
          </a:solidFill>
          <a:ln w="3175" algn="ctr">
            <a:solidFill>
              <a:schemeClr val="accent3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3" name="TextBox 472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4271" y="684102"/>
            <a:ext cx="1566890" cy="166004"/>
            <a:chOff x="1624271" y="684102"/>
            <a:chExt cx="1566890" cy="166004"/>
          </a:xfrm>
        </p:grpSpPr>
        <p:sp>
          <p:nvSpPr>
            <p:cNvPr id="137" name="직사각형 136"/>
            <p:cNvSpPr/>
            <p:nvPr/>
          </p:nvSpPr>
          <p:spPr>
            <a:xfrm>
              <a:off x="1624271" y="684102"/>
              <a:ext cx="1361817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50" smtClean="0">
                  <a:ea typeface="맑은 고딕" pitchFamily="50" charset="-127"/>
                </a:rPr>
                <a:t>2014.10.25</a:t>
              </a:r>
              <a:r>
                <a:rPr lang="ko-KR" altLang="en-US" sz="650" smtClean="0">
                  <a:ea typeface="맑은 고딕" pitchFamily="50" charset="-127"/>
                </a:rPr>
                <a:t>일  </a:t>
              </a:r>
              <a:r>
                <a:rPr lang="en-US" altLang="ko-KR" sz="650" smtClean="0">
                  <a:ea typeface="맑은 고딕" pitchFamily="50" charset="-127"/>
                </a:rPr>
                <a:t>1</a:t>
              </a:r>
              <a:r>
                <a:rPr lang="ko-KR" altLang="en-US" sz="650" smtClean="0">
                  <a:ea typeface="맑은 고딕" pitchFamily="50" charset="-127"/>
                </a:rPr>
                <a:t>회차 </a:t>
              </a:r>
              <a:r>
                <a:rPr lang="en-US" altLang="ko-KR" sz="650" smtClean="0">
                  <a:ea typeface="맑은 고딕" pitchFamily="50" charset="-127"/>
                </a:rPr>
                <a:t>: 15:30 </a:t>
              </a:r>
              <a:endParaRPr lang="ko-KR" altLang="en-US" sz="650" dirty="0"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2987352" y="684102"/>
              <a:ext cx="203809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▼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622256" y="3017815"/>
            <a:ext cx="67128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/>
            <a:r>
              <a:rPr lang="ko-KR" altLang="en-US" sz="700" smtClean="0">
                <a:ea typeface="맑은 고딕" pitchFamily="50" charset="-127"/>
              </a:rPr>
              <a:t>판매할당</a:t>
            </a:r>
            <a:r>
              <a:rPr lang="ko-KR" altLang="en-US" sz="700">
                <a:ea typeface="맑은 고딕" pitchFamily="50" charset="-127"/>
              </a:rPr>
              <a:t>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097984" y="3198791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할당매수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736703" y="3198791"/>
            <a:ext cx="556841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우선순위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540238" y="2190997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좌석</a:t>
            </a:r>
            <a:r>
              <a:rPr lang="en-US" altLang="ko-KR" sz="700">
                <a:ea typeface="맑은 고딕" pitchFamily="50" charset="-127"/>
              </a:rPr>
              <a:t>,</a:t>
            </a:r>
            <a:r>
              <a:rPr lang="ko-KR" altLang="en-US" sz="700">
                <a:ea typeface="맑은 고딕" pitchFamily="50" charset="-127"/>
              </a:rPr>
              <a:t>텐트</a:t>
            </a:r>
            <a:r>
              <a:rPr lang="en-US" altLang="ko-KR" sz="700">
                <a:ea typeface="맑은 고딕" pitchFamily="50" charset="-127"/>
              </a:rPr>
              <a:t>, </a:t>
            </a:r>
            <a:r>
              <a:rPr lang="ko-KR" altLang="en-US" sz="700">
                <a:ea typeface="맑은 고딕" pitchFamily="50" charset="-127"/>
              </a:rPr>
              <a:t>비지정석영역 선택시</a:t>
            </a:r>
            <a:endParaRPr lang="en-US" altLang="ko-KR" sz="70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정보가 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7151109" y="2193717"/>
            <a:ext cx="149804" cy="759803"/>
            <a:chOff x="7151109" y="5632104"/>
            <a:chExt cx="144025" cy="760760"/>
          </a:xfrm>
        </p:grpSpPr>
        <p:sp>
          <p:nvSpPr>
            <p:cNvPr id="148" name="TextBox 147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153" name="직사각형 2631"/>
          <p:cNvSpPr/>
          <p:nvPr/>
        </p:nvSpPr>
        <p:spPr>
          <a:xfrm>
            <a:off x="6800851" y="4481336"/>
            <a:ext cx="412973" cy="155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</a:t>
            </a:r>
            <a:r>
              <a:rPr lang="ko-KR" altLang="en-US" sz="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631"/>
          <p:cNvSpPr/>
          <p:nvPr/>
        </p:nvSpPr>
        <p:spPr>
          <a:xfrm>
            <a:off x="5658223" y="4478955"/>
            <a:ext cx="513978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2631"/>
          <p:cNvSpPr/>
          <p:nvPr/>
        </p:nvSpPr>
        <p:spPr>
          <a:xfrm>
            <a:off x="6207919" y="4478956"/>
            <a:ext cx="545281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653451" y="268034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717747" y="267977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784419" y="268084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855859" y="268027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653451" y="275942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717747" y="2758858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84419" y="27599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855859" y="275935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653451" y="284038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17747" y="2839818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4419" y="284088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855859" y="284031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79173" y="268098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79173" y="276006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79173" y="28410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33960" y="268084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5400" y="268027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433960" y="27599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505400" y="275935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33960" y="284088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05400" y="284031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89104" y="3713008"/>
            <a:ext cx="1133509" cy="148040"/>
            <a:chOff x="5731021" y="3640679"/>
            <a:chExt cx="1133509" cy="14804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731021" y="3640679"/>
              <a:ext cx="963873" cy="14804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smtClean="0">
                  <a:latin typeface="맑은 고딕" pitchFamily="50" charset="-127"/>
                  <a:ea typeface="맑은 고딕" pitchFamily="50" charset="-127"/>
                </a:rPr>
                <a:t>비지정석유형 </a:t>
              </a:r>
              <a:r>
                <a:rPr lang="ko-KR" altLang="en-US" sz="60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6694893" y="3640679"/>
              <a:ext cx="169637" cy="1475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5" name="AutoShape 348"/>
          <p:cNvSpPr>
            <a:spLocks noChangeArrowheads="1"/>
          </p:cNvSpPr>
          <p:nvPr/>
        </p:nvSpPr>
        <p:spPr bwMode="auto">
          <a:xfrm>
            <a:off x="5822469" y="363616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90" name="직사각형 89"/>
          <p:cNvSpPr/>
          <p:nvPr/>
        </p:nvSpPr>
        <p:spPr bwMode="auto">
          <a:xfrm>
            <a:off x="5751802" y="3831687"/>
            <a:ext cx="1389363" cy="27019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안내</a:t>
            </a:r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비지정석만 설정할 수 있습니다</a:t>
            </a:r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AutoShape 348"/>
          <p:cNvSpPr>
            <a:spLocks noChangeArrowheads="1"/>
          </p:cNvSpPr>
          <p:nvPr/>
        </p:nvSpPr>
        <p:spPr bwMode="auto">
          <a:xfrm>
            <a:off x="7137835" y="441345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92" name="AutoShape 348"/>
          <p:cNvSpPr>
            <a:spLocks noChangeArrowheads="1"/>
          </p:cNvSpPr>
          <p:nvPr/>
        </p:nvSpPr>
        <p:spPr bwMode="auto">
          <a:xfrm>
            <a:off x="6385109" y="436803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93" name="AutoShape 348"/>
          <p:cNvSpPr>
            <a:spLocks noChangeArrowheads="1"/>
          </p:cNvSpPr>
          <p:nvPr/>
        </p:nvSpPr>
        <p:spPr bwMode="auto">
          <a:xfrm>
            <a:off x="5841606" y="437620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313" name="직사각형 312"/>
          <p:cNvSpPr/>
          <p:nvPr/>
        </p:nvSpPr>
        <p:spPr>
          <a:xfrm>
            <a:off x="6097984" y="3017815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판매등</a:t>
            </a:r>
            <a:r>
              <a:rPr lang="ko-KR" altLang="en-US" sz="700">
                <a:ea typeface="맑은 고딕" pitchFamily="50" charset="-127"/>
              </a:rPr>
              <a:t>급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94" name="직사각형 2631"/>
          <p:cNvSpPr/>
          <p:nvPr/>
        </p:nvSpPr>
        <p:spPr>
          <a:xfrm>
            <a:off x="2648744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 bwMode="auto">
          <a:xfrm flipV="1">
            <a:off x="6165273" y="1967424"/>
            <a:ext cx="587927" cy="1315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>
            <a:off x="6172201" y="1967424"/>
            <a:ext cx="554181" cy="15232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541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5356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구역할당매수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13829"/>
              </p:ext>
            </p:extLst>
          </p:nvPr>
        </p:nvGraphicFramePr>
        <p:xfrm>
          <a:off x="7412182" y="620688"/>
          <a:ext cx="2228266" cy="321438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 선택 후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선택한 비지정석영역에  할당할  매수를 입력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후 저장 버튼 클릭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복수개 비지정석 영역 선택시 각각 입력한 매수만큼</a:t>
                      </a:r>
                      <a:r>
                        <a:rPr kumimoji="0" lang="en-US" altLang="ko-KR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저장 됨</a:t>
                      </a:r>
                      <a:r>
                        <a:rPr kumimoji="0" lang="en-US" altLang="ko-KR" sz="650" b="0" i="0" u="sng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숫자외 입력시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숫자만 입력해 주세요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비지정석이 아닌 좌석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텐트를 선택 후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비지정석만 선택세요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241432" y="1967424"/>
            <a:ext cx="407564" cy="144000"/>
            <a:chOff x="6241432" y="1967424"/>
            <a:chExt cx="407564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6241432" y="1967424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6314728" y="1980309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1" name="직사각형 310"/>
          <p:cNvSpPr/>
          <p:nvPr/>
        </p:nvSpPr>
        <p:spPr>
          <a:xfrm>
            <a:off x="5545105" y="3017815"/>
            <a:ext cx="1748175" cy="170420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554525" y="3145330"/>
            <a:ext cx="557747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구역할당매수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6062264" y="3017815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판매등</a:t>
            </a:r>
            <a:r>
              <a:rPr lang="ko-KR" altLang="en-US" sz="700">
                <a:ea typeface="맑은 고딕" pitchFamily="50" charset="-127"/>
              </a:rPr>
              <a:t>급</a:t>
            </a:r>
            <a:endParaRPr lang="ko-KR" altLang="en-US" sz="700" dirty="0"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4793111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pic>
        <p:nvPicPr>
          <p:cNvPr id="390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69592"/>
            <a:ext cx="1345538" cy="195814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</a:t>
            </a:r>
            <a:r>
              <a:rPr lang="ko-KR" altLang="en-US" sz="800">
                <a:ea typeface="맑은 고딕" pitchFamily="50" charset="-127"/>
              </a:rPr>
              <a:t>뮤지컬 캣츠 내한공연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2929632" y="268098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2993928" y="268041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060600" y="2681480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3132040" y="268091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2929632" y="276006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2993928" y="275949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3060600" y="276056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3132040" y="275999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2929632" y="28410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0" name="직사각형 469"/>
          <p:cNvSpPr/>
          <p:nvPr/>
        </p:nvSpPr>
        <p:spPr>
          <a:xfrm>
            <a:off x="2993928" y="284045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3060600" y="284152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3132040" y="284095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자유형 65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자유형 66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solidFill>
            <a:schemeClr val="bg1"/>
          </a:solidFill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3" name="TextBox 472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4271" y="684102"/>
            <a:ext cx="1566890" cy="166004"/>
            <a:chOff x="1624271" y="684102"/>
            <a:chExt cx="1566890" cy="166004"/>
          </a:xfrm>
        </p:grpSpPr>
        <p:sp>
          <p:nvSpPr>
            <p:cNvPr id="137" name="직사각형 136"/>
            <p:cNvSpPr/>
            <p:nvPr/>
          </p:nvSpPr>
          <p:spPr>
            <a:xfrm>
              <a:off x="1624271" y="684102"/>
              <a:ext cx="1361817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50" smtClean="0">
                  <a:ea typeface="맑은 고딕" pitchFamily="50" charset="-127"/>
                </a:rPr>
                <a:t>2014.10.25</a:t>
              </a:r>
              <a:r>
                <a:rPr lang="ko-KR" altLang="en-US" sz="650" smtClean="0">
                  <a:ea typeface="맑은 고딕" pitchFamily="50" charset="-127"/>
                </a:rPr>
                <a:t>일  </a:t>
              </a:r>
              <a:r>
                <a:rPr lang="en-US" altLang="ko-KR" sz="650" smtClean="0">
                  <a:ea typeface="맑은 고딕" pitchFamily="50" charset="-127"/>
                </a:rPr>
                <a:t>1</a:t>
              </a:r>
              <a:r>
                <a:rPr lang="ko-KR" altLang="en-US" sz="650" smtClean="0">
                  <a:ea typeface="맑은 고딕" pitchFamily="50" charset="-127"/>
                </a:rPr>
                <a:t>회차 </a:t>
              </a:r>
              <a:r>
                <a:rPr lang="en-US" altLang="ko-KR" sz="650" smtClean="0">
                  <a:ea typeface="맑은 고딕" pitchFamily="50" charset="-127"/>
                </a:rPr>
                <a:t>: 15:30 </a:t>
              </a:r>
              <a:endParaRPr lang="ko-KR" altLang="en-US" sz="650" dirty="0"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2987352" y="684102"/>
              <a:ext cx="203809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▼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657975" y="3017815"/>
            <a:ext cx="635793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비지정</a:t>
            </a:r>
            <a:r>
              <a:rPr lang="ko-KR" altLang="en-US" sz="700">
                <a:ea typeface="맑은 고딕" pitchFamily="50" charset="-127"/>
              </a:rPr>
              <a:t>석</a:t>
            </a:r>
            <a:r>
              <a:rPr lang="ko-KR" altLang="en-US" sz="700" smtClean="0">
                <a:ea typeface="맑은 고딕" pitchFamily="50" charset="-127"/>
              </a:rPr>
              <a:t>유형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062264" y="3198791"/>
            <a:ext cx="63871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할당매수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657975" y="3198791"/>
            <a:ext cx="635794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우선순위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540238" y="2190997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좌석</a:t>
            </a:r>
            <a:r>
              <a:rPr lang="en-US" altLang="ko-KR" sz="700">
                <a:ea typeface="맑은 고딕" pitchFamily="50" charset="-127"/>
              </a:rPr>
              <a:t>,</a:t>
            </a:r>
            <a:r>
              <a:rPr lang="ko-KR" altLang="en-US" sz="700">
                <a:ea typeface="맑은 고딕" pitchFamily="50" charset="-127"/>
              </a:rPr>
              <a:t>텐트</a:t>
            </a:r>
            <a:r>
              <a:rPr lang="en-US" altLang="ko-KR" sz="700">
                <a:ea typeface="맑은 고딕" pitchFamily="50" charset="-127"/>
              </a:rPr>
              <a:t>, </a:t>
            </a:r>
            <a:r>
              <a:rPr lang="ko-KR" altLang="en-US" sz="700">
                <a:ea typeface="맑은 고딕" pitchFamily="50" charset="-127"/>
              </a:rPr>
              <a:t>비지정석영역 선택시</a:t>
            </a:r>
            <a:endParaRPr lang="en-US" altLang="ko-KR" sz="70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정보가 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7151109" y="2193717"/>
            <a:ext cx="149804" cy="759803"/>
            <a:chOff x="7151109" y="5632104"/>
            <a:chExt cx="144025" cy="760760"/>
          </a:xfrm>
        </p:grpSpPr>
        <p:sp>
          <p:nvSpPr>
            <p:cNvPr id="148" name="TextBox 147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153" name="직사각형 2631"/>
          <p:cNvSpPr/>
          <p:nvPr/>
        </p:nvSpPr>
        <p:spPr>
          <a:xfrm>
            <a:off x="6800851" y="4481336"/>
            <a:ext cx="412973" cy="155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</a:t>
            </a:r>
            <a:r>
              <a:rPr lang="ko-KR" altLang="en-US" sz="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631"/>
          <p:cNvSpPr/>
          <p:nvPr/>
        </p:nvSpPr>
        <p:spPr>
          <a:xfrm>
            <a:off x="5658223" y="4478955"/>
            <a:ext cx="513978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2631"/>
          <p:cNvSpPr/>
          <p:nvPr/>
        </p:nvSpPr>
        <p:spPr>
          <a:xfrm>
            <a:off x="6207919" y="4478956"/>
            <a:ext cx="545281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653451" y="268034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717747" y="267977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784419" y="268084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855859" y="268027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653451" y="275942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717747" y="2758858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84419" y="27599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855859" y="275935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653451" y="284038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17747" y="2839818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4419" y="284088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855859" y="284031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79173" y="268098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79173" y="276006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79173" y="28410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33960" y="2680842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5400" y="268027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433960" y="275992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505400" y="275935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33960" y="2840884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05400" y="2840316"/>
            <a:ext cx="52341" cy="64794"/>
          </a:xfrm>
          <a:prstGeom prst="rect">
            <a:avLst/>
          </a:prstGeom>
          <a:solidFill>
            <a:srgbClr val="C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6020604" y="3713008"/>
            <a:ext cx="568846" cy="17319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ko-KR" altLang="en-US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348"/>
          <p:cNvSpPr>
            <a:spLocks noChangeArrowheads="1"/>
          </p:cNvSpPr>
          <p:nvPr/>
        </p:nvSpPr>
        <p:spPr bwMode="auto">
          <a:xfrm>
            <a:off x="5953968" y="363616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90" name="직사각형 89"/>
          <p:cNvSpPr/>
          <p:nvPr/>
        </p:nvSpPr>
        <p:spPr bwMode="auto">
          <a:xfrm>
            <a:off x="5645462" y="3945301"/>
            <a:ext cx="1534590" cy="270199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안내</a:t>
            </a:r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비지정석만 설정할 수 있으며</a:t>
            </a:r>
            <a:endParaRPr lang="en-US" altLang="ko-KR" sz="6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비지정석 영역 복수 선택시 각각 해당</a:t>
            </a:r>
            <a:r>
              <a:rPr lang="en-US" altLang="ko-KR" sz="6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매수로 저장 됩니다</a:t>
            </a:r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AutoShape 348"/>
          <p:cNvSpPr>
            <a:spLocks noChangeArrowheads="1"/>
          </p:cNvSpPr>
          <p:nvPr/>
        </p:nvSpPr>
        <p:spPr bwMode="auto">
          <a:xfrm>
            <a:off x="7137835" y="441345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92" name="AutoShape 348"/>
          <p:cNvSpPr>
            <a:spLocks noChangeArrowheads="1"/>
          </p:cNvSpPr>
          <p:nvPr/>
        </p:nvSpPr>
        <p:spPr bwMode="auto">
          <a:xfrm>
            <a:off x="6385109" y="436803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93" name="AutoShape 348"/>
          <p:cNvSpPr>
            <a:spLocks noChangeArrowheads="1"/>
          </p:cNvSpPr>
          <p:nvPr/>
        </p:nvSpPr>
        <p:spPr bwMode="auto">
          <a:xfrm>
            <a:off x="5841606" y="437620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2" name="TextBox 1"/>
          <p:cNvSpPr txBox="1"/>
          <p:nvPr/>
        </p:nvSpPr>
        <p:spPr>
          <a:xfrm>
            <a:off x="6535663" y="3720152"/>
            <a:ext cx="258702" cy="165036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00" b="1" smtClean="0">
                <a:ea typeface="맑은 고딕" pitchFamily="50" charset="-127"/>
              </a:rPr>
              <a:t>장</a:t>
            </a:r>
          </a:p>
        </p:txBody>
      </p:sp>
      <p:sp>
        <p:nvSpPr>
          <p:cNvPr id="96" name="직사각형 2631"/>
          <p:cNvSpPr/>
          <p:nvPr/>
        </p:nvSpPr>
        <p:spPr>
          <a:xfrm>
            <a:off x="2648744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9304" y="5949280"/>
            <a:ext cx="1836057" cy="611312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00" b="1" smtClean="0">
                <a:solidFill>
                  <a:srgbClr val="FF0000"/>
                </a:solidFill>
                <a:ea typeface="맑은 고딕" pitchFamily="50" charset="-127"/>
              </a:rPr>
              <a:t>한곳의 비지정석 영역에</a:t>
            </a:r>
            <a:endParaRPr lang="en-US" altLang="ko-KR" sz="700" b="1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700" b="1" smtClean="0">
                <a:solidFill>
                  <a:srgbClr val="FF0000"/>
                </a:solidFill>
                <a:ea typeface="맑은 고딕" pitchFamily="50" charset="-127"/>
              </a:rPr>
              <a:t>두개의 할당처와 매수가</a:t>
            </a:r>
            <a:endParaRPr lang="en-US" altLang="ko-KR" sz="700" b="1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700" b="1" smtClean="0">
                <a:solidFill>
                  <a:srgbClr val="FF0000"/>
                </a:solidFill>
                <a:ea typeface="맑은 고딕" pitchFamily="50" charset="-127"/>
              </a:rPr>
              <a:t>들어갈수 있는 부분 처리</a:t>
            </a:r>
            <a:r>
              <a:rPr lang="en-US" altLang="ko-KR" sz="700" b="1" smtClean="0">
                <a:solidFill>
                  <a:srgbClr val="FF0000"/>
                </a:solidFill>
                <a:ea typeface="맑은 고딕" pitchFamily="50" charset="-127"/>
              </a:rPr>
              <a:t>.</a:t>
            </a:r>
          </a:p>
          <a:p>
            <a:r>
              <a:rPr lang="ko-KR" altLang="en-US" sz="700" b="1" smtClean="0">
                <a:solidFill>
                  <a:srgbClr val="FF0000"/>
                </a:solidFill>
                <a:ea typeface="맑은 고딕" pitchFamily="50" charset="-127"/>
              </a:rPr>
              <a:t>할당처와 매수를 같이 입력받게하면 문제</a:t>
            </a:r>
            <a:endParaRPr lang="en-US" altLang="ko-KR" sz="700" b="1" smtClean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700" b="1" smtClean="0">
                <a:solidFill>
                  <a:srgbClr val="FF0000"/>
                </a:solidFill>
                <a:ea typeface="맑은 고딕" pitchFamily="50" charset="-127"/>
              </a:rPr>
              <a:t>생기는 것이 혹시 있는가</a:t>
            </a:r>
            <a:r>
              <a:rPr lang="en-US" altLang="ko-KR" sz="700" b="1" smtClean="0">
                <a:solidFill>
                  <a:srgbClr val="FF0000"/>
                </a:solidFill>
                <a:ea typeface="맑은 고딕" pitchFamily="50" charset="-127"/>
              </a:rPr>
              <a:t>??</a:t>
            </a:r>
          </a:p>
        </p:txBody>
      </p:sp>
      <p:cxnSp>
        <p:nvCxnSpPr>
          <p:cNvPr id="94" name="직선 연결선 93"/>
          <p:cNvCxnSpPr/>
          <p:nvPr/>
        </p:nvCxnSpPr>
        <p:spPr bwMode="auto">
          <a:xfrm flipV="1">
            <a:off x="6165273" y="1967424"/>
            <a:ext cx="587927" cy="1315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6172201" y="1967424"/>
            <a:ext cx="554181" cy="15232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793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41436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우선순위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Tab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5387"/>
              </p:ext>
            </p:extLst>
          </p:nvPr>
        </p:nvGraphicFramePr>
        <p:xfrm>
          <a:off x="7412182" y="620688"/>
          <a:ext cx="2228266" cy="479064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우선순위를 배정할 좌석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텐트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비지정석영역을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후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셀렉트박스의 우선순위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中 선택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: #FF6600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 : #66FF00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~~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: #66FF00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컬러는 디자이너 임의 변경 가능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서로간에 확연히 구분될수 있도록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논리도면에서는  모두 중간저장을 하므로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실질적으로  작업완료를 통한 최종저장 기능이 필요가 없다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하지만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가지 이유로 인해서 기능을 삽입했음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버튼을 클릭함으로 인해서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 물리도면을 작성중에 있지 않고 운영자 스스로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했다고 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 &gt;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스케쥴관리 목록에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상태를 표시하기 위함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버튼을 클릭해서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아래의  불충족 조건이 존재하는지 한꺼번에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체크하기 위함이다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판매등급 미지정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좌석존재 여부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판매할당처 미지정 좌석존재 여부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中 비지정석유형 미지정 여부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中 할당매수 미지정 여부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우선순위는 운영상 미지정할 가능성 존재하므로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배제 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---------------------------------------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조건불충족 체크해서 발견될 경우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조건불충족 안내 팝업창 띄움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페이지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12908"/>
            <a:ext cx="5164890" cy="3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1" name="그룹 280"/>
          <p:cNvGrpSpPr/>
          <p:nvPr/>
        </p:nvGrpSpPr>
        <p:grpSpPr>
          <a:xfrm>
            <a:off x="6497039" y="699446"/>
            <a:ext cx="479329" cy="144000"/>
            <a:chOff x="657247" y="1822512"/>
            <a:chExt cx="479329" cy="144000"/>
          </a:xfrm>
        </p:grpSpPr>
        <p:sp>
          <p:nvSpPr>
            <p:cNvPr id="282" name="직사각형 2631"/>
            <p:cNvSpPr/>
            <p:nvPr/>
          </p:nvSpPr>
          <p:spPr>
            <a:xfrm>
              <a:off x="657247" y="1822512"/>
              <a:ext cx="479329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7200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단축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</a:t>
              </a: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84" y="1849066"/>
              <a:ext cx="90892" cy="90892"/>
            </a:xfrm>
            <a:prstGeom prst="rect">
              <a:avLst/>
            </a:prstGeom>
          </p:spPr>
        </p:pic>
      </p:grpSp>
      <p:sp>
        <p:nvSpPr>
          <p:cNvPr id="285" name="직사각형 2631"/>
          <p:cNvSpPr/>
          <p:nvPr/>
        </p:nvSpPr>
        <p:spPr>
          <a:xfrm>
            <a:off x="2648744" y="4849024"/>
            <a:ext cx="895698" cy="1730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작업완료</a:t>
            </a:r>
            <a:endParaRPr lang="ko-KR" altLang="en-US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1432" y="1967424"/>
            <a:ext cx="407564" cy="144000"/>
            <a:chOff x="6241432" y="1967424"/>
            <a:chExt cx="407564" cy="144000"/>
          </a:xfrm>
        </p:grpSpPr>
        <p:sp>
          <p:nvSpPr>
            <p:cNvPr id="292" name="모서리가 둥근 직사각형 291"/>
            <p:cNvSpPr/>
            <p:nvPr/>
          </p:nvSpPr>
          <p:spPr>
            <a:xfrm>
              <a:off x="6241432" y="1967424"/>
              <a:ext cx="40756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00" spc="-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선택</a:t>
              </a:r>
              <a:endParaRPr lang="ko-KR" altLang="en-US" sz="700" spc="-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자유형 292"/>
            <p:cNvSpPr/>
            <p:nvPr/>
          </p:nvSpPr>
          <p:spPr>
            <a:xfrm>
              <a:off x="6314728" y="1980309"/>
              <a:ext cx="64143" cy="102095"/>
            </a:xfrm>
            <a:custGeom>
              <a:avLst/>
              <a:gdLst>
                <a:gd name="connsiteX0" fmla="*/ 3175 w 171450"/>
                <a:gd name="connsiteY0" fmla="*/ 0 h 266700"/>
                <a:gd name="connsiteX1" fmla="*/ 0 w 171450"/>
                <a:gd name="connsiteY1" fmla="*/ 263525 h 266700"/>
                <a:gd name="connsiteX2" fmla="*/ 47625 w 171450"/>
                <a:gd name="connsiteY2" fmla="*/ 161925 h 266700"/>
                <a:gd name="connsiteX3" fmla="*/ 88900 w 171450"/>
                <a:gd name="connsiteY3" fmla="*/ 266700 h 266700"/>
                <a:gd name="connsiteX4" fmla="*/ 120650 w 171450"/>
                <a:gd name="connsiteY4" fmla="*/ 247650 h 266700"/>
                <a:gd name="connsiteX5" fmla="*/ 85725 w 171450"/>
                <a:gd name="connsiteY5" fmla="*/ 158750 h 266700"/>
                <a:gd name="connsiteX6" fmla="*/ 171450 w 171450"/>
                <a:gd name="connsiteY6" fmla="*/ 171450 h 266700"/>
                <a:gd name="connsiteX7" fmla="*/ 3175 w 171450"/>
                <a:gd name="connsiteY7" fmla="*/ 0 h 2667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20650 w 171450"/>
                <a:gd name="connsiteY4" fmla="*/ 247650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  <a:gd name="connsiteX0" fmla="*/ 3175 w 171450"/>
                <a:gd name="connsiteY0" fmla="*/ 0 h 330200"/>
                <a:gd name="connsiteX1" fmla="*/ 0 w 171450"/>
                <a:gd name="connsiteY1" fmla="*/ 263525 h 330200"/>
                <a:gd name="connsiteX2" fmla="*/ 47625 w 171450"/>
                <a:gd name="connsiteY2" fmla="*/ 161925 h 330200"/>
                <a:gd name="connsiteX3" fmla="*/ 117475 w 171450"/>
                <a:gd name="connsiteY3" fmla="*/ 330200 h 330200"/>
                <a:gd name="connsiteX4" fmla="*/ 146050 w 171450"/>
                <a:gd name="connsiteY4" fmla="*/ 307975 h 330200"/>
                <a:gd name="connsiteX5" fmla="*/ 85725 w 171450"/>
                <a:gd name="connsiteY5" fmla="*/ 158750 h 330200"/>
                <a:gd name="connsiteX6" fmla="*/ 171450 w 171450"/>
                <a:gd name="connsiteY6" fmla="*/ 171450 h 330200"/>
                <a:gd name="connsiteX7" fmla="*/ 3175 w 171450"/>
                <a:gd name="connsiteY7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30200">
                  <a:moveTo>
                    <a:pt x="3175" y="0"/>
                  </a:moveTo>
                  <a:cubicBezTo>
                    <a:pt x="2117" y="87842"/>
                    <a:pt x="1058" y="175683"/>
                    <a:pt x="0" y="263525"/>
                  </a:cubicBezTo>
                  <a:lnTo>
                    <a:pt x="47625" y="161925"/>
                  </a:lnTo>
                  <a:lnTo>
                    <a:pt x="117475" y="330200"/>
                  </a:lnTo>
                  <a:lnTo>
                    <a:pt x="146050" y="307975"/>
                  </a:lnTo>
                  <a:lnTo>
                    <a:pt x="85725" y="158750"/>
                  </a:lnTo>
                  <a:lnTo>
                    <a:pt x="171450" y="17145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1" name="직사각형 310"/>
          <p:cNvSpPr/>
          <p:nvPr/>
        </p:nvSpPr>
        <p:spPr>
          <a:xfrm>
            <a:off x="5545105" y="3017815"/>
            <a:ext cx="1748175" cy="170420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5503949" y="3116754"/>
            <a:ext cx="557747" cy="189093"/>
          </a:xfrm>
          <a:prstGeom prst="rect">
            <a:avLst/>
          </a:prstGeom>
          <a:noFill/>
          <a:ln w="6350">
            <a:noFill/>
          </a:ln>
        </p:spPr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ko-KR" altLang="en-US" sz="700" b="1" smtClean="0">
                <a:ea typeface="맑은 고딕" pitchFamily="50" charset="-127"/>
              </a:rPr>
              <a:t>우선순위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6020604" y="3017815"/>
            <a:ext cx="71609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판매등</a:t>
            </a:r>
            <a:r>
              <a:rPr lang="ko-KR" altLang="en-US" sz="700">
                <a:ea typeface="맑은 고딕" pitchFamily="50" charset="-127"/>
              </a:rPr>
              <a:t>급</a:t>
            </a:r>
            <a:endParaRPr lang="ko-KR" altLang="en-US" sz="700" dirty="0"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21336" y="4793111"/>
            <a:ext cx="1879352" cy="148057"/>
            <a:chOff x="5421336" y="6445623"/>
            <a:chExt cx="1879352" cy="148057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5421336" y="6452768"/>
              <a:ext cx="494884" cy="1376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844958" y="6445623"/>
              <a:ext cx="984467" cy="148057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600" dirty="0">
                <a:ea typeface="맑은 고딕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6886076" y="6445624"/>
              <a:ext cx="414612" cy="140890"/>
              <a:chOff x="3923941" y="3207996"/>
              <a:chExt cx="414612" cy="140890"/>
            </a:xfrm>
          </p:grpSpPr>
          <p:sp>
            <p:nvSpPr>
              <p:cNvPr id="318" name="직사각형 2631"/>
              <p:cNvSpPr/>
              <p:nvPr/>
            </p:nvSpPr>
            <p:spPr>
              <a:xfrm>
                <a:off x="3923941" y="3207996"/>
                <a:ext cx="414612" cy="1408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   검색</a:t>
                </a:r>
                <a:endParaRPr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2914" y="3232446"/>
                <a:ext cx="95344" cy="95344"/>
              </a:xfrm>
              <a:prstGeom prst="rect">
                <a:avLst/>
              </a:prstGeom>
            </p:spPr>
          </p:pic>
        </p:grpSp>
      </p:grpSp>
      <p:pic>
        <p:nvPicPr>
          <p:cNvPr id="390" name="Picture 2" descr="C:\Users\nhn\Desktop\S1004001RGN00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21" y="1002161"/>
            <a:ext cx="1377013" cy="8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직사각형 391"/>
          <p:cNvSpPr/>
          <p:nvPr/>
        </p:nvSpPr>
        <p:spPr>
          <a:xfrm>
            <a:off x="5707056" y="980730"/>
            <a:ext cx="1414513" cy="914574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393" name="직사각형 392"/>
          <p:cNvSpPr/>
          <p:nvPr/>
        </p:nvSpPr>
        <p:spPr>
          <a:xfrm>
            <a:off x="5745485" y="1021556"/>
            <a:ext cx="1341115" cy="82867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72480" y="908720"/>
            <a:ext cx="712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6164" y="669592"/>
            <a:ext cx="1345538" cy="195814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smtClean="0">
                <a:ea typeface="맑은 고딕" pitchFamily="50" charset="-127"/>
              </a:rPr>
              <a:t>■ </a:t>
            </a:r>
            <a:r>
              <a:rPr lang="ko-KR" altLang="en-US" sz="800">
                <a:ea typeface="맑은 고딕" pitchFamily="50" charset="-127"/>
              </a:rPr>
              <a:t>뮤지컬 캣츠 내한공연 </a:t>
            </a:r>
            <a:endParaRPr lang="ko-KR" altLang="en-US" sz="750" smtClean="0">
              <a:ea typeface="맑은 고딕" pitchFamily="50" charset="-127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5147024" y="955172"/>
            <a:ext cx="242168" cy="16059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6" name="직사각형 415"/>
          <p:cNvSpPr/>
          <p:nvPr/>
        </p:nvSpPr>
        <p:spPr>
          <a:xfrm>
            <a:off x="5147024" y="1115762"/>
            <a:ext cx="242168" cy="166498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+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17" name="직사각형 416"/>
          <p:cNvSpPr/>
          <p:nvPr/>
        </p:nvSpPr>
        <p:spPr>
          <a:xfrm>
            <a:off x="5147024" y="1487819"/>
            <a:ext cx="242168" cy="166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smtClean="0">
                <a:ea typeface="맑은 고딕" pitchFamily="50" charset="-127"/>
              </a:rPr>
              <a:t>-</a:t>
            </a:r>
            <a:endParaRPr lang="ko-KR" altLang="en-US" sz="700" b="1" dirty="0">
              <a:ea typeface="맑은 고딕" pitchFamily="50" charset="-127"/>
            </a:endParaRPr>
          </a:p>
        </p:txBody>
      </p:sp>
      <p:sp>
        <p:nvSpPr>
          <p:cNvPr id="418" name="직사각형 417"/>
          <p:cNvSpPr/>
          <p:nvPr/>
        </p:nvSpPr>
        <p:spPr>
          <a:xfrm>
            <a:off x="5147024" y="1282259"/>
            <a:ext cx="242168" cy="20859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10</a:t>
            </a:r>
            <a:r>
              <a:rPr lang="en-US" altLang="ko-KR" sz="5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0%</a:t>
            </a:r>
            <a:endParaRPr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437370" y="908719"/>
            <a:ext cx="0" cy="576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4" name="직선 연결선 443"/>
          <p:cNvCxnSpPr/>
          <p:nvPr/>
        </p:nvCxnSpPr>
        <p:spPr bwMode="auto">
          <a:xfrm>
            <a:off x="279624" y="475372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5" name="직선 연결선 444"/>
          <p:cNvCxnSpPr/>
          <p:nvPr/>
        </p:nvCxnSpPr>
        <p:spPr bwMode="auto">
          <a:xfrm>
            <a:off x="272480" y="5078040"/>
            <a:ext cx="5148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8" name="직사각형 447"/>
          <p:cNvSpPr/>
          <p:nvPr/>
        </p:nvSpPr>
        <p:spPr bwMode="auto">
          <a:xfrm>
            <a:off x="7099968" y="700372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2929632" y="268098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2993928" y="268041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060600" y="2681480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3132040" y="268091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2929632" y="276006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6" name="직사각형 465"/>
          <p:cNvSpPr/>
          <p:nvPr/>
        </p:nvSpPr>
        <p:spPr>
          <a:xfrm>
            <a:off x="2993928" y="275949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3060600" y="276056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8" name="직사각형 467"/>
          <p:cNvSpPr/>
          <p:nvPr/>
        </p:nvSpPr>
        <p:spPr>
          <a:xfrm>
            <a:off x="3132040" y="275999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2929632" y="28410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0" name="직사각형 469"/>
          <p:cNvSpPr/>
          <p:nvPr/>
        </p:nvSpPr>
        <p:spPr>
          <a:xfrm>
            <a:off x="2993928" y="284045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" name="직사각형 470"/>
          <p:cNvSpPr/>
          <p:nvPr/>
        </p:nvSpPr>
        <p:spPr>
          <a:xfrm>
            <a:off x="3060600" y="284152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3132040" y="284095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 rot="216064">
            <a:off x="1097243" y="3771260"/>
            <a:ext cx="598539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>
                <a:ea typeface="맑은 고딕" pitchFamily="50" charset="-127"/>
              </a:rPr>
              <a:t>A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473" name="TextBox 472"/>
          <p:cNvSpPr txBox="1"/>
          <p:nvPr/>
        </p:nvSpPr>
        <p:spPr>
          <a:xfrm rot="21233315">
            <a:off x="3908033" y="3771261"/>
            <a:ext cx="592127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4271" y="684102"/>
            <a:ext cx="1566890" cy="166004"/>
            <a:chOff x="1624271" y="684102"/>
            <a:chExt cx="1566890" cy="166004"/>
          </a:xfrm>
        </p:grpSpPr>
        <p:sp>
          <p:nvSpPr>
            <p:cNvPr id="137" name="직사각형 136"/>
            <p:cNvSpPr/>
            <p:nvPr/>
          </p:nvSpPr>
          <p:spPr>
            <a:xfrm>
              <a:off x="1624271" y="684102"/>
              <a:ext cx="1361817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50" smtClean="0">
                  <a:ea typeface="맑은 고딕" pitchFamily="50" charset="-127"/>
                </a:rPr>
                <a:t>2014.10.25</a:t>
              </a:r>
              <a:r>
                <a:rPr lang="ko-KR" altLang="en-US" sz="650" smtClean="0">
                  <a:ea typeface="맑은 고딕" pitchFamily="50" charset="-127"/>
                </a:rPr>
                <a:t>일  </a:t>
              </a:r>
              <a:r>
                <a:rPr lang="en-US" altLang="ko-KR" sz="650" smtClean="0">
                  <a:ea typeface="맑은 고딕" pitchFamily="50" charset="-127"/>
                </a:rPr>
                <a:t>1</a:t>
              </a:r>
              <a:r>
                <a:rPr lang="ko-KR" altLang="en-US" sz="650" smtClean="0">
                  <a:ea typeface="맑은 고딕" pitchFamily="50" charset="-127"/>
                </a:rPr>
                <a:t>회차 </a:t>
              </a:r>
              <a:r>
                <a:rPr lang="en-US" altLang="ko-KR" sz="650" smtClean="0">
                  <a:ea typeface="맑은 고딕" pitchFamily="50" charset="-127"/>
                </a:rPr>
                <a:t>: 15:30 </a:t>
              </a:r>
              <a:endParaRPr lang="ko-KR" altLang="en-US" sz="650" dirty="0"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2987352" y="684102"/>
              <a:ext cx="203809" cy="16600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▼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665015" y="3017815"/>
            <a:ext cx="628530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판매할당처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020604" y="3198791"/>
            <a:ext cx="71609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비지정석유형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665015" y="3198791"/>
            <a:ext cx="628529" cy="1890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ko-KR" altLang="en-US" sz="700" smtClean="0">
                <a:ea typeface="맑은 고딕" pitchFamily="50" charset="-127"/>
              </a:rPr>
              <a:t>할당매수</a:t>
            </a:r>
            <a:endParaRPr lang="ko-KR" altLang="en-US" sz="700" dirty="0"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540238" y="2190997"/>
            <a:ext cx="1677625" cy="76252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좌석</a:t>
            </a:r>
            <a:r>
              <a:rPr lang="en-US" altLang="ko-KR" sz="700">
                <a:ea typeface="맑은 고딕" pitchFamily="50" charset="-127"/>
              </a:rPr>
              <a:t>,</a:t>
            </a:r>
            <a:r>
              <a:rPr lang="ko-KR" altLang="en-US" sz="700">
                <a:ea typeface="맑은 고딕" pitchFamily="50" charset="-127"/>
              </a:rPr>
              <a:t>텐트</a:t>
            </a:r>
            <a:r>
              <a:rPr lang="en-US" altLang="ko-KR" sz="700">
                <a:ea typeface="맑은 고딕" pitchFamily="50" charset="-127"/>
              </a:rPr>
              <a:t>, </a:t>
            </a:r>
            <a:r>
              <a:rPr lang="ko-KR" altLang="en-US" sz="700">
                <a:ea typeface="맑은 고딕" pitchFamily="50" charset="-127"/>
              </a:rPr>
              <a:t>비지정석영역 선택시</a:t>
            </a:r>
            <a:endParaRPr lang="en-US" altLang="ko-KR" sz="70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>
                <a:ea typeface="맑은 고딕" pitchFamily="50" charset="-127"/>
              </a:rPr>
              <a:t>정보가 보여지는 영역</a:t>
            </a:r>
            <a:endParaRPr lang="en-US" altLang="ko-KR" sz="700">
              <a:ea typeface="맑은 고딕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7151109" y="2193717"/>
            <a:ext cx="149804" cy="759803"/>
            <a:chOff x="7151109" y="5632104"/>
            <a:chExt cx="144025" cy="760760"/>
          </a:xfrm>
        </p:grpSpPr>
        <p:sp>
          <p:nvSpPr>
            <p:cNvPr id="148" name="TextBox 147"/>
            <p:cNvSpPr txBox="1"/>
            <p:nvPr/>
          </p:nvSpPr>
          <p:spPr>
            <a:xfrm rot="5400000">
              <a:off x="6842735" y="5940482"/>
              <a:ext cx="760756" cy="1440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0000" tIns="36000" rIns="90000" bIns="36000" rtlCol="0" anchor="ctr">
              <a:noAutofit/>
            </a:bodyPr>
            <a:lstStyle/>
            <a:p>
              <a:pPr algn="ctr"/>
              <a:endParaRPr lang="ko-KR" altLang="en-US" b="1" smtClean="0"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 flipH="1">
              <a:off x="7151126" y="6138718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 rot="10800000">
              <a:off x="7151134" y="5632104"/>
              <a:ext cx="144000" cy="254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rtlCol="0" anchor="ctr">
              <a:noAutofit/>
            </a:bodyPr>
            <a:lstStyle/>
            <a:p>
              <a:pPr algn="ctr"/>
              <a:r>
                <a:rPr lang="ko-KR" altLang="en-US" sz="700" dirty="0" smtClean="0">
                  <a:ea typeface="맑은 고딕" pitchFamily="50" charset="-127"/>
                </a:rPr>
                <a:t>▼</a:t>
              </a:r>
              <a:endParaRPr lang="ko-KR" altLang="en-US" sz="800" dirty="0" smtClean="0">
                <a:ea typeface="맑은 고딕" pitchFamily="50" charset="-127"/>
              </a:endParaRPr>
            </a:p>
          </p:txBody>
        </p:sp>
      </p:grpSp>
      <p:sp>
        <p:nvSpPr>
          <p:cNvPr id="153" name="직사각형 2631"/>
          <p:cNvSpPr/>
          <p:nvPr/>
        </p:nvSpPr>
        <p:spPr>
          <a:xfrm>
            <a:off x="6800851" y="4481336"/>
            <a:ext cx="412973" cy="1559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</a:t>
            </a:r>
            <a:r>
              <a:rPr lang="ko-KR" altLang="en-US" sz="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631"/>
          <p:cNvSpPr/>
          <p:nvPr/>
        </p:nvSpPr>
        <p:spPr>
          <a:xfrm>
            <a:off x="5658223" y="4478955"/>
            <a:ext cx="513978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2631"/>
          <p:cNvSpPr/>
          <p:nvPr/>
        </p:nvSpPr>
        <p:spPr>
          <a:xfrm>
            <a:off x="6207919" y="4478956"/>
            <a:ext cx="545281" cy="1726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선택회차 저장</a:t>
            </a:r>
            <a:endParaRPr lang="ko-KR" altLang="en-US" sz="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653451" y="268034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717747" y="267977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784419" y="268084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855859" y="268027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653451" y="275942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717747" y="275885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84419" y="27599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855859" y="275935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653451" y="284038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17747" y="2839818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4419" y="284088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855859" y="284031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579173" y="268098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579173" y="276006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79173" y="28410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33960" y="2680842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5400" y="268027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433960" y="275992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505400" y="275935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33960" y="2840884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05400" y="2840316"/>
            <a:ext cx="52341" cy="64794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889104" y="3713008"/>
            <a:ext cx="1133509" cy="148040"/>
            <a:chOff x="5731021" y="3640679"/>
            <a:chExt cx="1133509" cy="148040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5731021" y="3640679"/>
              <a:ext cx="963873" cy="14804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smtClean="0">
                  <a:latin typeface="맑은 고딕" pitchFamily="50" charset="-127"/>
                  <a:ea typeface="맑은 고딕" pitchFamily="50" charset="-127"/>
                </a:rPr>
                <a:t>우선순</a:t>
              </a:r>
              <a:r>
                <a:rPr lang="ko-KR" altLang="en-US" sz="600">
                  <a:latin typeface="맑은 고딕" pitchFamily="50" charset="-127"/>
                  <a:ea typeface="맑은 고딕" pitchFamily="50" charset="-127"/>
                </a:rPr>
                <a:t>위</a:t>
              </a:r>
              <a:r>
                <a:rPr lang="ko-KR" altLang="en-US" sz="60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60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6694893" y="3640679"/>
              <a:ext cx="169637" cy="14755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125" name="AutoShape 348"/>
          <p:cNvSpPr>
            <a:spLocks noChangeArrowheads="1"/>
          </p:cNvSpPr>
          <p:nvPr/>
        </p:nvSpPr>
        <p:spPr bwMode="auto">
          <a:xfrm>
            <a:off x="5817096" y="365327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97" name="직사각형 96"/>
          <p:cNvSpPr/>
          <p:nvPr/>
        </p:nvSpPr>
        <p:spPr bwMode="auto">
          <a:xfrm>
            <a:off x="5889104" y="3856252"/>
            <a:ext cx="1133509" cy="14938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60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6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40264" y="3902761"/>
            <a:ext cx="323776" cy="64003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9" name="자유형 98"/>
          <p:cNvSpPr/>
          <p:nvPr/>
        </p:nvSpPr>
        <p:spPr bwMode="auto">
          <a:xfrm>
            <a:off x="664369" y="3636169"/>
            <a:ext cx="1450181" cy="357187"/>
          </a:xfrm>
          <a:custGeom>
            <a:avLst/>
            <a:gdLst>
              <a:gd name="connsiteX0" fmla="*/ 28575 w 1450181"/>
              <a:gd name="connsiteY0" fmla="*/ 0 h 357187"/>
              <a:gd name="connsiteX1" fmla="*/ 464344 w 1450181"/>
              <a:gd name="connsiteY1" fmla="*/ 114300 h 357187"/>
              <a:gd name="connsiteX2" fmla="*/ 1071562 w 1450181"/>
              <a:gd name="connsiteY2" fmla="*/ 171450 h 357187"/>
              <a:gd name="connsiteX3" fmla="*/ 1450181 w 1450181"/>
              <a:gd name="connsiteY3" fmla="*/ 207169 h 357187"/>
              <a:gd name="connsiteX4" fmla="*/ 1435894 w 1450181"/>
              <a:gd name="connsiteY4" fmla="*/ 357187 h 357187"/>
              <a:gd name="connsiteX5" fmla="*/ 557212 w 1450181"/>
              <a:gd name="connsiteY5" fmla="*/ 285750 h 357187"/>
              <a:gd name="connsiteX6" fmla="*/ 178594 w 1450181"/>
              <a:gd name="connsiteY6" fmla="*/ 200025 h 357187"/>
              <a:gd name="connsiteX7" fmla="*/ 0 w 1450181"/>
              <a:gd name="connsiteY7" fmla="*/ 142875 h 357187"/>
              <a:gd name="connsiteX8" fmla="*/ 28575 w 1450181"/>
              <a:gd name="connsiteY8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181" h="357187">
                <a:moveTo>
                  <a:pt x="28575" y="0"/>
                </a:moveTo>
                <a:lnTo>
                  <a:pt x="464344" y="114300"/>
                </a:lnTo>
                <a:lnTo>
                  <a:pt x="1071562" y="171450"/>
                </a:lnTo>
                <a:lnTo>
                  <a:pt x="1450181" y="207169"/>
                </a:lnTo>
                <a:lnTo>
                  <a:pt x="1435894" y="357187"/>
                </a:lnTo>
                <a:lnTo>
                  <a:pt x="557212" y="285750"/>
                </a:lnTo>
                <a:lnTo>
                  <a:pt x="178594" y="200025"/>
                </a:lnTo>
                <a:lnTo>
                  <a:pt x="0" y="142875"/>
                </a:lnTo>
                <a:lnTo>
                  <a:pt x="28575" y="0"/>
                </a:lnTo>
                <a:close/>
              </a:path>
            </a:pathLst>
          </a:custGeom>
          <a:noFill/>
          <a:ln w="3175" algn="ctr">
            <a:solidFill>
              <a:schemeClr val="accent5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자유형 99"/>
          <p:cNvSpPr/>
          <p:nvPr/>
        </p:nvSpPr>
        <p:spPr bwMode="auto">
          <a:xfrm>
            <a:off x="3471863" y="3664744"/>
            <a:ext cx="1464468" cy="342900"/>
          </a:xfrm>
          <a:custGeom>
            <a:avLst/>
            <a:gdLst>
              <a:gd name="connsiteX0" fmla="*/ 0 w 1464468"/>
              <a:gd name="connsiteY0" fmla="*/ 185737 h 342900"/>
              <a:gd name="connsiteX1" fmla="*/ 914400 w 1464468"/>
              <a:gd name="connsiteY1" fmla="*/ 107156 h 342900"/>
              <a:gd name="connsiteX2" fmla="*/ 1428750 w 1464468"/>
              <a:gd name="connsiteY2" fmla="*/ 0 h 342900"/>
              <a:gd name="connsiteX3" fmla="*/ 1464468 w 1464468"/>
              <a:gd name="connsiteY3" fmla="*/ 164306 h 342900"/>
              <a:gd name="connsiteX4" fmla="*/ 957262 w 1464468"/>
              <a:gd name="connsiteY4" fmla="*/ 250031 h 342900"/>
              <a:gd name="connsiteX5" fmla="*/ 42862 w 1464468"/>
              <a:gd name="connsiteY5" fmla="*/ 342900 h 342900"/>
              <a:gd name="connsiteX6" fmla="*/ 0 w 1464468"/>
              <a:gd name="connsiteY6" fmla="*/ 18573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4468" h="342900">
                <a:moveTo>
                  <a:pt x="0" y="185737"/>
                </a:moveTo>
                <a:lnTo>
                  <a:pt x="914400" y="107156"/>
                </a:lnTo>
                <a:lnTo>
                  <a:pt x="1428750" y="0"/>
                </a:lnTo>
                <a:lnTo>
                  <a:pt x="1464468" y="164306"/>
                </a:lnTo>
                <a:lnTo>
                  <a:pt x="957262" y="250031"/>
                </a:lnTo>
                <a:lnTo>
                  <a:pt x="42862" y="342900"/>
                </a:lnTo>
                <a:lnTo>
                  <a:pt x="0" y="185737"/>
                </a:lnTo>
                <a:close/>
              </a:path>
            </a:pathLst>
          </a:custGeom>
          <a:solidFill>
            <a:schemeClr val="bg1"/>
          </a:solidFill>
          <a:ln w="3175" algn="ctr">
            <a:solidFill>
              <a:schemeClr val="accent3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 rot="21233315">
            <a:off x="3952401" y="3776637"/>
            <a:ext cx="592127" cy="172731"/>
          </a:xfrm>
          <a:prstGeom prst="rect">
            <a:avLst/>
          </a:prstGeom>
          <a:noFill/>
          <a:ln>
            <a:noFill/>
          </a:ln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ko-KR" altLang="en-US" sz="650" smtClean="0">
              <a:ea typeface="맑은 고딕" pitchFamily="50" charset="-127"/>
            </a:endParaRPr>
          </a:p>
        </p:txBody>
      </p:sp>
      <p:sp>
        <p:nvSpPr>
          <p:cNvPr id="104" name="AutoShape 348"/>
          <p:cNvSpPr>
            <a:spLocks noChangeArrowheads="1"/>
          </p:cNvSpPr>
          <p:nvPr/>
        </p:nvSpPr>
        <p:spPr bwMode="auto">
          <a:xfrm>
            <a:off x="3478908" y="477713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2</a:t>
            </a:r>
            <a:endParaRPr kumimoji="0" lang="en-US" altLang="ko-KR" sz="600"/>
          </a:p>
        </p:txBody>
      </p:sp>
      <p:cxnSp>
        <p:nvCxnSpPr>
          <p:cNvPr id="93" name="직선 연결선 92"/>
          <p:cNvCxnSpPr/>
          <p:nvPr/>
        </p:nvCxnSpPr>
        <p:spPr bwMode="auto">
          <a:xfrm flipV="1">
            <a:off x="6165273" y="1967424"/>
            <a:ext cx="587927" cy="1315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6172201" y="1967424"/>
            <a:ext cx="554181" cy="15232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8565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60450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조건 불충족 목록  팝업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77828"/>
              </p:ext>
            </p:extLst>
          </p:nvPr>
        </p:nvGraphicFramePr>
        <p:xfrm>
          <a:off x="7412182" y="620688"/>
          <a:ext cx="2228266" cy="1989900"/>
        </p:xfrm>
        <a:graphic>
          <a:graphicData uri="http://schemas.openxmlformats.org/drawingml/2006/table">
            <a:tbl>
              <a:tblPr/>
              <a:tblGrid>
                <a:gridCol w="270093"/>
                <a:gridCol w="1958173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클릭시 조건 체크해서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해당되면  띄워주는 팝업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(=ID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조건불충족 사유를 표기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좌석당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복수개의 사유 존재할 수 있음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논리도면에서는 비지정석의 속성을 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부여하므로  비지정석도 조건 불충족 체크의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대상이 됨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물리도면에서는 비지정석의 경우</a:t>
                      </a: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 대상이 아님</a:t>
                      </a:r>
                      <a:r>
                        <a:rPr kumimoji="0" lang="en-US" altLang="ko-KR" sz="65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5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6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en-US" sz="65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직사각형 189"/>
          <p:cNvSpPr/>
          <p:nvPr/>
        </p:nvSpPr>
        <p:spPr>
          <a:xfrm>
            <a:off x="782717" y="1012353"/>
            <a:ext cx="2664296" cy="431936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700" b="1" dirty="0">
              <a:ea typeface="맑은 고딕" pitchFamily="50" charset="-127"/>
            </a:endParaRPr>
          </a:p>
        </p:txBody>
      </p:sp>
      <p:cxnSp>
        <p:nvCxnSpPr>
          <p:cNvPr id="191" name="직선 연결선 190"/>
          <p:cNvCxnSpPr/>
          <p:nvPr/>
        </p:nvCxnSpPr>
        <p:spPr bwMode="auto">
          <a:xfrm>
            <a:off x="790717" y="1242097"/>
            <a:ext cx="2664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98555" y="1046283"/>
            <a:ext cx="922345" cy="188119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750" b="1" smtClean="0">
                <a:ea typeface="맑은 고딕" pitchFamily="50" charset="-127"/>
              </a:rPr>
              <a:t>조건 불충족 목록</a:t>
            </a:r>
          </a:p>
        </p:txBody>
      </p:sp>
      <p:sp>
        <p:nvSpPr>
          <p:cNvPr id="205" name="TextBox 204"/>
          <p:cNvSpPr txBox="1"/>
          <p:nvPr/>
        </p:nvSpPr>
        <p:spPr>
          <a:xfrm rot="5400000">
            <a:off x="1593969" y="3260810"/>
            <a:ext cx="3420000" cy="14398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 flipH="1">
            <a:off x="3231969" y="5044817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▼</a:t>
            </a:r>
            <a:endParaRPr lang="ko-KR" altLang="en-US" sz="800" dirty="0" smtClean="0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 rot="10800000">
            <a:off x="3231977" y="1529248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90000" tIns="46800" rIns="90000" bIns="46800" rtlCol="0" anchor="ctr">
            <a:noAutofit/>
          </a:bodyPr>
          <a:lstStyle/>
          <a:p>
            <a:pPr algn="ctr"/>
            <a:r>
              <a:rPr lang="ko-KR" altLang="en-US" sz="7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맑은 고딕" pitchFamily="50" charset="-127"/>
              </a:rPr>
              <a:t>▼</a:t>
            </a:r>
            <a:endParaRPr lang="ko-KR" altLang="en-US" sz="800" dirty="0" smtClean="0">
              <a:solidFill>
                <a:prstClr val="black">
                  <a:lumMod val="50000"/>
                  <a:lumOff val="50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 rot="5400000">
            <a:off x="2883673" y="2176252"/>
            <a:ext cx="840564" cy="1440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b="1" smtClean="0">
              <a:solidFill>
                <a:prstClr val="black">
                  <a:lumMod val="85000"/>
                  <a:lumOff val="15000"/>
                </a:prstClr>
              </a:solidFill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41513" y="1529280"/>
            <a:ext cx="2289476" cy="3659537"/>
          </a:xfrm>
          <a:prstGeom prst="rect">
            <a:avLst/>
          </a:prstGeom>
          <a:noFill/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50" dirty="0" smtClean="0">
                <a:ea typeface="맑은 고딕" pitchFamily="50" charset="-127"/>
              </a:rPr>
              <a:t>ID – [1] : A</a:t>
            </a:r>
            <a:r>
              <a:rPr lang="ko-KR" altLang="en-US" sz="650" dirty="0" smtClean="0">
                <a:ea typeface="맑은 고딕" pitchFamily="50" charset="-127"/>
              </a:rPr>
              <a:t>구역 </a:t>
            </a:r>
            <a:r>
              <a:rPr lang="en-US" altLang="ko-KR" sz="650" dirty="0" smtClean="0">
                <a:ea typeface="맑은 고딕" pitchFamily="50" charset="-127"/>
              </a:rPr>
              <a:t>1</a:t>
            </a:r>
            <a:r>
              <a:rPr lang="ko-KR" altLang="en-US" sz="650" dirty="0" smtClean="0">
                <a:ea typeface="맑은 고딕" pitchFamily="50" charset="-127"/>
              </a:rPr>
              <a:t>번</a:t>
            </a:r>
            <a:endParaRPr lang="en-US" altLang="ko-KR" sz="65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>
                <a:ea typeface="맑은 고딕" pitchFamily="50" charset="-127"/>
              </a:rPr>
              <a:t>구역 </a:t>
            </a:r>
            <a:r>
              <a:rPr lang="en-US" altLang="ko-KR" sz="650" smtClean="0">
                <a:ea typeface="맑은 고딕" pitchFamily="50" charset="-127"/>
              </a:rPr>
              <a:t>2</a:t>
            </a:r>
            <a:r>
              <a:rPr lang="ko-KR" altLang="en-US" sz="650" smtClean="0">
                <a:ea typeface="맑은 고딕" pitchFamily="50" charset="-127"/>
              </a:rPr>
              <a:t>번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ID : </a:t>
            </a:r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A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>
                <a:ea typeface="맑은 고딕" pitchFamily="50" charset="-127"/>
              </a:rPr>
              <a:t>ID </a:t>
            </a:r>
            <a:r>
              <a:rPr lang="en-US" altLang="ko-KR" sz="650" smtClean="0">
                <a:ea typeface="맑은 고딕" pitchFamily="50" charset="-127"/>
              </a:rPr>
              <a:t>: </a:t>
            </a:r>
            <a:r>
              <a:rPr lang="ko-KR" altLang="en-US" sz="650" smtClean="0">
                <a:ea typeface="맑은 고딕" pitchFamily="50" charset="-127"/>
              </a:rPr>
              <a:t>비지정석 </a:t>
            </a:r>
            <a:r>
              <a:rPr lang="en-US" altLang="ko-KR" sz="650" smtClean="0">
                <a:ea typeface="맑은 고딕" pitchFamily="50" charset="-127"/>
              </a:rPr>
              <a:t>B</a:t>
            </a:r>
            <a:endParaRPr lang="en-US" altLang="ko-KR" sz="65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[7]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[8]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[9]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[12] 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[13]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14]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[20]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[25]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[27]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30]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[31</a:t>
            </a:r>
            <a:r>
              <a:rPr lang="en-US" altLang="ko-KR" sz="650" dirty="0">
                <a:ea typeface="맑은 고딕" pitchFamily="50" charset="-127"/>
              </a:rPr>
              <a:t>] 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[</a:t>
            </a:r>
            <a:r>
              <a:rPr lang="en-US" altLang="ko-KR" sz="650" dirty="0" smtClean="0">
                <a:ea typeface="맑은 고딕" pitchFamily="50" charset="-127"/>
              </a:rPr>
              <a:t>33]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[34]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[36]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[41]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[42]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 dirty="0">
                <a:ea typeface="맑은 고딕" pitchFamily="50" charset="-127"/>
              </a:rPr>
              <a:t>1</a:t>
            </a:r>
            <a:r>
              <a:rPr lang="ko-KR" altLang="en-US" sz="650" dirty="0">
                <a:ea typeface="맑은 고딕" pitchFamily="50" charset="-127"/>
              </a:rPr>
              <a:t>번</a:t>
            </a:r>
            <a:endParaRPr lang="en-US" altLang="ko-KR" sz="650" dirty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dirty="0">
                <a:ea typeface="맑은 고딕" pitchFamily="50" charset="-127"/>
              </a:rPr>
              <a:t>ID – </a:t>
            </a:r>
            <a:r>
              <a:rPr lang="en-US" altLang="ko-KR" sz="650" dirty="0" smtClean="0">
                <a:ea typeface="맑은 고딕" pitchFamily="50" charset="-127"/>
              </a:rPr>
              <a:t>[43] </a:t>
            </a:r>
            <a:r>
              <a:rPr lang="en-US" altLang="ko-KR" sz="650" dirty="0">
                <a:ea typeface="맑은 고딕" pitchFamily="50" charset="-127"/>
              </a:rPr>
              <a:t>: A</a:t>
            </a:r>
            <a:r>
              <a:rPr lang="ko-KR" altLang="en-US" sz="650" dirty="0">
                <a:ea typeface="맑은 고딕" pitchFamily="50" charset="-127"/>
              </a:rPr>
              <a:t>구역 </a:t>
            </a:r>
            <a:r>
              <a:rPr lang="en-US" altLang="ko-KR" sz="650">
                <a:ea typeface="맑은 고딕" pitchFamily="50" charset="-127"/>
              </a:rPr>
              <a:t>1</a:t>
            </a:r>
            <a:r>
              <a:rPr lang="ko-KR" altLang="en-US" sz="650" smtClean="0">
                <a:ea typeface="맑은 고딕" pitchFamily="50" charset="-127"/>
              </a:rPr>
              <a:t>번</a:t>
            </a:r>
            <a:endParaRPr lang="en-US" altLang="ko-KR" sz="600" dirty="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ea typeface="맑은 고딕" pitchFamily="50" charset="-127"/>
              </a:rPr>
              <a:t> </a:t>
            </a:r>
            <a:endParaRPr lang="ko-KR" altLang="en-US" sz="600" dirty="0">
              <a:ea typeface="맑은 고딕" pitchFamily="50" charset="-127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3217841" y="1058089"/>
            <a:ext cx="15716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36000" rIns="0" bIns="0" rtlCol="0" anchor="t">
            <a:noAutofit/>
          </a:bodyPr>
          <a:lstStyle/>
          <a:p>
            <a:pPr algn="ctr"/>
            <a:r>
              <a:rPr lang="en-US" altLang="ko-KR" sz="60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X</a:t>
            </a:r>
            <a:endParaRPr lang="ko-KR" altLang="en-US" sz="600" b="1" dirty="0" smtClean="0">
              <a:solidFill>
                <a:schemeClr val="tx1">
                  <a:lumMod val="85000"/>
                  <a:lumOff val="1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914356" y="1530697"/>
            <a:ext cx="1316633" cy="3659537"/>
          </a:xfrm>
          <a:prstGeom prst="rect">
            <a:avLst/>
          </a:prstGeom>
          <a:noFill/>
          <a:ln w="3175" algn="ctr">
            <a:noFill/>
            <a:round/>
            <a:headEnd/>
            <a:tailEnd/>
          </a:ln>
        </p:spPr>
        <p:txBody>
          <a:bodyPr wrap="square" lIns="36000" tIns="46800" rIns="36000" bIns="4680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판매등급 미지정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판매할당처 미지정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비지정석 유형 미지정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할당매수 미지정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판매등급</a:t>
            </a:r>
            <a:r>
              <a:rPr lang="en-US" altLang="ko-KR" sz="650" smtClean="0">
                <a:ea typeface="맑은 고딕" pitchFamily="50" charset="-127"/>
              </a:rPr>
              <a:t>, </a:t>
            </a:r>
            <a:r>
              <a:rPr lang="ko-KR" altLang="en-US" sz="650" smtClean="0">
                <a:ea typeface="맑은 고딕" pitchFamily="50" charset="-127"/>
              </a:rPr>
              <a:t>판매할당처 미지정</a:t>
            </a:r>
            <a:endParaRPr lang="en-US" altLang="ko-KR" sz="65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50" smtClean="0">
                <a:ea typeface="맑은 고딕" pitchFamily="50" charset="-127"/>
              </a:rPr>
              <a:t>판매등급</a:t>
            </a:r>
            <a:r>
              <a:rPr lang="en-US" altLang="ko-KR" sz="650" smtClean="0">
                <a:ea typeface="맑은 고딕" pitchFamily="50" charset="-127"/>
              </a:rPr>
              <a:t>, </a:t>
            </a:r>
            <a:r>
              <a:rPr lang="ko-KR" altLang="en-US" sz="650" smtClean="0">
                <a:ea typeface="맑은 고딕" pitchFamily="50" charset="-127"/>
              </a:rPr>
              <a:t>비지정석 유형 미지정</a:t>
            </a:r>
            <a:endParaRPr lang="en-US" altLang="ko-KR" sz="650" smtClean="0"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650">
                <a:ea typeface="맑은 고딕" pitchFamily="50" charset="-127"/>
              </a:rPr>
              <a:t>.</a:t>
            </a:r>
            <a:endParaRPr lang="en-US" altLang="ko-KR" sz="650" smtClean="0"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50" smtClean="0">
                <a:ea typeface="맑은 고딕" pitchFamily="50" charset="-127"/>
              </a:rPr>
              <a:t> </a:t>
            </a:r>
            <a:endParaRPr lang="ko-KR" altLang="en-US" sz="650" dirty="0">
              <a:ea typeface="맑은 고딕" pitchFamily="50" charset="-127"/>
            </a:endParaRPr>
          </a:p>
        </p:txBody>
      </p:sp>
      <p:sp>
        <p:nvSpPr>
          <p:cNvPr id="229" name="AutoShape 348"/>
          <p:cNvSpPr>
            <a:spLocks noChangeArrowheads="1"/>
          </p:cNvSpPr>
          <p:nvPr/>
        </p:nvSpPr>
        <p:spPr bwMode="auto">
          <a:xfrm>
            <a:off x="717183" y="94446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1</a:t>
            </a:r>
            <a:endParaRPr kumimoji="0" lang="en-US" altLang="ko-KR" sz="600"/>
          </a:p>
        </p:txBody>
      </p:sp>
      <p:sp>
        <p:nvSpPr>
          <p:cNvPr id="233" name="AutoShape 348"/>
          <p:cNvSpPr>
            <a:spLocks noChangeArrowheads="1"/>
          </p:cNvSpPr>
          <p:nvPr/>
        </p:nvSpPr>
        <p:spPr bwMode="auto">
          <a:xfrm>
            <a:off x="2733701" y="170905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17" name="직사각형 16"/>
          <p:cNvSpPr/>
          <p:nvPr/>
        </p:nvSpPr>
        <p:spPr>
          <a:xfrm>
            <a:off x="797968" y="1325967"/>
            <a:ext cx="662250" cy="2000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339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679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019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359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6988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0385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83783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7180" algn="l" defTabSz="966795" rtl="0" eaLnBrk="1" latinLnBrk="1" hangingPunct="1"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700" smtClean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700" b="1" smtClean="0">
                <a:latin typeface="맑은 고딕" pitchFamily="50" charset="-127"/>
                <a:ea typeface="맑은 고딕" pitchFamily="50" charset="-127"/>
              </a:rPr>
              <a:t>54'</a:t>
            </a:r>
            <a:r>
              <a:rPr lang="ko-KR" altLang="en-US" sz="7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348"/>
          <p:cNvSpPr>
            <a:spLocks noChangeArrowheads="1"/>
          </p:cNvSpPr>
          <p:nvPr/>
        </p:nvSpPr>
        <p:spPr bwMode="auto">
          <a:xfrm>
            <a:off x="1589833" y="193345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3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3306772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8704" y="2132856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+mn-ea"/>
                <a:ea typeface="+mn-ea"/>
              </a:rPr>
              <a:t>1. Admin &gt; </a:t>
            </a:r>
            <a:r>
              <a:rPr lang="ko-KR" altLang="en-US" sz="2800" smtClean="0">
                <a:latin typeface="+mn-ea"/>
                <a:ea typeface="+mn-ea"/>
              </a:rPr>
              <a:t>공통 </a:t>
            </a:r>
            <a:r>
              <a:rPr lang="en-US" altLang="ko-KR" sz="2800" smtClean="0">
                <a:latin typeface="+mn-ea"/>
                <a:ea typeface="+mn-ea"/>
              </a:rPr>
              <a:t>&gt; </a:t>
            </a:r>
            <a:r>
              <a:rPr lang="ko-KR" altLang="en-US" sz="2800" smtClean="0">
                <a:latin typeface="+mn-ea"/>
                <a:ea typeface="+mn-ea"/>
              </a:rPr>
              <a:t>물리도면 관리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0912" y="292494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좌석배치도 </a:t>
            </a:r>
            <a:r>
              <a:rPr lang="en-US" altLang="ko-KR" sz="800" smtClean="0">
                <a:latin typeface="+mn-ea"/>
                <a:ea typeface="+mn-ea"/>
              </a:rPr>
              <a:t>BG image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블럭 좌표 등록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비지정석 좌표 등록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  <a:endParaRPr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386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52812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0.1 (2014.09.12)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Status</a:t>
                      </a: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완료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0.1 (2014.09.12)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공통정보관리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349612" y="1165231"/>
            <a:ext cx="1148843" cy="5433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sz="900" b="1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249982" y="1175824"/>
            <a:ext cx="2680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&lt;</a:t>
            </a:r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96616" y="1206534"/>
            <a:ext cx="1163922" cy="211203"/>
          </a:xfrm>
          <a:prstGeom prst="rect">
            <a:avLst/>
          </a:prstGeom>
          <a:noFill/>
        </p:spPr>
        <p:txBody>
          <a:bodyPr wrap="square" lIns="90000" tIns="36000" rIns="90000" bIns="36000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▌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물리도면 관리</a:t>
            </a:r>
            <a:endParaRPr lang="ko-KR" altLang="en-US" sz="900" b="1" smtClean="0"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4489" y="1186013"/>
            <a:ext cx="864095" cy="248274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>
            <a:noAutofit/>
          </a:bodyPr>
          <a:lstStyle/>
          <a:p>
            <a:r>
              <a:rPr lang="ko-KR" altLang="en-US" sz="85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공통정보관</a:t>
            </a:r>
            <a:r>
              <a:rPr lang="ko-KR" altLang="en-US" sz="850" b="1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리</a:t>
            </a:r>
            <a:endParaRPr lang="ko-KR" altLang="en-US" sz="850" b="1" smtClean="0"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336537" y="691550"/>
            <a:ext cx="6927863" cy="486381"/>
            <a:chOff x="336537" y="691550"/>
            <a:chExt cx="6927863" cy="486381"/>
          </a:xfrm>
        </p:grpSpPr>
        <p:cxnSp>
          <p:nvCxnSpPr>
            <p:cNvPr id="212" name="직선 연결선 211"/>
            <p:cNvCxnSpPr/>
            <p:nvPr/>
          </p:nvCxnSpPr>
          <p:spPr bwMode="auto">
            <a:xfrm>
              <a:off x="344488" y="892818"/>
              <a:ext cx="691991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직사각형 198"/>
            <p:cNvSpPr/>
            <p:nvPr/>
          </p:nvSpPr>
          <p:spPr bwMode="auto">
            <a:xfrm>
              <a:off x="344488" y="691550"/>
              <a:ext cx="6912768" cy="48427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90000" tIns="36000" rIns="90000" bIns="46800" rtlCol="0" anchor="t">
              <a:noAutofit/>
            </a:bodyPr>
            <a:lstStyle/>
            <a:p>
              <a:endPara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810128" y="765298"/>
              <a:ext cx="396000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로그아웃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36537" y="889784"/>
              <a:ext cx="1172414" cy="288147"/>
            </a:xfrm>
            <a:prstGeom prst="rect">
              <a:avLst/>
            </a:prstGeom>
            <a:noFill/>
          </p:spPr>
          <p:txBody>
            <a:bodyPr wrap="none" lIns="90000" tIns="36000" rIns="90000" bIns="36000" rtlCol="0">
              <a:spAutoFit/>
            </a:bodyPr>
            <a:lstStyle/>
            <a:p>
              <a:r>
                <a:rPr lang="en-US" altLang="ko-KR" sz="1400" b="1" err="1" smtClean="0">
                  <a:solidFill>
                    <a:srgbClr val="29AC00"/>
                  </a:solidFill>
                  <a:latin typeface="나눔고딕" pitchFamily="50" charset="-127"/>
                </a:rPr>
                <a:t>ticketlink</a:t>
              </a:r>
              <a:r>
                <a:rPr lang="en-US" altLang="ko-KR" sz="800" err="1" smtClean="0">
                  <a:solidFill>
                    <a:srgbClr val="29AC00"/>
                  </a:solidFill>
                  <a:latin typeface="나눔고딕" pitchFamily="50" charset="-127"/>
                </a:rPr>
                <a:t>ADM</a:t>
              </a:r>
              <a:endParaRPr lang="ko-KR" altLang="en-US" sz="1100" smtClean="0">
                <a:solidFill>
                  <a:srgbClr val="29AC0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207504" y="765298"/>
              <a:ext cx="574159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비밀번호 변경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5774513" y="765298"/>
              <a:ext cx="396000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접속이력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5309865" y="765298"/>
              <a:ext cx="428848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    도움말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399" name="그림 39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049" y="781050"/>
              <a:ext cx="90892" cy="90892"/>
            </a:xfrm>
            <a:prstGeom prst="rect">
              <a:avLst/>
            </a:prstGeom>
          </p:spPr>
        </p:pic>
      </p:grpSp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84519"/>
              </p:ext>
            </p:extLst>
          </p:nvPr>
        </p:nvGraphicFramePr>
        <p:xfrm>
          <a:off x="7401272" y="620688"/>
          <a:ext cx="2232248" cy="2407440"/>
        </p:xfrm>
        <a:graphic>
          <a:graphicData uri="http://schemas.openxmlformats.org/drawingml/2006/table">
            <a:tbl>
              <a:tblPr/>
              <a:tblGrid>
                <a:gridCol w="270576"/>
                <a:gridCol w="1961672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읽기 페이지로 이동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해당 이미지가 팝업으로 보여짐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물리도면 팝업창 수정가능 상태로 뜸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 상태라도 수정가능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작성상태를 의미하는 것으로</a:t>
                      </a: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전체는 작업중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작업완료를 말함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코드명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물리도면명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中 선택 가능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검색조건 예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작업중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라디오버튼 선택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물리도면명 선택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 입력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작업중인 물리도면 중에서 세종 키워드가 존재하는 게시물 찾음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4" name="직사각형 293"/>
          <p:cNvSpPr/>
          <p:nvPr/>
        </p:nvSpPr>
        <p:spPr>
          <a:xfrm>
            <a:off x="5244073" y="1217682"/>
            <a:ext cx="19877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Home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&gt;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공통정보관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리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&gt;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물리도면 관리 </a:t>
            </a:r>
            <a:endParaRPr lang="ko-KR" altLang="en-US" sz="7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</a:endParaRPr>
          </a:p>
        </p:txBody>
      </p:sp>
      <p:sp>
        <p:nvSpPr>
          <p:cNvPr id="423" name="직사각형 422"/>
          <p:cNvSpPr/>
          <p:nvPr/>
        </p:nvSpPr>
        <p:spPr bwMode="auto">
          <a:xfrm>
            <a:off x="344488" y="1426223"/>
            <a:ext cx="1080120" cy="4958573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z="80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49613" y="2924944"/>
            <a:ext cx="1074995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44488" y="6424888"/>
            <a:ext cx="6912768" cy="1713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Copyright </a:t>
            </a:r>
            <a:r>
              <a:rPr lang="ko-KR" altLang="en-US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ⓒ </a:t>
            </a: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2014  NHN Ent Corp. All Rights Reserved.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140227" y="987287"/>
            <a:ext cx="722243" cy="177944"/>
          </a:xfrm>
          <a:prstGeom prst="rect">
            <a:avLst/>
          </a:prstGeom>
          <a:solidFill>
            <a:schemeClr val="tx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96006" y="984254"/>
            <a:ext cx="5767784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700" smtClean="0">
                <a:ea typeface="맑은 고딕" panose="020B0503020000020004" pitchFamily="50" charset="-127"/>
              </a:rPr>
              <a:t>회원관리       </a:t>
            </a:r>
            <a:r>
              <a:rPr lang="ko-KR" altLang="en-US" sz="700" b="1" smtClean="0">
                <a:ea typeface="맑은 고딕" panose="020B0503020000020004" pitchFamily="50" charset="-127"/>
              </a:rPr>
              <a:t>공통정보관리</a:t>
            </a:r>
            <a:r>
              <a:rPr lang="ko-KR" altLang="en-US" sz="700" smtClean="0">
                <a:ea typeface="맑은 고딕" panose="020B0503020000020004" pitchFamily="50" charset="-127"/>
              </a:rPr>
              <a:t>        상품관리       판매관리      발권</a:t>
            </a:r>
            <a:r>
              <a:rPr lang="en-US" altLang="ko-KR" sz="700" smtClean="0">
                <a:ea typeface="맑은 고딕" panose="020B0503020000020004" pitchFamily="50" charset="-127"/>
              </a:rPr>
              <a:t>/</a:t>
            </a:r>
            <a:r>
              <a:rPr lang="ko-KR" altLang="en-US" sz="700" smtClean="0">
                <a:ea typeface="맑은 고딕" panose="020B0503020000020004" pitchFamily="50" charset="-127"/>
              </a:rPr>
              <a:t>배송         파트너관리         </a:t>
            </a:r>
            <a:r>
              <a:rPr lang="ko-KR" altLang="en-US" sz="700" err="1" smtClean="0">
                <a:ea typeface="맑은 고딕" panose="020B0503020000020004" pitchFamily="50" charset="-127"/>
              </a:rPr>
              <a:t>웹어드민</a:t>
            </a:r>
            <a:r>
              <a:rPr lang="ko-KR" altLang="en-US" sz="700" smtClean="0">
                <a:ea typeface="맑은 고딕" panose="020B0503020000020004" pitchFamily="50" charset="-127"/>
              </a:rPr>
              <a:t>         통계</a:t>
            </a:r>
            <a:r>
              <a:rPr lang="en-US" altLang="ko-KR" sz="700" smtClean="0">
                <a:ea typeface="맑은 고딕" panose="020B0503020000020004" pitchFamily="50" charset="-127"/>
              </a:rPr>
              <a:t>/</a:t>
            </a:r>
            <a:r>
              <a:rPr lang="ko-KR" altLang="en-US" sz="700" smtClean="0">
                <a:ea typeface="맑은 고딕" panose="020B0503020000020004" pitchFamily="50" charset="-127"/>
              </a:rPr>
              <a:t>보고서      권한관리</a:t>
            </a:r>
            <a:endParaRPr lang="ko-KR" altLang="en-US" sz="700"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63375"/>
              </p:ext>
            </p:extLst>
          </p:nvPr>
        </p:nvGraphicFramePr>
        <p:xfrm>
          <a:off x="1604168" y="1838799"/>
          <a:ext cx="5509071" cy="217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8"/>
                <a:gridCol w="360040"/>
                <a:gridCol w="576064"/>
                <a:gridCol w="2232248"/>
                <a:gridCol w="864096"/>
                <a:gridCol w="648072"/>
                <a:gridCol w="576063"/>
              </a:tblGrid>
              <a:tr h="1653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650" b="1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Code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명</a:t>
                      </a:r>
                      <a:endParaRPr lang="en-US" altLang="ko-KR" sz="650" b="1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</a:t>
                      </a:r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BG </a:t>
                      </a:r>
                      <a:endParaRPr lang="ko-KR" altLang="en-US" sz="650" b="1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1259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A1235</a:t>
                      </a:r>
                      <a:endParaRPr lang="en-US" altLang="ko-KR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세종문화회관</a:t>
                      </a:r>
                      <a:r>
                        <a:rPr lang="ko-KR" altLang="en-US" sz="650" b="0" u="sng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세종대극장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</a:t>
                      </a: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CDF.gif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작업중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2014/07/11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1258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B1234</a:t>
                      </a:r>
                      <a:endParaRPr lang="ko-KR" altLang="en-US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세종문화회관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세종대극장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14.08.25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신승훈콘서트</a:t>
                      </a:r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</a:t>
                      </a: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CDF.gif </a:t>
                      </a:r>
                      <a:r>
                        <a:rPr lang="ko-KR" altLang="en-US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2014/07/03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1257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C1233</a:t>
                      </a:r>
                      <a:endParaRPr lang="ko-KR" altLang="en-US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세종문화회관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세종대극장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이미자콘서트</a:t>
                      </a:r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작업중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2014/06/27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1256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D1232</a:t>
                      </a:r>
                      <a:endParaRPr lang="ko-KR" altLang="en-US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예술의전당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콘서트홀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기본</a:t>
                      </a:r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작업증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2014/06/21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1255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충무아트홀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오페라극장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기본 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</a:t>
                      </a: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CDF.gif </a:t>
                      </a:r>
                      <a:r>
                        <a:rPr lang="ko-KR" altLang="en-US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작업중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2014/06/05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1254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구로아트밸리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예술극장 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</a:t>
                      </a:r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2014/05/28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1253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정동극장 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</a:t>
                      </a: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CDF.gif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2014/05/26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algn="ctr" latinLnBrk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1244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올림픽공원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88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잔디마당  </a:t>
                      </a:r>
                      <a:r>
                        <a:rPr lang="en-US" altLang="ko-KR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</a:t>
                      </a:r>
                      <a:endParaRPr lang="ko-KR" altLang="en-US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ABC.gif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</a:t>
                      </a:r>
                      <a:r>
                        <a:rPr lang="en-US" altLang="ko-KR" sz="650" u="sng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CDF.gif</a:t>
                      </a:r>
                      <a:endParaRPr lang="ko-KR" altLang="en-US" sz="650" u="sng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u="sng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작업완료</a:t>
                      </a:r>
                      <a:endParaRPr lang="en-US" altLang="ko-KR" sz="650" b="0" u="sng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2014/04/11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631"/>
          <p:cNvSpPr/>
          <p:nvPr/>
        </p:nvSpPr>
        <p:spPr>
          <a:xfrm>
            <a:off x="5740242" y="1628834"/>
            <a:ext cx="313283" cy="168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65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06008" y="1631708"/>
            <a:ext cx="738024" cy="1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50" smtClean="0">
                <a:ea typeface="맑은 고딕" panose="020B0503020000020004" pitchFamily="50" charset="-127"/>
              </a:rPr>
              <a:t>총 </a:t>
            </a:r>
            <a:r>
              <a:rPr lang="en-US" altLang="ko-KR" sz="650" smtClean="0">
                <a:ea typeface="맑은 고딕" panose="020B0503020000020004" pitchFamily="50" charset="-127"/>
              </a:rPr>
              <a:t>1,259</a:t>
            </a:r>
            <a:r>
              <a:rPr lang="ko-KR" altLang="en-US" sz="650" smtClean="0">
                <a:ea typeface="맑은 고딕" panose="020B0503020000020004" pitchFamily="50" charset="-127"/>
              </a:rPr>
              <a:t> 건 </a:t>
            </a:r>
            <a:endParaRPr lang="ko-KR" altLang="en-US" sz="650">
              <a:ea typeface="맑은 고딕" panose="020B0503020000020004" pitchFamily="50" charset="-127"/>
            </a:endParaRPr>
          </a:p>
        </p:txBody>
      </p:sp>
      <p:sp>
        <p:nvSpPr>
          <p:cNvPr id="35" name="직사각형 2631"/>
          <p:cNvSpPr/>
          <p:nvPr/>
        </p:nvSpPr>
        <p:spPr>
          <a:xfrm>
            <a:off x="6113007" y="1628800"/>
            <a:ext cx="313283" cy="168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</a:t>
            </a:r>
            <a:r>
              <a:rPr lang="ko-KR" altLang="en-US" sz="65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</a:p>
        </p:txBody>
      </p:sp>
      <p:sp>
        <p:nvSpPr>
          <p:cNvPr id="36" name="직사각형 2631"/>
          <p:cNvSpPr/>
          <p:nvPr/>
        </p:nvSpPr>
        <p:spPr>
          <a:xfrm>
            <a:off x="6505802" y="1634556"/>
            <a:ext cx="580619" cy="168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물리도면 등록</a:t>
            </a:r>
            <a:endParaRPr lang="ko-KR" altLang="en-US" sz="65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02632" y="3451866"/>
            <a:ext cx="5510608" cy="301653"/>
            <a:chOff x="380968" y="3308115"/>
            <a:chExt cx="6858048" cy="301653"/>
          </a:xfrm>
        </p:grpSpPr>
        <p:sp>
          <p:nvSpPr>
            <p:cNvPr id="51" name="자유형 50"/>
            <p:cNvSpPr/>
            <p:nvPr/>
          </p:nvSpPr>
          <p:spPr bwMode="auto">
            <a:xfrm>
              <a:off x="380968" y="3395454"/>
              <a:ext cx="6858048" cy="214314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 bwMode="auto">
            <a:xfrm>
              <a:off x="380968" y="3308115"/>
              <a:ext cx="6858048" cy="214314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 bwMode="auto">
            <a:xfrm>
              <a:off x="380968" y="3355698"/>
              <a:ext cx="6858048" cy="214314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36" y="2065083"/>
            <a:ext cx="138320" cy="1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2258066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2456848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2852331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3051113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3850387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2654109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3247259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40832" y="4129881"/>
            <a:ext cx="18085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mtClean="0"/>
              <a:t> &lt;&lt;  &lt;  </a:t>
            </a:r>
            <a:r>
              <a:rPr lang="en-US" altLang="ko-KR" sz="700" b="1" smtClean="0"/>
              <a:t>1</a:t>
            </a:r>
            <a:r>
              <a:rPr lang="en-US" altLang="ko-KR" sz="700" smtClean="0"/>
              <a:t>  2  3  4  5  6  7  8  9  &gt;  &gt;&gt;</a:t>
            </a:r>
            <a:endParaRPr lang="ko-KR" altLang="en-US" sz="700"/>
          </a:p>
        </p:txBody>
      </p:sp>
      <p:sp>
        <p:nvSpPr>
          <p:cNvPr id="64" name="직사각형 63"/>
          <p:cNvSpPr/>
          <p:nvPr/>
        </p:nvSpPr>
        <p:spPr bwMode="auto">
          <a:xfrm>
            <a:off x="4213877" y="4416026"/>
            <a:ext cx="1105418" cy="16531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82131" y="4420049"/>
            <a:ext cx="582993" cy="165314"/>
            <a:chOff x="3309765" y="4420049"/>
            <a:chExt cx="582993" cy="165314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3309765" y="4420049"/>
              <a:ext cx="455001" cy="16531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</a:t>
              </a: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--</a:t>
              </a:r>
              <a:endPara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3751175" y="4420049"/>
              <a:ext cx="141583" cy="16531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직사각형 2631"/>
          <p:cNvSpPr/>
          <p:nvPr/>
        </p:nvSpPr>
        <p:spPr>
          <a:xfrm>
            <a:off x="5359797" y="4413404"/>
            <a:ext cx="313283" cy="168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65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AutoShape 348"/>
          <p:cNvSpPr>
            <a:spLocks noChangeArrowheads="1"/>
          </p:cNvSpPr>
          <p:nvPr/>
        </p:nvSpPr>
        <p:spPr bwMode="auto">
          <a:xfrm>
            <a:off x="6374426" y="206084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3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73" name="AutoShape 348"/>
          <p:cNvSpPr>
            <a:spLocks noChangeArrowheads="1"/>
          </p:cNvSpPr>
          <p:nvPr/>
        </p:nvSpPr>
        <p:spPr bwMode="auto">
          <a:xfrm>
            <a:off x="6406109" y="296507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4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74" name="AutoShape 348"/>
          <p:cNvSpPr>
            <a:spLocks noChangeArrowheads="1"/>
          </p:cNvSpPr>
          <p:nvPr/>
        </p:nvSpPr>
        <p:spPr bwMode="auto">
          <a:xfrm>
            <a:off x="6032837" y="1560916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4</a:t>
            </a:r>
            <a:endParaRPr kumimoji="0" lang="en-US" altLang="ko-KR" sz="600"/>
          </a:p>
        </p:txBody>
      </p:sp>
      <p:sp>
        <p:nvSpPr>
          <p:cNvPr id="75" name="AutoShape 348"/>
          <p:cNvSpPr>
            <a:spLocks noChangeArrowheads="1"/>
          </p:cNvSpPr>
          <p:nvPr/>
        </p:nvSpPr>
        <p:spPr bwMode="auto">
          <a:xfrm>
            <a:off x="4173861" y="204775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1</a:t>
            </a:r>
            <a:endParaRPr kumimoji="0" lang="en-US" altLang="ko-KR" sz="600"/>
          </a:p>
        </p:txBody>
      </p:sp>
      <p:sp>
        <p:nvSpPr>
          <p:cNvPr id="76" name="AutoShape 348"/>
          <p:cNvSpPr>
            <a:spLocks noChangeArrowheads="1"/>
          </p:cNvSpPr>
          <p:nvPr/>
        </p:nvSpPr>
        <p:spPr bwMode="auto">
          <a:xfrm>
            <a:off x="5686029" y="206084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2</a:t>
            </a:r>
            <a:endParaRPr kumimoji="0" lang="en-US" altLang="ko-KR" sz="600"/>
          </a:p>
        </p:txBody>
      </p:sp>
      <p:sp>
        <p:nvSpPr>
          <p:cNvPr id="77" name="AutoShape 348"/>
          <p:cNvSpPr>
            <a:spLocks noChangeArrowheads="1"/>
          </p:cNvSpPr>
          <p:nvPr/>
        </p:nvSpPr>
        <p:spPr bwMode="auto">
          <a:xfrm>
            <a:off x="2182809" y="4316446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/>
              <a:t>5</a:t>
            </a:r>
            <a:endParaRPr kumimoji="0" lang="en-US" altLang="ko-KR" sz="600"/>
          </a:p>
        </p:txBody>
      </p:sp>
      <p:sp>
        <p:nvSpPr>
          <p:cNvPr id="78" name="TextBox 77"/>
          <p:cNvSpPr txBox="1"/>
          <p:nvPr/>
        </p:nvSpPr>
        <p:spPr>
          <a:xfrm>
            <a:off x="1476738" y="5880537"/>
            <a:ext cx="4952295" cy="442035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en-US" altLang="ko-KR" sz="800" smtClean="0">
                <a:ea typeface="맑은 고딕" panose="020B0503020000020004" pitchFamily="50" charset="-127"/>
              </a:rPr>
              <a:t>[ </a:t>
            </a:r>
            <a:r>
              <a:rPr lang="ko-KR" altLang="en-US" sz="800" smtClean="0">
                <a:ea typeface="맑은 고딕" panose="020B0503020000020004" pitchFamily="50" charset="-127"/>
              </a:rPr>
              <a:t>운영자 참고사항 </a:t>
            </a:r>
            <a:r>
              <a:rPr lang="en-US" altLang="ko-KR" sz="800" smtClean="0"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800" smtClean="0">
                <a:ea typeface="맑은 고딕" panose="020B0503020000020004" pitchFamily="50" charset="-127"/>
              </a:rPr>
              <a:t>장소</a:t>
            </a:r>
            <a:r>
              <a:rPr lang="en-US" altLang="ko-KR" sz="800" smtClean="0">
                <a:ea typeface="맑은 고딕" panose="020B0503020000020004" pitchFamily="50" charset="-127"/>
              </a:rPr>
              <a:t>, </a:t>
            </a:r>
            <a:r>
              <a:rPr lang="ko-KR" altLang="en-US" sz="800" smtClean="0">
                <a:ea typeface="맑은 고딕" panose="020B0503020000020004" pitchFamily="50" charset="-127"/>
              </a:rPr>
              <a:t>관</a:t>
            </a:r>
            <a:r>
              <a:rPr lang="en-US" altLang="ko-KR" sz="800" smtClean="0">
                <a:ea typeface="맑은 고딕" panose="020B0503020000020004" pitchFamily="50" charset="-127"/>
              </a:rPr>
              <a:t>/</a:t>
            </a:r>
            <a:r>
              <a:rPr lang="ko-KR" altLang="en-US" sz="800" smtClean="0">
                <a:ea typeface="맑은 고딕" panose="020B0503020000020004" pitchFamily="50" charset="-127"/>
              </a:rPr>
              <a:t>홀이 동일하더라도 좌석 물리적 형태가 많이 변한 경우 물리도면을 신규로 생성하여 관리 함</a:t>
            </a:r>
            <a:r>
              <a:rPr lang="en-US" altLang="ko-KR" sz="800" smtClean="0"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smtClean="0">
                <a:ea typeface="맑은 고딕" panose="020B0503020000020004" pitchFamily="50" charset="-127"/>
              </a:rPr>
              <a:t>예</a:t>
            </a:r>
            <a:r>
              <a:rPr lang="en-US" altLang="ko-KR" sz="800" smtClean="0">
                <a:ea typeface="맑은 고딕" panose="020B0503020000020004" pitchFamily="50" charset="-127"/>
              </a:rPr>
              <a:t>) </a:t>
            </a:r>
            <a:r>
              <a:rPr lang="ko-KR" altLang="en-US" sz="800" smtClean="0">
                <a:ea typeface="맑은 고딕" panose="020B0503020000020004" pitchFamily="50" charset="-127"/>
              </a:rPr>
              <a:t>월드컵경기장 이선희 </a:t>
            </a:r>
            <a:r>
              <a:rPr lang="en-US" altLang="ko-KR" sz="800" smtClean="0">
                <a:ea typeface="맑은 고딕" panose="020B0503020000020004" pitchFamily="50" charset="-127"/>
              </a:rPr>
              <a:t>50</a:t>
            </a:r>
            <a:r>
              <a:rPr lang="ko-KR" altLang="en-US" sz="800" smtClean="0">
                <a:ea typeface="맑은 고딕" panose="020B0503020000020004" pitchFamily="50" charset="-127"/>
              </a:rPr>
              <a:t>주년 공연</a:t>
            </a:r>
            <a:r>
              <a:rPr lang="en-US" altLang="ko-KR" sz="800" smtClean="0">
                <a:ea typeface="맑은 고딕" panose="020B0503020000020004" pitchFamily="50" charset="-127"/>
              </a:rPr>
              <a:t>. </a:t>
            </a:r>
            <a:r>
              <a:rPr lang="ko-KR" altLang="en-US" sz="800" smtClean="0">
                <a:ea typeface="맑은 고딕" panose="020B0503020000020004" pitchFamily="50" charset="-127"/>
              </a:rPr>
              <a:t>특설무대</a:t>
            </a:r>
            <a:r>
              <a:rPr lang="en-US" altLang="ko-KR" sz="800" smtClean="0">
                <a:ea typeface="맑은 고딕" panose="020B0503020000020004" pitchFamily="50" charset="-127"/>
              </a:rPr>
              <a:t>.</a:t>
            </a:r>
            <a:endParaRPr lang="ko-KR" altLang="en-US" sz="800" smtClean="0"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6496" y="1373751"/>
            <a:ext cx="1034166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marL="72000" indent="-72000">
              <a:lnSpc>
                <a:spcPct val="200000"/>
              </a:lnSpc>
              <a:buFont typeface="Wingdings" pitchFamily="2" charset="2"/>
              <a:buChar char="§"/>
              <a:defRPr sz="700" b="1">
                <a:latin typeface="나눔고딕" pitchFamily="50" charset="-127"/>
              </a:defRPr>
            </a:lvl1pPr>
          </a:lstStyle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r>
              <a:rPr kumimoji="0" lang="en-US" altLang="ko-KR" b="0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관람등급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좌석등급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권종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카드식</a:t>
            </a:r>
            <a:r>
              <a:rPr kumimoji="0" lang="ko-KR" altLang="en-US" b="0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티켓 </a:t>
            </a:r>
            <a:r>
              <a:rPr kumimoji="0" lang="ko-KR" altLang="en-US" b="0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물리도면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07" y="4445867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5820" y="4424204"/>
            <a:ext cx="431826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anose="020B0503020000020004" pitchFamily="50" charset="-127"/>
              </a:rPr>
              <a:t>작업중</a:t>
            </a: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23" y="4443312"/>
            <a:ext cx="126930" cy="12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036536" y="4421649"/>
            <a:ext cx="515182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anose="020B0503020000020004" pitchFamily="50" charset="-127"/>
              </a:rPr>
              <a:t>작업완</a:t>
            </a:r>
            <a:r>
              <a:rPr lang="ko-KR" altLang="en-US" sz="650">
                <a:ea typeface="맑은 고딕" panose="020B0503020000020004" pitchFamily="50" charset="-127"/>
              </a:rPr>
              <a:t>료</a:t>
            </a:r>
            <a:endParaRPr lang="ko-KR" altLang="en-US" sz="650" smtClean="0">
              <a:ea typeface="맑은 고딕" panose="020B0503020000020004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05" y="4444616"/>
            <a:ext cx="138320" cy="1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248343" y="4423860"/>
            <a:ext cx="348470" cy="172731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ko-KR" altLang="en-US" sz="650" smtClean="0"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82" name="AutoShape 348"/>
          <p:cNvSpPr>
            <a:spLocks noChangeArrowheads="1"/>
          </p:cNvSpPr>
          <p:nvPr/>
        </p:nvSpPr>
        <p:spPr bwMode="auto">
          <a:xfrm>
            <a:off x="3551718" y="433307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6</a:t>
            </a:r>
            <a:endParaRPr kumimoji="0" lang="en-US" altLang="ko-KR" sz="600"/>
          </a:p>
        </p:txBody>
      </p:sp>
      <p:sp>
        <p:nvSpPr>
          <p:cNvPr id="83" name="AutoShape 348"/>
          <p:cNvSpPr>
            <a:spLocks noChangeArrowheads="1"/>
          </p:cNvSpPr>
          <p:nvPr/>
        </p:nvSpPr>
        <p:spPr bwMode="auto">
          <a:xfrm>
            <a:off x="5607546" y="434151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/>
              <a:t>7</a:t>
            </a:r>
            <a:endParaRPr kumimoji="0" lang="en-US" altLang="ko-KR" sz="600"/>
          </a:p>
        </p:txBody>
      </p:sp>
    </p:spTree>
    <p:extLst>
      <p:ext uri="{BB962C8B-B14F-4D97-AF65-F5344CB8AC3E}">
        <p14:creationId xmlns:p14="http://schemas.microsoft.com/office/powerpoint/2010/main" val="231032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92230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0.1 (2014.09.12)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Status</a:t>
                      </a: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완료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0.1 (2014.09.12)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공통정보관리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물리도면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등록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349612" y="1165231"/>
            <a:ext cx="1148843" cy="5433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endParaRPr lang="ko-KR" altLang="en-US" sz="900" b="1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249982" y="1175824"/>
            <a:ext cx="2680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&lt;</a:t>
            </a:r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96616" y="1206534"/>
            <a:ext cx="1163922" cy="211203"/>
          </a:xfrm>
          <a:prstGeom prst="rect">
            <a:avLst/>
          </a:prstGeom>
          <a:noFill/>
        </p:spPr>
        <p:txBody>
          <a:bodyPr wrap="square" lIns="90000" tIns="36000" rIns="90000" bIns="36000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▌</a:t>
            </a:r>
            <a:r>
              <a:rPr lang="ko-KR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물리도면 관리</a:t>
            </a:r>
            <a:endParaRPr lang="ko-KR" altLang="en-US" sz="900" b="1" smtClean="0"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4489" y="1186013"/>
            <a:ext cx="864095" cy="248274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>
            <a:noAutofit/>
          </a:bodyPr>
          <a:lstStyle/>
          <a:p>
            <a:r>
              <a:rPr lang="ko-KR" altLang="en-US" sz="850" b="1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공통정보관</a:t>
            </a:r>
            <a:r>
              <a:rPr lang="ko-KR" altLang="en-US" sz="850" b="1"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리</a:t>
            </a:r>
            <a:endParaRPr lang="ko-KR" altLang="en-US" sz="850" b="1" smtClean="0"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336537" y="691550"/>
            <a:ext cx="6927863" cy="486381"/>
            <a:chOff x="336537" y="691550"/>
            <a:chExt cx="6927863" cy="486381"/>
          </a:xfrm>
        </p:grpSpPr>
        <p:cxnSp>
          <p:nvCxnSpPr>
            <p:cNvPr id="212" name="직선 연결선 211"/>
            <p:cNvCxnSpPr/>
            <p:nvPr/>
          </p:nvCxnSpPr>
          <p:spPr bwMode="auto">
            <a:xfrm>
              <a:off x="344488" y="892818"/>
              <a:ext cx="6919912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직사각형 198"/>
            <p:cNvSpPr/>
            <p:nvPr/>
          </p:nvSpPr>
          <p:spPr bwMode="auto">
            <a:xfrm>
              <a:off x="344488" y="691550"/>
              <a:ext cx="6912768" cy="48427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90000" tIns="36000" rIns="90000" bIns="46800" rtlCol="0" anchor="t">
              <a:noAutofit/>
            </a:bodyPr>
            <a:lstStyle/>
            <a:p>
              <a:endPara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810128" y="765298"/>
              <a:ext cx="396000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로그아웃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36537" y="889784"/>
              <a:ext cx="1172414" cy="288147"/>
            </a:xfrm>
            <a:prstGeom prst="rect">
              <a:avLst/>
            </a:prstGeom>
            <a:noFill/>
          </p:spPr>
          <p:txBody>
            <a:bodyPr wrap="none" lIns="90000" tIns="36000" rIns="90000" bIns="36000" rtlCol="0">
              <a:spAutoFit/>
            </a:bodyPr>
            <a:lstStyle/>
            <a:p>
              <a:r>
                <a:rPr lang="en-US" altLang="ko-KR" sz="1400" b="1" err="1" smtClean="0">
                  <a:solidFill>
                    <a:srgbClr val="29AC00"/>
                  </a:solidFill>
                  <a:latin typeface="나눔고딕" pitchFamily="50" charset="-127"/>
                </a:rPr>
                <a:t>ticketlink</a:t>
              </a:r>
              <a:r>
                <a:rPr lang="en-US" altLang="ko-KR" sz="800" err="1" smtClean="0">
                  <a:solidFill>
                    <a:srgbClr val="29AC00"/>
                  </a:solidFill>
                  <a:latin typeface="나눔고딕" pitchFamily="50" charset="-127"/>
                </a:rPr>
                <a:t>ADM</a:t>
              </a:r>
              <a:endParaRPr lang="ko-KR" altLang="en-US" sz="1100" smtClean="0">
                <a:solidFill>
                  <a:srgbClr val="29AC00"/>
                </a:solidFill>
                <a:latin typeface="Segoe Script" panose="020B0504020000000003" pitchFamily="34" charset="0"/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6207504" y="765298"/>
              <a:ext cx="574159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비밀번호 변경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5774513" y="765298"/>
              <a:ext cx="396000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접속이력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5309865" y="765298"/>
              <a:ext cx="428848" cy="12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none" lIns="90000" tIns="36000" rIns="90000" bIns="36000" rtlCol="0" anchor="ctr">
              <a:noAutofit/>
            </a:bodyPr>
            <a:lstStyle/>
            <a:p>
              <a:pPr algn="ctr"/>
              <a:r>
                <a:rPr lang="ko-KR" altLang="en-US" sz="700" b="1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    도움말</a:t>
              </a:r>
              <a:endParaRPr lang="ko-KR" altLang="en-US" sz="700" b="1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399" name="그림 39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049" y="781050"/>
              <a:ext cx="90892" cy="90892"/>
            </a:xfrm>
            <a:prstGeom prst="rect">
              <a:avLst/>
            </a:prstGeom>
          </p:spPr>
        </p:pic>
      </p:grpSp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23230"/>
              </p:ext>
            </p:extLst>
          </p:nvPr>
        </p:nvGraphicFramePr>
        <p:xfrm>
          <a:off x="7329264" y="620688"/>
          <a:ext cx="2304256" cy="3652920"/>
        </p:xfrm>
        <a:graphic>
          <a:graphicData uri="http://schemas.openxmlformats.org/drawingml/2006/table">
            <a:tbl>
              <a:tblPr/>
              <a:tblGrid>
                <a:gridCol w="279304"/>
                <a:gridCol w="2024952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장소검색 팝업창 뜸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같은 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홀이라도 좌석이 틀려지는 경우가</a:t>
                      </a: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있으므로 구분명을 넣어줌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세종문화회관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세종대극장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이미자콘서트</a:t>
                      </a: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드로잉시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사용자단 좌석선택 시 보여질 백그라운드 이미지 첨부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체크된 이미지를 기준이미지 보다 더 축소시 보여질 블록단위 이미지로 사용됨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필수값이 아니므로 장소의 규모가 작아서</a:t>
                      </a: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블록단위로 축소할 필요성이 없다고 판단될때</a:t>
                      </a: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첨부하지 않음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 셋팅한 이미지명 표시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원하는 이미지를 선택했는지 확인하는 용도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목록으로 이동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블럭좌표 파일첨부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 지정 팝업창 뜸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변경하고자 할 경우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 클릭해서 파일을 교체하면 됨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비지정석 파일첨부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 지정 팝업창 뜸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변경하고자 할 경우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 클릭해서 파일을 교체하면 됨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파일첨부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 등록 후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블럭명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나열되어 보여짐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4" name="직사각형 293"/>
          <p:cNvSpPr/>
          <p:nvPr/>
        </p:nvSpPr>
        <p:spPr>
          <a:xfrm>
            <a:off x="5244073" y="1217682"/>
            <a:ext cx="198778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Home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&gt;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공통정보관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리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&gt;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</a:rPr>
              <a:t>물리도면 관리 </a:t>
            </a:r>
            <a:endParaRPr lang="ko-KR" altLang="en-US" sz="7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</a:endParaRPr>
          </a:p>
        </p:txBody>
      </p:sp>
      <p:sp>
        <p:nvSpPr>
          <p:cNvPr id="423" name="직사각형 422"/>
          <p:cNvSpPr/>
          <p:nvPr/>
        </p:nvSpPr>
        <p:spPr bwMode="auto">
          <a:xfrm>
            <a:off x="344488" y="1426223"/>
            <a:ext cx="1080120" cy="499866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0000" tIns="46800" rIns="90000" bIns="46800" rtlCol="0" anchor="ctr">
            <a:noAutofit/>
          </a:bodyPr>
          <a:lstStyle/>
          <a:p>
            <a:pPr algn="ctr"/>
            <a:endParaRPr lang="ko-KR" altLang="en-US" sz="80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49613" y="2924944"/>
            <a:ext cx="1074995" cy="216024"/>
          </a:xfrm>
          <a:prstGeom prst="rect">
            <a:avLst/>
          </a:prstGeom>
          <a:solidFill>
            <a:schemeClr val="tx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44488" y="6424888"/>
            <a:ext cx="6912768" cy="1713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Copyright </a:t>
            </a:r>
            <a:r>
              <a:rPr lang="ko-KR" altLang="en-US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ⓒ </a:t>
            </a: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2014  NHN Ent Corp. All Rights Reserved.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140227" y="987287"/>
            <a:ext cx="722243" cy="177944"/>
          </a:xfrm>
          <a:prstGeom prst="rect">
            <a:avLst/>
          </a:prstGeom>
          <a:solidFill>
            <a:schemeClr val="tx2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96006" y="984254"/>
            <a:ext cx="5767784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700" smtClean="0">
                <a:ea typeface="맑은 고딕" panose="020B0503020000020004" pitchFamily="50" charset="-127"/>
              </a:rPr>
              <a:t>회원관리       </a:t>
            </a:r>
            <a:r>
              <a:rPr lang="ko-KR" altLang="en-US" sz="700" b="1" smtClean="0">
                <a:ea typeface="맑은 고딕" panose="020B0503020000020004" pitchFamily="50" charset="-127"/>
              </a:rPr>
              <a:t>공통정보관리</a:t>
            </a:r>
            <a:r>
              <a:rPr lang="ko-KR" altLang="en-US" sz="700" smtClean="0">
                <a:ea typeface="맑은 고딕" panose="020B0503020000020004" pitchFamily="50" charset="-127"/>
              </a:rPr>
              <a:t>        상품관리       판매관리      발권</a:t>
            </a:r>
            <a:r>
              <a:rPr lang="en-US" altLang="ko-KR" sz="700" smtClean="0">
                <a:ea typeface="맑은 고딕" panose="020B0503020000020004" pitchFamily="50" charset="-127"/>
              </a:rPr>
              <a:t>/</a:t>
            </a:r>
            <a:r>
              <a:rPr lang="ko-KR" altLang="en-US" sz="700" smtClean="0">
                <a:ea typeface="맑은 고딕" panose="020B0503020000020004" pitchFamily="50" charset="-127"/>
              </a:rPr>
              <a:t>배송         파트너관리         </a:t>
            </a:r>
            <a:r>
              <a:rPr lang="ko-KR" altLang="en-US" sz="700" err="1" smtClean="0">
                <a:ea typeface="맑은 고딕" panose="020B0503020000020004" pitchFamily="50" charset="-127"/>
              </a:rPr>
              <a:t>웹어드민</a:t>
            </a:r>
            <a:r>
              <a:rPr lang="ko-KR" altLang="en-US" sz="700" smtClean="0">
                <a:ea typeface="맑은 고딕" panose="020B0503020000020004" pitchFamily="50" charset="-127"/>
              </a:rPr>
              <a:t>         통계</a:t>
            </a:r>
            <a:r>
              <a:rPr lang="en-US" altLang="ko-KR" sz="700" smtClean="0">
                <a:ea typeface="맑은 고딕" panose="020B0503020000020004" pitchFamily="50" charset="-127"/>
              </a:rPr>
              <a:t>/</a:t>
            </a:r>
            <a:r>
              <a:rPr lang="ko-KR" altLang="en-US" sz="700" smtClean="0">
                <a:ea typeface="맑은 고딕" panose="020B0503020000020004" pitchFamily="50" charset="-127"/>
              </a:rPr>
              <a:t>보고서      권한관리</a:t>
            </a:r>
            <a:endParaRPr lang="ko-KR" altLang="en-US" sz="700"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00632"/>
              </p:ext>
            </p:extLst>
          </p:nvPr>
        </p:nvGraphicFramePr>
        <p:xfrm>
          <a:off x="1604169" y="1556792"/>
          <a:ext cx="5509073" cy="131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35"/>
                <a:gridCol w="792088"/>
                <a:gridCol w="4032450"/>
              </a:tblGrid>
              <a:tr h="252113"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물리도면 명</a:t>
                      </a:r>
                      <a:endParaRPr lang="ko-KR" altLang="en-US" sz="650" b="1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1" u="none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424"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</a:t>
                      </a:r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홀 </a:t>
                      </a:r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BG </a:t>
                      </a: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1497">
                <a:tc v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</a:t>
                      </a:r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블록형</a:t>
                      </a:r>
                      <a:r>
                        <a:rPr lang="en-US" altLang="ko-KR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650" b="1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4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5400"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좌표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블럭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블럭명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A,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블럭명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블럭명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C,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블럭명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1497">
                <a:tc v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650" b="1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A,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172719" y="1859038"/>
            <a:ext cx="1044000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2631"/>
          <p:cNvSpPr/>
          <p:nvPr/>
        </p:nvSpPr>
        <p:spPr>
          <a:xfrm>
            <a:off x="4255704" y="1852412"/>
            <a:ext cx="421069" cy="1500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파일찾</a:t>
            </a:r>
            <a:r>
              <a:rPr lang="ko-KR" alt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2604" y="1844824"/>
            <a:ext cx="455872" cy="165036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en-US" altLang="ko-KR" sz="600" smtClean="0">
                <a:ea typeface="맑은 고딕" panose="020B0503020000020004" pitchFamily="50" charset="-127"/>
              </a:rPr>
              <a:t>ABC.jpg</a:t>
            </a:r>
            <a:endParaRPr lang="ko-KR" altLang="en-US" sz="600" smtClean="0">
              <a:ea typeface="맑은 고딕" panose="020B0503020000020004" pitchFamily="50" charset="-127"/>
            </a:endParaRPr>
          </a:p>
        </p:txBody>
      </p:sp>
      <p:sp>
        <p:nvSpPr>
          <p:cNvPr id="95" name="직사각형 2631"/>
          <p:cNvSpPr/>
          <p:nvPr/>
        </p:nvSpPr>
        <p:spPr>
          <a:xfrm>
            <a:off x="4344161" y="3068960"/>
            <a:ext cx="726706" cy="2334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65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2631"/>
          <p:cNvSpPr/>
          <p:nvPr/>
        </p:nvSpPr>
        <p:spPr>
          <a:xfrm>
            <a:off x="3499804" y="3075080"/>
            <a:ext cx="726706" cy="2334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65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172678" y="2131241"/>
            <a:ext cx="1044000" cy="144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2631"/>
          <p:cNvSpPr/>
          <p:nvPr/>
        </p:nvSpPr>
        <p:spPr>
          <a:xfrm>
            <a:off x="4255663" y="2124615"/>
            <a:ext cx="421069" cy="1500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파일찾</a:t>
            </a:r>
            <a:r>
              <a:rPr lang="ko-KR" alt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42100" y="2117027"/>
            <a:ext cx="430224" cy="165036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r>
              <a:rPr lang="en-US" altLang="ko-KR" sz="600" smtClean="0">
                <a:ea typeface="맑은 고딕" panose="020B0503020000020004" pitchFamily="50" charset="-127"/>
              </a:rPr>
              <a:t>CDF.gif</a:t>
            </a:r>
            <a:endParaRPr lang="ko-KR" altLang="en-US" sz="600" smtClean="0">
              <a:ea typeface="맑은 고딕" panose="020B0503020000020004" pitchFamily="50" charset="-127"/>
            </a:endParaRPr>
          </a:p>
        </p:txBody>
      </p:sp>
      <p:sp>
        <p:nvSpPr>
          <p:cNvPr id="97" name="AutoShape 348"/>
          <p:cNvSpPr>
            <a:spLocks noChangeArrowheads="1"/>
          </p:cNvSpPr>
          <p:nvPr/>
        </p:nvSpPr>
        <p:spPr bwMode="auto">
          <a:xfrm>
            <a:off x="3221995" y="185903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3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99" name="AutoShape 348"/>
          <p:cNvSpPr>
            <a:spLocks noChangeArrowheads="1"/>
          </p:cNvSpPr>
          <p:nvPr/>
        </p:nvSpPr>
        <p:spPr bwMode="auto">
          <a:xfrm>
            <a:off x="3208743" y="213947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5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00" name="AutoShape 348"/>
          <p:cNvSpPr>
            <a:spLocks noChangeArrowheads="1"/>
          </p:cNvSpPr>
          <p:nvPr/>
        </p:nvSpPr>
        <p:spPr bwMode="auto">
          <a:xfrm>
            <a:off x="4983774" y="206747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6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50" name="AutoShape 348"/>
          <p:cNvSpPr>
            <a:spLocks noChangeArrowheads="1"/>
          </p:cNvSpPr>
          <p:nvPr/>
        </p:nvSpPr>
        <p:spPr bwMode="auto">
          <a:xfrm>
            <a:off x="3450499" y="3240629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7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631838" y="1596665"/>
            <a:ext cx="1041242" cy="17249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구분명 입력</a:t>
            </a:r>
            <a:endParaRPr lang="ko-KR" altLang="en-US" sz="6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172298" y="1596445"/>
            <a:ext cx="1121405" cy="16609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</a:t>
            </a:r>
            <a:r>
              <a:rPr lang="en-US" altLang="ko-KR" sz="6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en-US" altLang="ko-KR" sz="6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6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 명 입력</a:t>
            </a:r>
            <a:endParaRPr lang="ko-KR" altLang="en-US" sz="6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318180" y="1607997"/>
            <a:ext cx="134224" cy="144000"/>
            <a:chOff x="6867463" y="2424361"/>
            <a:chExt cx="134224" cy="144000"/>
          </a:xfrm>
        </p:grpSpPr>
        <p:sp>
          <p:nvSpPr>
            <p:cNvPr id="60" name="직사각형 2631"/>
            <p:cNvSpPr/>
            <p:nvPr/>
          </p:nvSpPr>
          <p:spPr>
            <a:xfrm>
              <a:off x="6867463" y="2424361"/>
              <a:ext cx="134224" cy="14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bIns="4680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spc="-5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108" y="2449060"/>
              <a:ext cx="95344" cy="95344"/>
            </a:xfrm>
            <a:prstGeom prst="rect">
              <a:avLst/>
            </a:prstGeom>
          </p:spPr>
        </p:pic>
      </p:grpSp>
      <p:sp>
        <p:nvSpPr>
          <p:cNvPr id="62" name="AutoShape 348"/>
          <p:cNvSpPr>
            <a:spLocks noChangeArrowheads="1"/>
          </p:cNvSpPr>
          <p:nvPr/>
        </p:nvSpPr>
        <p:spPr bwMode="auto">
          <a:xfrm>
            <a:off x="4386870" y="150687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1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03" name="AutoShape 348"/>
          <p:cNvSpPr>
            <a:spLocks noChangeArrowheads="1"/>
          </p:cNvSpPr>
          <p:nvPr/>
        </p:nvSpPr>
        <p:spPr bwMode="auto">
          <a:xfrm>
            <a:off x="5211982" y="152073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2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63" name="AutoShape 348"/>
          <p:cNvSpPr>
            <a:spLocks noChangeArrowheads="1"/>
          </p:cNvSpPr>
          <p:nvPr/>
        </p:nvSpPr>
        <p:spPr bwMode="auto">
          <a:xfrm>
            <a:off x="3974378" y="161248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>
                <a:ea typeface="맑은 고딕" panose="020B0503020000020004" pitchFamily="50" charset="-127"/>
              </a:rPr>
              <a:t>1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6496" y="1373751"/>
            <a:ext cx="1034166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marL="72000" indent="-72000">
              <a:lnSpc>
                <a:spcPct val="200000"/>
              </a:lnSpc>
              <a:buFont typeface="Wingdings" pitchFamily="2" charset="2"/>
              <a:buChar char="§"/>
              <a:defRPr sz="700" b="1">
                <a:latin typeface="나눔고딕" pitchFamily="50" charset="-127"/>
              </a:defRPr>
            </a:lvl1pPr>
          </a:lstStyle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r>
              <a:rPr kumimoji="0" lang="en-US" altLang="ko-KR" b="0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관람등급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좌석등급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권종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카드식</a:t>
            </a:r>
            <a:r>
              <a:rPr kumimoji="0" lang="ko-KR" altLang="en-US" b="0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티켓 </a:t>
            </a:r>
            <a:r>
              <a:rPr kumimoji="0" lang="ko-KR" altLang="en-US" b="0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 관리</a:t>
            </a:r>
            <a:endParaRPr kumimoji="0" lang="en-US" altLang="ko-KR" b="0" spc="-5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139290">
              <a:buFont typeface="Arial" pitchFamily="34" charset="0"/>
              <a:buChar char="•"/>
              <a:defRPr/>
            </a:pPr>
            <a:r>
              <a:rPr kumimoji="0" lang="ko-KR" altLang="en-US" b="0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물리도면 관리</a:t>
            </a:r>
            <a:endParaRPr kumimoji="0" lang="en-US" altLang="ko-KR" b="0" spc="-5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2631"/>
          <p:cNvSpPr/>
          <p:nvPr/>
        </p:nvSpPr>
        <p:spPr>
          <a:xfrm>
            <a:off x="3172298" y="2385153"/>
            <a:ext cx="421069" cy="1500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좌표등</a:t>
            </a:r>
            <a:r>
              <a:rPr lang="ko-KR" alt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</a:p>
        </p:txBody>
      </p:sp>
      <p:sp>
        <p:nvSpPr>
          <p:cNvPr id="142" name="직사각형 2631"/>
          <p:cNvSpPr/>
          <p:nvPr/>
        </p:nvSpPr>
        <p:spPr>
          <a:xfrm>
            <a:off x="3179304" y="2656537"/>
            <a:ext cx="421069" cy="1500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좌표등록</a:t>
            </a:r>
            <a:endParaRPr lang="ko-KR" altLang="en-US" sz="6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AutoShape 348"/>
          <p:cNvSpPr>
            <a:spLocks noChangeArrowheads="1"/>
          </p:cNvSpPr>
          <p:nvPr/>
        </p:nvSpPr>
        <p:spPr bwMode="auto">
          <a:xfrm>
            <a:off x="3077676" y="240075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8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44" name="AutoShape 348"/>
          <p:cNvSpPr>
            <a:spLocks noChangeArrowheads="1"/>
          </p:cNvSpPr>
          <p:nvPr/>
        </p:nvSpPr>
        <p:spPr bwMode="auto">
          <a:xfrm>
            <a:off x="3077675" y="2656537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9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47" name="AutoShape 348"/>
          <p:cNvSpPr>
            <a:spLocks noChangeArrowheads="1"/>
          </p:cNvSpPr>
          <p:nvPr/>
        </p:nvSpPr>
        <p:spPr bwMode="auto">
          <a:xfrm>
            <a:off x="4983773" y="238515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10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000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0282"/>
              </p:ext>
            </p:extLst>
          </p:nvPr>
        </p:nvGraphicFramePr>
        <p:xfrm>
          <a:off x="272480" y="163488"/>
          <a:ext cx="93610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92288"/>
                <a:gridCol w="1080120"/>
                <a:gridCol w="2376264"/>
                <a:gridCol w="1035508"/>
                <a:gridCol w="12687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kern="120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0.1 (2014.09.12)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Status</a:t>
                      </a:r>
                      <a:endParaRPr lang="ko-KR" altLang="en-US" sz="900" b="1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완료</a:t>
                      </a: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0.1 (2014.09.12)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Screen</a:t>
                      </a:r>
                      <a:r>
                        <a:rPr lang="en-US" altLang="ko-KR" sz="900" b="1" baseline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Path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37943"/>
              </p:ext>
            </p:extLst>
          </p:nvPr>
        </p:nvGraphicFramePr>
        <p:xfrm>
          <a:off x="7329264" y="620688"/>
          <a:ext cx="2304256" cy="2799480"/>
        </p:xfrm>
        <a:graphic>
          <a:graphicData uri="http://schemas.openxmlformats.org/drawingml/2006/table">
            <a:tbl>
              <a:tblPr/>
              <a:tblGrid>
                <a:gridCol w="279304"/>
                <a:gridCol w="2024952"/>
              </a:tblGrid>
              <a:tr h="121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미입력시 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Alert :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장소 또는 관홀명을 입력해 주세요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장소검색 돋보기 아이콘 클릭시 디폴트로 보여지는 문구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검색했으나 결과를 찾을수 없을 경우 문구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검색한 키워드에 해당하는 장소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홀명 보여줌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부모 페이지 장소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홀명에 표시 됨</a:t>
                      </a:r>
                      <a:r>
                        <a:rPr kumimoji="0" lang="en-US" altLang="ko-KR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클릭시 윈도우 파일찾기 창이 뜸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첨부 후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버튼을 클릭하면  하단의 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 목록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 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영역에 좌표값의 개수만큼 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목록이 생성 됨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생성된 목록별로 원하는 블록 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0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비지정석 이름을 입력</a:t>
                      </a: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1" name="TextBox 250"/>
          <p:cNvSpPr txBox="1"/>
          <p:nvPr/>
        </p:nvSpPr>
        <p:spPr>
          <a:xfrm>
            <a:off x="344488" y="6424888"/>
            <a:ext cx="6912768" cy="1713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36000" rIns="90000" bIns="36000" rtlCol="0" anchor="ctr">
            <a:noAutofit/>
          </a:bodyPr>
          <a:lstStyle/>
          <a:p>
            <a:pPr algn="ctr"/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Copyright </a:t>
            </a:r>
            <a:r>
              <a:rPr lang="ko-KR" altLang="en-US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ⓒ </a:t>
            </a:r>
            <a:r>
              <a:rPr lang="en-US" altLang="ko-KR" sz="6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</a:rPr>
              <a:t>2014  NHN Ent Corp. All Rights Reserved.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3543614" y="830086"/>
            <a:ext cx="2705530" cy="263642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3543614" y="830086"/>
            <a:ext cx="2705530" cy="2191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144000" tIns="36000" rIns="36000" bIns="36000" rtlCol="0" anchor="ctr" anchorCtr="0">
            <a:noAutofit/>
          </a:bodyPr>
          <a:lstStyle/>
          <a:p>
            <a:r>
              <a:rPr lang="ko-KR" altLang="en-US" sz="700" b="1" smtClean="0">
                <a:ea typeface="맑은 고딕" panose="020B0503020000020004" pitchFamily="50" charset="-127"/>
              </a:rPr>
              <a:t>장소 검색</a:t>
            </a:r>
            <a:endParaRPr lang="ko-KR" altLang="en-US" sz="700" b="1" dirty="0" smtClean="0"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715665" y="1134822"/>
            <a:ext cx="1813400" cy="19265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6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650"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</a:p>
        </p:txBody>
      </p:sp>
      <p:sp>
        <p:nvSpPr>
          <p:cNvPr id="116" name="직사각형 2631"/>
          <p:cNvSpPr/>
          <p:nvPr/>
        </p:nvSpPr>
        <p:spPr>
          <a:xfrm>
            <a:off x="5601072" y="1141448"/>
            <a:ext cx="438523" cy="179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64699"/>
              </p:ext>
            </p:extLst>
          </p:nvPr>
        </p:nvGraphicFramePr>
        <p:xfrm>
          <a:off x="3721062" y="1495162"/>
          <a:ext cx="2345187" cy="15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187"/>
              </a:tblGrid>
              <a:tr h="150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장소</a:t>
                      </a:r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60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</a:t>
                      </a: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600" b="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홀 명</a:t>
                      </a:r>
                      <a:endParaRPr lang="en-US" altLang="ko-KR" sz="60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세종문화회관 </a:t>
                      </a:r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세종대극장</a:t>
                      </a:r>
                      <a:endParaRPr lang="en-US" altLang="ko-KR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세종문화회관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아트홀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주안세종극장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미술홀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4087071" y="3194445"/>
            <a:ext cx="18085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mtClean="0"/>
              <a:t> &lt;&lt;  &lt;  </a:t>
            </a:r>
            <a:r>
              <a:rPr lang="en-US" altLang="ko-KR" sz="700" b="1" smtClean="0"/>
              <a:t>1</a:t>
            </a:r>
            <a:r>
              <a:rPr lang="en-US" altLang="ko-KR" sz="700" smtClean="0"/>
              <a:t>  2  3  4  5  6  7  8  9  &gt;  &gt;&gt;</a:t>
            </a:r>
            <a:endParaRPr lang="ko-KR" altLang="en-US" sz="700"/>
          </a:p>
        </p:txBody>
      </p:sp>
      <p:grpSp>
        <p:nvGrpSpPr>
          <p:cNvPr id="142" name="그룹 141"/>
          <p:cNvGrpSpPr/>
          <p:nvPr/>
        </p:nvGrpSpPr>
        <p:grpSpPr>
          <a:xfrm>
            <a:off x="3728551" y="2242372"/>
            <a:ext cx="2341591" cy="250775"/>
            <a:chOff x="5168711" y="4678509"/>
            <a:chExt cx="2341591" cy="250775"/>
          </a:xfrm>
        </p:grpSpPr>
        <p:sp>
          <p:nvSpPr>
            <p:cNvPr id="143" name="자유형 142"/>
            <p:cNvSpPr/>
            <p:nvPr/>
          </p:nvSpPr>
          <p:spPr bwMode="auto">
            <a:xfrm>
              <a:off x="5174182" y="4777021"/>
              <a:ext cx="2336120" cy="152263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자유형 143"/>
            <p:cNvSpPr/>
            <p:nvPr/>
          </p:nvSpPr>
          <p:spPr bwMode="auto">
            <a:xfrm>
              <a:off x="5168711" y="4678509"/>
              <a:ext cx="2336120" cy="152263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6" name="자유형 145"/>
            <p:cNvSpPr/>
            <p:nvPr/>
          </p:nvSpPr>
          <p:spPr bwMode="auto">
            <a:xfrm>
              <a:off x="5169401" y="4730639"/>
              <a:ext cx="2336120" cy="152263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  <a:gd name="connsiteX0" fmla="*/ 0 w 2518286"/>
                <a:gd name="connsiteY0" fmla="*/ 788903 h 812436"/>
                <a:gd name="connsiteX1" fmla="*/ 346587 w 2518286"/>
                <a:gd name="connsiteY1" fmla="*/ 6146 h 812436"/>
                <a:gd name="connsiteX2" fmla="*/ 693174 w 2518286"/>
                <a:gd name="connsiteY2" fmla="*/ 752032 h 812436"/>
                <a:gd name="connsiteX3" fmla="*/ 1039761 w 2518286"/>
                <a:gd name="connsiteY3" fmla="*/ 368574 h 812436"/>
                <a:gd name="connsiteX4" fmla="*/ 1423219 w 2518286"/>
                <a:gd name="connsiteY4" fmla="*/ 707787 h 812436"/>
                <a:gd name="connsiteX5" fmla="*/ 1732935 w 2518286"/>
                <a:gd name="connsiteY5" fmla="*/ 368574 h 812436"/>
                <a:gd name="connsiteX6" fmla="*/ 2153264 w 2518286"/>
                <a:gd name="connsiteY6" fmla="*/ 700412 h 812436"/>
                <a:gd name="connsiteX7" fmla="*/ 2462980 w 2518286"/>
                <a:gd name="connsiteY7" fmla="*/ 375948 h 812436"/>
                <a:gd name="connsiteX8" fmla="*/ 2485103 w 2518286"/>
                <a:gd name="connsiteY8" fmla="*/ 353825 h 812436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369801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518286"/>
                <a:gd name="connsiteY0" fmla="*/ 790130 h 790131"/>
                <a:gd name="connsiteX1" fmla="*/ 346587 w 2518286"/>
                <a:gd name="connsiteY1" fmla="*/ 7373 h 790131"/>
                <a:gd name="connsiteX2" fmla="*/ 693174 w 2518286"/>
                <a:gd name="connsiteY2" fmla="*/ 753259 h 790131"/>
                <a:gd name="connsiteX3" fmla="*/ 1039761 w 2518286"/>
                <a:gd name="connsiteY3" fmla="*/ 7374 h 790131"/>
                <a:gd name="connsiteX4" fmla="*/ 1423219 w 2518286"/>
                <a:gd name="connsiteY4" fmla="*/ 709014 h 790131"/>
                <a:gd name="connsiteX5" fmla="*/ 1732935 w 2518286"/>
                <a:gd name="connsiteY5" fmla="*/ 7374 h 790131"/>
                <a:gd name="connsiteX6" fmla="*/ 2153264 w 2518286"/>
                <a:gd name="connsiteY6" fmla="*/ 701639 h 790131"/>
                <a:gd name="connsiteX7" fmla="*/ 2462980 w 2518286"/>
                <a:gd name="connsiteY7" fmla="*/ 377175 h 790131"/>
                <a:gd name="connsiteX8" fmla="*/ 2485103 w 2518286"/>
                <a:gd name="connsiteY8" fmla="*/ 355052 h 790131"/>
                <a:gd name="connsiteX0" fmla="*/ 0 w 2485103"/>
                <a:gd name="connsiteY0" fmla="*/ 833148 h 833149"/>
                <a:gd name="connsiteX1" fmla="*/ 346587 w 2485103"/>
                <a:gd name="connsiteY1" fmla="*/ 50391 h 833149"/>
                <a:gd name="connsiteX2" fmla="*/ 693174 w 2485103"/>
                <a:gd name="connsiteY2" fmla="*/ 796277 h 833149"/>
                <a:gd name="connsiteX3" fmla="*/ 1039761 w 2485103"/>
                <a:gd name="connsiteY3" fmla="*/ 50392 h 833149"/>
                <a:gd name="connsiteX4" fmla="*/ 1423219 w 2485103"/>
                <a:gd name="connsiteY4" fmla="*/ 752032 h 833149"/>
                <a:gd name="connsiteX5" fmla="*/ 1732935 w 2485103"/>
                <a:gd name="connsiteY5" fmla="*/ 50392 h 833149"/>
                <a:gd name="connsiteX6" fmla="*/ 2153264 w 2485103"/>
                <a:gd name="connsiteY6" fmla="*/ 744657 h 833149"/>
                <a:gd name="connsiteX7" fmla="*/ 2374712 w 2485103"/>
                <a:gd name="connsiteY7" fmla="*/ 57766 h 833149"/>
                <a:gd name="connsiteX8" fmla="*/ 2485103 w 2485103"/>
                <a:gd name="connsiteY8" fmla="*/ 398070 h 833149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374712 w 2529213"/>
                <a:gd name="connsiteY7" fmla="*/ 118169 h 893552"/>
                <a:gd name="connsiteX8" fmla="*/ 2529213 w 2529213"/>
                <a:gd name="connsiteY8" fmla="*/ 96046 h 893552"/>
                <a:gd name="connsiteX0" fmla="*/ 0 w 2529213"/>
                <a:gd name="connsiteY0" fmla="*/ 893551 h 893552"/>
                <a:gd name="connsiteX1" fmla="*/ 346587 w 2529213"/>
                <a:gd name="connsiteY1" fmla="*/ 110794 h 893552"/>
                <a:gd name="connsiteX2" fmla="*/ 693174 w 2529213"/>
                <a:gd name="connsiteY2" fmla="*/ 856680 h 893552"/>
                <a:gd name="connsiteX3" fmla="*/ 1039761 w 2529213"/>
                <a:gd name="connsiteY3" fmla="*/ 110795 h 893552"/>
                <a:gd name="connsiteX4" fmla="*/ 1423219 w 2529213"/>
                <a:gd name="connsiteY4" fmla="*/ 812435 h 893552"/>
                <a:gd name="connsiteX5" fmla="*/ 1732935 w 2529213"/>
                <a:gd name="connsiteY5" fmla="*/ 110795 h 893552"/>
                <a:gd name="connsiteX6" fmla="*/ 2153264 w 2529213"/>
                <a:gd name="connsiteY6" fmla="*/ 805060 h 893552"/>
                <a:gd name="connsiteX7" fmla="*/ 2418822 w 2529213"/>
                <a:gd name="connsiteY7" fmla="*/ 118169 h 893552"/>
                <a:gd name="connsiteX8" fmla="*/ 2529213 w 2529213"/>
                <a:gd name="connsiteY8" fmla="*/ 96046 h 89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9213" h="893552">
                  <a:moveTo>
                    <a:pt x="0" y="893551"/>
                  </a:moveTo>
                  <a:cubicBezTo>
                    <a:pt x="115529" y="686459"/>
                    <a:pt x="231058" y="116939"/>
                    <a:pt x="346587" y="110794"/>
                  </a:cubicBezTo>
                  <a:cubicBezTo>
                    <a:pt x="462116" y="104649"/>
                    <a:pt x="577645" y="856680"/>
                    <a:pt x="693174" y="856680"/>
                  </a:cubicBezTo>
                  <a:cubicBezTo>
                    <a:pt x="808703" y="856680"/>
                    <a:pt x="918087" y="118169"/>
                    <a:pt x="1039761" y="110795"/>
                  </a:cubicBezTo>
                  <a:cubicBezTo>
                    <a:pt x="1161435" y="103421"/>
                    <a:pt x="1307690" y="812435"/>
                    <a:pt x="1423219" y="812435"/>
                  </a:cubicBezTo>
                  <a:cubicBezTo>
                    <a:pt x="1538748" y="812435"/>
                    <a:pt x="1611261" y="112024"/>
                    <a:pt x="1732935" y="110795"/>
                  </a:cubicBezTo>
                  <a:cubicBezTo>
                    <a:pt x="1854609" y="109566"/>
                    <a:pt x="2038950" y="803831"/>
                    <a:pt x="2153264" y="805060"/>
                  </a:cubicBezTo>
                  <a:cubicBezTo>
                    <a:pt x="2267578" y="806289"/>
                    <a:pt x="2356164" y="236338"/>
                    <a:pt x="2418822" y="118169"/>
                  </a:cubicBezTo>
                  <a:cubicBezTo>
                    <a:pt x="2481480" y="0"/>
                    <a:pt x="2524297" y="94817"/>
                    <a:pt x="2529213" y="96046"/>
                  </a:cubicBezTo>
                </a:path>
              </a:pathLst>
            </a:cu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70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7" name="직사각형 2631"/>
          <p:cNvSpPr/>
          <p:nvPr/>
        </p:nvSpPr>
        <p:spPr>
          <a:xfrm>
            <a:off x="5808703" y="1719316"/>
            <a:ext cx="201932" cy="11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</a:t>
            </a:r>
          </a:p>
        </p:txBody>
      </p:sp>
      <p:sp>
        <p:nvSpPr>
          <p:cNvPr id="148" name="직사각형 2631"/>
          <p:cNvSpPr/>
          <p:nvPr/>
        </p:nvSpPr>
        <p:spPr>
          <a:xfrm>
            <a:off x="5816945" y="1918098"/>
            <a:ext cx="201932" cy="11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</a:t>
            </a:r>
          </a:p>
        </p:txBody>
      </p:sp>
      <p:sp>
        <p:nvSpPr>
          <p:cNvPr id="149" name="직사각형 2631"/>
          <p:cNvSpPr/>
          <p:nvPr/>
        </p:nvSpPr>
        <p:spPr>
          <a:xfrm>
            <a:off x="5823571" y="2908835"/>
            <a:ext cx="201932" cy="112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</a:t>
            </a:r>
          </a:p>
        </p:txBody>
      </p:sp>
      <p:sp>
        <p:nvSpPr>
          <p:cNvPr id="150" name="직사각형 149"/>
          <p:cNvSpPr/>
          <p:nvPr/>
        </p:nvSpPr>
        <p:spPr bwMode="auto">
          <a:xfrm>
            <a:off x="5995097" y="881683"/>
            <a:ext cx="139147" cy="11590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altLang="ko-KR" sz="700" b="1">
                <a:ea typeface="맑은 고딕" panose="020B0503020000020004" pitchFamily="50" charset="-127"/>
              </a:rPr>
              <a:t>X</a:t>
            </a:r>
            <a:endParaRPr lang="ko-KR" altLang="en-US" sz="700" b="1" dirty="0" smtClean="0">
              <a:ea typeface="맑은 고딕" panose="020B0503020000020004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04528" y="836712"/>
            <a:ext cx="2705530" cy="2636422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36000" rIns="36000" bIns="36000" rtlCol="0" anchor="t">
            <a:noAutofit/>
          </a:bodyPr>
          <a:lstStyle/>
          <a:p>
            <a:pPr algn="ctr"/>
            <a:endParaRPr lang="ko-KR" altLang="en-US" sz="700" b="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704528" y="836712"/>
            <a:ext cx="2705530" cy="2191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144000" tIns="36000" rIns="36000" bIns="36000" rtlCol="0" anchor="ctr" anchorCtr="0">
            <a:noAutofit/>
          </a:bodyPr>
          <a:lstStyle/>
          <a:p>
            <a:r>
              <a:rPr lang="ko-KR" altLang="en-US" sz="700" b="1" smtClean="0">
                <a:ea typeface="맑은 고딕" panose="020B0503020000020004" pitchFamily="50" charset="-127"/>
              </a:rPr>
              <a:t>장소 검색</a:t>
            </a:r>
            <a:endParaRPr lang="ko-KR" altLang="en-US" sz="700" b="1" dirty="0" smtClean="0">
              <a:ea typeface="맑은 고딕" panose="020B0503020000020004" pitchFamily="50" charset="-127"/>
            </a:endParaRPr>
          </a:p>
        </p:txBody>
      </p:sp>
      <p:sp>
        <p:nvSpPr>
          <p:cNvPr id="153" name="직사각형 2631"/>
          <p:cNvSpPr/>
          <p:nvPr/>
        </p:nvSpPr>
        <p:spPr>
          <a:xfrm>
            <a:off x="2761986" y="1148074"/>
            <a:ext cx="438523" cy="179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bIns="4680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156011" y="888309"/>
            <a:ext cx="139147" cy="11590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altLang="ko-KR" sz="700" b="1">
                <a:ea typeface="맑은 고딕" panose="020B0503020000020004" pitchFamily="50" charset="-127"/>
              </a:rPr>
              <a:t>X</a:t>
            </a:r>
            <a:endParaRPr lang="ko-KR" altLang="en-US" sz="700" b="1" dirty="0" smtClean="0"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72995" y="1144622"/>
            <a:ext cx="1854383" cy="19265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36000" tIns="46800" rIns="36000" bIns="4680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51099" y="1632097"/>
            <a:ext cx="2012387" cy="522826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50" b="1">
                <a:ea typeface="맑은 고딕" panose="020B0503020000020004" pitchFamily="50" charset="-127"/>
              </a:rPr>
              <a:t>찾고자 하는 장소 또는 관</a:t>
            </a:r>
            <a:r>
              <a:rPr lang="en-US" altLang="ko-KR" sz="650" b="1">
                <a:ea typeface="맑은 고딕" panose="020B0503020000020004" pitchFamily="50" charset="-127"/>
              </a:rPr>
              <a:t>,</a:t>
            </a:r>
            <a:r>
              <a:rPr lang="ko-KR" altLang="en-US" sz="650" b="1" smtClean="0">
                <a:ea typeface="맑은 고딕" panose="020B0503020000020004" pitchFamily="50" charset="-127"/>
              </a:rPr>
              <a:t>홀 명을 검색해 보세요</a:t>
            </a:r>
            <a:r>
              <a:rPr lang="en-US" altLang="ko-KR" sz="650" b="1" smtClean="0">
                <a:ea typeface="맑은 고딕" panose="020B0503020000020004" pitchFamily="50" charset="-127"/>
              </a:rPr>
              <a:t>.</a:t>
            </a:r>
            <a:endParaRPr lang="en-US" altLang="ko-KR" sz="650"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50" smtClean="0">
                <a:ea typeface="맑은 고딕" panose="020B0503020000020004" pitchFamily="50" charset="-127"/>
              </a:rPr>
              <a:t>예</a:t>
            </a:r>
            <a:r>
              <a:rPr lang="en-US" altLang="ko-KR" sz="650" smtClean="0">
                <a:ea typeface="맑은 고딕" panose="020B0503020000020004" pitchFamily="50" charset="-127"/>
              </a:rPr>
              <a:t>) </a:t>
            </a:r>
            <a:r>
              <a:rPr lang="ko-KR" altLang="en-US" sz="650" smtClean="0">
                <a:ea typeface="맑은 고딕" panose="020B0503020000020004" pitchFamily="50" charset="-127"/>
              </a:rPr>
              <a:t>세종문화회관</a:t>
            </a:r>
            <a:endParaRPr lang="en-US" altLang="ko-KR" sz="650" smtClean="0"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50">
                <a:ea typeface="맑은 고딕" panose="020B0503020000020004" pitchFamily="50" charset="-127"/>
              </a:rPr>
              <a:t> </a:t>
            </a:r>
            <a:r>
              <a:rPr lang="en-US" altLang="ko-KR" sz="650" smtClean="0">
                <a:ea typeface="맑은 고딕" panose="020B0503020000020004" pitchFamily="50" charset="-127"/>
              </a:rPr>
              <a:t>    </a:t>
            </a:r>
            <a:endParaRPr lang="ko-KR" altLang="en-US" sz="650">
              <a:ea typeface="맑은 고딕" panose="020B0503020000020004" pitchFamily="50" charset="-127"/>
            </a:endParaRPr>
          </a:p>
        </p:txBody>
      </p:sp>
      <p:sp>
        <p:nvSpPr>
          <p:cNvPr id="157" name="AutoShape 348"/>
          <p:cNvSpPr>
            <a:spLocks noChangeArrowheads="1"/>
          </p:cNvSpPr>
          <p:nvPr/>
        </p:nvSpPr>
        <p:spPr bwMode="auto">
          <a:xfrm>
            <a:off x="3121766" y="125959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1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426422" y="2630286"/>
            <a:ext cx="1262182" cy="203380"/>
          </a:xfrm>
          <a:prstGeom prst="rect">
            <a:avLst/>
          </a:prstGeom>
          <a:noFill/>
        </p:spPr>
        <p:txBody>
          <a:bodyPr wrap="none" lIns="90000" tIns="36000" rIns="90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50" b="1" smtClean="0">
                <a:ea typeface="맑은 고딕" panose="020B0503020000020004" pitchFamily="50" charset="-127"/>
              </a:rPr>
              <a:t>검색결과를 찾을수 없습니다</a:t>
            </a:r>
            <a:r>
              <a:rPr lang="en-US" altLang="ko-KR" sz="650" b="1" smtClean="0">
                <a:ea typeface="맑은 고딕" panose="020B0503020000020004" pitchFamily="50" charset="-127"/>
              </a:rPr>
              <a:t>.</a:t>
            </a:r>
            <a:endParaRPr lang="ko-KR" altLang="en-US" sz="650" b="1">
              <a:ea typeface="맑은 고딕" panose="020B0503020000020004" pitchFamily="50" charset="-127"/>
            </a:endParaRPr>
          </a:p>
        </p:txBody>
      </p:sp>
      <p:sp>
        <p:nvSpPr>
          <p:cNvPr id="159" name="AutoShape 348"/>
          <p:cNvSpPr>
            <a:spLocks noChangeArrowheads="1"/>
          </p:cNvSpPr>
          <p:nvPr/>
        </p:nvSpPr>
        <p:spPr bwMode="auto">
          <a:xfrm>
            <a:off x="985565" y="1651432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2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60" name="AutoShape 348"/>
          <p:cNvSpPr>
            <a:spLocks noChangeArrowheads="1"/>
          </p:cNvSpPr>
          <p:nvPr/>
        </p:nvSpPr>
        <p:spPr bwMode="auto">
          <a:xfrm>
            <a:off x="1416941" y="2617704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3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61" name="AutoShape 348"/>
          <p:cNvSpPr>
            <a:spLocks noChangeArrowheads="1"/>
          </p:cNvSpPr>
          <p:nvPr/>
        </p:nvSpPr>
        <p:spPr bwMode="auto">
          <a:xfrm>
            <a:off x="3614254" y="170761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4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62" name="AutoShape 348"/>
          <p:cNvSpPr>
            <a:spLocks noChangeArrowheads="1"/>
          </p:cNvSpPr>
          <p:nvPr/>
        </p:nvSpPr>
        <p:spPr bwMode="auto">
          <a:xfrm>
            <a:off x="5995097" y="1749678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5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542963" y="3646714"/>
            <a:ext cx="3266293" cy="2632112"/>
            <a:chOff x="1572647" y="3521918"/>
            <a:chExt cx="3266293" cy="2632112"/>
          </a:xfrm>
        </p:grpSpPr>
        <p:grpSp>
          <p:nvGrpSpPr>
            <p:cNvPr id="164" name="그룹 163"/>
            <p:cNvGrpSpPr/>
            <p:nvPr/>
          </p:nvGrpSpPr>
          <p:grpSpPr>
            <a:xfrm>
              <a:off x="1572647" y="3521918"/>
              <a:ext cx="3266293" cy="2632112"/>
              <a:chOff x="1894930" y="3284984"/>
              <a:chExt cx="3266293" cy="263211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2073965" y="4187686"/>
                <a:ext cx="2796575" cy="1298713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65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1894930" y="3284984"/>
                <a:ext cx="3177394" cy="263211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ko-KR" altLang="en-US" sz="6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>
                <a:off x="3689108" y="3770492"/>
                <a:ext cx="134224" cy="144000"/>
                <a:chOff x="6867463" y="2424361"/>
                <a:chExt cx="134224" cy="144000"/>
              </a:xfrm>
            </p:grpSpPr>
            <p:sp>
              <p:nvSpPr>
                <p:cNvPr id="189" name="직사각형 2631"/>
                <p:cNvSpPr/>
                <p:nvPr/>
              </p:nvSpPr>
              <p:spPr>
                <a:xfrm>
                  <a:off x="6867463" y="2424361"/>
                  <a:ext cx="134224" cy="144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bIns="4680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650" spc="-50" baseline="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     </a:t>
                  </a:r>
                  <a:endParaRPr lang="ko-KR" altLang="en-US" sz="65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90" name="그림 18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08" y="2449060"/>
                  <a:ext cx="95344" cy="95344"/>
                </a:xfrm>
                <a:prstGeom prst="rect">
                  <a:avLst/>
                </a:prstGeom>
              </p:spPr>
            </p:pic>
          </p:grpSp>
          <p:sp>
            <p:nvSpPr>
              <p:cNvPr id="169" name="직사각형 168"/>
              <p:cNvSpPr/>
              <p:nvPr/>
            </p:nvSpPr>
            <p:spPr bwMode="auto">
              <a:xfrm>
                <a:off x="2065629" y="3757239"/>
                <a:ext cx="1600981" cy="168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dirty="0" smtClean="0">
                    <a:latin typeface="맑은 고딕" pitchFamily="50" charset="-127"/>
                    <a:ea typeface="맑은 고딕" pitchFamily="50" charset="-127"/>
                  </a:rPr>
                  <a:t>Block.xml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0" name="직사각형 2631"/>
              <p:cNvSpPr/>
              <p:nvPr/>
            </p:nvSpPr>
            <p:spPr>
              <a:xfrm>
                <a:off x="3939434" y="3771249"/>
                <a:ext cx="352878" cy="14770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50" b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등</a:t>
                </a:r>
                <a:r>
                  <a:rPr lang="ko-KR" altLang="en-US" sz="65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록</a:t>
                </a:r>
                <a:endParaRPr lang="ko-KR" altLang="en-US" sz="65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1897853" y="3534006"/>
                <a:ext cx="846707" cy="242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 </a:t>
                </a:r>
                <a:r>
                  <a:rPr lang="ko-KR" altLang="en-US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 좌</a:t>
                </a:r>
                <a:r>
                  <a:rPr lang="ko-KR" altLang="en-US" sz="6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표</a:t>
                </a:r>
                <a:r>
                  <a:rPr lang="en-US" altLang="ko-KR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 </a:t>
                </a:r>
                <a:r>
                  <a:rPr lang="ko-KR" altLang="en-US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파일 등록</a:t>
                </a:r>
                <a:endParaRPr lang="ko-KR" altLang="en-US" sz="6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2142626" y="4469784"/>
                <a:ext cx="3018597" cy="142700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.            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     71,313  75,315   85,325   71,313  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2287714" y="4475946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1897853" y="3974659"/>
                <a:ext cx="622286" cy="242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 </a:t>
                </a:r>
                <a:r>
                  <a:rPr lang="ko-KR" altLang="en-US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좌표 목록</a:t>
                </a:r>
                <a:endParaRPr lang="ko-KR" altLang="en-US" sz="6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75" name="직사각형 2631"/>
              <p:cNvSpPr/>
              <p:nvPr/>
            </p:nvSpPr>
            <p:spPr>
              <a:xfrm>
                <a:off x="3180054" y="5621777"/>
                <a:ext cx="643278" cy="1905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저장</a:t>
                </a:r>
                <a:endParaRPr lang="ko-KR" altLang="en-US" sz="6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 bwMode="auto">
              <a:xfrm>
                <a:off x="2142626" y="4660312"/>
                <a:ext cx="2696314" cy="16112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2.                      71,313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75,315   85,325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71,313  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2287714" y="4666474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>
                <a:off x="2142626" y="4850840"/>
                <a:ext cx="2696314" cy="142700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3                       71,313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75,315   85,325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71,313  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2287714" y="4857002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2287714" y="5047530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 bwMode="auto">
              <a:xfrm>
                <a:off x="2142626" y="5238522"/>
                <a:ext cx="2887530" cy="142700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5.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                   71,313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75,315   85,325   89,350  </a:t>
                </a:r>
                <a:endParaRPr lang="ko-KR" altLang="en-US" sz="65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2287714" y="5238058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 bwMode="auto">
              <a:xfrm>
                <a:off x="1901556" y="3501008"/>
                <a:ext cx="3168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1911215" y="3304862"/>
                <a:ext cx="739603" cy="172731"/>
              </a:xfrm>
              <a:prstGeom prst="rect">
                <a:avLst/>
              </a:prstGeom>
              <a:noFill/>
            </p:spPr>
            <p:txBody>
              <a:bodyPr wrap="none" lIns="90000" tIns="36000" rIns="90000" bIns="36000" rtlCol="0">
                <a:spAutoFit/>
              </a:bodyPr>
              <a:lstStyle/>
              <a:p>
                <a:r>
                  <a:rPr lang="ko-KR" altLang="en-US" sz="650" b="1" smtClean="0">
                    <a:ea typeface="맑은 고딕" pitchFamily="50" charset="-127"/>
                  </a:rPr>
                  <a:t>블럭 좌표 설정</a:t>
                </a:r>
              </a:p>
            </p:txBody>
          </p:sp>
          <p:sp>
            <p:nvSpPr>
              <p:cNvPr id="186" name="직사각형 185"/>
              <p:cNvSpPr/>
              <p:nvPr/>
            </p:nvSpPr>
            <p:spPr bwMode="auto">
              <a:xfrm>
                <a:off x="2086273" y="4203780"/>
                <a:ext cx="2777565" cy="193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NO    </a:t>
                </a:r>
                <a:r>
                  <a:rPr lang="ko-KR" altLang="en-US" sz="6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블럭명                                  좌표값     </a:t>
                </a:r>
                <a:endParaRPr lang="ko-KR" altLang="en-US" sz="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5" name="직사각형 164"/>
            <p:cNvSpPr/>
            <p:nvPr/>
          </p:nvSpPr>
          <p:spPr bwMode="auto">
            <a:xfrm>
              <a:off x="1817779" y="5288215"/>
              <a:ext cx="2734344" cy="1451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6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                     71,313  </a:t>
              </a:r>
              <a:r>
                <a:rPr lang="en-US" altLang="ko-KR" sz="6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75,315   85,325   89,350  </a:t>
              </a:r>
              <a:r>
                <a:rPr lang="en-US" altLang="ko-KR" sz="6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85,330  71,319  </a:t>
              </a:r>
              <a:endParaRPr lang="ko-KR" altLang="en-US" sz="6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1" name="AutoShape 348"/>
          <p:cNvSpPr>
            <a:spLocks noChangeArrowheads="1"/>
          </p:cNvSpPr>
          <p:nvPr/>
        </p:nvSpPr>
        <p:spPr bwMode="auto">
          <a:xfrm>
            <a:off x="2309105" y="403614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6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192" name="AutoShape 348"/>
          <p:cNvSpPr>
            <a:spLocks noChangeArrowheads="1"/>
          </p:cNvSpPr>
          <p:nvPr/>
        </p:nvSpPr>
        <p:spPr bwMode="auto">
          <a:xfrm>
            <a:off x="1261526" y="4743685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7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grpSp>
        <p:nvGrpSpPr>
          <p:cNvPr id="195" name="그룹 194"/>
          <p:cNvGrpSpPr/>
          <p:nvPr/>
        </p:nvGrpSpPr>
        <p:grpSpPr>
          <a:xfrm>
            <a:off x="3846947" y="3645024"/>
            <a:ext cx="3266293" cy="2632112"/>
            <a:chOff x="1572647" y="3521918"/>
            <a:chExt cx="3266293" cy="2632112"/>
          </a:xfrm>
        </p:grpSpPr>
        <p:grpSp>
          <p:nvGrpSpPr>
            <p:cNvPr id="196" name="그룹 195"/>
            <p:cNvGrpSpPr/>
            <p:nvPr/>
          </p:nvGrpSpPr>
          <p:grpSpPr>
            <a:xfrm>
              <a:off x="1572647" y="3521918"/>
              <a:ext cx="3266293" cy="2632112"/>
              <a:chOff x="1894930" y="3284984"/>
              <a:chExt cx="3266293" cy="2632112"/>
            </a:xfrm>
          </p:grpSpPr>
          <p:sp>
            <p:nvSpPr>
              <p:cNvPr id="200" name="직사각형 199"/>
              <p:cNvSpPr/>
              <p:nvPr/>
            </p:nvSpPr>
            <p:spPr>
              <a:xfrm>
                <a:off x="2073965" y="4187686"/>
                <a:ext cx="2796575" cy="1298713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>
                  <a:lnSpc>
                    <a:spcPct val="150000"/>
                  </a:lnSpc>
                </a:pPr>
                <a:endParaRPr lang="ko-KR" altLang="en-US" sz="65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1894930" y="3284984"/>
                <a:ext cx="3177394" cy="263211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ko-KR" altLang="en-US" sz="6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689108" y="3770492"/>
                <a:ext cx="134224" cy="144000"/>
                <a:chOff x="6867463" y="2424361"/>
                <a:chExt cx="134224" cy="144000"/>
              </a:xfrm>
            </p:grpSpPr>
            <p:sp>
              <p:nvSpPr>
                <p:cNvPr id="223" name="직사각형 2631"/>
                <p:cNvSpPr/>
                <p:nvPr/>
              </p:nvSpPr>
              <p:spPr>
                <a:xfrm>
                  <a:off x="6867463" y="2424361"/>
                  <a:ext cx="134224" cy="144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800" rIns="0" bIns="4680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650" spc="-50" baseline="0" dirty="0" smtClean="0">
                      <a:solidFill>
                        <a:schemeClr val="tx1"/>
                      </a:solidFill>
                      <a:latin typeface="맑은 고딕" pitchFamily="50" charset="-127"/>
                      <a:ea typeface="맑은 고딕" pitchFamily="50" charset="-127"/>
                    </a:rPr>
                    <a:t>      </a:t>
                  </a:r>
                  <a:endParaRPr lang="ko-KR" altLang="en-US" sz="65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08" y="2449060"/>
                  <a:ext cx="95344" cy="95344"/>
                </a:xfrm>
                <a:prstGeom prst="rect">
                  <a:avLst/>
                </a:prstGeom>
              </p:spPr>
            </p:pic>
          </p:grpSp>
          <p:sp>
            <p:nvSpPr>
              <p:cNvPr id="203" name="직사각형 202"/>
              <p:cNvSpPr/>
              <p:nvPr/>
            </p:nvSpPr>
            <p:spPr bwMode="auto">
              <a:xfrm>
                <a:off x="2065629" y="3757239"/>
                <a:ext cx="1600981" cy="1683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dirty="0" smtClean="0">
                    <a:latin typeface="맑은 고딕" pitchFamily="50" charset="-127"/>
                    <a:ea typeface="맑은 고딕" pitchFamily="50" charset="-127"/>
                  </a:rPr>
                  <a:t>Block.xml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4" name="직사각형 2631"/>
              <p:cNvSpPr/>
              <p:nvPr/>
            </p:nvSpPr>
            <p:spPr>
              <a:xfrm>
                <a:off x="3939434" y="3771249"/>
                <a:ext cx="352878" cy="14770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50" b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등</a:t>
                </a:r>
                <a:r>
                  <a:rPr lang="ko-KR" altLang="en-US" sz="65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록</a:t>
                </a:r>
                <a:endParaRPr lang="ko-KR" altLang="en-US" sz="65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897853" y="3534006"/>
                <a:ext cx="846707" cy="242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 </a:t>
                </a:r>
                <a:r>
                  <a:rPr lang="ko-KR" altLang="en-US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 좌</a:t>
                </a:r>
                <a:r>
                  <a:rPr lang="ko-KR" altLang="en-US" sz="6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표</a:t>
                </a:r>
                <a:r>
                  <a:rPr lang="en-US" altLang="ko-KR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 </a:t>
                </a:r>
                <a:r>
                  <a:rPr lang="ko-KR" altLang="en-US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파일 등록</a:t>
                </a:r>
                <a:endParaRPr lang="ko-KR" altLang="en-US" sz="6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 bwMode="auto">
              <a:xfrm>
                <a:off x="2142626" y="4469784"/>
                <a:ext cx="3018597" cy="142700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.            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     71,313  75,315   85,325   71,313  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287714" y="4475946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897853" y="3974659"/>
                <a:ext cx="622286" cy="242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 </a:t>
                </a:r>
                <a:r>
                  <a:rPr lang="ko-KR" altLang="en-US" sz="65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sym typeface="Wingdings 2"/>
                  </a:rPr>
                  <a:t>좌표 목록</a:t>
                </a:r>
                <a:endParaRPr lang="ko-KR" altLang="en-US" sz="6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210" name="직사각형 2631"/>
              <p:cNvSpPr/>
              <p:nvPr/>
            </p:nvSpPr>
            <p:spPr>
              <a:xfrm>
                <a:off x="3180054" y="5621777"/>
                <a:ext cx="643278" cy="1905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6800" rIns="0" bIns="4680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저장</a:t>
                </a:r>
                <a:endParaRPr lang="ko-KR" altLang="en-US" sz="6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 bwMode="auto">
              <a:xfrm>
                <a:off x="2142626" y="4660312"/>
                <a:ext cx="2696314" cy="161124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2.                      71,313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75,315   85,325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71,313  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287714" y="4666474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2142626" y="4850840"/>
                <a:ext cx="2696314" cy="142700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3                       71,313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75,315   85,325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71,313  </a:t>
                </a:r>
                <a:endParaRPr lang="ko-KR" altLang="en-US" sz="6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2287714" y="4857002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2287714" y="5047530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2142626" y="5238522"/>
                <a:ext cx="2887530" cy="142700"/>
              </a:xfrm>
              <a:prstGeom prst="rect">
                <a:avLst/>
              </a:prstGeom>
              <a:noFill/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5. </a:t>
                </a:r>
                <a:r>
                  <a:rPr lang="en-US" altLang="ko-KR" sz="650" smtClean="0">
                    <a:latin typeface="맑은 고딕" pitchFamily="50" charset="-127"/>
                    <a:ea typeface="맑은 고딕" pitchFamily="50" charset="-127"/>
                  </a:rPr>
                  <a:t>                     71,313  </a:t>
                </a:r>
                <a:r>
                  <a:rPr lang="en-US" altLang="ko-KR" sz="650">
                    <a:latin typeface="맑은 고딕" pitchFamily="50" charset="-127"/>
                    <a:ea typeface="맑은 고딕" pitchFamily="50" charset="-127"/>
                  </a:rPr>
                  <a:t>75,315   85,325   89,350  </a:t>
                </a:r>
                <a:endParaRPr lang="ko-KR" altLang="en-US" sz="65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2287714" y="5238058"/>
                <a:ext cx="468737" cy="129071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ko-KR" altLang="en-US" sz="650" dirty="0">
                  <a:ea typeface="맑은 고딕" pitchFamily="50" charset="-127"/>
                </a:endParaRPr>
              </a:p>
            </p:txBody>
          </p:sp>
          <p:cxnSp>
            <p:nvCxnSpPr>
              <p:cNvPr id="220" name="직선 연결선 219"/>
              <p:cNvCxnSpPr/>
              <p:nvPr/>
            </p:nvCxnSpPr>
            <p:spPr bwMode="auto">
              <a:xfrm>
                <a:off x="1901556" y="3501008"/>
                <a:ext cx="3168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1" name="TextBox 220"/>
              <p:cNvSpPr txBox="1"/>
              <p:nvPr/>
            </p:nvSpPr>
            <p:spPr>
              <a:xfrm>
                <a:off x="1911215" y="3304862"/>
                <a:ext cx="906315" cy="172731"/>
              </a:xfrm>
              <a:prstGeom prst="rect">
                <a:avLst/>
              </a:prstGeom>
              <a:noFill/>
            </p:spPr>
            <p:txBody>
              <a:bodyPr wrap="none" lIns="90000" tIns="36000" rIns="90000" bIns="36000" rtlCol="0">
                <a:spAutoFit/>
              </a:bodyPr>
              <a:lstStyle/>
              <a:p>
                <a:r>
                  <a:rPr lang="ko-KR" altLang="en-US" sz="650" b="1" smtClean="0">
                    <a:ea typeface="맑은 고딕" pitchFamily="50" charset="-127"/>
                  </a:rPr>
                  <a:t>비지정</a:t>
                </a:r>
                <a:r>
                  <a:rPr lang="ko-KR" altLang="en-US" sz="650" b="1">
                    <a:ea typeface="맑은 고딕" pitchFamily="50" charset="-127"/>
                  </a:rPr>
                  <a:t>석</a:t>
                </a:r>
                <a:r>
                  <a:rPr lang="ko-KR" altLang="en-US" sz="650" b="1" smtClean="0">
                    <a:ea typeface="맑은 고딕" pitchFamily="50" charset="-127"/>
                  </a:rPr>
                  <a:t> 좌표 설정</a:t>
                </a:r>
              </a:p>
            </p:txBody>
          </p:sp>
          <p:sp>
            <p:nvSpPr>
              <p:cNvPr id="222" name="직사각형 221"/>
              <p:cNvSpPr/>
              <p:nvPr/>
            </p:nvSpPr>
            <p:spPr bwMode="auto">
              <a:xfrm>
                <a:off x="2086273" y="4203780"/>
                <a:ext cx="2777565" cy="193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square" lIns="36000" tIns="46800" rIns="36000" bIns="46800" rtlCol="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6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NO  </a:t>
                </a:r>
                <a:r>
                  <a:rPr lang="ko-KR" altLang="en-US" sz="6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비지정석명                                  좌표값     </a:t>
                </a:r>
                <a:endParaRPr lang="ko-KR" altLang="en-US" sz="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8" name="직사각형 197"/>
            <p:cNvSpPr/>
            <p:nvPr/>
          </p:nvSpPr>
          <p:spPr bwMode="auto">
            <a:xfrm>
              <a:off x="1817779" y="5288215"/>
              <a:ext cx="2734344" cy="145176"/>
            </a:xfrm>
            <a:prstGeom prst="rect">
              <a:avLst/>
            </a:prstGeom>
            <a:noFill/>
            <a:ln w="3175" algn="ctr">
              <a:noFill/>
              <a:round/>
              <a:headEnd/>
              <a:tailEnd/>
            </a:ln>
          </p:spPr>
          <p:txBody>
            <a:bodyPr wrap="square" lIns="36000" tIns="46800" rIns="36000" bIns="46800" rtlCol="0" anchor="ctr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6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6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                     71,313  </a:t>
              </a:r>
              <a:r>
                <a:rPr lang="en-US" altLang="ko-KR" sz="6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75,315   85,325   89,350  </a:t>
              </a:r>
              <a:r>
                <a:rPr lang="en-US" altLang="ko-KR" sz="6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85,330  71,319  </a:t>
              </a:r>
              <a:endParaRPr lang="ko-KR" altLang="en-US" sz="6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5" name="AutoShape 348"/>
          <p:cNvSpPr>
            <a:spLocks noChangeArrowheads="1"/>
          </p:cNvSpPr>
          <p:nvPr/>
        </p:nvSpPr>
        <p:spPr bwMode="auto">
          <a:xfrm>
            <a:off x="5613089" y="4034453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6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226" name="AutoShape 348"/>
          <p:cNvSpPr>
            <a:spLocks noChangeArrowheads="1"/>
          </p:cNvSpPr>
          <p:nvPr/>
        </p:nvSpPr>
        <p:spPr bwMode="auto">
          <a:xfrm>
            <a:off x="4565510" y="4741995"/>
            <a:ext cx="131067" cy="135767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600" smtClean="0">
                <a:ea typeface="맑은 고딕" panose="020B0503020000020004" pitchFamily="50" charset="-127"/>
              </a:rPr>
              <a:t>7</a:t>
            </a:r>
            <a:endParaRPr kumimoji="0" lang="en-US" altLang="ko-KR" sz="600"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장소검색</a:t>
            </a:r>
            <a:r>
              <a:rPr lang="en-US" altLang="ko-KR" smtClean="0"/>
              <a:t>, </a:t>
            </a:r>
            <a:r>
              <a:rPr lang="ko-KR" altLang="en-US" smtClean="0"/>
              <a:t>블럭좌표설정</a:t>
            </a:r>
            <a:r>
              <a:rPr lang="en-US" altLang="ko-KR" smtClean="0"/>
              <a:t>, </a:t>
            </a:r>
            <a:r>
              <a:rPr lang="ko-KR" altLang="en-US" smtClean="0"/>
              <a:t>비지정석 좌표 설정  팝업창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14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4554" y="234765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+mn-ea"/>
                <a:ea typeface="+mn-ea"/>
              </a:rPr>
              <a:t>2.  </a:t>
            </a:r>
            <a:r>
              <a:rPr lang="ko-KR" altLang="en-US" sz="2800" smtClean="0">
                <a:latin typeface="+mn-ea"/>
                <a:ea typeface="+mn-ea"/>
              </a:rPr>
              <a:t>미니맵</a:t>
            </a:r>
            <a:r>
              <a:rPr lang="en-US" altLang="ko-KR" sz="2800" smtClean="0">
                <a:latin typeface="+mn-ea"/>
                <a:ea typeface="+mn-ea"/>
              </a:rPr>
              <a:t>, </a:t>
            </a:r>
            <a:r>
              <a:rPr lang="ko-KR" altLang="en-US" sz="2800" smtClean="0">
                <a:latin typeface="+mn-ea"/>
                <a:ea typeface="+mn-ea"/>
              </a:rPr>
              <a:t>전체맵의 역할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552" y="3212976"/>
            <a:ext cx="3211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  <a:ea typeface="+mn-ea"/>
              </a:rPr>
              <a:t>[</a:t>
            </a:r>
            <a:r>
              <a:rPr lang="ko-KR" altLang="en-US" sz="800" smtClean="0">
                <a:latin typeface="+mn-ea"/>
                <a:ea typeface="+mn-ea"/>
              </a:rPr>
              <a:t>미니맵</a:t>
            </a:r>
            <a:r>
              <a:rPr lang="en-US" altLang="ko-KR" sz="800" smtClean="0">
                <a:latin typeface="+mn-ea"/>
                <a:ea typeface="+mn-ea"/>
              </a:rPr>
              <a:t>]</a:t>
            </a:r>
          </a:p>
          <a:p>
            <a:endParaRPr lang="en-US" altLang="ko-KR" sz="800" smtClean="0">
              <a:latin typeface="+mn-ea"/>
              <a:ea typeface="+mn-ea"/>
            </a:endParaRPr>
          </a:p>
          <a:p>
            <a:r>
              <a:rPr lang="en-US" altLang="ko-KR" sz="800" smtClean="0">
                <a:latin typeface="+mn-ea"/>
                <a:ea typeface="+mn-ea"/>
              </a:rPr>
              <a:t>-</a:t>
            </a:r>
            <a:r>
              <a:rPr lang="ko-KR" altLang="en-US" sz="800" smtClean="0">
                <a:latin typeface="+mn-ea"/>
                <a:ea typeface="+mn-ea"/>
              </a:rPr>
              <a:t> </a:t>
            </a:r>
            <a:r>
              <a:rPr lang="ko-KR" altLang="en-US" sz="800" smtClean="0">
                <a:latin typeface="+mj-ea"/>
                <a:ea typeface="+mj-ea"/>
              </a:rPr>
              <a:t>미니맵 이미지 항상 최소크기로 보여 짐</a:t>
            </a:r>
            <a:r>
              <a:rPr lang="en-US" altLang="ko-KR" sz="800" smtClean="0">
                <a:latin typeface="+mj-ea"/>
                <a:ea typeface="+mj-ea"/>
              </a:rPr>
              <a:t>.</a:t>
            </a:r>
          </a:p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>
                <a:latin typeface="+mn-ea"/>
                <a:ea typeface="+mn-ea"/>
              </a:rPr>
              <a:t>미니맵위에 빨간색 사각형은 전체맵 </a:t>
            </a:r>
            <a:r>
              <a:rPr lang="en-US" altLang="ko-KR" sz="800" smtClean="0">
                <a:latin typeface="+mn-ea"/>
                <a:ea typeface="+mn-ea"/>
              </a:rPr>
              <a:t>view</a:t>
            </a:r>
            <a:r>
              <a:rPr lang="ko-KR" altLang="en-US" sz="800" smtClean="0">
                <a:latin typeface="+mn-ea"/>
                <a:ea typeface="+mn-ea"/>
              </a:rPr>
              <a:t>의 위치와 축척을 말함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미니맵을 클릭시 해당위치로 이동</a:t>
            </a:r>
            <a:r>
              <a:rPr lang="en-US" altLang="ko-KR" sz="800" smtClean="0">
                <a:latin typeface="+mn-ea"/>
                <a:ea typeface="+mn-ea"/>
              </a:rPr>
              <a:t>+</a:t>
            </a:r>
            <a:r>
              <a:rPr lang="ko-KR" altLang="en-US" sz="800" smtClean="0">
                <a:latin typeface="+mn-ea"/>
                <a:ea typeface="+mn-ea"/>
              </a:rPr>
              <a:t>확대</a:t>
            </a:r>
            <a:r>
              <a:rPr lang="en-US" altLang="ko-KR" sz="800" smtClean="0">
                <a:latin typeface="+mn-ea"/>
                <a:ea typeface="+mn-ea"/>
              </a:rPr>
              <a:t>(3</a:t>
            </a:r>
            <a:r>
              <a:rPr lang="ko-KR" altLang="en-US" sz="800" smtClean="0">
                <a:latin typeface="+mn-ea"/>
                <a:ea typeface="+mn-ea"/>
              </a:rPr>
              <a:t>단계로</a:t>
            </a:r>
            <a:r>
              <a:rPr lang="en-US" altLang="ko-KR" sz="800" smtClean="0">
                <a:latin typeface="+mn-ea"/>
                <a:ea typeface="+mn-ea"/>
              </a:rPr>
              <a:t>) </a:t>
            </a:r>
            <a:r>
              <a:rPr lang="ko-KR" altLang="en-US" sz="800" smtClean="0">
                <a:latin typeface="+mn-ea"/>
                <a:ea typeface="+mn-ea"/>
              </a:rPr>
              <a:t>기능 제공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미니맵 기능 역할 끝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  <a:p>
            <a:endParaRPr lang="en-US" altLang="ko-KR" sz="800">
              <a:latin typeface="+mn-ea"/>
              <a:ea typeface="+mn-ea"/>
            </a:endParaRPr>
          </a:p>
          <a:p>
            <a:r>
              <a:rPr lang="en-US" altLang="ko-KR" sz="800" smtClean="0">
                <a:latin typeface="+mn-ea"/>
                <a:ea typeface="+mn-ea"/>
              </a:rPr>
              <a:t>[</a:t>
            </a:r>
            <a:r>
              <a:rPr lang="ko-KR" altLang="en-US" sz="800" smtClean="0">
                <a:latin typeface="+mn-ea"/>
                <a:ea typeface="+mn-ea"/>
              </a:rPr>
              <a:t>전체맵</a:t>
            </a:r>
            <a:r>
              <a:rPr lang="en-US" altLang="ko-KR" sz="800" smtClean="0">
                <a:latin typeface="+mn-ea"/>
                <a:ea typeface="+mn-ea"/>
              </a:rPr>
              <a:t>]</a:t>
            </a:r>
          </a:p>
          <a:p>
            <a:endParaRPr lang="en-US" altLang="ko-KR" sz="800">
              <a:latin typeface="+mn-ea"/>
              <a:ea typeface="+mn-ea"/>
            </a:endParaRPr>
          </a:p>
          <a:p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좌석의 추가</a:t>
            </a:r>
            <a:r>
              <a:rPr lang="en-US" altLang="ko-KR" sz="800" smtClean="0">
                <a:latin typeface="+mn-ea"/>
                <a:ea typeface="+mn-ea"/>
              </a:rPr>
              <a:t>,</a:t>
            </a:r>
            <a:r>
              <a:rPr lang="ko-KR" altLang="en-US" sz="800" smtClean="0">
                <a:latin typeface="+mn-ea"/>
                <a:ea typeface="+mn-ea"/>
              </a:rPr>
              <a:t>삭제</a:t>
            </a:r>
            <a:r>
              <a:rPr lang="en-US" altLang="ko-KR" sz="800" smtClean="0">
                <a:latin typeface="+mn-ea"/>
                <a:ea typeface="+mn-ea"/>
              </a:rPr>
              <a:t>,</a:t>
            </a:r>
            <a:r>
              <a:rPr lang="ko-KR" altLang="en-US" sz="800" smtClean="0">
                <a:latin typeface="+mn-ea"/>
                <a:ea typeface="+mn-ea"/>
              </a:rPr>
              <a:t>선택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71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784" y="86435"/>
            <a:ext cx="6301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-1.  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물리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논리도면 드로잉 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bg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미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등록시  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제공</a:t>
            </a:r>
            <a:r>
              <a:rPr lang="en-US" altLang="ko-KR" sz="1000" b="1" smtClean="0">
                <a:ea typeface="맑은 고딕" panose="020B0503020000020004" pitchFamily="50" charset="-127"/>
              </a:rPr>
              <a:t>(</a:t>
            </a:r>
            <a:r>
              <a:rPr lang="ko-KR" altLang="en-US" sz="1000" b="1" smtClean="0">
                <a:ea typeface="맑은 고딕" panose="020B0503020000020004" pitchFamily="50" charset="-127"/>
              </a:rPr>
              <a:t>공연장 크기에 따라 단계를 달리 함</a:t>
            </a:r>
            <a:r>
              <a:rPr lang="en-US" altLang="ko-KR" sz="1000" b="1" smtClean="0">
                <a:ea typeface="맑은 고딕" panose="020B0503020000020004" pitchFamily="50" charset="-127"/>
              </a:rPr>
              <a:t>)</a:t>
            </a:r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3025512" y="1481545"/>
            <a:ext cx="468052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647" y="2720538"/>
            <a:ext cx="18998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접근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최소크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좌석선택 불가 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994555" y="1967273"/>
            <a:ext cx="450673" cy="36004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 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4488" y="1136361"/>
            <a:ext cx="2496277" cy="1512168"/>
            <a:chOff x="317872" y="574152"/>
            <a:chExt cx="2304256" cy="1512168"/>
          </a:xfrm>
        </p:grpSpPr>
        <p:sp>
          <p:nvSpPr>
            <p:cNvPr id="40" name="직사각형 39"/>
            <p:cNvSpPr/>
            <p:nvPr/>
          </p:nvSpPr>
          <p:spPr>
            <a:xfrm>
              <a:off x="317872" y="574152"/>
              <a:ext cx="2304256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 descr="http://ticketimage.interpark.com/TMGSNAS/TMGS/R/14/14000552RGN001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66" y="581079"/>
              <a:ext cx="1791272" cy="15052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66983" y="1112642"/>
              <a:ext cx="38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드로잉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688758" y="1136361"/>
            <a:ext cx="2501319" cy="1512908"/>
            <a:chOff x="3504907" y="574152"/>
            <a:chExt cx="2308910" cy="1512908"/>
          </a:xfrm>
        </p:grpSpPr>
        <p:sp>
          <p:nvSpPr>
            <p:cNvPr id="44" name="직사각형 43"/>
            <p:cNvSpPr/>
            <p:nvPr/>
          </p:nvSpPr>
          <p:spPr>
            <a:xfrm>
              <a:off x="3504907" y="574152"/>
              <a:ext cx="2308910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873" y="581079"/>
              <a:ext cx="1795344" cy="15059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5365780" y="1124744"/>
              <a:ext cx="38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드로잉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70983" y="1085131"/>
            <a:ext cx="2501319" cy="1512908"/>
            <a:chOff x="6391773" y="522922"/>
            <a:chExt cx="2308910" cy="1512908"/>
          </a:xfrm>
        </p:grpSpPr>
        <p:sp>
          <p:nvSpPr>
            <p:cNvPr id="55" name="직사각형 54"/>
            <p:cNvSpPr/>
            <p:nvPr/>
          </p:nvSpPr>
          <p:spPr>
            <a:xfrm>
              <a:off x="6391773" y="522922"/>
              <a:ext cx="2308910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739" y="529849"/>
              <a:ext cx="1795344" cy="15059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8262082" y="1131888"/>
              <a:ext cx="38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드로잉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endParaRPr lang="en-US" altLang="ko-KR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60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오른쪽 화살표 67"/>
          <p:cNvSpPr/>
          <p:nvPr/>
        </p:nvSpPr>
        <p:spPr>
          <a:xfrm>
            <a:off x="6357282" y="1489257"/>
            <a:ext cx="468052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왼쪽 화살표 68"/>
          <p:cNvSpPr/>
          <p:nvPr/>
        </p:nvSpPr>
        <p:spPr>
          <a:xfrm>
            <a:off x="6326325" y="1974985"/>
            <a:ext cx="450673" cy="36004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 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70712" y="5029145"/>
            <a:ext cx="8018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확대 비율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77615" y="3474676"/>
            <a:ext cx="2501319" cy="15110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43897" y="40930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드로잉</a:t>
            </a:r>
            <a:endParaRPr lang="en-US" altLang="ko-KR" sz="6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6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56" y="3484681"/>
            <a:ext cx="1944389" cy="150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" name="오른쪽 화살표 69"/>
          <p:cNvSpPr/>
          <p:nvPr/>
        </p:nvSpPr>
        <p:spPr>
          <a:xfrm rot="5400000">
            <a:off x="7662427" y="2925627"/>
            <a:ext cx="432048" cy="3900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왼쪽 화살표 70"/>
          <p:cNvSpPr/>
          <p:nvPr/>
        </p:nvSpPr>
        <p:spPr>
          <a:xfrm rot="5400000">
            <a:off x="8208661" y="2917607"/>
            <a:ext cx="416006" cy="3900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 </a:t>
            </a:r>
            <a:r>
              <a:rPr lang="ko-KR" altLang="en-US" sz="6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65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99" y="1188833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362098" y="1191106"/>
            <a:ext cx="409803" cy="3310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52" y="1183007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842689" y="1233600"/>
            <a:ext cx="169125" cy="15114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2" y="1147287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9115551" y="1226456"/>
            <a:ext cx="150021" cy="1313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 descr="http://ticketimage.interpark.com/TMGSNAS/TMGS/R/14/14000552RGN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430" y="3536473"/>
            <a:ext cx="445334" cy="34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9143126" y="3629931"/>
            <a:ext cx="122446" cy="825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U자형 화살표 52"/>
          <p:cNvSpPr/>
          <p:nvPr/>
        </p:nvSpPr>
        <p:spPr>
          <a:xfrm>
            <a:off x="2501520" y="709149"/>
            <a:ext cx="5571953" cy="473858"/>
          </a:xfrm>
          <a:prstGeom prst="uturnArrow">
            <a:avLst>
              <a:gd name="adj1" fmla="val 25000"/>
              <a:gd name="adj2" fmla="val 25000"/>
              <a:gd name="adj3" fmla="val 26876"/>
              <a:gd name="adj4" fmla="val 43750"/>
              <a:gd name="adj5" fmla="val 885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미니맵에서 클릭한 </a:t>
            </a:r>
            <a:r>
              <a:rPr lang="ko-KR" altLang="en-US" sz="75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위치로 이동</a:t>
            </a:r>
            <a:r>
              <a:rPr lang="en-US" altLang="ko-KR" sz="75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75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4250" y="6433591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 </a:t>
            </a:r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사용자단과 </a:t>
            </a:r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달리 선택좌석해제가 빈영역 </a:t>
            </a:r>
            <a:r>
              <a:rPr lang="en-US" altLang="ko-KR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</a:t>
            </a:r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이루어진다</a:t>
            </a:r>
            <a:r>
              <a:rPr lang="en-US" altLang="ko-KR" sz="7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44464"/>
              </p:ext>
            </p:extLst>
          </p:nvPr>
        </p:nvGraphicFramePr>
        <p:xfrm>
          <a:off x="272480" y="3168206"/>
          <a:ext cx="6474724" cy="317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4"/>
                <a:gridCol w="1048956"/>
                <a:gridCol w="1282406"/>
                <a:gridCol w="733818"/>
                <a:gridCol w="792088"/>
                <a:gridCol w="360040"/>
                <a:gridCol w="288032"/>
                <a:gridCol w="1578180"/>
              </a:tblGrid>
              <a:tr h="211061"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ko-KR" sz="700" smtClean="0">
                          <a:solidFill>
                            <a:schemeClr val="tx1"/>
                          </a:solidFill>
                          <a:latin typeface="+mn-ea"/>
                        </a:rPr>
                        <a:t>Control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마우스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키보드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물리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논리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1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49530" marR="4953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wheel  up </a:t>
                      </a:r>
                      <a:endParaRPr lang="ko-KR" altLang="en-US" sz="650" b="0" u="none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구글맵과 동일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특정위치로 이동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미니맵에서 확대위치  </a:t>
                      </a:r>
                      <a:r>
                        <a:rPr lang="en-US" altLang="ko-KR" sz="650" b="0" kern="12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전체맵 클릭을 통한 이동</a:t>
                      </a:r>
                      <a:r>
                        <a:rPr lang="en-US" altLang="ko-KR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확대 불가</a:t>
                      </a:r>
                      <a:r>
                        <a:rPr lang="en-US" altLang="ko-KR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전체맵은 </a:t>
                      </a:r>
                      <a:r>
                        <a:rPr lang="en-US" altLang="ko-KR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only  </a:t>
                      </a:r>
                      <a:r>
                        <a:rPr lang="ko-KR" altLang="en-US" sz="65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좌석 선택시만  클릭 함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wheel  down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View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전체맵에서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  <a:endParaRPr lang="ko-KR" altLang="en-US" sz="650" b="0" u="none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 좌석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OR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좌석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영역 해제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빈영역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ESC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55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다중 좌석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OR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비지정석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lang="ko-KR" altLang="en-US" sz="6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r>
                        <a:rPr lang="en-US" altLang="ko-KR" sz="6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  <a:r>
                        <a:rPr lang="ko-KR" altLang="en-US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endParaRPr lang="en-US" altLang="ko-KR" sz="6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r>
                        <a:rPr lang="en-US" altLang="ko-KR" sz="6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Click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이동과 중복되지 않기 위해 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shift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이동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후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Drag-and-drop </a:t>
                      </a:r>
                      <a:endParaRPr lang="ko-KR" altLang="en-US" sz="650" b="0" u="none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←↑→↓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 클릭</a:t>
                      </a:r>
                      <a:endParaRPr lang="en-US" altLang="ko-KR" sz="65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c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우클릭시 복사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붙여넣기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레이어 보여짐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좌석정보까지 같이 복사됨</a:t>
                      </a: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붙여넣기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 클릭</a:t>
                      </a:r>
                      <a:endParaRPr lang="en-US" altLang="ko-KR" sz="65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v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붙여넣기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되는 위치는</a:t>
                      </a:r>
                      <a:endParaRPr lang="en-US" altLang="ko-KR" sz="650" b="0" kern="12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복사한 좌석의 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10px </a:t>
                      </a:r>
                      <a:r>
                        <a:rPr lang="ko-KR" altLang="en-US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우측아래</a:t>
                      </a: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실행취소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실행취소 버튼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z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다시실행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다시실행 버튼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</a:t>
                      </a:r>
                      <a:r>
                        <a:rPr lang="en-US" altLang="ko-KR" sz="6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 + z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5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최소크기로 보기</a:t>
                      </a:r>
                      <a:endParaRPr lang="ko-KR" altLang="en-US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F</a:t>
                      </a:r>
                      <a:r>
                        <a:rPr lang="ko-KR" altLang="en-US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lang="en-US" altLang="ko-KR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Ctrl + f</a:t>
                      </a:r>
                      <a:endParaRPr lang="ko-KR" altLang="en-US" sz="65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en-US" altLang="ko-KR" sz="65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65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65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7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square" lIns="36000" tIns="36000" rIns="36000" bIns="36000" rtlCol="0" anchor="t">
        <a:noAutofit/>
      </a:bodyPr>
      <a:lstStyle>
        <a:defPPr>
          <a:defRPr sz="700" b="0" dirty="0" smtClean="0">
            <a:solidFill>
              <a:schemeClr val="tx1">
                <a:lumMod val="85000"/>
                <a:lumOff val="15000"/>
              </a:schemeClr>
            </a:solidFill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90000" tIns="36000" rIns="90000" bIns="36000" rtlCol="0">
        <a:spAutoFit/>
      </a:bodyPr>
      <a:lstStyle>
        <a:defPPr>
          <a:defRPr sz="90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175">
          <a:solidFill>
            <a:schemeClr val="bg1">
              <a:lumMod val="65000"/>
            </a:schemeClr>
          </a:solidFill>
        </a:ln>
      </a:spPr>
      <a:bodyPr wrap="none" lIns="90000" tIns="36000" rIns="90000" bIns="36000" rtlCol="0" anchor="ctr">
        <a:noAutofit/>
      </a:bodyPr>
      <a:lstStyle>
        <a:defPPr algn="ctr">
          <a:defRPr sz="700" b="1" dirty="0">
            <a:solidFill>
              <a:schemeClr val="bg1"/>
            </a:solidFill>
            <a:latin typeface="나눔고딕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90000" tIns="36000" rIns="90000" bIns="36000" rtlCol="0">
        <a:spAutoFit/>
      </a:bodyPr>
      <a:lstStyle>
        <a:defPPr>
          <a:defRPr sz="900" dirty="0" smtClean="0">
            <a:latin typeface="나눔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lIns="90000" tIns="46800" rIns="90000" bIns="46800" rtlCol="0" anchor="ctr">
        <a:noAutofit/>
      </a:bodyPr>
      <a:lstStyle>
        <a:defPPr>
          <a:defRPr sz="800" dirty="0" smtClean="0">
            <a:latin typeface="돋움" pitchFamily="50" charset="-127"/>
            <a:ea typeface="돋움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90000" tIns="36000" rIns="90000" bIns="36000" rtlCol="0">
        <a:spAutoFit/>
      </a:bodyPr>
      <a:lstStyle>
        <a:defPPr>
          <a:defRPr sz="900" dirty="0" smtClean="0">
            <a:latin typeface="나눔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290123</TotalTime>
  <Words>6691</Words>
  <Application>Microsoft Office PowerPoint</Application>
  <PresentationFormat>A4 용지(210x297mm)</PresentationFormat>
  <Paragraphs>2350</Paragraphs>
  <Slides>35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기본 디자인</vt:lpstr>
      <vt:lpstr>2_기본 디자인</vt:lpstr>
      <vt:lpstr>3_기본 디자인</vt:lpstr>
      <vt:lpstr>2_디자인 사용자 지정</vt:lpstr>
      <vt:lpstr>4_디자인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장소검색, 블럭좌표설정, 비지정석 좌표 설정  팝업창.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NHN 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Febsy Admin Storyboard</dc:title>
  <dc:creator>박지혜</dc:creator>
  <cp:lastModifiedBy>p</cp:lastModifiedBy>
  <cp:revision>22166</cp:revision>
  <cp:lastPrinted>2014-09-19T05:53:17Z</cp:lastPrinted>
  <dcterms:created xsi:type="dcterms:W3CDTF">2010-10-04T01:56:39Z</dcterms:created>
  <dcterms:modified xsi:type="dcterms:W3CDTF">2014-09-19T05:59:22Z</dcterms:modified>
</cp:coreProperties>
</file>