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3" r:id="rId7"/>
    <p:sldId id="262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065" autoAdjust="0"/>
  </p:normalViewPr>
  <p:slideViewPr>
    <p:cSldViewPr snapToGrid="0">
      <p:cViewPr varScale="1">
        <p:scale>
          <a:sx n="78" d="100"/>
          <a:sy n="78" d="100"/>
        </p:scale>
        <p:origin x="18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42117-34B5-454C-BEF2-78FE5CB71262}" type="datetimeFigureOut">
              <a:rPr lang="cs-CZ" smtClean="0"/>
              <a:t>14.05.2025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381AA-977E-4ACD-8460-DD2C34CD08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1301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cs-CZ" b="1" dirty="0" err="1"/>
              <a:t>DDoS</a:t>
            </a:r>
            <a:r>
              <a:rPr lang="cs-CZ" b="1" dirty="0"/>
              <a:t> (</a:t>
            </a:r>
            <a:r>
              <a:rPr lang="cs-CZ" b="1" dirty="0" err="1"/>
              <a:t>Distributed</a:t>
            </a:r>
            <a:r>
              <a:rPr lang="cs-CZ" b="1" dirty="0"/>
              <a:t> </a:t>
            </a:r>
            <a:r>
              <a:rPr lang="cs-CZ" b="1" dirty="0" err="1"/>
              <a:t>Denial</a:t>
            </a:r>
            <a:r>
              <a:rPr lang="cs-CZ" b="1" dirty="0"/>
              <a:t> </a:t>
            </a:r>
            <a:r>
              <a:rPr lang="cs-CZ" b="1" dirty="0" err="1"/>
              <a:t>of</a:t>
            </a:r>
            <a:r>
              <a:rPr lang="cs-CZ" b="1" dirty="0"/>
              <a:t> </a:t>
            </a:r>
            <a:r>
              <a:rPr lang="cs-CZ" b="1" dirty="0" err="1"/>
              <a:t>Service</a:t>
            </a:r>
            <a:r>
              <a:rPr lang="cs-CZ" b="1" dirty="0"/>
              <a:t>)</a:t>
            </a:r>
            <a:r>
              <a:rPr lang="cs-CZ" dirty="0"/>
              <a:t>: Útok, při kterém je cílový server nebo služba zahlcena obrovským množstvím požadavků z mnoha zařízení, což vede k jejímu zpomalení nebo úplnému výpadku.</a:t>
            </a:r>
          </a:p>
          <a:p>
            <a:pPr>
              <a:buNone/>
            </a:pPr>
            <a:r>
              <a:rPr lang="cs-CZ" b="1" dirty="0"/>
              <a:t>Rozdíl mezi </a:t>
            </a:r>
            <a:r>
              <a:rPr lang="cs-CZ" b="1" dirty="0" err="1"/>
              <a:t>DoS</a:t>
            </a:r>
            <a:r>
              <a:rPr lang="cs-CZ" b="1" dirty="0"/>
              <a:t> a </a:t>
            </a:r>
            <a:r>
              <a:rPr lang="cs-CZ" b="1" dirty="0" err="1"/>
              <a:t>DDoS</a:t>
            </a:r>
            <a:r>
              <a:rPr lang="cs-CZ" dirty="0"/>
              <a:t>: </a:t>
            </a:r>
            <a:r>
              <a:rPr lang="cs-CZ" dirty="0" err="1"/>
              <a:t>DoS</a:t>
            </a:r>
            <a:r>
              <a:rPr lang="cs-CZ" dirty="0"/>
              <a:t> útok pochází z jednoho zdroje, zatímco </a:t>
            </a:r>
            <a:r>
              <a:rPr lang="cs-CZ" dirty="0" err="1"/>
              <a:t>DDoS</a:t>
            </a:r>
            <a:r>
              <a:rPr lang="cs-CZ" dirty="0"/>
              <a:t> útok je distribuovaný a pochází z mnoha kompromitovaných zařízení.</a:t>
            </a:r>
          </a:p>
          <a:p>
            <a:r>
              <a:rPr lang="cs-CZ" b="1" dirty="0"/>
              <a:t>Důsledky</a:t>
            </a:r>
            <a:r>
              <a:rPr lang="cs-CZ" dirty="0"/>
              <a:t>: Finanční ztráty, ztráta důvěry zákazníků, poškození reputace.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381AA-977E-4ACD-8460-DD2C34CD08A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231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cs-CZ" b="1" dirty="0"/>
              <a:t>Definice</a:t>
            </a:r>
            <a:r>
              <a:rPr lang="cs-CZ" dirty="0"/>
              <a:t>: Síť kompromitovaných zařízení (tzv. "zombie"), která jsou ovládána útočníkem prostřednictvím malwaru.</a:t>
            </a:r>
          </a:p>
          <a:p>
            <a:pPr>
              <a:buNone/>
            </a:pPr>
            <a:r>
              <a:rPr lang="cs-CZ" b="1" dirty="0"/>
              <a:t>Zařízení v </a:t>
            </a:r>
            <a:r>
              <a:rPr lang="cs-CZ" b="1" dirty="0" err="1"/>
              <a:t>botnetu</a:t>
            </a:r>
            <a:r>
              <a:rPr lang="cs-CZ" dirty="0"/>
              <a:t>: Počítače, smartphony, routery, kamery, chytré televize a další zařízení připojená k internetu</a:t>
            </a:r>
          </a:p>
          <a:p>
            <a:pPr>
              <a:buNone/>
            </a:pPr>
            <a:r>
              <a:rPr lang="cs-CZ" b="1" dirty="0"/>
              <a:t>Řízení </a:t>
            </a:r>
            <a:r>
              <a:rPr lang="cs-CZ" b="1" dirty="0" err="1"/>
              <a:t>botnetu</a:t>
            </a:r>
            <a:r>
              <a:rPr lang="cs-CZ" dirty="0"/>
              <a:t>: Prostřednictvím centrálního serveru (C&amp;C – </a:t>
            </a:r>
            <a:r>
              <a:rPr lang="cs-CZ" dirty="0" err="1"/>
              <a:t>Command</a:t>
            </a:r>
            <a:r>
              <a:rPr lang="cs-CZ" dirty="0"/>
              <a:t> and </a:t>
            </a:r>
            <a:r>
              <a:rPr lang="cs-CZ" dirty="0" err="1"/>
              <a:t>Control</a:t>
            </a:r>
            <a:r>
              <a:rPr lang="cs-CZ" dirty="0"/>
              <a:t>) nebo pomocí peer-to-peer architektury.</a:t>
            </a:r>
          </a:p>
          <a:p>
            <a:r>
              <a:rPr lang="cs-CZ" b="1" dirty="0"/>
              <a:t>Využití</a:t>
            </a:r>
            <a:r>
              <a:rPr lang="cs-CZ" dirty="0"/>
              <a:t>: </a:t>
            </a:r>
            <a:r>
              <a:rPr lang="cs-CZ" dirty="0" err="1"/>
              <a:t>DDoS</a:t>
            </a:r>
            <a:r>
              <a:rPr lang="cs-CZ" dirty="0"/>
              <a:t> útoky, rozesílání spamu, šíření malwaru, krádeže dat.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381AA-977E-4ACD-8460-DD2C34CD08A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691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03C73-4635-5053-8480-B191F49BA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7209AD77-2459-AEB3-44AF-BC288BBCB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856EF949-86B0-BEAC-351F-260473D2A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cs-CZ" b="1" dirty="0" err="1"/>
              <a:t>Stormbotnet</a:t>
            </a:r>
            <a:r>
              <a:rPr lang="cs-CZ" b="1" dirty="0"/>
              <a:t> </a:t>
            </a:r>
            <a:r>
              <a:rPr lang="cs-CZ" b="0" dirty="0"/>
              <a:t>2007-2008, 50mil </a:t>
            </a:r>
            <a:r>
              <a:rPr lang="cs-CZ" b="0" dirty="0" err="1"/>
              <a:t>infikovanych</a:t>
            </a:r>
            <a:r>
              <a:rPr lang="cs-CZ" b="0" dirty="0"/>
              <a:t> </a:t>
            </a:r>
            <a:r>
              <a:rPr lang="cs-CZ" b="0" dirty="0" err="1"/>
              <a:t>zarizeni</a:t>
            </a:r>
            <a:r>
              <a:rPr lang="cs-CZ" b="0" dirty="0"/>
              <a:t>, </a:t>
            </a:r>
            <a:r>
              <a:rPr lang="cs-CZ" b="0" dirty="0" err="1"/>
              <a:t>rozsiren</a:t>
            </a:r>
            <a:r>
              <a:rPr lang="cs-CZ" b="0" dirty="0"/>
              <a:t> emailovými přílohami, byl schopen se bránit proti </a:t>
            </a:r>
            <a:r>
              <a:rPr lang="cs-CZ" b="0" dirty="0" err="1"/>
              <a:t>pokusum</a:t>
            </a:r>
            <a:r>
              <a:rPr lang="cs-CZ" b="0" dirty="0"/>
              <a:t> o jeho </a:t>
            </a:r>
            <a:r>
              <a:rPr lang="cs-CZ" b="0" dirty="0" err="1"/>
              <a:t>odstraneni</a:t>
            </a:r>
            <a:endParaRPr lang="cs-CZ" b="0" dirty="0"/>
          </a:p>
          <a:p>
            <a:pPr>
              <a:buNone/>
            </a:pPr>
            <a:r>
              <a:rPr lang="cs-CZ" b="1" dirty="0" err="1"/>
              <a:t>Trickbot</a:t>
            </a:r>
            <a:r>
              <a:rPr lang="cs-CZ" b="1" dirty="0"/>
              <a:t> </a:t>
            </a:r>
            <a:r>
              <a:rPr lang="cs-CZ" b="0" dirty="0"/>
              <a:t>2016-2020, </a:t>
            </a:r>
            <a:r>
              <a:rPr lang="cs-CZ" b="0" dirty="0" err="1"/>
              <a:t>zameren</a:t>
            </a:r>
            <a:r>
              <a:rPr lang="cs-CZ" b="0" dirty="0"/>
              <a:t> na </a:t>
            </a:r>
            <a:r>
              <a:rPr lang="cs-CZ" b="0" dirty="0" err="1"/>
              <a:t>bankovni</a:t>
            </a:r>
            <a:r>
              <a:rPr lang="cs-CZ" b="0" dirty="0"/>
              <a:t> </a:t>
            </a:r>
            <a:r>
              <a:rPr lang="cs-CZ" b="0" dirty="0" err="1"/>
              <a:t>udaaje</a:t>
            </a:r>
            <a:r>
              <a:rPr lang="cs-CZ" b="0" dirty="0"/>
              <a:t>, přes 1mil </a:t>
            </a:r>
            <a:r>
              <a:rPr lang="cs-CZ" b="0" dirty="0" err="1"/>
              <a:t>infikovanych</a:t>
            </a:r>
            <a:r>
              <a:rPr lang="cs-CZ" b="0" dirty="0"/>
              <a:t> </a:t>
            </a:r>
            <a:r>
              <a:rPr lang="cs-CZ" b="0" dirty="0" err="1"/>
              <a:t>zarizeni</a:t>
            </a:r>
            <a:endParaRPr lang="cs-CZ" b="0" dirty="0"/>
          </a:p>
          <a:p>
            <a:pPr>
              <a:buNone/>
            </a:pPr>
            <a:endParaRPr lang="cs-CZ" b="1" dirty="0"/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023F46C-568A-13AA-B438-B7F939E35D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381AA-977E-4ACD-8460-DD2C34CD08A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493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6B0C8F-E472-87E9-B221-2CE518FBD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7886DDE-028E-57FA-2A5F-6257B9D79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ADF56DC-B864-2AE9-D7A5-C08CFC65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160E-672D-436E-BE62-2A1C1D68EB10}" type="datetimeFigureOut">
              <a:rPr lang="cs-CZ" smtClean="0"/>
              <a:t>14.05.2025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70AB93A-D9F7-C3DE-7865-FD67DB3E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F083C4A-7A72-34D8-E241-0A7ED878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8AE2-D4A6-4ACA-9F11-ADEBE86339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241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FB181F-7146-A76A-BA1D-CD869D7D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11A6CC3-701C-CF25-A8AB-711E1FEF8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F6F73DB-4A24-4960-9A1F-B76546F87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160E-672D-436E-BE62-2A1C1D68EB10}" type="datetimeFigureOut">
              <a:rPr lang="cs-CZ" smtClean="0"/>
              <a:t>14.05.2025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EB4E670-5A6C-EDA9-67BE-82829AD7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A37E903-343E-90AB-9E3F-EDFF797A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8AE2-D4A6-4ACA-9F11-ADEBE86339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2685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E83ED3A-2DE3-EF98-C945-18AFA0F7A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FEDA0B6-3153-4731-78AF-96DB0A206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F8201F8-D40F-1590-389D-0362F5AD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160E-672D-436E-BE62-2A1C1D68EB10}" type="datetimeFigureOut">
              <a:rPr lang="cs-CZ" smtClean="0"/>
              <a:t>14.05.2025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66EE46-EFB2-6367-AE92-003468F8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737C068-640D-3254-FF03-171DFAF9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8AE2-D4A6-4ACA-9F11-ADEBE86339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244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A6D849-5CD2-397D-C764-7C2630CD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41FD490-246A-71EA-5E7A-73FDE77E9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82EDC04-C8B5-99E6-F90A-F185D8DC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160E-672D-436E-BE62-2A1C1D68EB10}" type="datetimeFigureOut">
              <a:rPr lang="cs-CZ" smtClean="0"/>
              <a:t>14.05.2025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9974ADB-7C63-551E-D3FB-29B93F79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556AD66-940D-A0E0-C13F-75CDAF85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8AE2-D4A6-4ACA-9F11-ADEBE86339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813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55E845-17E1-04FF-4202-8119B0C1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1978CFA-F532-DB08-BD41-CF0F15203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0DCDDB5-F069-62BA-969B-348C174B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160E-672D-436E-BE62-2A1C1D68EB10}" type="datetimeFigureOut">
              <a:rPr lang="cs-CZ" smtClean="0"/>
              <a:t>14.05.2025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5D5B8B1-1803-16A5-818E-167432C3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F957A0A-DB56-CEAD-55A4-EDF9724E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8AE2-D4A6-4ACA-9F11-ADEBE86339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379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4222C6-1F64-D851-C363-8FDE8021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D3C9D7-D57C-A46B-D70C-254AF3F3A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E102AD0-13C5-0444-4830-4EE8CFA7A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8153C2A-A8FE-3BB9-4E4C-FF2EA2B1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160E-672D-436E-BE62-2A1C1D68EB10}" type="datetimeFigureOut">
              <a:rPr lang="cs-CZ" smtClean="0"/>
              <a:t>14.05.2025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76A131B-5ECD-41AB-3F19-9FB8C1F9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4EBAF17-FD25-7DEC-0BAE-1459EC55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8AE2-D4A6-4ACA-9F11-ADEBE86339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313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668BD2-49C7-0B72-DABE-F6F154BC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4D38660-C531-CB2D-298E-4C4485F93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29BF55A-72ED-C0C5-A071-58B1E480D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B853CCCE-D0E2-D8DC-FCAE-BBC5230DE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9D9A60F4-6151-6FFF-8856-704AEBF0D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6343198-D981-2517-CA3B-A0C0AA9D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160E-672D-436E-BE62-2A1C1D68EB10}" type="datetimeFigureOut">
              <a:rPr lang="cs-CZ" smtClean="0"/>
              <a:t>14.05.2025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BF6D004-A89A-9CA5-19AB-637ED39B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5FCF0E18-3491-4ACF-BF33-91C2D08E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8AE2-D4A6-4ACA-9F11-ADEBE86339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410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9CE4D4-401E-B632-144E-204F6497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2F63A18-5CA1-8E4A-4C8B-B19C207C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160E-672D-436E-BE62-2A1C1D68EB10}" type="datetimeFigureOut">
              <a:rPr lang="cs-CZ" smtClean="0"/>
              <a:t>14.05.2025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91524B4-F9BC-CBE2-4CE7-262436BA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93A33CE-6477-4F8E-206B-015219CE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8AE2-D4A6-4ACA-9F11-ADEBE86339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147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D67604D-E36C-E499-6777-7D725BA9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160E-672D-436E-BE62-2A1C1D68EB10}" type="datetimeFigureOut">
              <a:rPr lang="cs-CZ" smtClean="0"/>
              <a:t>14.05.2025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4B77148-9B97-5D6B-4A1D-FD1C897A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C8A394E-E73B-FAA1-CADF-2CD1CA12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8AE2-D4A6-4ACA-9F11-ADEBE86339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264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6F8121-566E-0B17-51E5-16FDA548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407A26-C8D7-6626-56FA-B60EE5D28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8E6A658-99D8-45BF-5805-94BC5D9F4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92D0E45-9B58-BA59-89A9-D8D12509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160E-672D-436E-BE62-2A1C1D68EB10}" type="datetimeFigureOut">
              <a:rPr lang="cs-CZ" smtClean="0"/>
              <a:t>14.05.2025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594688B-EC93-7494-7E9B-90CFCCF1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7858B46-01A7-AB6A-8D87-2BD11C07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8AE2-D4A6-4ACA-9F11-ADEBE86339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214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A9EFC4-BD44-4B0F-D536-BE89E8AE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6D1DB70A-62C5-B37C-4641-AC7B3D046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7880E67-C62D-2DDC-03DA-AE9AB1B7F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C43B4D3-4921-75A0-DDE7-F45432D8D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C160E-672D-436E-BE62-2A1C1D68EB10}" type="datetimeFigureOut">
              <a:rPr lang="cs-CZ" smtClean="0"/>
              <a:t>14.05.2025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4542449-179F-0629-2701-D613EA00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80D779A-5521-EE0A-5783-2BD7564C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8AE2-D4A6-4ACA-9F11-ADEBE86339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760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3AD8BC5-2FC2-CC04-6070-0602DF74B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64B62FC-E244-8CE9-14AA-B6806539F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3A096DA-C397-9C7A-B6B0-4E121CBD3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CC160E-672D-436E-BE62-2A1C1D68EB10}" type="datetimeFigureOut">
              <a:rPr lang="cs-CZ" smtClean="0"/>
              <a:t>14.05.2025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0E5C7E5-E6CD-BA70-720C-5B2FA5CB6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77DE41-D9EF-1D98-B51C-07DC99797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7B8AE2-D4A6-4ACA-9F11-ADEBE86339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621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orm_botnet" TargetMode="External"/><Relationship Id="rId2" Type="http://schemas.openxmlformats.org/officeDocument/2006/relationships/hyperlink" Target="https://www.eset.com/cz/blog/hrozby/botnety-vroce-2020-a-jak-se-pred-nimi-chran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lp.eset.com/glossary/cs-CZ/botnet.html" TargetMode="External"/><Relationship Id="rId5" Type="http://schemas.openxmlformats.org/officeDocument/2006/relationships/hyperlink" Target="https://www.kaspersky.com/blog/smominru-botnet-eternalblue/28862/" TargetMode="External"/><Relationship Id="rId4" Type="http://schemas.openxmlformats.org/officeDocument/2006/relationships/hyperlink" Target="https://cs.wikipedia.org/wiki/%C5%98%C3%ADdic%C3%AD_server_pro_malwa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FF113F-89E9-CEE2-B254-0B011E1A9A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>
                <a:latin typeface="Abadi" panose="020F0502020204030204" pitchFamily="34" charset="0"/>
              </a:rPr>
              <a:t>DDOS a </a:t>
            </a:r>
            <a:r>
              <a:rPr lang="cs-CZ" b="1" dirty="0" err="1">
                <a:latin typeface="Abadi" panose="020F0502020204030204" pitchFamily="34" charset="0"/>
              </a:rPr>
              <a:t>botnet</a:t>
            </a:r>
            <a:endParaRPr lang="cs-CZ" b="1" dirty="0">
              <a:latin typeface="Abadi" panose="020F050202020403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777E56C-30EA-C5B1-3F5C-4748DCE7B7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I2.C Patrik Schneider</a:t>
            </a:r>
          </a:p>
        </p:txBody>
      </p:sp>
    </p:spTree>
    <p:extLst>
      <p:ext uri="{BB962C8B-B14F-4D97-AF65-F5344CB8AC3E}">
        <p14:creationId xmlns:p14="http://schemas.microsoft.com/office/powerpoint/2010/main" val="74061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C4F7B4-AD30-5374-C3CE-1DC1CC4A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Abadi" panose="020B0604020104020204" pitchFamily="34" charset="0"/>
              </a:rPr>
              <a:t>Co je to DDOS?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020A86-6578-1602-339F-C3DB0CAD6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41208" cy="4351338"/>
          </a:xfrm>
        </p:spPr>
        <p:txBody>
          <a:bodyPr/>
          <a:lstStyle/>
          <a:p>
            <a:r>
              <a:rPr lang="cs-CZ" dirty="0">
                <a:latin typeface="Abadi" panose="020B0604020104020204" pitchFamily="34" charset="0"/>
              </a:rPr>
              <a:t>DDOS (</a:t>
            </a:r>
            <a:r>
              <a:rPr lang="cs-CZ" dirty="0" err="1">
                <a:latin typeface="Abadi" panose="020B0604020104020204" pitchFamily="34" charset="0"/>
              </a:rPr>
              <a:t>Distributed</a:t>
            </a:r>
            <a:r>
              <a:rPr lang="cs-CZ" dirty="0">
                <a:latin typeface="Abadi" panose="020B0604020104020204" pitchFamily="34" charset="0"/>
              </a:rPr>
              <a:t> </a:t>
            </a:r>
            <a:r>
              <a:rPr lang="cs-CZ" dirty="0" err="1">
                <a:latin typeface="Abadi" panose="020B0604020104020204" pitchFamily="34" charset="0"/>
              </a:rPr>
              <a:t>Denial</a:t>
            </a:r>
            <a:r>
              <a:rPr lang="cs-CZ" dirty="0">
                <a:latin typeface="Abadi" panose="020B0604020104020204" pitchFamily="34" charset="0"/>
              </a:rPr>
              <a:t> </a:t>
            </a:r>
            <a:r>
              <a:rPr lang="cs-CZ" dirty="0" err="1">
                <a:latin typeface="Abadi" panose="020B0604020104020204" pitchFamily="34" charset="0"/>
              </a:rPr>
              <a:t>of</a:t>
            </a:r>
            <a:r>
              <a:rPr lang="cs-CZ" dirty="0">
                <a:latin typeface="Abadi" panose="020B0604020104020204" pitchFamily="34" charset="0"/>
              </a:rPr>
              <a:t> </a:t>
            </a:r>
            <a:r>
              <a:rPr lang="cs-CZ" dirty="0" err="1">
                <a:latin typeface="Abadi" panose="020B0604020104020204" pitchFamily="34" charset="0"/>
              </a:rPr>
              <a:t>Service</a:t>
            </a:r>
            <a:r>
              <a:rPr lang="cs-CZ" dirty="0">
                <a:latin typeface="Abadi" panose="020B0604020104020204" pitchFamily="34" charset="0"/>
              </a:rPr>
              <a:t>): Cílový server zahlcen požadavky z více zařízení</a:t>
            </a:r>
          </a:p>
          <a:p>
            <a:endParaRPr lang="cs-CZ" dirty="0">
              <a:latin typeface="Abadi" panose="020B0604020104020204" pitchFamily="34" charset="0"/>
            </a:endParaRPr>
          </a:p>
          <a:p>
            <a:r>
              <a:rPr lang="cs-CZ" dirty="0">
                <a:latin typeface="Abadi" panose="020B0604020104020204" pitchFamily="34" charset="0"/>
              </a:rPr>
              <a:t>DOS vs. DDOS</a:t>
            </a:r>
          </a:p>
        </p:txBody>
      </p:sp>
      <p:pic>
        <p:nvPicPr>
          <p:cNvPr id="1028" name="Picture 4" descr="Classification of DDoS attack traffic on SDN network environment using deep  learning | Cybersecurity | Full Text">
            <a:extLst>
              <a:ext uri="{FF2B5EF4-FFF2-40B4-BE49-F238E27FC236}">
                <a16:creationId xmlns:a16="http://schemas.microsoft.com/office/drawing/2014/main" id="{81BE1602-3152-3B57-E57F-983D0AC16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526" y="3453044"/>
            <a:ext cx="4957763" cy="285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94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94143E-79AE-A95D-BD09-17BB5EDFD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Abadi" panose="020B0604020104020204" pitchFamily="34" charset="0"/>
              </a:rPr>
              <a:t>Co je to </a:t>
            </a:r>
            <a:r>
              <a:rPr lang="cs-CZ" dirty="0" err="1">
                <a:latin typeface="Abadi" panose="020B0604020104020204" pitchFamily="34" charset="0"/>
              </a:rPr>
              <a:t>botnet</a:t>
            </a:r>
            <a:r>
              <a:rPr lang="cs-CZ" dirty="0">
                <a:latin typeface="Abadi" panose="020B0604020104020204" pitchFamily="34" charset="0"/>
              </a:rPr>
              <a:t>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D738BC-A68F-EA97-868F-0EF7AACBA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latin typeface="Abadi" panose="020B0604020104020204" pitchFamily="34" charset="0"/>
              </a:rPr>
              <a:t>Síť zařízení</a:t>
            </a:r>
          </a:p>
          <a:p>
            <a:endParaRPr lang="cs-CZ" dirty="0">
              <a:latin typeface="Abadi" panose="020B0604020104020204" pitchFamily="34" charset="0"/>
            </a:endParaRPr>
          </a:p>
          <a:p>
            <a:r>
              <a:rPr lang="cs-CZ" dirty="0">
                <a:latin typeface="Abadi" panose="020B0604020104020204" pitchFamily="34" charset="0"/>
              </a:rPr>
              <a:t>Jaké zařízení?</a:t>
            </a:r>
          </a:p>
          <a:p>
            <a:endParaRPr lang="cs-CZ" dirty="0">
              <a:latin typeface="Abadi" panose="020B0604020104020204" pitchFamily="34" charset="0"/>
            </a:endParaRPr>
          </a:p>
          <a:p>
            <a:r>
              <a:rPr lang="cs-CZ" dirty="0">
                <a:latin typeface="Abadi" panose="020B0604020104020204" pitchFamily="34" charset="0"/>
              </a:rPr>
              <a:t>Jak se řídí?</a:t>
            </a:r>
          </a:p>
        </p:txBody>
      </p:sp>
      <p:pic>
        <p:nvPicPr>
          <p:cNvPr id="2052" name="Picture 4" descr="Smominru botnet attacks outdated Windows systems with EternalBlue |  Kaspersky official blog">
            <a:extLst>
              <a:ext uri="{FF2B5EF4-FFF2-40B4-BE49-F238E27FC236}">
                <a16:creationId xmlns:a16="http://schemas.microsoft.com/office/drawing/2014/main" id="{A484E8DB-097F-63E1-D31D-A12DB1A26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362" y="1967368"/>
            <a:ext cx="5786438" cy="380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117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C1026-1738-A12C-7973-FC88AC79C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5EE3C8-8F27-0291-E07B-7D85BE7D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Abadi" panose="020B0604020104020204" pitchFamily="34" charset="0"/>
              </a:rPr>
              <a:t>Známé </a:t>
            </a:r>
            <a:r>
              <a:rPr lang="cs-CZ" dirty="0" err="1">
                <a:latin typeface="Abadi" panose="020B0604020104020204" pitchFamily="34" charset="0"/>
              </a:rPr>
              <a:t>botnety</a:t>
            </a:r>
            <a:endParaRPr lang="cs-CZ" dirty="0">
              <a:latin typeface="Abadi" panose="020B0604020104020204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23D543-8A3C-F642-22AB-ED98839C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latin typeface="Abadi" panose="020B0604020104020204" pitchFamily="34" charset="0"/>
              </a:rPr>
              <a:t>Storm</a:t>
            </a:r>
            <a:r>
              <a:rPr lang="cs-CZ" dirty="0">
                <a:latin typeface="Abadi" panose="020B0604020104020204" pitchFamily="34" charset="0"/>
              </a:rPr>
              <a:t> </a:t>
            </a:r>
            <a:r>
              <a:rPr lang="cs-CZ" dirty="0" err="1">
                <a:latin typeface="Abadi" panose="020B0604020104020204" pitchFamily="34" charset="0"/>
              </a:rPr>
              <a:t>botnet</a:t>
            </a:r>
            <a:endParaRPr lang="cs-CZ" dirty="0">
              <a:latin typeface="Abadi" panose="020B0604020104020204" pitchFamily="34" charset="0"/>
            </a:endParaRPr>
          </a:p>
          <a:p>
            <a:endParaRPr lang="cs-CZ" dirty="0">
              <a:latin typeface="Abadi" panose="020B0604020104020204" pitchFamily="34" charset="0"/>
            </a:endParaRPr>
          </a:p>
          <a:p>
            <a:r>
              <a:rPr lang="cs-CZ" dirty="0" err="1">
                <a:latin typeface="Abadi" panose="020B0604020104020204" pitchFamily="34" charset="0"/>
              </a:rPr>
              <a:t>Trickbot</a:t>
            </a:r>
            <a:endParaRPr lang="cs-CZ" dirty="0">
              <a:latin typeface="Abadi" panose="020B0604020104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84B5F6A-52A5-5D5F-1C2E-686EE4994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162" y="1973908"/>
            <a:ext cx="3743771" cy="235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8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1A6FB6-F8C2-E745-9A00-9F13E736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Abadi" panose="020B0604020104020204" pitchFamily="34" charset="0"/>
              </a:rPr>
              <a:t>Souvislost DDOS a </a:t>
            </a:r>
            <a:r>
              <a:rPr lang="cs-CZ" dirty="0" err="1">
                <a:latin typeface="Abadi" panose="020B0604020104020204" pitchFamily="34" charset="0"/>
              </a:rPr>
              <a:t>botnetu</a:t>
            </a:r>
            <a:endParaRPr lang="cs-CZ" dirty="0">
              <a:latin typeface="Abadi" panose="020B0604020104020204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5F300E5-1780-0B68-8F20-F2F25936F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latin typeface="Abadi" panose="020B0604020104020204" pitchFamily="34" charset="0"/>
              </a:rPr>
              <a:t>Botnet</a:t>
            </a:r>
            <a:r>
              <a:rPr lang="cs-CZ" dirty="0">
                <a:latin typeface="Abadi" panose="020B0604020104020204" pitchFamily="34" charset="0"/>
              </a:rPr>
              <a:t> poskytuje to, co DDOS potřebuje – proto tvoří nerozlučnou dvojici.</a:t>
            </a:r>
          </a:p>
          <a:p>
            <a:endParaRPr lang="cs-CZ" dirty="0">
              <a:latin typeface="Abadi" panose="020B0604020104020204" pitchFamily="34" charset="0"/>
            </a:endParaRP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E5E3C4B7-3EB5-74C2-80DB-C9F0E3854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158224"/>
              </p:ext>
            </p:extLst>
          </p:nvPr>
        </p:nvGraphicFramePr>
        <p:xfrm>
          <a:off x="838200" y="3269774"/>
          <a:ext cx="10515600" cy="29260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7007915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452563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cs-CZ" sz="2800" dirty="0" err="1">
                          <a:latin typeface="Abadi" panose="020B0604020104020204" pitchFamily="34" charset="0"/>
                        </a:rPr>
                        <a:t>DDoS</a:t>
                      </a:r>
                      <a:r>
                        <a:rPr lang="cs-CZ" sz="2800" dirty="0">
                          <a:latin typeface="Abadi" panose="020B0604020104020204" pitchFamily="34" charset="0"/>
                        </a:rPr>
                        <a:t> útok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2800" dirty="0" err="1">
                          <a:latin typeface="Abadi" panose="020B0604020104020204" pitchFamily="34" charset="0"/>
                        </a:rPr>
                        <a:t>Botnet</a:t>
                      </a:r>
                      <a:endParaRPr lang="cs-CZ" sz="2800" dirty="0">
                        <a:latin typeface="Abadi" panose="020B06040201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13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sz="2800" dirty="0">
                          <a:latin typeface="Abadi" panose="020B0604020104020204" pitchFamily="34" charset="0"/>
                        </a:rPr>
                        <a:t>Potřebuje </a:t>
                      </a:r>
                      <a:r>
                        <a:rPr lang="cs-CZ" sz="2800" b="1" dirty="0">
                          <a:latin typeface="Abadi" panose="020B0604020104020204" pitchFamily="34" charset="0"/>
                        </a:rPr>
                        <a:t>mnoho zařízení</a:t>
                      </a:r>
                      <a:endParaRPr lang="cs-CZ" sz="2800" dirty="0">
                        <a:latin typeface="Abadi" panose="020B06040201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2800" dirty="0">
                          <a:latin typeface="Abadi" panose="020B0604020104020204" pitchFamily="34" charset="0"/>
                        </a:rPr>
                        <a:t>Poskytuje </a:t>
                      </a:r>
                      <a:r>
                        <a:rPr lang="cs-CZ" sz="2800" b="1" dirty="0">
                          <a:latin typeface="Abadi" panose="020B0604020104020204" pitchFamily="34" charset="0"/>
                        </a:rPr>
                        <a:t>mnoho ovládaných zařízení</a:t>
                      </a:r>
                      <a:endParaRPr lang="cs-CZ" sz="2800" dirty="0">
                        <a:latin typeface="Abadi" panose="020B06040201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752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sz="2800" dirty="0">
                          <a:latin typeface="Abadi" panose="020B0604020104020204" pitchFamily="34" charset="0"/>
                        </a:rPr>
                        <a:t>Útok přichází z </a:t>
                      </a:r>
                      <a:r>
                        <a:rPr lang="cs-CZ" sz="2800" b="1" dirty="0">
                          <a:latin typeface="Abadi" panose="020B0604020104020204" pitchFamily="34" charset="0"/>
                        </a:rPr>
                        <a:t>více míst najednou</a:t>
                      </a:r>
                      <a:endParaRPr lang="cs-CZ" sz="2800" dirty="0">
                        <a:latin typeface="Abadi" panose="020B06040201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2800">
                          <a:latin typeface="Abadi" panose="020B0604020104020204" pitchFamily="34" charset="0"/>
                        </a:rPr>
                        <a:t>Botnet tvoří </a:t>
                      </a:r>
                      <a:r>
                        <a:rPr lang="cs-CZ" sz="2800" b="1">
                          <a:latin typeface="Abadi" panose="020B0604020104020204" pitchFamily="34" charset="0"/>
                        </a:rPr>
                        <a:t>distribuovanou síť</a:t>
                      </a:r>
                      <a:endParaRPr lang="cs-CZ" sz="2800">
                        <a:latin typeface="Abadi" panose="020B06040201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158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sz="2800">
                          <a:latin typeface="Abadi" panose="020B0604020104020204" pitchFamily="34" charset="0"/>
                        </a:rPr>
                        <a:t>Cíl: </a:t>
                      </a:r>
                      <a:r>
                        <a:rPr lang="cs-CZ" sz="2800" b="1">
                          <a:latin typeface="Abadi" panose="020B0604020104020204" pitchFamily="34" charset="0"/>
                        </a:rPr>
                        <a:t>zahltit službu</a:t>
                      </a:r>
                      <a:endParaRPr lang="cs-CZ" sz="2800">
                        <a:latin typeface="Abadi" panose="020B06040201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sz="2800" dirty="0">
                          <a:latin typeface="Abadi" panose="020B0604020104020204" pitchFamily="34" charset="0"/>
                        </a:rPr>
                        <a:t>Prostředek: </a:t>
                      </a:r>
                      <a:r>
                        <a:rPr lang="cs-CZ" sz="2800" b="1" dirty="0">
                          <a:latin typeface="Abadi" panose="020B0604020104020204" pitchFamily="34" charset="0"/>
                        </a:rPr>
                        <a:t>zombie síť pro útok</a:t>
                      </a:r>
                      <a:endParaRPr lang="cs-CZ" sz="2800" dirty="0">
                        <a:latin typeface="Abadi" panose="020B06040201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793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95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0CF6E4-E81A-F423-A962-D5674CF3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Abadi" panose="020B0604020104020204" pitchFamily="34" charset="0"/>
              </a:rPr>
              <a:t>Díky za pozornost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F715E9-2999-BF37-BFCB-E318E9C0D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43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748658-803E-3CCF-A2E1-20C497AA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626A96B-07F4-40A2-FB98-FF29A37EB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https://www.eset.com/cz/blog/hrozby/botnety-vroce-2020-a-jak-se-pred-nimi-chranit</a:t>
            </a:r>
            <a:endParaRPr lang="cs-CZ" dirty="0"/>
          </a:p>
          <a:p>
            <a:r>
              <a:rPr lang="cs-CZ" dirty="0">
                <a:hlinkClick r:id="rId3"/>
              </a:rPr>
              <a:t>https://en.wikipedia.org/wiki/Storm_botnet</a:t>
            </a:r>
            <a:endParaRPr lang="cs-CZ" dirty="0"/>
          </a:p>
          <a:p>
            <a:r>
              <a:rPr lang="cs-CZ" dirty="0">
                <a:hlinkClick r:id="rId4"/>
              </a:rPr>
              <a:t>https://cs.wikipedia.org/wiki/%C5%98%C3%ADdic%C3%AD_server_pro_malware</a:t>
            </a:r>
            <a:endParaRPr lang="cs-CZ" dirty="0"/>
          </a:p>
          <a:p>
            <a:r>
              <a:rPr lang="cs-CZ" dirty="0">
                <a:hlinkClick r:id="rId5"/>
              </a:rPr>
              <a:t>https://www.kaspersky.com/blog/smominru-botnet-eternalblue/28862/</a:t>
            </a:r>
            <a:endParaRPr lang="cs-CZ" dirty="0"/>
          </a:p>
          <a:p>
            <a:r>
              <a:rPr lang="cs-CZ" dirty="0">
                <a:hlinkClick r:id="rId6"/>
              </a:rPr>
              <a:t>https://help.eset.com/glossary/cs-CZ/botnet.html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166648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360</Words>
  <Application>Microsoft Office PowerPoint</Application>
  <PresentationFormat>Širokoúhlá obrazovka</PresentationFormat>
  <Paragraphs>45</Paragraphs>
  <Slides>7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Abadi</vt:lpstr>
      <vt:lpstr>Aptos</vt:lpstr>
      <vt:lpstr>Aptos Display</vt:lpstr>
      <vt:lpstr>Arial</vt:lpstr>
      <vt:lpstr>Motiv Office</vt:lpstr>
      <vt:lpstr>DDOS a botnet</vt:lpstr>
      <vt:lpstr>Co je to DDOS?</vt:lpstr>
      <vt:lpstr>Co je to botnet?</vt:lpstr>
      <vt:lpstr>Známé botnety</vt:lpstr>
      <vt:lpstr>Souvislost DDOS a botnetu</vt:lpstr>
      <vt:lpstr>Díky za pozornost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Patrik Schneider</dc:creator>
  <cp:lastModifiedBy>Patrik Schneider</cp:lastModifiedBy>
  <cp:revision>1</cp:revision>
  <dcterms:created xsi:type="dcterms:W3CDTF">2025-05-14T13:25:10Z</dcterms:created>
  <dcterms:modified xsi:type="dcterms:W3CDTF">2025-05-14T14:06:11Z</dcterms:modified>
</cp:coreProperties>
</file>