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58" r:id="rId6"/>
    <p:sldId id="259" r:id="rId7"/>
    <p:sldId id="267" r:id="rId8"/>
    <p:sldId id="260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7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9-13T07:47:28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12554 9869 0,'0'0'0,"-13"0"31,0 0 0,13 13 63,0 0-94,0 1 16,0-1-1,0 0 1,0 0 0,13-13-16,-13 14 31,13-14-31,1 0 47,-1 0 0,0 0-32,-13-14 1,13 14 0,1-13 15,-1 13-16,-13-13 1,0 0 31,-13 13-16,-1-14-31,1 1 16,-13 13-16,26-13 15,-14 13 32</inkml:trace>
  <inkml:trace contextRef="#ctx0" brushRef="#br0" timeOffset="1063.2">10067 9922 0</inkml:trace>
  <inkml:trace contextRef="#ctx0" brushRef="#br0" timeOffset="2231.88">10107 13348 0</inkml:trace>
  <inkml:trace contextRef="#ctx0" brushRef="#br0" timeOffset="3103.91">12581 13388 0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ae8d129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ae8d129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ae8d1299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ae8d1299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ae8d129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ae8d129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ae8d129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ae8d129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85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8d129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ae8d129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ae8d129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ae8d129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77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ведение в машинное обучение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A84B0-9241-70A8-CCA3-4E697516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7B59A-DB15-7565-B5B7-3D8C202C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883" y="1017725"/>
            <a:ext cx="8520600" cy="80682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classification).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правильно определить, к какому классу принадлежит изображение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91951-09CB-7DB1-BF71-2CA2BAB381EB}"/>
              </a:ext>
            </a:extLst>
          </p:cNvPr>
          <p:cNvSpPr txBox="1"/>
          <p:nvPr/>
        </p:nvSpPr>
        <p:spPr>
          <a:xfrm>
            <a:off x="6044454" y="3518087"/>
            <a:ext cx="2723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Изображения из </a:t>
            </a:r>
            <a:r>
              <a:rPr lang="ru-RU" dirty="0" err="1"/>
              <a:t>датасета</a:t>
            </a:r>
            <a:r>
              <a:rPr lang="ru-RU" dirty="0"/>
              <a:t> </a:t>
            </a:r>
            <a:r>
              <a:rPr lang="en-US" dirty="0"/>
              <a:t>ImageNet</a:t>
            </a:r>
            <a:r>
              <a:rPr lang="ru-RU" dirty="0"/>
              <a:t> с предсказанными классами</a:t>
            </a:r>
          </a:p>
        </p:txBody>
      </p:sp>
      <p:pic>
        <p:nvPicPr>
          <p:cNvPr id="2050" name="Picture 2" descr="ImageNet Classification with Deep Convolutional Neural Networks | the  morning paper">
            <a:extLst>
              <a:ext uri="{FF2B5EF4-FFF2-40B4-BE49-F238E27FC236}">
                <a16:creationId xmlns:a16="http://schemas.microsoft.com/office/drawing/2014/main" id="{B3013905-FD14-C1DD-92AB-D5201685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48" y="1741394"/>
            <a:ext cx="3973216" cy="331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2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A84B0-9241-70A8-CCA3-4E697516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7B59A-DB15-7565-B5B7-3D8C202C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883" y="1017725"/>
            <a:ext cx="8520600" cy="80682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Семантическая сегментация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segmentation)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Присваивание лейбла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определенным областям изображения.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91951-09CB-7DB1-BF71-2CA2BAB381EB}"/>
              </a:ext>
            </a:extLst>
          </p:cNvPr>
          <p:cNvSpPr txBox="1"/>
          <p:nvPr/>
        </p:nvSpPr>
        <p:spPr>
          <a:xfrm>
            <a:off x="6044454" y="3171668"/>
            <a:ext cx="2723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семантической сегментации. Разным областям на картинке присвоен свой класс.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9D9642-F8C1-F685-67C9-9BD4CBBE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906442"/>
            <a:ext cx="3549463" cy="276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A84B0-9241-70A8-CCA3-4E697516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7B59A-DB15-7565-B5B7-3D8C202C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883" y="1017725"/>
            <a:ext cx="8520600" cy="80682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Детекция объектов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detection)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Необходимо найти объект на картинке и присвоить ему класс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91951-09CB-7DB1-BF71-2CA2BAB381EB}"/>
              </a:ext>
            </a:extLst>
          </p:cNvPr>
          <p:cNvSpPr txBox="1"/>
          <p:nvPr/>
        </p:nvSpPr>
        <p:spPr>
          <a:xfrm>
            <a:off x="6044454" y="3041032"/>
            <a:ext cx="2723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детекции объект выделяется алгоритмом с помощью бокса (</a:t>
            </a:r>
            <a:r>
              <a:rPr lang="en-US" dirty="0"/>
              <a:t>bounding box) </a:t>
            </a:r>
            <a:r>
              <a:rPr lang="ru-RU" dirty="0"/>
              <a:t>с соответствующим лейблом. </a:t>
            </a:r>
          </a:p>
        </p:txBody>
      </p:sp>
      <p:pic>
        <p:nvPicPr>
          <p:cNvPr id="4098" name="Picture 2" descr="Object Detection and Person Detection in Computer Vision">
            <a:extLst>
              <a:ext uri="{FF2B5EF4-FFF2-40B4-BE49-F238E27FC236}">
                <a16:creationId xmlns:a16="http://schemas.microsoft.com/office/drawing/2014/main" id="{24F69DC7-F4A9-04E7-F07B-451A4139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5" y="1882588"/>
            <a:ext cx="4809655" cy="304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840E6A2-7A3C-5753-BBFB-58762C0DD4FD}"/>
                  </a:ext>
                </a:extLst>
              </p14:cNvPr>
              <p14:cNvContentPartPr/>
              <p14:nvPr/>
            </p14:nvContentPartPr>
            <p14:xfrm>
              <a:off x="3624120" y="3552840"/>
              <a:ext cx="924480" cy="12672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840E6A2-7A3C-5753-BBFB-58762C0DD4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4760" y="3543480"/>
                <a:ext cx="943200" cy="12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11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A84B0-9241-70A8-CCA3-4E697516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7B59A-DB15-7565-B5B7-3D8C202C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883" y="1017725"/>
            <a:ext cx="8520600" cy="80682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 стиля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 transfer)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Применение визуального стиля картины на  исходное изображение.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365510-8660-8040-A32C-F26B201A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2" y="1783862"/>
            <a:ext cx="6140362" cy="30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A84B0-9241-70A8-CCA3-4E697516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Текстовые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7B59A-DB15-7565-B5B7-3D8C202C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883" y="1017725"/>
            <a:ext cx="4237711" cy="80682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данной области - Обработка естественного языка (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Processing, NLP)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1E49-CF3B-A603-3A40-C6E9EDCC9DF4}"/>
              </a:ext>
            </a:extLst>
          </p:cNvPr>
          <p:cNvSpPr txBox="1"/>
          <p:nvPr/>
        </p:nvSpPr>
        <p:spPr>
          <a:xfrm>
            <a:off x="246883" y="1991363"/>
            <a:ext cx="416900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Классификация текста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Машинный перевод (</a:t>
            </a: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translation)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Генерация текста (</a:t>
            </a: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generation)</a:t>
            </a:r>
            <a:endParaRPr lang="ru-RU" sz="15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Ответы на вопросы (</a:t>
            </a: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Чат-боты</a:t>
            </a:r>
            <a:endParaRPr lang="en-US" sz="15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Определение части речи (</a:t>
            </a: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tagging, POS)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эмоциональной окраски (</a:t>
            </a: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analysis)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Two minutes NLP — 33 important NLP tasks explained | by Fabio Chiusano |  NLPlanet | Medium">
            <a:extLst>
              <a:ext uri="{FF2B5EF4-FFF2-40B4-BE49-F238E27FC236}">
                <a16:creationId xmlns:a16="http://schemas.microsoft.com/office/drawing/2014/main" id="{936577BF-3BAE-D467-2E25-FD2E12E8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885" y="961463"/>
            <a:ext cx="4728115" cy="36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0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A84B0-9241-70A8-CCA3-4E697516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сигналов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7B59A-DB15-7565-B5B7-3D8C202C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883" y="1017725"/>
            <a:ext cx="4659405" cy="253902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речи (</a:t>
            </a:r>
            <a:r>
              <a:rPr lang="en-US" sz="1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speech recognition, speech-to-text)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Синтез речи</a:t>
            </a:r>
            <a:endParaRPr lang="en-US" sz="15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музыки (</a:t>
            </a:r>
            <a:r>
              <a:rPr lang="en-US" sz="1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 generation)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Устранение шумов (</a:t>
            </a:r>
            <a:r>
              <a:rPr lang="en-US" sz="15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denoising)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сигнала</a:t>
            </a:r>
            <a:endParaRPr lang="en-US" sz="15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G2Net Gravitational Wave Detection | Kaggle">
            <a:extLst>
              <a:ext uri="{FF2B5EF4-FFF2-40B4-BE49-F238E27FC236}">
                <a16:creationId xmlns:a16="http://schemas.microsoft.com/office/drawing/2014/main" id="{19490264-A95C-C65D-40D2-98A0E054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288" y="445025"/>
            <a:ext cx="4237712" cy="358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849E6-2862-6A4A-5E78-1F28A32DEF75}"/>
              </a:ext>
            </a:extLst>
          </p:cNvPr>
          <p:cNvSpPr txBox="1"/>
          <p:nvPr/>
        </p:nvSpPr>
        <p:spPr>
          <a:xfrm>
            <a:off x="5418220" y="4144477"/>
            <a:ext cx="3213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 с двух интерферометров и соответствующие спектрограммы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64073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6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Функционалы качества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572699"/>
                <a:ext cx="8520600" cy="45094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25000" lnSpcReduction="2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Всегда существуют две стадии решения задачи: </a:t>
                </a:r>
                <a:r>
                  <a:rPr lang="ru-RU" sz="6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обучение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(train) модели и </a:t>
                </a:r>
                <a:r>
                  <a:rPr lang="ru-RU" sz="6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применение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(test) ее для новых данных.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Как найти оптимальный в некотором смысле алгоритм, который дает точный ответ?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Вводится функция потерь </a:t>
                </a:r>
                <a:r>
                  <a:rPr lang="ru-RU" sz="6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L(a, x)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- величина ошибки алгоритма на объекте x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6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Для задачи классификации: </a:t>
                </a:r>
              </a:p>
              <a:p>
                <a:pPr marL="457200" lvl="0" indent="-34290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Font typeface="Times New Roman"/>
                  <a:buChar char="●"/>
                </a:pPr>
                <a14:m>
                  <m:oMath xmlns:m="http://schemas.openxmlformats.org/officeDocument/2006/math">
                    <m:r>
                      <a:rPr lang="ru-RU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𝐿</m:t>
                    </m:r>
                    <m:d>
                      <m:dPr>
                        <m:ctrlP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=[</m:t>
                    </m:r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  <m:d>
                      <m:dPr>
                        <m:ctrlP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≠</m:t>
                    </m:r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𝑦</m:t>
                    </m:r>
                    <m:d>
                      <m:dPr>
                        <m:ctrlP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] </m:t>
                    </m:r>
                  </m:oMath>
                </a14:m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- индикатор ошибки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ru-RU" sz="6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Для задачи регрессии</a:t>
                </a:r>
                <a:r>
                  <a:rPr lang="en-US" sz="6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en-US" sz="6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ru-RU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𝐿</m:t>
                    </m:r>
                    <m:d>
                      <m:dPr>
                        <m:ctrlP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=|</m:t>
                    </m:r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  <m:d>
                      <m:dPr>
                        <m:ctrlP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−</m:t>
                    </m:r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𝑦</m:t>
                    </m:r>
                    <m:d>
                      <m:dPr>
                        <m:ctrlP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|</m:t>
                    </m:r>
                  </m:oMath>
                </a14:m>
                <a:r>
                  <a:rPr lang="en-US" sz="6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-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абсолютное значение ошибки</a:t>
                </a:r>
              </a:p>
              <a:p>
                <a:pPr marL="285750" indent="-285750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ru-RU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𝐿</m:t>
                    </m:r>
                    <m:d>
                      <m:dPr>
                        <m:ctrlP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</m:d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sSup>
                      <m:sSupPr>
                        <m:ctrlP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6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sz="6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6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6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6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−</m:t>
                            </m:r>
                            <m:r>
                              <a:rPr lang="en-US" sz="6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6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6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-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квадратичная ошибка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6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Эмпирический риск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– функционал качества алгоритма</a:t>
                </a:r>
                <a:r>
                  <a:rPr lang="en-US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𝑄</m:t>
                    </m:r>
                    <m:d>
                      <m:dPr>
                        <m:ctrlP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, </m:t>
                        </m:r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𝑋</m:t>
                        </m:r>
                      </m:e>
                    </m:d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f>
                      <m:fPr>
                        <m:ctrlP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1</m:t>
                        </m:r>
                      </m:num>
                      <m:den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𝑙</m:t>
                        </m:r>
                      </m:den>
                    </m:f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∑</m:t>
                    </m:r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𝐿</m:t>
                    </m:r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(</m:t>
                    </m:r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sz="6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𝑖</m:t>
                        </m:r>
                      </m:sub>
                    </m:sSub>
                    <m:r>
                      <a:rPr lang="en-US" sz="6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)</m:t>
                    </m:r>
                  </m:oMath>
                </a14:m>
                <a:endParaRPr lang="en-US" sz="6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Минимум этого функционала и необходимо найти</a:t>
                </a:r>
                <a:endParaRPr lang="en-US" sz="6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ru-RU" i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285750" indent="-285750">
                  <a:spcBef>
                    <a:spcPts val="1200"/>
                  </a:spcBef>
                </a:pPr>
                <a:endParaRPr lang="ru-RU" b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85" name="Google Shape;8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572699"/>
                <a:ext cx="8520600" cy="4509476"/>
              </a:xfrm>
              <a:prstGeom prst="rect">
                <a:avLst/>
              </a:prstGeom>
              <a:blipFill>
                <a:blip r:embed="rId3"/>
                <a:stretch>
                  <a:fillRect l="-429" r="-9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ove mouse over image">
            <a:extLst>
              <a:ext uri="{FF2B5EF4-FFF2-40B4-BE49-F238E27FC236}">
                <a16:creationId xmlns:a16="http://schemas.microsoft.com/office/drawing/2014/main" id="{81EA17FC-A695-66D8-482B-89B4F660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5" y="71772"/>
            <a:ext cx="8019990" cy="49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0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Что такое Машинное Обучение?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Существует множество прикладных задач, где накоплено огромное количество данных (информация о пациентах, о клиентах банка, экспериментальные данные и т.д.)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этими данными можно, например, строить аналитику: выявлять закономерности, тенденции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Однако, зачастую требуется решать задачи предсказания, принятия решения (какой диагноз поставить, выдавать ли кредит человеку или нет, предсказать распространение вируса и т.д.)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Машинное обучение</a:t>
            </a: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совокупность методов, направленных на построение моделей на основе имеющихся данных.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F8FAF-0147-4405-9A14-B7B6269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Что такое Машинное Обучение?</a:t>
            </a:r>
            <a:endParaRPr lang="ru-RU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13C1F0C-398F-25CB-1C06-6A31C7BA222B}"/>
              </a:ext>
            </a:extLst>
          </p:cNvPr>
          <p:cNvGrpSpPr/>
          <p:nvPr/>
        </p:nvGrpSpPr>
        <p:grpSpPr>
          <a:xfrm>
            <a:off x="2158253" y="1507575"/>
            <a:ext cx="4141695" cy="1215454"/>
            <a:chOff x="2467536" y="1507575"/>
            <a:chExt cx="3832412" cy="106417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18640CCB-A72D-B9D5-C1DA-46A4AFF93515}"/>
                </a:ext>
              </a:extLst>
            </p:cNvPr>
            <p:cNvSpPr/>
            <p:nvPr/>
          </p:nvSpPr>
          <p:spPr>
            <a:xfrm>
              <a:off x="3355042" y="1583392"/>
              <a:ext cx="1949823" cy="98835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</a:t>
              </a:r>
              <a:r>
                <a:rPr lang="ru-RU" dirty="0"/>
                <a:t>Обычное</a:t>
              </a:r>
              <a:r>
                <a:rPr lang="en-US" dirty="0"/>
                <a:t>”</a:t>
              </a:r>
              <a:r>
                <a:rPr lang="ru-RU" dirty="0"/>
                <a:t> программирование</a:t>
              </a:r>
            </a:p>
          </p:txBody>
        </p: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1C3D529E-1E49-C345-1D30-4B2DB9F602FA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2" y="1815352"/>
              <a:ext cx="800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E5DC84-6607-FD5F-AA77-C425539A2082}"/>
                </a:ext>
              </a:extLst>
            </p:cNvPr>
            <p:cNvSpPr txBox="1"/>
            <p:nvPr/>
          </p:nvSpPr>
          <p:spPr>
            <a:xfrm>
              <a:off x="2467536" y="1996150"/>
              <a:ext cx="97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Правила</a:t>
              </a:r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BB34813E-4B44-8BA8-3A5F-4FCEB86586C1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2" y="2303928"/>
              <a:ext cx="800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9C7ECD-2C50-7B47-4D93-E8714EFCFC94}"/>
                </a:ext>
              </a:extLst>
            </p:cNvPr>
            <p:cNvSpPr txBox="1"/>
            <p:nvPr/>
          </p:nvSpPr>
          <p:spPr>
            <a:xfrm>
              <a:off x="2467536" y="1507575"/>
              <a:ext cx="97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Данные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29447F2E-2369-5A82-E66A-493D7961B04A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65" y="2007355"/>
              <a:ext cx="800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24DABD-61C1-016A-C9AD-8B2600A12F5C}"/>
                </a:ext>
              </a:extLst>
            </p:cNvPr>
            <p:cNvSpPr txBox="1"/>
            <p:nvPr/>
          </p:nvSpPr>
          <p:spPr>
            <a:xfrm>
              <a:off x="5325036" y="1688373"/>
              <a:ext cx="97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Ответы</a:t>
              </a:r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DD230EE-8E7F-C4F4-0DED-153FA4D1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888" y="1672188"/>
            <a:ext cx="1949824" cy="8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F8FAF-0147-4405-9A14-B7B6269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Что такое Машинное Обучение?</a:t>
            </a:r>
            <a:endParaRPr lang="ru-RU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13C1F0C-398F-25CB-1C06-6A31C7BA222B}"/>
              </a:ext>
            </a:extLst>
          </p:cNvPr>
          <p:cNvGrpSpPr/>
          <p:nvPr/>
        </p:nvGrpSpPr>
        <p:grpSpPr>
          <a:xfrm>
            <a:off x="2158253" y="1507575"/>
            <a:ext cx="4141695" cy="1215454"/>
            <a:chOff x="2467536" y="1507575"/>
            <a:chExt cx="3832412" cy="106417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18640CCB-A72D-B9D5-C1DA-46A4AFF93515}"/>
                </a:ext>
              </a:extLst>
            </p:cNvPr>
            <p:cNvSpPr/>
            <p:nvPr/>
          </p:nvSpPr>
          <p:spPr>
            <a:xfrm>
              <a:off x="3355042" y="1583392"/>
              <a:ext cx="1949823" cy="98835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</a:t>
              </a:r>
              <a:r>
                <a:rPr lang="ru-RU" dirty="0"/>
                <a:t>Обычное</a:t>
              </a:r>
              <a:r>
                <a:rPr lang="en-US" dirty="0"/>
                <a:t>”</a:t>
              </a:r>
              <a:r>
                <a:rPr lang="ru-RU" dirty="0"/>
                <a:t> программирование</a:t>
              </a:r>
            </a:p>
          </p:txBody>
        </p: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1C3D529E-1E49-C345-1D30-4B2DB9F602FA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2" y="1815352"/>
              <a:ext cx="800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E5DC84-6607-FD5F-AA77-C425539A2082}"/>
                </a:ext>
              </a:extLst>
            </p:cNvPr>
            <p:cNvSpPr txBox="1"/>
            <p:nvPr/>
          </p:nvSpPr>
          <p:spPr>
            <a:xfrm>
              <a:off x="2467536" y="1996150"/>
              <a:ext cx="97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Правила</a:t>
              </a:r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BB34813E-4B44-8BA8-3A5F-4FCEB86586C1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2" y="2303928"/>
              <a:ext cx="800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9C7ECD-2C50-7B47-4D93-E8714EFCFC94}"/>
                </a:ext>
              </a:extLst>
            </p:cNvPr>
            <p:cNvSpPr txBox="1"/>
            <p:nvPr/>
          </p:nvSpPr>
          <p:spPr>
            <a:xfrm>
              <a:off x="2467536" y="1507575"/>
              <a:ext cx="97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Данные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29447F2E-2369-5A82-E66A-493D7961B04A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65" y="2007355"/>
              <a:ext cx="800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24DABD-61C1-016A-C9AD-8B2600A12F5C}"/>
                </a:ext>
              </a:extLst>
            </p:cNvPr>
            <p:cNvSpPr txBox="1"/>
            <p:nvPr/>
          </p:nvSpPr>
          <p:spPr>
            <a:xfrm>
              <a:off x="5325036" y="1688373"/>
              <a:ext cx="97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Ответы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01F2286-A6CD-BA73-4582-251B4271B9EF}"/>
              </a:ext>
            </a:extLst>
          </p:cNvPr>
          <p:cNvGrpSpPr/>
          <p:nvPr/>
        </p:nvGrpSpPr>
        <p:grpSpPr>
          <a:xfrm>
            <a:off x="2158253" y="3098314"/>
            <a:ext cx="4141695" cy="1215454"/>
            <a:chOff x="2467536" y="1507575"/>
            <a:chExt cx="3832412" cy="1064175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9EA91CC9-D648-34CF-B96A-3B9BBBDD9138}"/>
                </a:ext>
              </a:extLst>
            </p:cNvPr>
            <p:cNvSpPr/>
            <p:nvPr/>
          </p:nvSpPr>
          <p:spPr>
            <a:xfrm>
              <a:off x="3355042" y="1583392"/>
              <a:ext cx="1949823" cy="98835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Машинное обучение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E4E55DFD-6F0E-BBD2-5633-17E836CC1DCA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2" y="1815352"/>
              <a:ext cx="800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520DB9-426D-1185-D8BF-5A1837A99822}"/>
                </a:ext>
              </a:extLst>
            </p:cNvPr>
            <p:cNvSpPr txBox="1"/>
            <p:nvPr/>
          </p:nvSpPr>
          <p:spPr>
            <a:xfrm>
              <a:off x="2467536" y="1996150"/>
              <a:ext cx="974912" cy="26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Ответы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BAB29F85-E01E-A684-07D9-1BC57E2BA9BF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2" y="2303928"/>
              <a:ext cx="800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5A837D-76E9-E77D-200E-E8487E406A87}"/>
                </a:ext>
              </a:extLst>
            </p:cNvPr>
            <p:cNvSpPr txBox="1"/>
            <p:nvPr/>
          </p:nvSpPr>
          <p:spPr>
            <a:xfrm>
              <a:off x="2467536" y="1507575"/>
              <a:ext cx="974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Данные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9156B20D-6BC8-E189-5395-6747E2B3CE8E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65" y="2007355"/>
              <a:ext cx="800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EFD1B4-E146-86C6-F615-A218E35FF9B3}"/>
                </a:ext>
              </a:extLst>
            </p:cNvPr>
            <p:cNvSpPr txBox="1"/>
            <p:nvPr/>
          </p:nvSpPr>
          <p:spPr>
            <a:xfrm>
              <a:off x="5325036" y="1688373"/>
              <a:ext cx="974912" cy="26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Правила</a:t>
              </a:r>
            </a:p>
          </p:txBody>
        </p:sp>
      </p:grp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8D4EEA9-D429-A4FD-2C6E-B9FEF8256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888" y="1672188"/>
            <a:ext cx="1949824" cy="8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9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- множество объектов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Множество ответов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→ Y - неизвестная нам зависимость (target function)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известно? </a:t>
            </a:r>
            <a:endParaRPr sz="20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</a:t>
            </a:r>
            <a:r>
              <a:rPr lang="en-US" baseline="-25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lang="ru" baseline="-25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,..., x</a:t>
            </a:r>
            <a:r>
              <a:rPr lang="en-US" baseline="-25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- обучающая выборка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ru" baseline="-25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lang="ru" baseline="-25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известные ответы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</a:t>
            </a:r>
            <a:endParaRPr sz="20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Найти алгоритм </a:t>
            </a:r>
            <a:r>
              <a:rPr lang="ru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который будет приближать y на множестве X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с табличными данными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Описывать объекты можно с помощью некоторых характеристик - </a:t>
            </a: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 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(features)</a:t>
            </a: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признаков будем называть признаковым описанием.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Какие бывают признаки?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Бинарные (1/0, болен/здоров)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Вещественные (возраст, площадь квартиры)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Категориальные (цвет глаз, гражданство)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Порядковые (тип населенного пункта, место на пьедестале, образование)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Множествозначные признаки (в какие игры играл пользователь)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с табличными данными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8ACA74-A093-BD1F-A07A-7B71DD8B8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9" y="2006358"/>
            <a:ext cx="8848164" cy="1875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59AB44-FBDF-AAC7-A93D-A7C8A1FDD743}"/>
              </a:ext>
            </a:extLst>
          </p:cNvPr>
          <p:cNvSpPr txBox="1"/>
          <p:nvPr/>
        </p:nvSpPr>
        <p:spPr>
          <a:xfrm>
            <a:off x="311700" y="1107546"/>
            <a:ext cx="5822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 будем работать с табличными данными.</a:t>
            </a: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приведена часть данных из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Titanic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0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ответов (target value)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Бинарная классификация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{0, 1} (вернет ли клиент кредит или нет)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Многоклассовая классификация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Y={1,..., K} (определение предметной области статьи)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Многоклассовая с пересекающимися классами 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Y={0, 1}</a:t>
            </a:r>
            <a:r>
              <a:rPr lang="ru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(задача диагностики, у одного пациента несколько заболеваний)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Ответы - действительные числа. (инженерные и научные приложения, оценка стоимости недвижимости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A84B0-9241-70A8-CCA3-4E697516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7B59A-DB15-7565-B5B7-3D8C202C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817519"/>
          </a:xfrm>
        </p:spPr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изображения представляют собой тензор размерности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W, C). C = 3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RGB, C = 1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9E3F08F-B4B3-2799-9737-F6A243953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387" y="2104744"/>
            <a:ext cx="4482913" cy="162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91951-09CB-7DB1-BF71-2CA2BAB381EB}"/>
              </a:ext>
            </a:extLst>
          </p:cNvPr>
          <p:cNvSpPr txBox="1"/>
          <p:nvPr/>
        </p:nvSpPr>
        <p:spPr>
          <a:xfrm>
            <a:off x="5455775" y="4127539"/>
            <a:ext cx="227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 (</a:t>
            </a:r>
            <a:r>
              <a:rPr lang="ru-RU" dirty="0"/>
              <a:t>слева) и </a:t>
            </a:r>
            <a:r>
              <a:rPr lang="en-US" dirty="0"/>
              <a:t>grayscale (</a:t>
            </a:r>
            <a:r>
              <a:rPr lang="ru-RU" dirty="0"/>
              <a:t>справа) изображения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CEA935-A79E-51A2-7C6E-DB94C4B0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8" y="2104744"/>
            <a:ext cx="2728353" cy="20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21933E-55F5-5035-9B1D-CC96E75E8C60}"/>
              </a:ext>
            </a:extLst>
          </p:cNvPr>
          <p:cNvSpPr txBox="1"/>
          <p:nvPr/>
        </p:nvSpPr>
        <p:spPr>
          <a:xfrm>
            <a:off x="868087" y="4127539"/>
            <a:ext cx="22701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Представление изображения в виде тензора 3-го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20833531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717</Words>
  <Application>Microsoft Office PowerPoint</Application>
  <PresentationFormat>Экран (16:9)</PresentationFormat>
  <Paragraphs>86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Times New Roman</vt:lpstr>
      <vt:lpstr>Simple Light</vt:lpstr>
      <vt:lpstr>Введение в машинное обучение</vt:lpstr>
      <vt:lpstr>Что такое Машинное Обучение?</vt:lpstr>
      <vt:lpstr>Что такое Машинное Обучение?</vt:lpstr>
      <vt:lpstr>Что такое Машинное Обучение?</vt:lpstr>
      <vt:lpstr>Постановка задачи</vt:lpstr>
      <vt:lpstr>Виды признаков при работе с табличными данными</vt:lpstr>
      <vt:lpstr>Виды признаков при работе с табличными данными</vt:lpstr>
      <vt:lpstr>Виды ответов (target value)</vt:lpstr>
      <vt:lpstr>Изображения</vt:lpstr>
      <vt:lpstr>Изображения: задачи</vt:lpstr>
      <vt:lpstr>Изображения: задачи</vt:lpstr>
      <vt:lpstr>Изображения: задачи</vt:lpstr>
      <vt:lpstr>Изображения: задачи</vt:lpstr>
      <vt:lpstr>Текстовые данные: задачи</vt:lpstr>
      <vt:lpstr>Обработка сигналов: задачи</vt:lpstr>
      <vt:lpstr>Функционалы качества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Краткое введение в машинное обучение</dc:title>
  <cp:lastModifiedBy>Кирилл Прохоров</cp:lastModifiedBy>
  <cp:revision>9</cp:revision>
  <dcterms:modified xsi:type="dcterms:W3CDTF">2022-09-14T09:34:45Z</dcterms:modified>
</cp:coreProperties>
</file>