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ae8d129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ae8d129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ae8d129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ae8d1299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ae8d129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ae8d129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8d129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ae8d129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ae8d129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ae8d129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ae8d129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ae8d129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77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Краткое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введение в машинное обучение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Что такое Машинное Обучение?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Существует множество прикладных задач, где накоплено огромное количество данных (информация о пациентах, о клиентах банка, экспериментальные данные и т.д.)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С этими данными можно, например, строить аналитику: выявлять закономерности, тенденции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Однако, зачастую требуется решать задачи предсказания, принятия решения (какой диагноз поставить, выдавать ли кредит человеку или нет, предсказать распространение вируса и т.д.)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Машинное обучение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- совокупность методов, направленных на построение моделей на основе имеющихся данных.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X - множество объектов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Y - Множество ответов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X → Y - неизвестная нам зависимость (target function)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b="1" dirty="0">
                <a:latin typeface="Times New Roman"/>
                <a:ea typeface="Times New Roman"/>
                <a:cs typeface="Times New Roman"/>
                <a:sym typeface="Times New Roman"/>
              </a:rPr>
              <a:t>Что известно? 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{x</a:t>
            </a:r>
            <a:r>
              <a:rPr lang="en-US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lang="ru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,..., x</a:t>
            </a:r>
            <a:r>
              <a:rPr lang="en-US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} - обучающая выборка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u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lang="ru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)- известные ответы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b="1" dirty="0">
                <a:latin typeface="Times New Roman"/>
                <a:ea typeface="Times New Roman"/>
                <a:cs typeface="Times New Roman"/>
                <a:sym typeface="Times New Roman"/>
              </a:rPr>
              <a:t>Задача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Найти алгоритм </a:t>
            </a:r>
            <a:r>
              <a:rPr lang="ru" i="1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, который будет приближать y на множестве 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признаков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Описывать объекты можно с помощью некоторых характеристик - </a:t>
            </a:r>
            <a:r>
              <a:rPr lang="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 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(features)</a:t>
            </a:r>
            <a:r>
              <a:rPr lang="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признаков будем называть признаковым описанием.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бывают признаки?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Бинарные (1/0, болен/здоров)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Вещественные (возраст, площадь квартиры)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Категориальные (цвет глаз, гражданство)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Порядковые (тип населенного пункта, место на пьедестале, образование)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Множествозначные признаки (в какие игры играл пользователь)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ответов (target value)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Бинарная классификация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{0, 1} (вернет ли клиент кредит или нет)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Многоклассовая классификация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Y={1,..., K} (определение предметной области статьи)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Многоклассовая с пересекающимися классами 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Y={0, 1}</a:t>
            </a:r>
            <a:r>
              <a:rPr lang="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(задача диагностики, у одного пациента несколько заболеваний)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Ответы - действительные числа. (инженерные и научные приложения, оценка стоимости недвижимости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6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Функционалы качества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572699"/>
                <a:ext cx="8520600" cy="45094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250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Всегда существуют две стадии решения задачи: </a:t>
                </a:r>
                <a:r>
                  <a:rPr lang="ru-RU" sz="7200" b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обучение</a:t>
                </a: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(train) модели и </a:t>
                </a:r>
                <a:r>
                  <a:rPr lang="ru-RU" sz="7200" b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применение</a:t>
                </a: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(test) ее для новых данных.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Как найти оптимальный в некотором смысле алгоритм, который дает точный ответ?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Вводится функция потерь </a:t>
                </a:r>
                <a:r>
                  <a:rPr lang="ru-RU" sz="7200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L(a, x) </a:t>
                </a: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- величина ошибки алгоритма на объекте x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7200" b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Для задачи классификации: </a:t>
                </a:r>
              </a:p>
              <a:p>
                <a:pPr marL="457200" lvl="0" indent="-34290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Font typeface="Times New Roman"/>
                  <a:buChar char="●"/>
                </a:pPr>
                <a14:m>
                  <m:oMath xmlns:m="http://schemas.openxmlformats.org/officeDocument/2006/math">
                    <m:r>
                      <a:rPr lang="ru-RU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𝐿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=[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≠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𝑦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 </m:t>
                    </m:r>
                  </m:oMath>
                </a14:m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- индикатор ошибки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7200" b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Для задачи регрессии</a:t>
                </a:r>
                <a:r>
                  <a:rPr lang="en-US" sz="7200" b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en-US" sz="7200" b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u-RU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𝐿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=|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𝑦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|</m:t>
                    </m:r>
                  </m:oMath>
                </a14:m>
                <a:r>
                  <a:rPr lang="en-US" sz="7200" b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- </a:t>
                </a: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абсолютное значение ошибки</a:t>
                </a:r>
              </a:p>
              <a:p>
                <a:pPr marL="285750" indent="-285750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ru-RU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𝐿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sSup>
                      <m:sSup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7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72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−</m:t>
                            </m:r>
                            <m:r>
                              <a:rPr lang="en-US" sz="7200" b="0" i="1" smtClean="0"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7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7200" b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- </a:t>
                </a: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квадратичная ошибка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7200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Эмпирический риск </a:t>
                </a: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– функционал качества алгоритма</a:t>
                </a:r>
                <a:r>
                  <a:rPr lang="en-US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𝑄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𝑋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1</m:t>
                        </m:r>
                      </m:num>
                      <m:den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𝑙</m:t>
                        </m:r>
                      </m:den>
                    </m:f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∑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𝐿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)</m:t>
                    </m:r>
                  </m:oMath>
                </a14:m>
                <a:endParaRPr lang="en-US" sz="7200" b="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7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Минимум этого функционала и необходимо найти</a:t>
                </a:r>
                <a:endParaRPr lang="en-US" sz="7200" b="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ru-RU" i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85750" indent="-285750">
                  <a:spcBef>
                    <a:spcPts val="1200"/>
                  </a:spcBef>
                </a:pPr>
                <a:endParaRPr lang="ru-RU" b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85" name="Google Shape;8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72699"/>
                <a:ext cx="8520600" cy="4509476"/>
              </a:xfrm>
              <a:prstGeom prst="rect">
                <a:avLst/>
              </a:prstGeom>
              <a:blipFill>
                <a:blip r:embed="rId3"/>
                <a:stretch>
                  <a:fillRect l="-572" b="-3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Ирисы Фишера (1936)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73579-DCEB-46A3-BC1F-06081A926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94" y="157025"/>
            <a:ext cx="5002306" cy="49847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4A6B-76FA-4E8B-BB8E-32B1034F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2" y="913726"/>
            <a:ext cx="1638598" cy="12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FA82BC-1B86-4293-AF81-79158E78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2" y="2278977"/>
            <a:ext cx="1638598" cy="12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EE5A82-D1C9-4BD5-AE10-D29200E4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2" y="3644228"/>
            <a:ext cx="1638598" cy="12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7B644-0473-42AD-9F07-FB34849C4976}"/>
              </a:ext>
            </a:extLst>
          </p:cNvPr>
          <p:cNvSpPr txBox="1"/>
          <p:nvPr/>
        </p:nvSpPr>
        <p:spPr>
          <a:xfrm>
            <a:off x="2231678" y="4104813"/>
            <a:ext cx="132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versicolor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18E8-7842-4E76-820D-B242480990B0}"/>
              </a:ext>
            </a:extLst>
          </p:cNvPr>
          <p:cNvSpPr txBox="1"/>
          <p:nvPr/>
        </p:nvSpPr>
        <p:spPr>
          <a:xfrm>
            <a:off x="2231678" y="2739562"/>
            <a:ext cx="11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virginica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B448A-C8DF-4945-9A4B-5990FD791868}"/>
              </a:ext>
            </a:extLst>
          </p:cNvPr>
          <p:cNvSpPr txBox="1"/>
          <p:nvPr/>
        </p:nvSpPr>
        <p:spPr>
          <a:xfrm>
            <a:off x="2231678" y="134166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6E9DC8-9B57-4A68-B718-89D51BDF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9" y="630090"/>
            <a:ext cx="8458781" cy="36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15FD11-925A-44E5-9223-5FB005B8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93" y="0"/>
            <a:ext cx="66978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20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Экран (16:9)</PresentationFormat>
  <Paragraphs>42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Times New Roman</vt:lpstr>
      <vt:lpstr>Simple Light</vt:lpstr>
      <vt:lpstr>Краткое введение в машинное обучение</vt:lpstr>
      <vt:lpstr>Что такое Машинное Обучение?</vt:lpstr>
      <vt:lpstr>Постановка задачи</vt:lpstr>
      <vt:lpstr>Виды признаков</vt:lpstr>
      <vt:lpstr>Виды ответов (target value)</vt:lpstr>
      <vt:lpstr>Функционалы качества</vt:lpstr>
      <vt:lpstr>Ирисы Фишера (1936)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Краткое введение в машинное обучение</dc:title>
  <cp:lastModifiedBy>Кирилл Прохоров</cp:lastModifiedBy>
  <cp:revision>3</cp:revision>
  <dcterms:modified xsi:type="dcterms:W3CDTF">2021-09-12T07:52:22Z</dcterms:modified>
</cp:coreProperties>
</file>