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rial Narrow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0B3E3F-EC05-4852-BACF-4EDC59A39BC2}">
  <a:tblStyle styleId="{1B0B3E3F-EC05-4852-BACF-4EDC59A39BC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alNarrow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alNarrow-boldItalic.fntdata"/><Relationship Id="rId30" Type="http://schemas.openxmlformats.org/officeDocument/2006/relationships/font" Target="fonts/ArialNarrow-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4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b9b5150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g91b9b51509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b9b5150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91b9b51509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1b9b515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91b9b51509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1b9b5150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91b9b51509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b9b5150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91b9b51509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1b9b5150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91b9b51509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1b9b5150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91b9b51509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1b9b5150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g91b9b51509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b9b5150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91b9b51509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1b9b5150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g91b9b51509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b9b515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1b9b5150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1b9b5150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g91b9b51509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1b9b5150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g91b9b51509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b9b515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" name="Google Shape;71;g91b9b5150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b9b515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g91b9b5150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1b9b5150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g91b9b51509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b9b515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g91b9b51509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b9b515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g91b9b51509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b9b515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g91b9b51509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b9b515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g91b9b51509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proglang.su/java/string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vertex-academy.com/tutorials/ru/isklyuchenija-v-java-perexvat-isklyuchenij-v-java/" TargetMode="External"/><Relationship Id="rId4" Type="http://schemas.openxmlformats.org/officeDocument/2006/relationships/hyperlink" Target="https://geekbrains.ru/posts/java_exceptions" TargetMode="External"/><Relationship Id="rId5" Type="http://schemas.openxmlformats.org/officeDocument/2006/relationships/hyperlink" Target="https://javarush.ru/groups/posts/isklyucheniya-java" TargetMode="External"/><Relationship Id="rId6" Type="http://schemas.openxmlformats.org/officeDocument/2006/relationships/hyperlink" Target="https://www.youtube.com/watch?v=ZspkReG8L2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98600" y="1602288"/>
            <a:ext cx="37083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Поняття Exception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Викидання Exception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Створення власного Exception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Ієрархія Exception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checked vs unchecked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Перехоплення Exception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Java Code Convention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29" name="Google Shape;129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258975" y="982223"/>
            <a:ext cx="84609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Задача : людей різного віку, статі, проживання попросили заповнити анкету , де просили вказати, своє ім’я, вік та елекронну пошту.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До наступного етапу допустять лише людей, які є повнолітні та вказали електронну пошту.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Створити клас Людина, дати властивості (ім’я, вік, емейл).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Створити свій кастомний Exception - 2 шт.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t/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Перевіряти вік та емейл коистувача і відповідно кидати :</a:t>
            </a:r>
            <a:br>
              <a:rPr i="1" lang="ru" sz="1400">
                <a:latin typeface="Consolas"/>
                <a:ea typeface="Consolas"/>
                <a:cs typeface="Consolas"/>
                <a:sym typeface="Consolas"/>
              </a:rPr>
            </a:b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UnderAgeException - якщо людина має вік менше 18 років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IncorrectEmailException - якщо людина ввела електронну адресу і в ній немає символа ‘@’.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6851050" y="346200"/>
            <a:ext cx="1790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36" name="Google Shape;136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040211" y="1059510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чого потрібна  Code conventions ? 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788027" y="1795501"/>
            <a:ext cx="5724600" cy="2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Code conventions є важливою для програмістів з наступних  причин : 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eorgia"/>
              <a:buChar char="⮚"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80%  часу існування програми , витрачається на її  підтримку.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eorgia"/>
              <a:buChar char="⮚"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Навряд чи, будь-яка програма підтримується , впродовж свого існування, лише одним  програмістом(той , що писав її з   самого  початку).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eorgia"/>
              <a:buChar char="⮚"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Code conventions підвищує читабельність програм, дозволяє інженерам зрозуміти код швидше та ретельніше.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2225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Georgia"/>
              <a:buChar char="⮚"/>
            </a:pPr>
            <a:r>
              <a:rPr i="0" lang="ru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Якщо ви продаєте свій  source code продукту, необхідно переконатись , що він добре упакований  і чистий , як і будь-який інший продукт що ви створюєте.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1524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44" name="Google Shape;144;p2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456613" y="983710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 файлів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391758" y="1509469"/>
            <a:ext cx="34332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Суфікси файлів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2848226" y="2093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{1B0B3E3F-EC05-4852-BACF-4EDC59A39BC2}</a:tableStyleId>
              </a:tblPr>
              <a:tblGrid>
                <a:gridCol w="1506900"/>
                <a:gridCol w="15069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ru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Типи файлів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ru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Суфікси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lang="ru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source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lang="ru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.java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lang="ru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 bytecode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1" lang="ru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.class</a:t>
                      </a:r>
                      <a:endParaRPr b="1"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48" name="Google Shape;148;p25"/>
          <p:cNvSpPr txBox="1"/>
          <p:nvPr/>
        </p:nvSpPr>
        <p:spPr>
          <a:xfrm>
            <a:off x="1456613" y="3323486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файлу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216220" y="3907996"/>
            <a:ext cx="5868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⮚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Файл складається з частин, які описуються не обов'язковими коментарями , та  поділені порожніми рядками 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⮚"/>
            </a:pPr>
            <a:r>
              <a:rPr i="0" lang="ru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Файл не повинен перевищувати   2000 рядків, оскільки він вважатиметься занадто громіздким.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25"/>
          <p:cNvCxnSpPr/>
          <p:nvPr/>
        </p:nvCxnSpPr>
        <p:spPr>
          <a:xfrm>
            <a:off x="2015055" y="1682594"/>
            <a:ext cx="3765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25"/>
          <p:cNvCxnSpPr/>
          <p:nvPr/>
        </p:nvCxnSpPr>
        <p:spPr>
          <a:xfrm rot="10800000">
            <a:off x="2015055" y="1330094"/>
            <a:ext cx="0" cy="3525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5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57" name="Google Shape;157;p2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16687" y="317602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Arial"/>
                <a:ea typeface="Arial"/>
                <a:cs typeface="Arial"/>
                <a:sym typeface="Arial"/>
              </a:rPr>
              <a:t>Структура файлу</a:t>
            </a:r>
            <a:endParaRPr b="1" i="0" sz="1800" u="none" cap="none" strike="noStrike">
              <a:solidFill>
                <a:srgbClr val="22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80175" y="714500"/>
            <a:ext cx="62469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* Copyright (c) 1994, 2013, Oracle and/or its affiliates. All rights reserved.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* ORACLE PROPRIETARY/CONFIDENTIAL. Use is subject to license terms.</a:t>
            </a:r>
            <a:endParaRPr b="0" i="0" sz="8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b="1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java.lang;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1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java.io.ObjectStreamField</a:t>
            </a:r>
            <a:r>
              <a:rPr b="1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1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java.io.UnsupportedEncodingException;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The {@code String} class represents character strings.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@author  Lee Boynton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@see     java.lang.Object#toString()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b="1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@since   JDK1.0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public final class 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 </a:t>
            </a: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Serializable, Comparable&lt;String&gt;, CharSequence {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/** Cache the hash code for the string */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private int </a:t>
            </a:r>
            <a:r>
              <a:rPr b="1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hash; </a:t>
            </a:r>
            <a:r>
              <a:rPr b="1" i="0" lang="ru" sz="8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// Default to 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/** use serialVersionUID from JDK 1.0.2 for interoperability */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private  static  final   long  </a:t>
            </a:r>
            <a:r>
              <a:rPr b="1" i="1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serialVersionUID = -6849794470754667710L;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/** instanceVar documentation comment */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instanceVar;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/** Initializes a newly created {@code String} object so that it represents an empty character sequence. */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String() {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.value = "".value;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/** Splits this string around matches of the given  regular expression. */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public</a:t>
            </a:r>
            <a:r>
              <a:rPr b="1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String[] split(String regex) {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ru" sz="8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return  </a:t>
            </a:r>
            <a:r>
              <a:rPr b="1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split(regex, 0);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65" name="Google Shape;165;p2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729968" y="1268015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source файл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55239" y="1994062"/>
            <a:ext cx="62469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Кожен  Java source файл  містить єдиний  клас чи інтерфейс. Якщо private клас чи інтерфейс , пов’язані з даним public класом, то можна помістити їх в той же source файл , де public клас розміщений. Public клас повинен бути першим класом чи інтерфейсом, оголошеним  в файлі.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Java source файл описується в наступному порядку: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Georgia"/>
              <a:buChar char="⮚"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Beginning comments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Georgia"/>
              <a:buChar char="⮚"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Package and Import statements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49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Georgia"/>
              <a:buChar char="⮚"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Class and interface declarations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73" name="Google Shape;173;p2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05710" y="885726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source файл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30981" y="1587111"/>
            <a:ext cx="62469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⮚"/>
            </a:pPr>
            <a:r>
              <a:rPr b="0" i="0" lang="ru" sz="1200" u="sng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Beginning comments</a:t>
            </a:r>
            <a:endParaRPr b="0" i="0" sz="1200" u="sng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Всі source файли повинні починатись із коментаря, що описує розробників, дату, авторські права, короткий опис призначення даної програми.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00"/>
              <a:buFont typeface="Times New Roman"/>
              <a:buNone/>
            </a:pPr>
            <a:r>
              <a:rPr b="0" i="0" lang="ru" sz="13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00"/>
              <a:buFont typeface="Times New Roman"/>
              <a:buNone/>
            </a:pPr>
            <a:r>
              <a:rPr b="0" i="0" lang="ru" sz="13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Copyright (c) 1994, 2013, Oracle and/or its affiliates. All rights reserved.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00"/>
              <a:buFont typeface="Times New Roman"/>
              <a:buNone/>
            </a:pPr>
            <a:r>
              <a:rPr b="0" i="0" lang="ru" sz="13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ORACLE PROPRIETARY/CONFIDENTIAL. Use is subject to license terms.</a:t>
            </a:r>
            <a:endParaRPr b="0" i="0" sz="1300" u="none" cap="none" strike="noStrike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200"/>
              <a:buFont typeface="Times New Roman"/>
              <a:buNone/>
            </a:pPr>
            <a:r>
              <a:rPr b="0" i="0" lang="ru" sz="13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*/</a:t>
            </a:r>
            <a:endParaRPr sz="1200"/>
          </a:p>
          <a:p>
            <a:pPr indent="-2286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⮚"/>
            </a:pPr>
            <a:r>
              <a:rPr b="0" i="0" lang="ru" sz="1200" u="sng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and Import statements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Перший не коментований рядок в Java source файлі є </a:t>
            </a:r>
            <a:r>
              <a:rPr b="0" i="0" lang="ru" sz="12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b="0" i="0" lang="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statement. Після чого може йти </a:t>
            </a:r>
            <a:r>
              <a:rPr b="0" i="0" lang="ru" sz="12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statement.</a:t>
            </a:r>
            <a:endParaRPr sz="12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b="1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java.util;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1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java.util.function.Consumer;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1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java.util.function.Predicate;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1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java.util.function.UnaryOperator;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81" name="Google Shape;181;p2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00150" y="901241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source файл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25421" y="1381494"/>
            <a:ext cx="6246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⮚"/>
            </a:pPr>
            <a:r>
              <a:rPr b="0" i="0" lang="ru" sz="1300" u="sng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and interface declarations</a:t>
            </a:r>
            <a:endParaRPr sz="13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Нижче наведена  таблиця  описує  частини  оголошення класу чи інтерфейсу, </a:t>
            </a:r>
            <a:endParaRPr sz="13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imes New Roman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тому порядку в якому вони повинні оголошуватись. 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4" name="Google Shape;184;p29"/>
          <p:cNvGraphicFramePr/>
          <p:nvPr/>
        </p:nvGraphicFramePr>
        <p:xfrm>
          <a:off x="873386" y="2357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{1B0B3E3F-EC05-4852-BACF-4EDC59A39BC2}</a:tableStyleId>
              </a:tblPr>
              <a:tblGrid>
                <a:gridCol w="2286000"/>
                <a:gridCol w="2286000"/>
              </a:tblGrid>
              <a:tr h="23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 of class/interface declaration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Notes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30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Class/interface documentation     comment        (/**  . . .   */)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Тут описується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призначення класу, автори, версію.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3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Class or interface statement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Декларація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класу чи інтерфейсу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30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Class/interface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implementation comment (/* . . . */), if necessary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30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Class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(static) variables 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Спочатку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" sz="900" u="none" cap="none" strike="noStrike">
                          <a:solidFill>
                            <a:srgbClr val="8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змінні , потім </a:t>
                      </a:r>
                      <a:r>
                        <a:rPr lang="ru" sz="900" u="none" cap="none" strike="noStrike">
                          <a:solidFill>
                            <a:srgbClr val="8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protected,default, private.</a:t>
                      </a:r>
                      <a:endParaRPr sz="900" u="none" cap="none" strike="noStrike">
                        <a:solidFill>
                          <a:srgbClr val="80008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30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Instance variables  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Спочатку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" sz="900" u="none" cap="none" strike="noStrike">
                          <a:solidFill>
                            <a:srgbClr val="8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змінні , потім </a:t>
                      </a:r>
                      <a:r>
                        <a:rPr lang="ru" sz="900" u="none" cap="none" strike="noStrike">
                          <a:solidFill>
                            <a:srgbClr val="80008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protected,default, private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3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Constructors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42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Methods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None/>
                      </a:pP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Методи</a:t>
                      </a:r>
                      <a:r>
                        <a:rPr lang="ru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повинні бути груповані  за функціональністю більше, ніж за рівнем доступу. 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85" name="Google Shape;185;p29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90" name="Google Shape;190;p3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66682" y="921766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Відступи в файлі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862826" y="1447525"/>
            <a:ext cx="31092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Довжина рядка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3" name="Google Shape;193;p30"/>
          <p:cNvCxnSpPr/>
          <p:nvPr/>
        </p:nvCxnSpPr>
        <p:spPr>
          <a:xfrm>
            <a:off x="1268760" y="1268015"/>
            <a:ext cx="0" cy="3525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30"/>
          <p:cNvCxnSpPr/>
          <p:nvPr/>
        </p:nvCxnSpPr>
        <p:spPr>
          <a:xfrm>
            <a:off x="1268760" y="1620650"/>
            <a:ext cx="5940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5" name="Google Shape;195;p30"/>
          <p:cNvSpPr txBox="1"/>
          <p:nvPr/>
        </p:nvSpPr>
        <p:spPr>
          <a:xfrm>
            <a:off x="1808820" y="1812960"/>
            <a:ext cx="31632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Рядок не повинен перевищувати 70 символів, до обробки інструментів середовища.  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1862826" y="2343439"/>
            <a:ext cx="31092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Розрив рядка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>
            <a:off x="1268760" y="1620650"/>
            <a:ext cx="0" cy="8958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30"/>
          <p:cNvCxnSpPr/>
          <p:nvPr/>
        </p:nvCxnSpPr>
        <p:spPr>
          <a:xfrm>
            <a:off x="1268760" y="2516563"/>
            <a:ext cx="5940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30"/>
          <p:cNvSpPr txBox="1"/>
          <p:nvPr/>
        </p:nvSpPr>
        <p:spPr>
          <a:xfrm>
            <a:off x="291953" y="2829493"/>
            <a:ext cx="51351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код не поміщається в один рядок , необхідно зробити його перенесення відповідно до наступних правил :</a:t>
            </a:r>
            <a:endParaRPr sz="1200"/>
          </a:p>
          <a:p>
            <a:pPr indent="-228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200"/>
              <a:buFont typeface="Noto Sans Symbols"/>
              <a:buChar char="⮚"/>
            </a:pPr>
            <a:r>
              <a:rPr b="0" i="0" lang="ru" sz="1200" u="sng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Переносіть після коми.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function(longExpression1, longExpression2, longExpression3,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longExpression4, longExpression5);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= function1(longExpression1,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function2(longExpression2,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longExpression3));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205" name="Google Shape;205;p3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002344" y="1022970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Коментарі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516290" y="1961409"/>
            <a:ext cx="2376300" cy="70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631531" y="2044332"/>
            <a:ext cx="2145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None/>
            </a:pPr>
            <a:r>
              <a:rPr b="1" i="0" lang="ru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Коментарі документації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None/>
            </a:pPr>
            <a:r>
              <a:rPr b="1" i="0" lang="ru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(documentation comments)</a:t>
            </a:r>
            <a:endParaRPr b="1" i="0" sz="1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3432614" y="1961409"/>
            <a:ext cx="2376300" cy="702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540626" y="2070727"/>
            <a:ext cx="2214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None/>
            </a:pPr>
            <a:r>
              <a:rPr b="1" i="0" lang="ru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Коментарі реалізації</a:t>
            </a:r>
            <a:endParaRPr b="1" i="0" sz="1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None/>
            </a:pPr>
            <a:r>
              <a:rPr b="1" i="0" lang="ru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(implementation comments)</a:t>
            </a:r>
            <a:endParaRPr b="1" i="0" sz="1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1602681" y="1423224"/>
            <a:ext cx="203400" cy="5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4519005" y="1423225"/>
            <a:ext cx="203400" cy="5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3517239" y="2901612"/>
            <a:ext cx="2261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0" i="0" lang="ru" sz="11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comments</a:t>
            </a:r>
            <a:endParaRPr b="0" i="0" sz="11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ru" sz="11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comments</a:t>
            </a:r>
            <a:endParaRPr b="0" i="0" sz="11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73911" y="2901612"/>
            <a:ext cx="22611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0" i="0" lang="ru" sz="1100" u="none" cap="none" strike="noStrik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documentation comments</a:t>
            </a:r>
            <a:endParaRPr b="0" i="0" sz="11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sz="1100"/>
          </a:p>
        </p:txBody>
      </p:sp>
      <p:sp>
        <p:nvSpPr>
          <p:cNvPr id="215" name="Google Shape;215;p31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220" name="Google Shape;220;p3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944724" y="1195520"/>
            <a:ext cx="4405500" cy="346200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38" scaled="0"/>
          </a:gra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800"/>
              <a:buFont typeface="Times New Roman"/>
              <a:buNone/>
            </a:pPr>
            <a:r>
              <a:rPr b="1" i="0" lang="ru" sz="1800" u="none" cap="none" strike="noStrike">
                <a:solidFill>
                  <a:srgbClr val="22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Коментарі реалізації</a:t>
            </a:r>
            <a:endParaRPr b="1" i="0" sz="1800" u="none" cap="none" strike="noStrike">
              <a:solidFill>
                <a:srgbClr val="222A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458670" y="2133959"/>
            <a:ext cx="2376300" cy="36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1545061" y="1595774"/>
            <a:ext cx="203400" cy="5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3320988" y="2998334"/>
            <a:ext cx="3700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(condition) {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/* Handle the condition. */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93686" y="2572322"/>
            <a:ext cx="21603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 короткий коментар, який використовується за умови що інформація є настільки короткою що вміщується в один рядок. Перед ним повинен бути пустий рядок.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convention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230525" y="663799"/>
            <a:ext cx="62910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У світі програмування виникнення помилок і непередбачених ситуацій при виконанні програми називають </a:t>
            </a:r>
            <a:r>
              <a:rPr b="1" lang="ru" sz="14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винятком </a:t>
            </a: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У програмі виключення можуть виникати в результаті неправильних дій користувача, відсутності необхідного ресурсу на диску, або втрати з'єднання з сервером по мережі. 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400"/>
              <a:buFont typeface="Merriweather"/>
              <a:buChar char="●"/>
            </a:pPr>
            <a:r>
              <a:rPr lang="ru" sz="14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Причинами винятків при виконанні програми також можуть бути помилки програмування або неправильне використання API. На відміну від нашого світу, програма повинна чітко знати, що робити в такій ситуації. Для цього в Java передбачений механізм винятків. </a:t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 – це помилка, яка змінює нормальний потік роботи програми.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Розробники мають можливість завдяки Exception зупиняти роботу програми за деяких умов.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13" y="1357313"/>
            <a:ext cx="24288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000150" y="25730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Поняття 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31" name="Google Shape;231;p3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32" name="Google Shape;232;p3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382175" y="684150"/>
            <a:ext cx="79041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1) Створити програму, яка буде повідомляти, чи є ціле число, введене користувачем, парним або непарним. Якщо користувач введе не ціле число, то повідомляти йому про помилку.</a:t>
            </a:r>
            <a:endParaRPr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2) Створити програму, яка буде обчислювати і виводити на екран суму двох цілих чисел, введених користувачем. Якщо користувач некоректно введе хоча б одне з чисел, то повідомляти про помилку.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3.Створити свій Exception(MyException). Створити клас Methods, Описати в ньому методи , які б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розраховували додавання, віднімання, множення, ділення двох змінних . При цьому врахувати :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Якщо a&lt;0 і b&lt;0 викидаємо IllegalArgumentException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Якщо a=0 і b!=0 або a!=0 і b=0 викидаємо ArithmeticException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Якщо a=0 і b=0 викидаємо IllegalAccessException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Якщо a&gt;0 і b&gt;0 викидаємо MyException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Протестувати всі можливі варіанти, і вивести все на консоль.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3.Написати документацію згідно Java Code Convention до попереднього домашнього завдання Enums.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500"/>
              </a:spcAft>
              <a:buNone/>
            </a:pPr>
            <a:r>
              <a:rPr b="1" i="1" lang="ru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- </a:t>
            </a:r>
            <a:r>
              <a:rPr i="1" lang="ru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http://proglang.su/java/strings</a:t>
            </a:r>
            <a:endParaRPr b="1" i="1"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6279550" y="257300"/>
            <a:ext cx="235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239" name="Google Shape;239;p3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240" name="Google Shape;240;p3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45281" y="1369219"/>
            <a:ext cx="79452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https://vertex-academy.com/tutorials/ru/isklyuchenija-v-java-perexvat-isklyuchenij-v-java/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https://geekbrains.ru/posts/java_exceptions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https://javarush.ru/groups/posts/isklyucheniya-java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https://www.youtube.com/watch?v=ZspkReG8L2E</a:t>
            </a:r>
            <a:endParaRPr sz="1100"/>
          </a:p>
        </p:txBody>
      </p:sp>
      <p:sp>
        <p:nvSpPr>
          <p:cNvPr id="242" name="Google Shape;242;p34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73" name="Google Shape;73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81" y="873113"/>
            <a:ext cx="4653412" cy="31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4408706" y="747150"/>
            <a:ext cx="4569600" cy="4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Як і в житті, є помилки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(CHECKED)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, які ми можемо запобігти і заздалегідь приготували для них рішення. Наприклад: якщо ви їдете а Азію, Ви берете з собою аптечку, щоб якщо комусь стане погано, у Вас було ліки під рукою.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А бувають непередбачувані помилки </a:t>
            </a:r>
            <a:r>
              <a:rPr b="1"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UNCHECKED</a:t>
            </a:r>
            <a:r>
              <a:rPr b="1"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). 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Наприклад: Ви поїхали в жарку країну і несподівано циклон пригнав холоду і почав падати сніг влітку.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Так і в мові програмування Java є: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3429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CHECKED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Помилки </a:t>
            </a:r>
            <a:r>
              <a:rPr b="1" i="1"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ті, для яких ми обов'язково повинні прописати якесь рішення, якщо щось піде не так.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UNCHECKED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Помилки </a:t>
            </a:r>
            <a:r>
              <a:rPr b="1" i="1"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ru" sz="120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ті, які ми не можемо передбачити заздалегідь.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4444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Ієрархія 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81" name="Google Shape;81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exception&quot;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0969" y="1940990"/>
            <a:ext cx="1263657" cy="93689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45275" y="585050"/>
            <a:ext cx="68925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151F33"/>
                </a:solidFill>
                <a:highlight>
                  <a:srgbClr val="FFFFFF"/>
                </a:highlight>
              </a:rPr>
              <a:t>Як запобігати помилки? Або як кидати помилки у коді?</a:t>
            </a:r>
            <a:endParaRPr b="1" sz="11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Обробка винятків в Java заснована на використанні в програмі таких ключових слів: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51F3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визначає блок коду, в якому може відбутися виключення;</a:t>
            </a:r>
            <a:endParaRPr sz="13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визначає блок коду, в якому відбувається обробка виключення;</a:t>
            </a:r>
            <a:endParaRPr sz="13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визначає блок коду, який є необов'язковим, але при його наявності виконується в будь-якому випадку незалежно від результатів виконання блоку try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- використовується для виклику виключення;</a:t>
            </a:r>
            <a:endParaRPr sz="13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F33"/>
              </a:buClr>
              <a:buSzPts val="1300"/>
              <a:buChar char="●"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151F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- використовується в сигнатурі методів для попередження, про те що метод може викинути виняток.</a:t>
            </a:r>
            <a:endParaRPr sz="13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30000"/>
              </a:lnSpc>
              <a:spcBef>
                <a:spcPts val="2000"/>
              </a:spcBef>
              <a:spcAft>
                <a:spcPts val="1000"/>
              </a:spcAft>
              <a:buNone/>
            </a:pPr>
            <a:r>
              <a:t/>
            </a:r>
            <a:endParaRPr b="1" sz="1300">
              <a:solidFill>
                <a:srgbClr val="151F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235100" y="27380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Поняття 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89" name="Google Shape;89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94" y="935643"/>
            <a:ext cx="6719268" cy="2668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ÑÐ°Ñ Ð¿Ð¾ÑÑÐºÑ Ð·Ð¾Ð±ÑÐ°Ð¶ÐµÐ½Ñ Ð·Ð° Ð·Ð°Ð¿Ð¸ÑÐ¾Ð¼ &quot;throw&quot;"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734" y="2571743"/>
            <a:ext cx="3207544" cy="207168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000150" y="25730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Throw 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97" name="Google Shape;97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345281" y="1189650"/>
            <a:ext cx="68766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NameNotFounrException extends Exception {   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NameNotFounrException(String message){</a:t>
            </a:r>
            <a:endParaRPr b="1"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super(message);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MyClass   {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oops(){  </a:t>
            </a:r>
            <a:endParaRPr b="1"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(/* no error occurred */){ </a:t>
            </a:r>
            <a:endParaRPr b="1" sz="1100"/>
          </a:p>
          <a:p>
            <a:pPr indent="0" lvl="2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/* normal processing */ 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}else { 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/* error occurred */        </a:t>
            </a:r>
            <a:endParaRPr b="1"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throw new NameNotFounrException(“No name”);     </a:t>
            </a:r>
            <a:endParaRPr b="1"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     </a:t>
            </a:r>
            <a:endParaRPr b="1"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	}  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object&quot;"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9125" y="1778689"/>
            <a:ext cx="2848377" cy="191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276250" y="257300"/>
            <a:ext cx="3359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Створення власного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05" name="Google Shape;105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230981" y="1871548"/>
            <a:ext cx="44472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•"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Якщо це checked exception (всі окрім except Error, RuntimeException та їх наслідників), то  Java змушує всі можливі місця де впаде Exception перехопити, або викинути його на рівень вище , тобто зробити explicitly re-throw.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•"/>
            </a:pPr>
            <a:r>
              <a:rPr i="0" lang="ru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При правильному обробленні чи re-throw Java гарантує правильну їх роботу під час compile time.</a:t>
            </a:r>
            <a:endParaRPr i="0" sz="13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ÐÐ¾Ð²âÑÐ·Ð°Ð½Ðµ Ð·Ð¾Ð±ÑÐ°Ð¶ÐµÐ½Ð½Ñ"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615" y="1470269"/>
            <a:ext cx="3925786" cy="25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015900" y="257300"/>
            <a:ext cx="3619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Робота з checked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13" name="Google Shape;113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230981" y="1470263"/>
            <a:ext cx="4702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15240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•"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Unchecked помилки RuntimeException також не обов’язково  обробляти, але після них система зможе відновити свою роботу. (наприкад:  ArithmeticException, NullPointerException, IndexOutOfBoundsException)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Ð²âÑÐ·Ð°Ð½Ðµ Ð·Ð¾Ð±ÑÐ°Ð¶ÐµÐ½Ð½Ñ"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615" y="1470269"/>
            <a:ext cx="3925786" cy="25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015900" y="257300"/>
            <a:ext cx="3619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Робота з </a:t>
            </a:r>
            <a:r>
              <a:rPr b="1" lang="ru" sz="15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un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checked 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Ð½Ð°ÑÐ»ÑÐ´ÑÐ²Ð°Ð½Ð½Ñ&quot;" id="121" name="Google Shape;121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230981" y="1463338"/>
            <a:ext cx="4765500" cy="2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100"/>
              <a:buFont typeface="Courier New"/>
              <a:buNone/>
            </a:pPr>
            <a:r>
              <a:rPr b="1" i="0" lang="ru" sz="11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 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ru" sz="1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// statement that could throw an exception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b="1" i="0" lang="ru" sz="11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ru" sz="11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(&lt;exception type&gt; e) {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ru" sz="1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// statements that handle the exception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b="1" i="0" lang="ru" sz="11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ru" sz="11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(&lt;exception type&gt; e) {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ru" sz="1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//e higher in hierarchy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ourier New"/>
              <a:buNone/>
            </a:pPr>
            <a:r>
              <a:rPr b="0" i="1" lang="ru" sz="1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// statements that handle the exception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b="1" i="0" lang="ru" sz="11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0" i="0" lang="ru" sz="11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ru" sz="1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resources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ourier New"/>
              <a:buNone/>
            </a:pPr>
            <a:r>
              <a:rPr b="0" i="1" lang="ru" sz="11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//other statements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більшості випадків відпрацьовує один catch Блок  і потім завжди  відпрацьовує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finally </a:t>
            </a:r>
            <a:r>
              <a:rPr b="0" i="0" lang="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block, незалежно від того чи впала помилка чи ні.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catch&quot;"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821" y="1351046"/>
            <a:ext cx="2671718" cy="2439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473100" y="257300"/>
            <a:ext cx="3162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Перехоплення</a:t>
            </a: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Exception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