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rial Narrow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al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boldItalic.fntdata"/><Relationship Id="rId30" Type="http://schemas.openxmlformats.org/officeDocument/2006/relationships/font" Target="fonts/ArialNarrow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9c410a5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g949c410a52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49c410a5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g949c410a52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49c410a5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7" name="Google Shape;167;g949c410a52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49c410a5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g949c410a52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49c410a5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949c410a52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9c410a5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949c410a52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49c410a5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949c410a52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49c410a5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4" name="Google Shape;224;g949c410a52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49c410a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g949c410a52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49c410a5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6" name="Google Shape;246;g949c410a52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9c410a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g949c410a5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49c410a5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g949c410a52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49c410a5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7" name="Google Shape;267;g949c410a52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49c410a5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g949c410a52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49c410a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g949c410a52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9c410a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g949c410a52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9c410a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g949c410a52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49c410a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g949c410a52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49c410a5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g949c410a52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9c410a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g949c410a52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49c410a5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g949c410a52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s://vertex-academy.com/tutorials/ru/interfejsy-comparable-comparator-java/" TargetMode="External"/><Relationship Id="rId10" Type="http://schemas.openxmlformats.org/officeDocument/2006/relationships/hyperlink" Target="https://proselyte.net/tutorials/java-core/collections-framework/iterator/" TargetMode="External"/><Relationship Id="rId13" Type="http://schemas.openxmlformats.org/officeDocument/2006/relationships/hyperlink" Target="https://www.baeldung.com/java-comparator-comparable" TargetMode="External"/><Relationship Id="rId12" Type="http://schemas.openxmlformats.org/officeDocument/2006/relationships/hyperlink" Target="https://javarush.ru/groups/posts/1939-comparator-v-java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habrahabr.ru/post/84184/" TargetMode="External"/><Relationship Id="rId4" Type="http://schemas.openxmlformats.org/officeDocument/2006/relationships/hyperlink" Target="http://www.quizful.net/post/Java-Collections" TargetMode="External"/><Relationship Id="rId9" Type="http://schemas.openxmlformats.org/officeDocument/2006/relationships/hyperlink" Target="https://javarush.ru/quests/lectures/questcollections.level07.lecture03" TargetMode="External"/><Relationship Id="rId5" Type="http://schemas.openxmlformats.org/officeDocument/2006/relationships/hyperlink" Target="http://echuprina.blogspot.com/2012/02/comparable-comparator.html" TargetMode="External"/><Relationship Id="rId6" Type="http://schemas.openxmlformats.org/officeDocument/2006/relationships/hyperlink" Target="http://echuprina.blogspot.com/2012/02/comparable-comparator.html" TargetMode="External"/><Relationship Id="rId7" Type="http://schemas.openxmlformats.org/officeDocument/2006/relationships/hyperlink" Target="http://habrahabr.ru/post/247015/" TargetMode="External"/><Relationship Id="rId8" Type="http://schemas.openxmlformats.org/officeDocument/2006/relationships/hyperlink" Target="http://www.quizful.net/interview/java/difference-comparator-from-compar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524000" y="1658623"/>
            <a:ext cx="20757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Iterator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ListIterator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Comparable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Comparator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46" name="Google Shape;146;p2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47" name="Google Shape;147;p23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4085600" y="1077675"/>
            <a:ext cx="4572000" cy="3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Інтерфейс </a:t>
            </a: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Comparable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параметризований типом об'єкта, який він приймає як параметр в метод </a:t>
            </a: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compareTo()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В даному випадку ми попереджаємо компілятор, які типи об'єктів збираємося порівнювати. Якщо умова ідентичності типів не виконуватиметься, то ми отримаємо помилку </a:t>
            </a: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ClassCastException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Метод </a:t>
            </a: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compareTo()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 Java порівнює викликає об'єкт з об'єктом, переданим в якості параметра, і повертає в результаті виконання порівняння ціле число: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51F33"/>
              </a:buClr>
              <a:buSzPts val="1400"/>
              <a:buFont typeface="Georgia"/>
              <a:buChar char="●"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позитивне, якщо викликаний об'єкт більший за об'єкт, переданого в якості параметра;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400"/>
              <a:buFont typeface="Georgia"/>
              <a:buChar char="●"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негативне, якщо викликає об'єкт менше об'єкта, переданого в якості параметра;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400"/>
              <a:buFont typeface="Georgia"/>
              <a:buChar char="●"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нуль, якщо об'єкти рівні.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88" y="1212694"/>
            <a:ext cx="35433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Comparable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55" name="Google Shape;155;p2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56" name="Google Shape;156;p24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289188" y="576425"/>
            <a:ext cx="85656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Інтерфейс </a:t>
            </a: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Comparable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використовується, коли ми хочемо задати природний (найбільш логічний з нашої точки зору, або з точки зору на задачу) порядок розташування об'єктів при сортуванні. Він також є способом «зашити» алгоритм порівняння об'єктів цього класу на стадії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</a:rPr>
              <a:t>його проектування. </a:t>
            </a:r>
            <a:endParaRPr sz="1400">
              <a:solidFill>
                <a:srgbClr val="151F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13" y="1682288"/>
            <a:ext cx="4112418" cy="2135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779600" y="1682288"/>
            <a:ext cx="3988800" cy="25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Одним з найбільш простих і ефективних способів впорядкувати масив об'єктів є метод </a:t>
            </a: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sort()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класу </a:t>
            </a: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Arrays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а колекцію об'єктів у вигляді списку - аналогічний метод класу </a:t>
            </a: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Collections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Для сортування за допомогою цих методів розробники Java надали нам свободу у виборі способу завдання критеріїв сортування: з реалізацією інтерфейсу </a:t>
            </a: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Comparable(1)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 класі об'єктів, які ми хочемо впорядкувати, або з використанням інтерфейсу </a:t>
            </a: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Comparator(2)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66" y="3678234"/>
            <a:ext cx="3178969" cy="49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66" y="4207903"/>
            <a:ext cx="5550694" cy="521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59750" y="3678244"/>
            <a:ext cx="468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b="1" sz="23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110831" y="4277747"/>
            <a:ext cx="468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23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Comparable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69" name="Google Shape;169;p2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70" name="Google Shape;170;p2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307913" y="755250"/>
            <a:ext cx="85656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Завдання : посортувати людей в алфавітному порядку імен, якщо ім’я однакове, то сортуємо за віком.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75" y="1361897"/>
            <a:ext cx="5159213" cy="11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075" y="2620725"/>
            <a:ext cx="5293519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Comparable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79" name="Google Shape;179;p2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80" name="Google Shape;180;p26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307913" y="755250"/>
            <a:ext cx="85656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</a:rPr>
              <a:t>Результат : </a:t>
            </a:r>
            <a:endParaRPr sz="1400">
              <a:solidFill>
                <a:srgbClr val="151F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13" y="1625016"/>
            <a:ext cx="3286125" cy="1807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241" y="1625025"/>
            <a:ext cx="3393281" cy="192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Comparable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89" name="Google Shape;189;p2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90" name="Google Shape;190;p27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19869" y="921450"/>
            <a:ext cx="80478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151F33"/>
                </a:solidFill>
                <a:highlight>
                  <a:srgbClr val="FFFFFF"/>
                </a:highlight>
              </a:rPr>
              <a:t>В яких випадках треба використовувати </a:t>
            </a:r>
            <a:r>
              <a:rPr b="1" lang="ru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b="1" lang="ru" sz="1800">
                <a:solidFill>
                  <a:srgbClr val="151F33"/>
                </a:solidFill>
                <a:highlight>
                  <a:srgbClr val="FFFFFF"/>
                </a:highlight>
              </a:rPr>
              <a:t>? </a:t>
            </a:r>
            <a:endParaRPr b="1" sz="1800">
              <a:solidFill>
                <a:srgbClr val="151F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Реалізований в 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Comparable </a:t>
            </a:r>
            <a:r>
              <a:rPr lang="ru" sz="15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метод порівняння називають «natural ordering» - природної сортуванням . Це тому, що в методі 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compareTo()</a:t>
            </a:r>
            <a:r>
              <a:rPr lang="ru" sz="15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ти описуєш найбільш поширений спосіб порівняння, який буде використовуватися для об'єктів цього класу в твоїй програмі. Natural Ordering вже присутній в Java. Наприклад, Java знає, що рядки найчастіше сортують за алфавітом, а числа - по зростанню їх значення. Тому якщо викликати на списку чисел або рядків метод 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sort()</a:t>
            </a:r>
            <a:r>
              <a:rPr lang="ru" sz="15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так вони і будуть відсортовані. Якщо в нашій програмі машини в більшості випадків будуть порівнюватися і сортуватися за роком випуску, значить, варто визначити для них натуральну сортування за допомогою інтерфейсу 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Comparable&lt;Car&gt;</a:t>
            </a:r>
            <a:r>
              <a:rPr lang="ru" sz="15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і методу </a:t>
            </a:r>
            <a:r>
              <a:rPr lang="ru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compareTo()</a:t>
            </a:r>
            <a:r>
              <a:rPr lang="ru" sz="15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Comparable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97" name="Google Shape;197;p2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98" name="Google Shape;198;p28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289238" y="1223269"/>
            <a:ext cx="8565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Завдання :</a:t>
            </a:r>
            <a:r>
              <a:rPr i="1" lang="ru" sz="1600">
                <a:solidFill>
                  <a:srgbClr val="151F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Реалізувати сортування об’єктів типу </a:t>
            </a:r>
            <a:endParaRPr i="1" sz="1600">
              <a:solidFill>
                <a:srgbClr val="151F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51F33"/>
              </a:buClr>
              <a:buSzPts val="1600"/>
              <a:buChar char="●"/>
            </a:pPr>
            <a:r>
              <a:rPr i="1" lang="ru" sz="1600">
                <a:solidFill>
                  <a:srgbClr val="151F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User за параметром : userName, якщо userName однаковий, сортувати за userAge, якщо userAge однаковий сортувати за emailAddress. (Comparable)</a:t>
            </a:r>
            <a:endParaRPr i="1" sz="1600">
              <a:solidFill>
                <a:srgbClr val="151F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28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Comparable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05" name="Google Shape;205;p2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06" name="Google Shape;206;p29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2250281" y="1853803"/>
            <a:ext cx="1425000" cy="723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JobComparartor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5116830" y="1853803"/>
            <a:ext cx="1425000" cy="723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SalaryComparator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1958340" y="3198016"/>
            <a:ext cx="749400" cy="39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JobObj1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3608070" y="904137"/>
            <a:ext cx="1546800" cy="39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Comparator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4909185" y="3198016"/>
            <a:ext cx="887700" cy="39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SalaryObj1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9"/>
          <p:cNvCxnSpPr>
            <a:stCxn id="207" idx="0"/>
            <a:endCxn id="210" idx="2"/>
          </p:cNvCxnSpPr>
          <p:nvPr/>
        </p:nvCxnSpPr>
        <p:spPr>
          <a:xfrm flipH="1" rot="10800000">
            <a:off x="2962781" y="1300303"/>
            <a:ext cx="1418700" cy="5535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3" name="Google Shape;213;p29"/>
          <p:cNvCxnSpPr>
            <a:stCxn id="208" idx="0"/>
            <a:endCxn id="210" idx="2"/>
          </p:cNvCxnSpPr>
          <p:nvPr/>
        </p:nvCxnSpPr>
        <p:spPr>
          <a:xfrm rot="10800000">
            <a:off x="4381530" y="1300303"/>
            <a:ext cx="1447800" cy="5535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4" name="Google Shape;214;p29"/>
          <p:cNvCxnSpPr>
            <a:stCxn id="209" idx="0"/>
            <a:endCxn id="207" idx="4"/>
          </p:cNvCxnSpPr>
          <p:nvPr/>
        </p:nvCxnSpPr>
        <p:spPr>
          <a:xfrm flipH="1" rot="10800000">
            <a:off x="2333040" y="2577616"/>
            <a:ext cx="629700" cy="6204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5" name="Google Shape;215;p29"/>
          <p:cNvCxnSpPr>
            <a:stCxn id="211" idx="0"/>
            <a:endCxn id="208" idx="4"/>
          </p:cNvCxnSpPr>
          <p:nvPr/>
        </p:nvCxnSpPr>
        <p:spPr>
          <a:xfrm flipH="1" rot="10800000">
            <a:off x="5353035" y="2577616"/>
            <a:ext cx="476400" cy="6204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6" name="Google Shape;216;p29"/>
          <p:cNvSpPr/>
          <p:nvPr/>
        </p:nvSpPr>
        <p:spPr>
          <a:xfrm>
            <a:off x="3115151" y="3198016"/>
            <a:ext cx="679500" cy="39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JobObj2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29"/>
          <p:cNvCxnSpPr>
            <a:stCxn id="216" idx="0"/>
          </p:cNvCxnSpPr>
          <p:nvPr/>
        </p:nvCxnSpPr>
        <p:spPr>
          <a:xfrm rot="10800000">
            <a:off x="2962601" y="2577616"/>
            <a:ext cx="492300" cy="6204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8" name="Google Shape;218;p29"/>
          <p:cNvSpPr/>
          <p:nvPr/>
        </p:nvSpPr>
        <p:spPr>
          <a:xfrm>
            <a:off x="6195070" y="3198016"/>
            <a:ext cx="887700" cy="39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SalaryObj1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9"/>
          <p:cNvCxnSpPr>
            <a:stCxn id="218" idx="0"/>
          </p:cNvCxnSpPr>
          <p:nvPr/>
        </p:nvCxnSpPr>
        <p:spPr>
          <a:xfrm rot="10800000">
            <a:off x="5890420" y="2577616"/>
            <a:ext cx="748500" cy="6204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0" name="Google Shape;220;p29"/>
          <p:cNvSpPr/>
          <p:nvPr/>
        </p:nvSpPr>
        <p:spPr>
          <a:xfrm>
            <a:off x="1832600" y="3872100"/>
            <a:ext cx="54249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b="1" i="1" lang="ru" sz="13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Comparator</a:t>
            </a:r>
            <a:r>
              <a:rPr i="0" lang="ru" sz="13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дозволяє визначити логіку порівняння об'єктів для сортування певного типу поза класом , об’єкти якого  сортуються і цю логіку можна в будь-який момент підмінити.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Comparator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26" name="Google Shape;226;p3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27" name="Google Shape;227;p30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40869" y="1322606"/>
            <a:ext cx="7928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88688" y="790781"/>
            <a:ext cx="87918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Comparator - це окремий клас-«порівнювач». Якщо нам потрібно реалізувати якесь специфічне сортування, нам не обов'язково лізти в клас і міняти логіку . Замість цього ми можемо створити окремий клас-comparator в нашій програмі і навчити його робити потрібне нам сортування!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5171494" y="1791469"/>
            <a:ext cx="36738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Comparator повертає :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51F33"/>
              </a:buClr>
              <a:buSzPts val="1400"/>
              <a:buFont typeface="Georgia"/>
              <a:buChar char="●"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позитивне, якщо викликає об'єкт більше об'єкта, переданого в якості параметра;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400"/>
              <a:buFont typeface="Georgia"/>
              <a:buChar char="●"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негативне, якщо викликає об'єкт менше об'єкта, переданого в якості параметра;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400"/>
              <a:buFont typeface="Georgia"/>
              <a:buChar char="●"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нуль, якщо об'єкти рівні.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688" y="2055296"/>
            <a:ext cx="3350569" cy="222253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Comparator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37" name="Google Shape;237;p3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38" name="Google Shape;238;p31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440869" y="1322606"/>
            <a:ext cx="7928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34988" y="797794"/>
            <a:ext cx="6726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1100"/>
              </a:spcAft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</a:rPr>
              <a:t>Завдання : посортувати людей за кольором волосся </a:t>
            </a:r>
            <a:endParaRPr sz="1100"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9" y="1268044"/>
            <a:ext cx="5757880" cy="106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84" y="2571741"/>
            <a:ext cx="7679531" cy="183594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Comparator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48" name="Google Shape;248;p3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49" name="Google Shape;249;p32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440869" y="1322606"/>
            <a:ext cx="7928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122494" y="515138"/>
            <a:ext cx="85656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</a:rPr>
              <a:t>Результат : </a:t>
            </a:r>
            <a:endParaRPr sz="1400">
              <a:solidFill>
                <a:srgbClr val="151F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2" y="920147"/>
            <a:ext cx="7336631" cy="57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1" y="1610456"/>
            <a:ext cx="4226719" cy="14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354" y="2961373"/>
            <a:ext cx="4674637" cy="156591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Comparator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65" name="Google Shape;65;p1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66" name="Google Shape;66;p1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77031" y="764475"/>
            <a:ext cx="51339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Iterator – це об’єкт, який дозволяє проходити в циклі  по всій колекції виключно вперед, доступаючись до об’єкту або видал</a:t>
            </a:r>
            <a:r>
              <a:rPr lang="ru" sz="1600">
                <a:latin typeface="Georgia"/>
                <a:ea typeface="Georgia"/>
                <a:cs typeface="Georgia"/>
                <a:sym typeface="Georgia"/>
              </a:rPr>
              <a:t>яти</a:t>
            </a:r>
            <a:r>
              <a:rPr i="0" lang="ru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його. </a:t>
            </a:r>
            <a:r>
              <a:rPr i="0" lang="ru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iterator&quot;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041" y="2255520"/>
            <a:ext cx="5811679" cy="19900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041550" y="270000"/>
            <a:ext cx="1625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Iterator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60" name="Google Shape;260;p3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61" name="Google Shape;261;p33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440869" y="1322606"/>
            <a:ext cx="7928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40869" y="1458731"/>
            <a:ext cx="72918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1100"/>
              </a:spcAft>
              <a:buNone/>
            </a:pPr>
            <a:r>
              <a:rPr i="1" lang="ru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Завдання :</a:t>
            </a:r>
            <a:r>
              <a:rPr i="1" lang="ru" sz="1600">
                <a:solidFill>
                  <a:srgbClr val="151F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Реалізувати сортування об’єктів типу  User за довжиною емейла (використати Comparator)</a:t>
            </a:r>
            <a:endParaRPr i="1" sz="1600">
              <a:solidFill>
                <a:srgbClr val="151F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69" name="Google Shape;269;p3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70" name="Google Shape;270;p34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440869" y="1322606"/>
            <a:ext cx="7928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230981" y="832763"/>
            <a:ext cx="8572500" cy="3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Реалізовуємо консольну програму. Створити клас Commodity. Описати даний клас: поля методи.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3429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Повинні бути такі методи: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rtl="0" algn="l"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Додати товар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Видалити товар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Замінити товар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Сортувати за назвоню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Сортувати за довжиною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Сортувати за шириною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Сортувати за вагою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Виводимо і-тий елемент колекції(який ми вводимо з консолі(використовуємо Scanner))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Вийти з програми(підказка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System.exit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900"/>
              </a:spcBef>
              <a:spcAft>
                <a:spcPts val="50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Для меню використати Switch. 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Hometask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78" name="Google Shape;278;p3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79" name="Google Shape;279;p3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345281" y="1369219"/>
            <a:ext cx="79452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http://habrahabr.ru/post/84184/</a:t>
            </a:r>
            <a:endParaRPr i="0" sz="1100" u="none" cap="none" strike="noStrike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http://www.quizful.net/post/Java-Collections</a:t>
            </a:r>
            <a:r>
              <a:rPr i="0" lang="ru" sz="1100" u="none" cap="none" strike="noStrike">
                <a:solidFill>
                  <a:schemeClr val="accent5"/>
                </a:solidFill>
                <a:highlight>
                  <a:srgbClr val="FFFFFF"/>
                </a:highlight>
              </a:rPr>
              <a:t> </a:t>
            </a:r>
            <a:endParaRPr i="0" sz="1100" u="none" cap="none" strike="noStrike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http://echuprina.blogspot.com/2012/02/comparable-comparator.html</a:t>
            </a:r>
            <a:r>
              <a:rPr i="0" lang="ru" sz="1100" u="none" cap="none" strike="noStrike">
                <a:solidFill>
                  <a:schemeClr val="accent5"/>
                </a:solidFill>
                <a:highlight>
                  <a:srgbClr val="FFFFFF"/>
                </a:highlight>
              </a:rPr>
              <a:t> </a:t>
            </a:r>
            <a:endParaRPr i="0" sz="1100" u="none" cap="none" strike="noStrike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http://echuprina.blogspot.com/2012/02/comparable-comparator.html</a:t>
            </a:r>
            <a:r>
              <a:rPr i="0" lang="ru" sz="1100" u="none" cap="none" strike="noStrike">
                <a:solidFill>
                  <a:schemeClr val="accent5"/>
                </a:solidFill>
                <a:highlight>
                  <a:srgbClr val="FFFFFF"/>
                </a:highlight>
              </a:rPr>
              <a:t> </a:t>
            </a:r>
            <a:endParaRPr i="0" sz="1100" u="none" cap="none" strike="noStrike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http://habrahabr.ru/post/247015/</a:t>
            </a:r>
            <a:r>
              <a:rPr i="0" lang="ru" sz="1100" u="none" cap="none" strike="noStrike">
                <a:solidFill>
                  <a:schemeClr val="accent5"/>
                </a:solidFill>
                <a:highlight>
                  <a:srgbClr val="FFFFFF"/>
                </a:highlight>
              </a:rPr>
              <a:t> </a:t>
            </a:r>
            <a:endParaRPr i="0" sz="1100" u="none" cap="none" strike="noStrike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ighlight>
                  <a:srgbClr val="FFFFFF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http://www.quizful.net/interview/java/difference-comparator-from-comparable</a:t>
            </a:r>
            <a:r>
              <a:rPr i="0" lang="ru" sz="1100" u="none" cap="none" strike="noStrike">
                <a:solidFill>
                  <a:schemeClr val="accent5"/>
                </a:solidFill>
                <a:highlight>
                  <a:srgbClr val="FFFFFF"/>
                </a:highlight>
              </a:rPr>
              <a:t> </a:t>
            </a:r>
            <a:endParaRPr i="0" sz="1100" u="none" cap="none" strike="noStrike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ighlight>
                  <a:srgbClr val="FFFFFF"/>
                </a:highlight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https://javarush.ru/quests/lectures/questcollections.level07.lecture03</a:t>
            </a:r>
            <a:endParaRPr sz="11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ighlight>
                  <a:srgbClr val="FFFFFF"/>
                </a:highlight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https://proselyte.net/tutorials/java-core/collections-framework/iterator/</a:t>
            </a:r>
            <a:endParaRPr sz="11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ighlight>
                  <a:srgbClr val="FFFFFF"/>
                </a:highlight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https://vertex-academy.com/tutorials/ru/interfejsy-comparable-comparator-java/</a:t>
            </a:r>
            <a:endParaRPr sz="11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ighlight>
                  <a:srgbClr val="FFFFFF"/>
                </a:highlight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https://javarush.ru/groups/posts/1939-comparator-v-java</a:t>
            </a:r>
            <a:endParaRPr sz="11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ighlight>
                  <a:srgbClr val="FFFFFF"/>
                </a:highlight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https://www.baeldung.com/java-comparator-comparable</a:t>
            </a:r>
            <a:endParaRPr sz="11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Корисні посилання :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74" name="Google Shape;74;p1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75" name="Google Shape;75;p16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45281" y="1917450"/>
            <a:ext cx="50712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Georgia"/>
              <a:buChar char="•"/>
            </a:pPr>
            <a:r>
              <a:rPr i="1" lang="ru" sz="1400" u="none" cap="none" strike="noStrik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&lt;Any collection&gt;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.iterator() –повертає об’єкт ітератора.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hasNext() – повертає true якщо є наступний елемент колекції.</a:t>
            </a:r>
            <a:endParaRPr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next() – повертає наступний елемент колекції.</a:t>
            </a:r>
            <a:endParaRPr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remove() – видаляє даний елемент колекції.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method&quot;"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274" y="1497563"/>
            <a:ext cx="3319819" cy="21495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Iterator методи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83" name="Google Shape;83;p1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84" name="Google Shape;84;p17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88" y="1446188"/>
            <a:ext cx="4764881" cy="250031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818300" y="928325"/>
            <a:ext cx="5507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Georgia"/>
                <a:ea typeface="Georgia"/>
                <a:cs typeface="Georgia"/>
                <a:sym typeface="Georgia"/>
              </a:rPr>
              <a:t>Для видалення об’єкта з List за значенням та за індексом.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Iterator методи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92" name="Google Shape;92;p1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93" name="Google Shape;93;p18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007700" y="772075"/>
            <a:ext cx="4548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Georgia"/>
                <a:ea typeface="Georgia"/>
                <a:cs typeface="Georgia"/>
                <a:sym typeface="Georgia"/>
              </a:rPr>
              <a:t>Перелічити всі елементи за допомогою Iterator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72" y="1572056"/>
            <a:ext cx="4650581" cy="150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613" y="3402684"/>
            <a:ext cx="3214688" cy="97869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576669" y="2848163"/>
            <a:ext cx="146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АБО</a:t>
            </a:r>
            <a:endParaRPr b="1" sz="36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Iterator методи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03" name="Google Shape;103;p1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04" name="Google Shape;104;p19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ListIterator&quot;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560" y="1178719"/>
            <a:ext cx="3653790" cy="1572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 ÐµÐ·ÑÐ»ÑÑÐ°Ñ Ð¿Ð¾ÑÑÐºÑ Ð·Ð¾Ð±ÑÐ°Ð¶ÐµÐ½Ñ Ð·Ð° Ð·Ð°Ð¿Ð¸ÑÐ¾Ð¼ &quot;ListIterator&quot;"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1560" y="3081734"/>
            <a:ext cx="3653790" cy="1523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45275" y="1728472"/>
            <a:ext cx="3944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ListIterator </a:t>
            </a: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– 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це об’єкт, який дозволяє проходити в циклі  по всій колекції в обидві сторони, доступаючись до об’єкту або видаляючи його.   </a:t>
            </a:r>
            <a:endParaRPr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Списки, незалежно від реалізації, мають порядок елементів, що в свою чергу дозволяє працювати з ними через ітератор трохи зручніше.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ListIterator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13" name="Google Shape;113;p2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14" name="Google Shape;114;p20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30981" y="1651520"/>
            <a:ext cx="62079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Georgia"/>
              <a:buChar char="•"/>
            </a:pPr>
            <a:r>
              <a:rPr i="1" lang="ru" u="none" cap="none" strike="noStrik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&lt;List collection&gt;</a:t>
            </a: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.listIterator() –повертає об’єкт  list-ітератора.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add() – додає елемент в колекцію</a:t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hasPrevious() – повертає true якщо є попередній елемент.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previous() – повертає попередній елемент.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previousIndex() – повертає попередній індекс.</a:t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hasNext() – повертає true якщо є наступний елемент колекції.</a:t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next() – повертає наступний елемент колекції.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nextIndex() – повертає наступний індекс.</a:t>
            </a:r>
            <a:endParaRPr i="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•"/>
            </a:pPr>
            <a:r>
              <a:rPr i="0" lang="ru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remove() – видаляє даний елемент колекції.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method&quot;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4260" y="1684927"/>
            <a:ext cx="2857500" cy="185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ListIterator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22" name="Google Shape;122;p2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23" name="Google Shape;123;p21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9581" y="1632394"/>
            <a:ext cx="7928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Створити ліст елементів типу int, ініціалізувати його (записати декілька елементів). 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за допомогою ListIterator змінити значення елементів (наприклад всі помножити на 5, або до всіх додати 1);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вивести на екран всі значення з початку до кінця (за допомогою Iterator);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вивести на екран всі значення з  кінця на початок (за допомогою ListIterator).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30" name="Google Shape;130;p2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31" name="Google Shape;131;p22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230981" y="3465433"/>
            <a:ext cx="1425000" cy="723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this.obj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2021681" y="3482815"/>
            <a:ext cx="1425000" cy="723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1061561" y="2665333"/>
            <a:ext cx="1546800" cy="39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1061561" y="1827133"/>
            <a:ext cx="1546800" cy="39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Comparable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2"/>
          <p:cNvCxnSpPr>
            <a:stCxn id="134" idx="0"/>
          </p:cNvCxnSpPr>
          <p:nvPr/>
        </p:nvCxnSpPr>
        <p:spPr>
          <a:xfrm rot="10800000">
            <a:off x="1834961" y="2223433"/>
            <a:ext cx="0" cy="4419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" name="Google Shape;137;p22"/>
          <p:cNvCxnSpPr>
            <a:stCxn id="132" idx="0"/>
            <a:endCxn id="134" idx="2"/>
          </p:cNvCxnSpPr>
          <p:nvPr/>
        </p:nvCxnSpPr>
        <p:spPr>
          <a:xfrm flipH="1" rot="10800000">
            <a:off x="943481" y="3061633"/>
            <a:ext cx="891600" cy="4038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22"/>
          <p:cNvCxnSpPr>
            <a:stCxn id="133" idx="0"/>
          </p:cNvCxnSpPr>
          <p:nvPr/>
        </p:nvCxnSpPr>
        <p:spPr>
          <a:xfrm rot="10800000">
            <a:off x="1835081" y="3061615"/>
            <a:ext cx="899100" cy="4212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22"/>
          <p:cNvSpPr/>
          <p:nvPr/>
        </p:nvSpPr>
        <p:spPr>
          <a:xfrm>
            <a:off x="4078616" y="2010415"/>
            <a:ext cx="4572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Інтерфейс </a:t>
            </a:r>
            <a:r>
              <a:rPr b="1" i="1" lang="ru" sz="11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Comparable</a:t>
            </a:r>
            <a:r>
              <a:rPr i="0" lang="ru" sz="11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визначає логіку порівняння об'єктів певного типу для сортування,  всередині класу, об’єкти якого будуть порівнюватись і якщо немає доступу до source коду її неможливо змінити.</a:t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931" y="2981034"/>
            <a:ext cx="2628900" cy="69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6730400" y="320800"/>
            <a:ext cx="1835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Comparable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