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rial Narrow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bold.fntdata"/><Relationship Id="rId23" Type="http://schemas.openxmlformats.org/officeDocument/2006/relationships/font" Target="fonts/Arial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boldItalic.fntdata"/><Relationship Id="rId25" Type="http://schemas.openxmlformats.org/officeDocument/2006/relationships/font" Target="fonts/ArialNarrow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2a30f2e2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g92a30f2e28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a30f2e2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g92a30f2e28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2a30f2e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g92a30f2e28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a30f2e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" name="Google Shape;172;g92a30f2e28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2a30f2e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g92a30f2e28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2a30f2e2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g92a30f2e28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2a30f2e2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g92a30f2e28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2a30f2e2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g92a30f2e28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2a30f2e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2a30f2e2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2a30f2e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g92a30f2e2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2a30f2e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g92a30f2e28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a30f2e2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g92a30f2e28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2a30f2e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g92a30f2e28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2a30f2e2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g92a30f2e28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a30f2e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g92a30f2e28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a30f2e2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g92a30f2e28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tutorials.jenkov.com/java-collections/set.html" TargetMode="External"/><Relationship Id="rId4" Type="http://schemas.openxmlformats.org/officeDocument/2006/relationships/hyperlink" Target="https://javadevblog.com/pishem-ochered-na-java.html" TargetMode="External"/><Relationship Id="rId5" Type="http://schemas.openxmlformats.org/officeDocument/2006/relationships/hyperlink" Target="https://javarush.ru/quests/lectures/questcollections.level06.lecture09" TargetMode="External"/><Relationship Id="rId6" Type="http://schemas.openxmlformats.org/officeDocument/2006/relationships/hyperlink" Target="https://vertex-academy.com/tutorials/ru/queue-java-primer/" TargetMode="External"/><Relationship Id="rId7" Type="http://schemas.openxmlformats.org/officeDocument/2006/relationships/hyperlink" Target="https://vertex-academy.com/tutorials/ru/set-v-java-hashs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765300" y="1487173"/>
            <a:ext cx="23046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Set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HashSet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LinkedHashSet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TreeSet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Queue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PriorityQueue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43" name="Google Shape;143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44" name="Google Shape;144;p23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45275" y="860550"/>
            <a:ext cx="5451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 Narrow"/>
              <a:buNone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В </a:t>
            </a: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PriorityQueue - єдина реалізація інтерфейса </a:t>
            </a:r>
            <a:r>
              <a:rPr b="1" lang="ru" sz="1300">
                <a:latin typeface="Georgia"/>
                <a:ea typeface="Georgia"/>
                <a:cs typeface="Georgia"/>
                <a:sym typeface="Georgia"/>
              </a:rPr>
              <a:t>Queue 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всі елементи в ній розміщуються не тльки по порядку, але й по пріорітету. Цей пріорітет можна задавати самостійно. Для стандартних типів даних (Integer, Float, String),  буде стандартний пріорітет: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•"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для чисел -  за зростанням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•"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Для стрічок – в алфавітному порядку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Операції 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add()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- Додає елемент в кінець черги. В </a:t>
            </a: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PriorityQueue 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елемент додається не в кінець списку, а за пріорітетом.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remove()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і </a:t>
            </a: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poll()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- видаляють верхній елемент списку.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offer()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- додає елемент в кінець списку.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peek()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і </a:t>
            </a: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element()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- показує верхній елемент черги.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PriorityQueue&lt;generic_type&gt; queue = new PriorityQueue&lt;&gt;();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9827" y="1952355"/>
            <a:ext cx="2864644" cy="179308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6330350" y="234550"/>
            <a:ext cx="2095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PriorityQueue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52" name="Google Shape;152;p2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53" name="Google Shape;153;p24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270456" y="787000"/>
            <a:ext cx="4931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add()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- Додає елемент в кінець черги. В </a:t>
            </a:r>
            <a:r>
              <a:rPr b="1"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PriorityQueue </a:t>
            </a: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елемент додається не в кінець списку, а за пріорітетом.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84" y="1441491"/>
            <a:ext cx="4893469" cy="215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772" y="2571750"/>
            <a:ext cx="2264569" cy="170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6330350" y="234550"/>
            <a:ext cx="2095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PriorityQueue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62" name="Google Shape;162;p2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63" name="Google Shape;163;p2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89350" y="822900"/>
            <a:ext cx="8226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Times New Roman"/>
              <a:buChar char="●"/>
            </a:pP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remove ()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і </a:t>
            </a: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poll ()</a:t>
            </a:r>
            <a:r>
              <a:rPr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видаляємо верхній елемент з черги. Так би мовити, "Три години чекаю - набридло, йду додому!" 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Georgia"/>
              <a:buChar char="●"/>
            </a:pP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remove ()  є дві форми -  remove () і  remove (Object o) , </a:t>
            </a:r>
            <a:endParaRPr b="1" sz="11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00"/>
              <a:buFont typeface="Georgia"/>
              <a:buChar char="●"/>
            </a:pP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а у poll () - тільки одна. </a:t>
            </a:r>
            <a:endParaRPr b="1" sz="11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Times New Roman"/>
              <a:buChar char="●"/>
            </a:pPr>
            <a:r>
              <a:rPr b="1" lang="ru" sz="11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У першій формі обидва методи однакові - вони прибирають "голову" (перший елемент) черги.</a:t>
            </a: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25" y="2163356"/>
            <a:ext cx="22288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905" y="3125963"/>
            <a:ext cx="2172244" cy="19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878" y="2197284"/>
            <a:ext cx="2664619" cy="46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2869" y="2806397"/>
            <a:ext cx="2343150" cy="203596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6330350" y="234550"/>
            <a:ext cx="2095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PriorityQueue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74" name="Google Shape;174;p2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75" name="Google Shape;175;p26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289350" y="822900"/>
            <a:ext cx="82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Merriweather"/>
              <a:buChar char="●"/>
            </a:pP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Методи діятимуть по-різному якщо у нас порожня чергу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697" y="1268119"/>
            <a:ext cx="5079206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91" y="2044491"/>
            <a:ext cx="1935956" cy="35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2419" y="1994419"/>
            <a:ext cx="19716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00" y="2819606"/>
            <a:ext cx="4277832" cy="99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6"/>
          <p:cNvCxnSpPr/>
          <p:nvPr/>
        </p:nvCxnSpPr>
        <p:spPr>
          <a:xfrm flipH="1">
            <a:off x="1868288" y="1686506"/>
            <a:ext cx="8889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6"/>
          <p:cNvCxnSpPr/>
          <p:nvPr/>
        </p:nvCxnSpPr>
        <p:spPr>
          <a:xfrm>
            <a:off x="5325450" y="1651519"/>
            <a:ext cx="860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6"/>
          <p:cNvCxnSpPr/>
          <p:nvPr/>
        </p:nvCxnSpPr>
        <p:spPr>
          <a:xfrm flipH="1">
            <a:off x="1315706" y="2477269"/>
            <a:ext cx="690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6"/>
          <p:cNvCxnSpPr>
            <a:stCxn id="179" idx="2"/>
          </p:cNvCxnSpPr>
          <p:nvPr/>
        </p:nvCxnSpPr>
        <p:spPr>
          <a:xfrm>
            <a:off x="7168256" y="2337319"/>
            <a:ext cx="4800" cy="2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5" name="Google Shape;18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1722" y="2760691"/>
            <a:ext cx="3313069" cy="105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6330350" y="234550"/>
            <a:ext cx="2095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PriorityQueue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91" name="Google Shape;191;p2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92" name="Google Shape;192;p27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289350" y="921844"/>
            <a:ext cx="82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Merriweather"/>
              <a:buChar char="●"/>
            </a:pPr>
            <a:r>
              <a:rPr b="1"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offer ()</a:t>
            </a:r>
            <a:r>
              <a:rPr lang="ru" sz="1400">
                <a:solidFill>
                  <a:srgbClr val="44444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вставляє елемент в кінець черги.</a:t>
            </a:r>
            <a:endParaRPr b="1"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63" y="1369219"/>
            <a:ext cx="3876376" cy="354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953" y="1268119"/>
            <a:ext cx="2607469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6330350" y="234550"/>
            <a:ext cx="2095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PriorityQueue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01" name="Google Shape;201;p2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02" name="Google Shape;202;p28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406588" y="1369219"/>
            <a:ext cx="66201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Створити об’єкт Покупка , який має два поля : 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ім’я покупки та кількість . 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Користувач має ввести список того, що він має купити в магазині. Після того як він закінчив вводити вивести йому список покупок 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в алфавітному порядку за ім’ям -&gt; TreeSet  - task_2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в такому порядку як він вводив -&gt; LinkedHashSet - task_3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●"/>
            </a:pPr>
            <a:r>
              <a:rPr i="1" lang="ru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в порядку зменшення кількості -&gt; TreeSet</a:t>
            </a:r>
            <a:endParaRPr i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за хеш значенням об’єкта -&gt; HashSet - task_4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Використовувати Set&lt;&gt;!</a:t>
            </a:r>
            <a:endParaRPr i="1" sz="14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09" name="Google Shape;209;p2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10" name="Google Shape;210;p29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59581" y="1238625"/>
            <a:ext cx="80757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Створити клас (будь який), описати в ньому мінімум два поля, одне з яких String, інше числове (довільно яке). Створити в мейн методі Set. Наповнити його об’єктами даного класу. </a:t>
            </a:r>
            <a:endParaRPr i="1" sz="11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nsolas"/>
              <a:buChar char="●"/>
            </a:pPr>
            <a:r>
              <a:rPr i="1" lang="ru" sz="11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Вивести спершу невідсортований список, потім відсортований на консоль(використати Comparable для сортування за цими полями);</a:t>
            </a:r>
            <a:endParaRPr i="1" sz="11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nsolas"/>
              <a:buChar char="●"/>
            </a:pPr>
            <a:r>
              <a:rPr i="1" lang="ru" sz="11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Спробувати зробити завдання з HashSet, LinkedHashSet та TreeSet .</a:t>
            </a:r>
            <a:endParaRPr i="1" sz="11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17" name="Google Shape;217;p3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18" name="Google Shape;218;p30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345281" y="1369219"/>
            <a:ext cx="7945200" cy="2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none" cap="none" strike="noStrike">
                <a:solidFill>
                  <a:schemeClr val="accent5"/>
                </a:solidFill>
                <a:highlight>
                  <a:srgbClr val="FFFFFF"/>
                </a:highlight>
              </a:rPr>
              <a:t>Брюс Еккель – Философия Java . 659-668 (Глава 17) 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http://tutorials.jenkov.com/java-collections/set.html</a:t>
            </a:r>
            <a:endParaRPr i="0" sz="1100" u="none" cap="none" strike="noStrike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https://javadevblog.com/pishem-ochered-na-java.html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https://javarush.ru/quests/lectures/questcollections.level06.lecture09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https://vertex-academy.com/tutorials/ru/queue-java-primer/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https://vertex-academy.com/tutorials/ru/set-v-java-hashset/</a:t>
            </a:r>
            <a:r>
              <a:rPr i="0" lang="ru" sz="1100" u="none" cap="none" strike="noStrike">
                <a:solidFill>
                  <a:schemeClr val="accent5"/>
                </a:solidFill>
                <a:highlight>
                  <a:srgbClr val="FFFFFF"/>
                </a:highlight>
              </a:rPr>
              <a:t>  </a:t>
            </a:r>
            <a:endParaRPr sz="11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1651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65" name="Google Shape;65;p1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66" name="Google Shape;66;p1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Ð¼Ð½Ð¾Ð¶ÐµÑÑÐ²Ð¾&quot;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610" y="1791889"/>
            <a:ext cx="1571625" cy="15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678244" y="1268004"/>
            <a:ext cx="4572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1" lang="ru" sz="14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Set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– це множина, де кожен елемент зберігається лише в одному екземплярі, а різні реалізації використовуються різний порядок для  збереження елементів. </a:t>
            </a:r>
            <a:endParaRPr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ÑÐ½ÑÐºÐ°Ð»ÑÐ½Ð¾ÑÑÑ&quot;"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844" y="2229263"/>
            <a:ext cx="3655539" cy="246663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187600" y="234550"/>
            <a:ext cx="1238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75" name="Google Shape;75;p1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76" name="Google Shape;76;p16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44675" y="822094"/>
            <a:ext cx="38232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HashSet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це колекція, яка для зберігання елементів всередині використовує їх хеш-значення, які повертає метод 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 ()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704" y="1164992"/>
            <a:ext cx="4663501" cy="334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78" y="1865213"/>
            <a:ext cx="4042144" cy="142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72" y="3619041"/>
            <a:ext cx="3521869" cy="80724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698650" y="234550"/>
            <a:ext cx="1727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Hash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86" name="Google Shape;86;p1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87" name="Google Shape;87;p17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hashSet&quot;"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1" y="1485393"/>
            <a:ext cx="3464719" cy="30360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4035925" y="1082998"/>
            <a:ext cx="4978500" cy="3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HashSet</a:t>
            </a:r>
            <a:r>
              <a:rPr b="0" i="0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множина  оптимізована для швидкого пошуку. 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 </a:t>
            </a:r>
            <a:r>
              <a:rPr b="1" i="1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Hash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походить від поняття хеш-функція. Клас Object має метод hashcode(), який використовується класом HashSet  для ефективного розміщення об’єктів, що заносяться в колекцію.  У всіх класах, об’єкти яких заносяться в HashSet, </a:t>
            </a:r>
            <a:r>
              <a:rPr b="1" i="0" lang="ru" sz="1100" u="none" cap="none" strike="noStrike">
                <a:solidFill>
                  <a:srgbClr val="000000"/>
                </a:solidFill>
              </a:rPr>
              <a:t>да</a:t>
            </a:r>
            <a:r>
              <a:rPr b="1" lang="ru" sz="1100"/>
              <a:t>н</a:t>
            </a:r>
            <a:r>
              <a:rPr b="1" i="0" lang="ru" sz="1100" u="none" cap="none" strike="noStrike">
                <a:solidFill>
                  <a:srgbClr val="000000"/>
                </a:solidFill>
              </a:rPr>
              <a:t>ий метод повинен бути перевизначеним (override)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Має два основні конструктори (аналогічно </a:t>
            </a:r>
            <a:r>
              <a:rPr b="1" i="0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Створює пусту множину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public </a:t>
            </a:r>
            <a:r>
              <a:rPr b="1" i="0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HashSet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Створює множину з елементами колекціі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public </a:t>
            </a:r>
            <a:r>
              <a:rPr b="1" i="0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HashSet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(Collection c)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HashSet &lt;generic_type&gt; </a:t>
            </a:r>
            <a:r>
              <a:rPr b="0" i="0" lang="ru" sz="11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new HashSet&lt;&gt;();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692300" y="234550"/>
            <a:ext cx="1733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Hash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95" name="Google Shape;95;p1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96" name="Google Shape;96;p18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536350" y="1369225"/>
            <a:ext cx="50781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Клас </a:t>
            </a:r>
            <a:r>
              <a:rPr b="1" i="1" lang="ru" sz="11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LinkedHashSet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  розширяє клас  </a:t>
            </a:r>
            <a:r>
              <a:rPr b="1" i="1" lang="ru" sz="11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HashSet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не додаючи ніяких нових методів. 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Клас підтримує двозв</a:t>
            </a:r>
            <a:r>
              <a:rPr lang="ru" sz="1100">
                <a:latin typeface="Georgia"/>
                <a:ea typeface="Georgia"/>
                <a:cs typeface="Georgia"/>
                <a:sym typeface="Georgia"/>
              </a:rPr>
              <a:t>’</a:t>
            </a: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язний список елементів в тому порядку, в якому вони додавались. Це дозволяє організувати  впорядковану ітерацію та вставку  в множину.</a:t>
            </a:r>
            <a:endParaRPr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Set&lt;String&gt; strings =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LinkedHashSet&lt;&gt;();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000">
              <a:solidFill>
                <a:srgbClr val="151F33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51F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Ð²âÑÐ·Ð°Ð½Ðµ Ð·Ð¾Ð±ÑÐ°Ð¶ÐµÐ½Ð½Ñ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603912"/>
            <a:ext cx="2520431" cy="189031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6292250" y="234550"/>
            <a:ext cx="2133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LinkedHash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04" name="Google Shape;104;p1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05" name="Google Shape;105;p19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4907906" y="998344"/>
            <a:ext cx="40731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LinkedHashSet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 - це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HashSet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, в якому елементи зберігаються ще і в зв'язковому списку. Звичайний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HashSet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не підтримує порядок елементів. По-перше, офіційно його просто немає, по-друге, навіть внутрішній порядок може сильно змінитися при додаванні всього одного елемента.</a:t>
            </a:r>
            <a:endParaRPr sz="1400">
              <a:solidFill>
                <a:srgbClr val="151F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А у 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LinkedHashSet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 можна отримати ітератор і з його допомогою обійти всі елементи саме в тому порядку, в якому вони додавалися в 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LinkedHashSet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</a:rPr>
              <a:t>. Не часто, але іноді це може дуже знадобиться.</a:t>
            </a:r>
            <a:endParaRPr sz="1400">
              <a:solidFill>
                <a:srgbClr val="151F33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51F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31" y="1057649"/>
            <a:ext cx="4072950" cy="1966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63" y="3132431"/>
            <a:ext cx="3143250" cy="1500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6292250" y="234550"/>
            <a:ext cx="2133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LinkedHashSet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14" name="Google Shape;114;p2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15" name="Google Shape;115;p20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treeset&quot;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160" y="1846659"/>
            <a:ext cx="2776872" cy="161282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383374" y="608176"/>
            <a:ext cx="50835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Клас </a:t>
            </a:r>
            <a:r>
              <a:rPr b="1"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TreeSet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створює колекцію, яка для збереження елементів використовує дерево, де  об’єкти зберігаються у відсортованому порядку. Завдяки Comparable та Comparator ми вказуємо логіку сортування для об’єктів які зберігатимуться в даному контейнері. У випадку якщо не вказати логіку сортування об’єктів, випаде помилка при першій спробі отримати об’єкт із контейнера.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TreeSet імплементує інтерфейс SortedSet, який в свою чергу додає декілька нових методів.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1524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Comparator </a:t>
            </a: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comparator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Arial"/>
              <a:buChar char="•"/>
            </a:pP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subSet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(Object fromElement, Object toElement)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Arial"/>
              <a:buChar char="•"/>
            </a:pP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tailSet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(Object fromElement)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Arial"/>
              <a:buChar char="•"/>
            </a:pP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headSet(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Object toElement)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Object </a:t>
            </a: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first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Object </a:t>
            </a: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last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()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SortedSet&lt;generic_type&gt; </a:t>
            </a:r>
            <a:r>
              <a:rPr b="1" i="1" lang="ru" sz="1200" u="none" cap="none" strike="noStrike">
                <a:solidFill>
                  <a:srgbClr val="7030A0"/>
                </a:solidFill>
                <a:latin typeface="Georgia"/>
                <a:ea typeface="Georgia"/>
                <a:cs typeface="Georgia"/>
                <a:sym typeface="Georgia"/>
              </a:rPr>
              <a:t>animalSet</a:t>
            </a: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= new TreeSet();</a:t>
            </a:r>
            <a:endParaRPr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870100" y="234550"/>
            <a:ext cx="1556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Tree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23" name="Google Shape;123;p2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24" name="Google Shape;124;p21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treeset&quot;"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160" y="1846659"/>
            <a:ext cx="2776872" cy="1612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1" y="929784"/>
            <a:ext cx="3929063" cy="215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03" y="3172191"/>
            <a:ext cx="3007519" cy="139303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6870100" y="234550"/>
            <a:ext cx="1556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TreeSet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33" name="Google Shape;133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34" name="Google Shape;134;p22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508570" y="1106679"/>
            <a:ext cx="45720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Queue </a:t>
            </a: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це насправді доволі цікава структура для зберігання даних, бо ми маємо певну обмежену кількість операцій, переважно із верхнім елементом і не маємо доступу до ‘середини’ черги.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ідеалі ми не можемо вставати в середину черги, лишень в кінець.  Точно так само працює Queue. Ми не можемо вставати в середину черги, тільки в кінець.</a:t>
            </a:r>
            <a:endParaRPr sz="1100"/>
          </a:p>
          <a:p>
            <a:pPr indent="-2222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Проте елемент можна видаляти в середині списку.</a:t>
            </a:r>
            <a:endParaRPr sz="1100"/>
          </a:p>
          <a:p>
            <a:pPr indent="-1524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vertex-academy.com/tutorials/wp-content/uploads/2018/06/queue-java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38" y="2931905"/>
            <a:ext cx="3929063" cy="1621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719" y="1106681"/>
            <a:ext cx="2650631" cy="3283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6870100" y="234550"/>
            <a:ext cx="1556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