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2bc0347b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92bc0347b8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2bc0347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" name="Google Shape;151;g92bc0347b8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bc0347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0" name="Google Shape;160;g92bc0347b8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2bc0347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g92bc0347b8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2bc0347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2bc0347b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2bc0347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g92bc0347b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2bc0347b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g92bc0347b8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bc0347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g92bc0347b8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bc0347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g92bc0347b8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2bc0347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g92bc0347b8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bc0347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g92bc0347b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2bc0347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g92bc0347b8_0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tutorialspoint.com/java/java_generics.htm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sbp-program.ru/ua/java-ua/generics-ua.htm" TargetMode="External"/><Relationship Id="rId4" Type="http://schemas.openxmlformats.org/officeDocument/2006/relationships/hyperlink" Target="http://www.tutorialspoint.com/java/java_generics.htm" TargetMode="External"/><Relationship Id="rId9" Type="http://schemas.openxmlformats.org/officeDocument/2006/relationships/hyperlink" Target="https://www.baeldung.com/java-generics" TargetMode="External"/><Relationship Id="rId5" Type="http://schemas.openxmlformats.org/officeDocument/2006/relationships/hyperlink" Target="http://www.java2s.com/Tutorial/Java/0200__Generics/Catalog0200__Generics.htm" TargetMode="External"/><Relationship Id="rId6" Type="http://schemas.openxmlformats.org/officeDocument/2006/relationships/hyperlink" Target="https://javarush.ru/quests/lectures/questcollections.level05.lecture03" TargetMode="External"/><Relationship Id="rId7" Type="http://schemas.openxmlformats.org/officeDocument/2006/relationships/hyperlink" Target="https://habr.com/ru/company/sberbank/blog/416413/" TargetMode="External"/><Relationship Id="rId8" Type="http://schemas.openxmlformats.org/officeDocument/2006/relationships/hyperlink" Target="https://javarush.ru/groups/posts/2004-teorija-dzhenerikov-v-java-ili-gde-na-praktike-stavitjh-skobk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022350" y="1614205"/>
            <a:ext cx="3180900" cy="1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Параметризовані типи (Generics)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44" name="Google Shape;144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45" name="Google Shape;145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344" y="2131359"/>
            <a:ext cx="5743575" cy="607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496856" y="1035694"/>
            <a:ext cx="75927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Georgia"/>
                <a:ea typeface="Georgia"/>
                <a:cs typeface="Georgia"/>
                <a:sym typeface="Georgia"/>
              </a:rPr>
              <a:t>Умов може бути декілька :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53" name="Google Shape;153;p24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54" name="Google Shape;154;p24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356888" y="1161656"/>
            <a:ext cx="81585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96850" y="1161649"/>
            <a:ext cx="76698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Написати структуру Банк : 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клас Account, від нього унаслідувати різні типи акаунтів : DebitAccount(в нього поле Id є стрінговим), CreditAccount</a:t>
            </a:r>
            <a:r>
              <a:rPr i="1" lang="ru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(в нього поле Id є числовим)</a:t>
            </a: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клас User.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Створити параметризований інтерфейс - User service, який буде в якості параметрі приймати Account(та наслідників) та User і буде мати наступні методи :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показати всіх користувачів(посортованих по user name)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показати всі рахунки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-"/>
            </a:pP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повернути кількість податку для людини, яка розраховується як загальну суму на рахунку * 0,05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62" name="Google Shape;162;p2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63" name="Google Shape;163;p2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510844" y="1053638"/>
            <a:ext cx="7837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Створити клас MyEntry&lt;K,V&gt;.</a:t>
            </a:r>
            <a:endParaRPr b="1"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Описати в ньому дженеріками –поля, гетери/сетери, toString.</a:t>
            </a:r>
            <a:endParaRPr b="1"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Реалізувати в даному класі методи, які б: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Додавали новий об’єкт в мапу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Видаляли об’єкт мапи за ключем 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Видаляли об’єкт мапи за значенням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Виводили на екран Set ключів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Виводили на екран List значень</a:t>
            </a:r>
            <a:endParaRPr i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Consolas"/>
              <a:buChar char="●"/>
            </a:pPr>
            <a:r>
              <a:rPr i="1" lang="ru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Виводили на екран цілу мапу</a:t>
            </a:r>
            <a:endParaRPr i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70" name="Google Shape;170;p2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71" name="Google Shape;171;p2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345281" y="1369219"/>
            <a:ext cx="7945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none" cap="none" strike="noStrike">
                <a:solidFill>
                  <a:schemeClr val="accent5"/>
                </a:solidFill>
              </a:rPr>
              <a:t>Брюс Еккель – Философия Java . 501- 602(Глава 14)  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http://www.sbp-program.ru/ua/java-ua/generics-ua.htm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http://www.tutorialspoint.com/java/java_generics.htm</a:t>
            </a:r>
            <a:endParaRPr i="0" sz="1100" u="none" cap="none" strike="noStrike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i="0" lang="ru" sz="1100" u="sng" cap="none" strike="noStrike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http://www.java2s.com/Tutorial/Java/0200__Generics/Catalog0200__Generics.htm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https://javarush.ru/quests/lectures/questcollections.level05.lecture03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https://habr.com/ru/company/sberbank/blog/416413/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https://javarush.ru/groups/posts/2004-teorija-dzhenerikov-v-java-ili-gde-na-praktike-stavitjh-skobki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https://www.baeldung.com/java-generics</a:t>
            </a:r>
            <a:endParaRPr sz="1100">
              <a:solidFill>
                <a:schemeClr val="accent5"/>
              </a:solidFill>
            </a:endParaRPr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AutoNum type="arabicPeriod"/>
            </a:pPr>
            <a:r>
              <a:rPr lang="ru" sz="11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https://www.tutorialspoint.com/java/java_generics.htm</a:t>
            </a:r>
            <a:endParaRPr sz="1100">
              <a:solidFill>
                <a:schemeClr val="accent5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65" name="Google Shape;65;p15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66" name="Google Shape;66;p15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59581" y="1275375"/>
            <a:ext cx="5208900" cy="24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Comic Sans MS"/>
              <a:buNone/>
            </a:pPr>
            <a:r>
              <a:rPr i="0" lang="ru" sz="15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Параметризовані (generic) типи 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- класи, інтерфейси і методи, в яких тип оброблюваних даних задається як параметр  (</a:t>
            </a:r>
            <a:r>
              <a:rPr b="1" i="1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параметр типу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</a:pPr>
            <a:r>
              <a:rPr i="0" lang="ru" sz="1400" u="none" cap="none" strike="noStrike">
                <a:solidFill>
                  <a:srgbClr val="0000FF"/>
                </a:solidFill>
                <a:latin typeface="Georgia"/>
                <a:ea typeface="Georgia"/>
                <a:cs typeface="Georgia"/>
                <a:sym typeface="Georgia"/>
              </a:rPr>
              <a:t>Параметризовані  типи</a:t>
            </a:r>
            <a:r>
              <a:rPr i="0" lang="ru" sz="1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дозволяють використовувати більш гнучку і в той же час досить строгу типізацію, забезпечуючи безпеку типів</a:t>
            </a:r>
            <a:r>
              <a:rPr lang="ru" sz="14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mic Sans MS"/>
              <a:buNone/>
            </a:pPr>
            <a:r>
              <a:rPr lang="ru" sz="1400">
                <a:solidFill>
                  <a:srgbClr val="0033CC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Java Generics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були введені в JDK 5.0 з метою зменшення помилок та додавання додаткового шару абстракції над типами.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763" y="1498988"/>
            <a:ext cx="2828925" cy="215741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74" name="Google Shape;74;p16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75" name="Google Shape;75;p16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28913" y="1098675"/>
            <a:ext cx="41847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Припустимо, ми визначаємо клас для подання банківського рахунку. Наприклад, він міг би виглядати наступним чином.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982550" y="1300601"/>
            <a:ext cx="3569100" cy="29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 даному випадку ідентифікатор заданий як цілочисельне значення, наприклад, 1, 2, 3, 4 і так далі. Однак також нерідко для ідентифікатора використовуються і стрічкові значення. І числові, і стрічкові значення мають свої плюси і мінуси. І на момент написання класу ми можемо точно не знати, що краще вибрати для зберігання ідентифікатора - рядки або числа.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53" y="2018906"/>
            <a:ext cx="356473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84" name="Google Shape;84;p17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85" name="Google Shape;85;p17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03525" y="762125"/>
            <a:ext cx="37860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І на перший погляд ми можемо вирішити цю проблему наступним чином: поставити id як поле типу Object, який є універсальним і базовим суперкласом для всіх інших типів: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7F7FA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" y="2344293"/>
            <a:ext cx="3785850" cy="212795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4646644" y="1133663"/>
            <a:ext cx="42267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В даному випадку все чудово працює. Однак в даному випадку ми стикнемося з проблемою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безпеки типів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. Наприклад, в наступному випадку ми отримаємо помилку:</a:t>
            </a:r>
            <a:endParaRPr sz="140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431" y="2388859"/>
            <a:ext cx="4716976" cy="88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619" y="3740061"/>
            <a:ext cx="4800601" cy="70331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96" name="Google Shape;96;p18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97" name="Google Shape;97;p18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45275" y="581226"/>
            <a:ext cx="43737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Ці проблеми були покликані усунути узагальнення або generics. Узагальнення дозволяють не вказувати конкретний тип, який буде використовуватися. Тому визначимо клас Account як узагальнений(Generic):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За допомогою букви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у визначенні класу class Account&lt;T&gt;ми вказуємо, що даний тип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буде використовуватися цим класом. Параметр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в кутових дужках називається </a:t>
            </a:r>
            <a:r>
              <a:rPr b="1"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універсальним параметром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, так як замість нього можна підставити будь-який тип. При цьому поки ми не знаємо, який саме це буде тип: String, int або якийсь інший. Причому буква T вибрана умовна, це може і будь-яка інша буква або набір символів.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062" y="989118"/>
            <a:ext cx="3389288" cy="3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05" name="Google Shape;105;p19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06" name="Google Shape;106;p19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262" y="875119"/>
            <a:ext cx="5614387" cy="254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0936" y="3162337"/>
            <a:ext cx="3472519" cy="14702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251925" y="843694"/>
            <a:ext cx="2225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Calibri"/>
                <a:ea typeface="Calibri"/>
                <a:cs typeface="Calibri"/>
                <a:sym typeface="Calibri"/>
              </a:rPr>
              <a:t>Створення акаунтів з різними типами :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15" name="Google Shape;115;p20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6" name="Google Shape;116;p20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6" y="941588"/>
            <a:ext cx="3541257" cy="1242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979" y="2476329"/>
            <a:ext cx="4758994" cy="239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5290475" y="1522474"/>
            <a:ext cx="35994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Узагальненими(generic) можуть бути не лише класи, але й інтерфейси.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Маємо інтерфейс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AccountService,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який приймає два параметри &lt;I, S&gt;.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Клас, який реалізує цей інтерфейс має вказати конкретний тип цих параметрів та перевизначити методи.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25" name="Google Shape;125;p21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26" name="Google Shape;126;p21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77631" y="902756"/>
            <a:ext cx="33894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Крім узагальнених типів можна також створювати узагальнені методи, які точно також будуть використовувати універсальні параметри. наприклад: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Особливістю узагальненого методу є використання універсального параметра в оголошенні методу після всіх модифікаторів і перед типом значення, що повертається.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lang="ru" sz="14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&lt;T&gt;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printList(List&lt;Account&lt;</a:t>
            </a:r>
            <a:r>
              <a:rPr b="1" lang="ru" sz="1400">
                <a:solidFill>
                  <a:srgbClr val="20999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list)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923" y="971192"/>
            <a:ext cx="5298413" cy="2926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34" name="Google Shape;134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35" name="Google Shape;135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279919" y="715575"/>
            <a:ext cx="39675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41818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Коли ми вказуємо універсальний параметр у узагальнень, то за замовчуванням він може представляти будь-який тип. Однак іноді необхідно, щоб параметр відповідав тільки деякого обмеженого набору типів. У цьому випадку застосовуються обмеження, які дозволяють вказати базовий клас, від якого буде наслідуватися параметер.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1818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Для установки обмеження після універсального параметра ставиться слово </a:t>
            </a: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extends</a:t>
            </a: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, після якого вказується базовий клас обмеження: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344" y="1726594"/>
            <a:ext cx="4614863" cy="14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47" y="3916603"/>
            <a:ext cx="7193756" cy="67865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825650" y="234550"/>
            <a:ext cx="1600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Generics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