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rial Narrow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Narrow-bold.fntdata"/><Relationship Id="rId25" Type="http://schemas.openxmlformats.org/officeDocument/2006/relationships/font" Target="fonts/ArialNarrow-regular.fntdata"/><Relationship Id="rId28" Type="http://schemas.openxmlformats.org/officeDocument/2006/relationships/font" Target="fonts/ArialNarrow-boldItalic.fntdata"/><Relationship Id="rId27" Type="http://schemas.openxmlformats.org/officeDocument/2006/relationships/font" Target="fonts/ArialNarr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2b6d1e4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4" name="Google Shape;134;g92b6d1e4a0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2b6d1e4a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" name="Google Shape;148;g92b6d1e4a0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2b6d1e4a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8" name="Google Shape;158;g92b6d1e4a0_0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2b6d1e4a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8" name="Google Shape;168;g92b6d1e4a0_0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2b6d1e4a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8" name="Google Shape;178;g92b6d1e4a0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2b6d1e4a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8" name="Google Shape;188;g92b6d1e4a0_0_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2b6d1e4a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8" name="Google Shape;198;g92b6d1e4a0_0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2b6d1e4a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6" name="Google Shape;206;g92b6d1e4a0_0_1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2b6d1e4a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4" name="Google Shape;214;g92b6d1e4a0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2b6d1e4a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2" name="Google Shape;222;g92b6d1e4a0_0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2b6d1e4a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g92b6d1e4a0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2b6d1e4a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" name="Google Shape;72;g92b6d1e4a0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2b6d1e4a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0" name="Google Shape;80;g92b6d1e4a0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2b6d1e4a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9" name="Google Shape;89;g92b6d1e4a0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2b6d1e4a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" name="Google Shape;98;g92b6d1e4a0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2b6d1e4a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7" name="Google Shape;107;g92b6d1e4a0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2b6d1e4a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6" name="Google Shape;116;g92b6d1e4a0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2b6d1e4a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5" name="Google Shape;125;g92b6d1e4a0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javatpoint.com/java-map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habrahabr.ru/post/128017/" TargetMode="External"/><Relationship Id="rId4" Type="http://schemas.openxmlformats.org/officeDocument/2006/relationships/hyperlink" Target="http://habrahabr.ru/post/129037/" TargetMode="External"/><Relationship Id="rId9" Type="http://schemas.openxmlformats.org/officeDocument/2006/relationships/hyperlink" Target="http://www.quizful.net/post/Using-Map-in-Jave" TargetMode="External"/><Relationship Id="rId5" Type="http://schemas.openxmlformats.org/officeDocument/2006/relationships/hyperlink" Target="http://www.seostella.com/ru/article/2012/08/09/kollekcii-collections-v-java-map.html" TargetMode="External"/><Relationship Id="rId6" Type="http://schemas.openxmlformats.org/officeDocument/2006/relationships/hyperlink" Target="http://www.quizful.net/post/Using-Map-in-Jave" TargetMode="External"/><Relationship Id="rId7" Type="http://schemas.openxmlformats.org/officeDocument/2006/relationships/hyperlink" Target="https://vertex-academy.com/tutorials/ru/map-v-java-hashmap/" TargetMode="External"/><Relationship Id="rId8" Type="http://schemas.openxmlformats.org/officeDocument/2006/relationships/hyperlink" Target="https://javarush.ru/groups/posts/1940-klass-hashmap-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428750" y="1474470"/>
            <a:ext cx="29718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Map</a:t>
            </a:r>
            <a:endParaRPr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HashMap</a:t>
            </a:r>
            <a:endParaRPr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LinkedHashMap</a:t>
            </a:r>
            <a:endParaRPr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TreeMap</a:t>
            </a:r>
            <a:endParaRPr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651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651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651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651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651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36" name="Google Shape;136;p23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37" name="Google Shape;137;p23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328913" y="944719"/>
            <a:ext cx="85305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erriweather"/>
                <a:ea typeface="Merriweather"/>
                <a:cs typeface="Merriweather"/>
                <a:sym typeface="Merriweather"/>
              </a:rPr>
              <a:t>Створити структуру для збереження даних Паспорт - Людина . Паспорт є унікальним для людини.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13" y="1455684"/>
            <a:ext cx="2628900" cy="130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903" y="2762991"/>
            <a:ext cx="7365206" cy="19645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3"/>
          <p:cNvCxnSpPr/>
          <p:nvPr/>
        </p:nvCxnSpPr>
        <p:spPr>
          <a:xfrm flipH="1" rot="10800000">
            <a:off x="4163794" y="2022300"/>
            <a:ext cx="1161600" cy="108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3"/>
          <p:cNvCxnSpPr/>
          <p:nvPr/>
        </p:nvCxnSpPr>
        <p:spPr>
          <a:xfrm flipH="1" rot="10800000">
            <a:off x="5444419" y="2904225"/>
            <a:ext cx="986700" cy="1441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3"/>
          <p:cNvSpPr txBox="1"/>
          <p:nvPr/>
        </p:nvSpPr>
        <p:spPr>
          <a:xfrm>
            <a:off x="3967838" y="1455581"/>
            <a:ext cx="45138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Courier New"/>
                <a:ea typeface="Courier New"/>
                <a:cs typeface="Courier New"/>
                <a:sym typeface="Courier New"/>
              </a:rPr>
              <a:t>put(K key, V value) </a:t>
            </a:r>
            <a:r>
              <a:rPr lang="ru" sz="1100">
                <a:latin typeface="Merriweather"/>
                <a:ea typeface="Merriweather"/>
                <a:cs typeface="Merriweather"/>
                <a:sym typeface="Merriweather"/>
              </a:rPr>
              <a:t>- для того, щоб покласти пару (K V) ключ-значення в мапу.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5549381" y="1910531"/>
            <a:ext cx="3655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Courier New"/>
                <a:ea typeface="Courier New"/>
                <a:cs typeface="Courier New"/>
                <a:sym typeface="Courier New"/>
              </a:rPr>
              <a:t>personMap.entrySet() </a:t>
            </a:r>
            <a:r>
              <a:rPr lang="ru" sz="1100">
                <a:latin typeface="Merriweather"/>
                <a:ea typeface="Merriweather"/>
                <a:cs typeface="Merriweather"/>
                <a:sym typeface="Merriweather"/>
              </a:rPr>
              <a:t>- для того, щоб отримати пару (K V) ключ-значення з мапи.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entry.getKey() - </a:t>
            </a:r>
            <a:r>
              <a:rPr lang="ru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щоб отримати значення ключа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entry.getValue() - </a:t>
            </a:r>
            <a:r>
              <a:rPr lang="ru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щоб отримати значення value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Map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50" name="Google Shape;150;p24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51" name="Google Shape;151;p24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88" y="1331100"/>
            <a:ext cx="5509724" cy="259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7681" y="3051936"/>
            <a:ext cx="5120100" cy="183965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60694" y="666591"/>
            <a:ext cx="8707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Якщо елемент з таким значенням ключа вже існує і додаємо ще один елемент з таким ключем, який вже існує, елементи затираються, тобто збережеться останній доданий елемент.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Map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60" name="Google Shape;160;p25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61" name="Google Shape;161;p25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74" y="1335168"/>
            <a:ext cx="72473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225" y="2916694"/>
            <a:ext cx="5722144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398888" y="880219"/>
            <a:ext cx="76545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Courier New"/>
                <a:ea typeface="Courier New"/>
                <a:cs typeface="Courier New"/>
                <a:sym typeface="Courier New"/>
              </a:rPr>
              <a:t>get(K key) </a:t>
            </a:r>
            <a:r>
              <a:rPr lang="ru" sz="1100">
                <a:latin typeface="Merriweather"/>
                <a:ea typeface="Merriweather"/>
                <a:cs typeface="Merriweather"/>
                <a:sym typeface="Merriweather"/>
              </a:rPr>
              <a:t>- для того, щоб отримати значення value за ключем. Передаємо ключ, отримуємо значення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Map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70" name="Google Shape;170;p26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71" name="Google Shape;171;p26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398888" y="880219"/>
            <a:ext cx="76545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Courier New"/>
                <a:ea typeface="Courier New"/>
                <a:cs typeface="Courier New"/>
                <a:sym typeface="Courier New"/>
              </a:rPr>
              <a:t>remove(K key) </a:t>
            </a:r>
            <a:r>
              <a:rPr lang="ru" sz="1100">
                <a:latin typeface="Merriweather"/>
                <a:ea typeface="Merriweather"/>
                <a:cs typeface="Merriweather"/>
                <a:sym typeface="Merriweather"/>
              </a:rPr>
              <a:t>- для того, щоб видалити (K, V) за значенням ключа. 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48" y="1369217"/>
            <a:ext cx="5184232" cy="56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8959" y="2253281"/>
            <a:ext cx="6322219" cy="201453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Map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80" name="Google Shape;180;p27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81" name="Google Shape;181;p27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419888" y="859219"/>
            <a:ext cx="76545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containsKey (Object key)</a:t>
            </a:r>
            <a:r>
              <a:rPr lang="ru" sz="14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- запитуємо, чи є в карті заданий ключ</a:t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containsValue (Object value)</a:t>
            </a:r>
            <a:r>
              <a:rPr lang="ru" sz="14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- запитуємо, чи є в карті задане значення</a:t>
            </a:r>
            <a:r>
              <a:rPr lang="ru" sz="14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1" y="1657753"/>
            <a:ext cx="5848986" cy="1953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7306" y="3477609"/>
            <a:ext cx="7543800" cy="95011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Map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90" name="Google Shape;190;p28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91" name="Google Shape;191;p28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419888" y="859219"/>
            <a:ext cx="76545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keySet()</a:t>
            </a:r>
            <a:r>
              <a:rPr lang="ru" sz="14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- отримуємо </a:t>
            </a:r>
            <a:r>
              <a:rPr lang="ru" sz="14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ru" sz="14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ключів</a:t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values()</a:t>
            </a:r>
            <a:r>
              <a:rPr lang="ru" sz="14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- отримуємо </a:t>
            </a:r>
            <a:r>
              <a:rPr lang="ru" sz="14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Collection </a:t>
            </a:r>
            <a:r>
              <a:rPr lang="ru" sz="14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значень</a:t>
            </a:r>
            <a:r>
              <a:rPr lang="ru" sz="14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16" y="1583869"/>
            <a:ext cx="6322219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856" y="2973113"/>
            <a:ext cx="4265795" cy="1586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Map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200" name="Google Shape;200;p29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201" name="Google Shape;201;p29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593663" y="1518544"/>
            <a:ext cx="7956600" cy="22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Описати структуру коли людині належить акаунт та зробити можливість</a:t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-"/>
            </a:pP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додати акаунт до списку;</a:t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-"/>
            </a:pP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видалити акаунт для певної людини;</a:t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-"/>
            </a:pP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видалити людину;</a:t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-"/>
            </a:pP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показати всю мапу людей та їх акаунти.</a:t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Вважаємо, що людина - унікальний ключ, за значення value беремо </a:t>
            </a:r>
            <a:r>
              <a:rPr b="1" i="1" lang="ru" sz="1200">
                <a:latin typeface="Consolas"/>
                <a:ea typeface="Consolas"/>
                <a:cs typeface="Consolas"/>
                <a:sym typeface="Consolas"/>
              </a:rPr>
              <a:t>Account</a:t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200">
                <a:latin typeface="Consolas"/>
                <a:ea typeface="Consolas"/>
                <a:cs typeface="Consolas"/>
                <a:sym typeface="Consolas"/>
              </a:rPr>
              <a:t>Map&lt;Person, </a:t>
            </a:r>
            <a:r>
              <a:rPr b="1" i="1"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Account</a:t>
            </a:r>
            <a:r>
              <a:rPr b="1" i="1" lang="ru" sz="12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i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time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208" name="Google Shape;208;p30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209" name="Google Shape;209;p30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593663" y="1518544"/>
            <a:ext cx="7956600" cy="22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Описати структуру коли людині може належати список акаунтів та зробити можливість</a:t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-"/>
            </a:pP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додати людину до списку;</a:t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-"/>
            </a:pP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додати акаунт до списку;</a:t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-"/>
            </a:pP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видалити акаунт для певної людини;</a:t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-"/>
            </a:pP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видалити людину;</a:t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-"/>
            </a:pP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показати всю мапу людей та їх акаунти.</a:t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Вважаємо, що людина - унікальний ключ, за значення value беремо </a:t>
            </a:r>
            <a:r>
              <a:rPr b="1" i="1" lang="ru" sz="1200">
                <a:latin typeface="Consolas"/>
                <a:ea typeface="Consolas"/>
                <a:cs typeface="Consolas"/>
                <a:sym typeface="Consolas"/>
              </a:rPr>
              <a:t>List&lt;Account&gt;</a:t>
            </a: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200">
                <a:latin typeface="Consolas"/>
                <a:ea typeface="Consolas"/>
                <a:cs typeface="Consolas"/>
                <a:sym typeface="Consolas"/>
              </a:rPr>
              <a:t>Map&lt;Person, </a:t>
            </a:r>
            <a:r>
              <a:rPr b="1" i="1"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List&lt;Account&gt; </a:t>
            </a:r>
            <a:r>
              <a:rPr b="1" i="1" lang="ru" sz="12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i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time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216" name="Google Shape;216;p31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217" name="Google Shape;217;p31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692794" y="825750"/>
            <a:ext cx="8208600" cy="3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Створити структуру Зооклуб. </a:t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Створити клас Person , який описати двома полями : ім’я , вік. </a:t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Створити клас Animal , який описати двома полями : тип тваринки(кіт,пес), ім’я тваринки.</a:t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Кожна людина може мати багато тваринок. Але одна тваринка належить лише одній людині.</a:t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200">
                <a:latin typeface="Consolas"/>
                <a:ea typeface="Consolas"/>
                <a:cs typeface="Consolas"/>
                <a:sym typeface="Consolas"/>
              </a:rPr>
              <a:t>Map&lt;Person, List&lt;Animal&gt;&gt; map</a:t>
            </a: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Реалізувати </a:t>
            </a:r>
            <a:r>
              <a:rPr b="1" i="1" lang="ru" sz="1200">
                <a:latin typeface="Consolas"/>
                <a:ea typeface="Consolas"/>
                <a:cs typeface="Consolas"/>
                <a:sym typeface="Consolas"/>
              </a:rPr>
              <a:t>консольне меню</a:t>
            </a: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(НЕ обов’язково), таким чином щоб можна було:</a:t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Додати людину до клубу</a:t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Додати тваринку до людини</a:t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Видалити(забрати) тваринку від людини</a:t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Видалити людину з клубу</a:t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Вивести на екран зооклуб</a:t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Вийти з програми</a:t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Consolas"/>
                <a:ea typeface="Consolas"/>
                <a:cs typeface="Consolas"/>
                <a:sym typeface="Consolas"/>
              </a:rPr>
              <a:t>Використати для побудови меню Switch.</a:t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Hometask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224" name="Google Shape;224;p32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225" name="Google Shape;225;p32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345281" y="1369219"/>
            <a:ext cx="7945200" cy="25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100" u="none" cap="none" strike="noStrike">
              <a:solidFill>
                <a:schemeClr val="accent5"/>
              </a:solidFill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i="0" lang="ru" sz="1100" u="sng" cap="none" strike="noStrike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http://habrahabr.ru/post/128017/</a:t>
            </a:r>
            <a:r>
              <a:rPr i="0" lang="ru" sz="1100" u="none" cap="none" strike="noStrike">
                <a:solidFill>
                  <a:schemeClr val="accent5"/>
                </a:solidFill>
              </a:rPr>
              <a:t> </a:t>
            </a:r>
            <a:endParaRPr i="0" sz="1100" u="none" cap="none" strike="noStrike">
              <a:solidFill>
                <a:schemeClr val="accent5"/>
              </a:solidFill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i="0" lang="ru" sz="1100" u="sng" cap="none" strike="noStrike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http://habrahabr.ru/post/129037/</a:t>
            </a:r>
            <a:r>
              <a:rPr i="0" lang="ru" sz="1100" u="none" cap="none" strike="noStrike">
                <a:solidFill>
                  <a:schemeClr val="accent5"/>
                </a:solidFill>
              </a:rPr>
              <a:t> </a:t>
            </a:r>
            <a:endParaRPr i="0" sz="1100" u="none" cap="none" strike="noStrike">
              <a:solidFill>
                <a:schemeClr val="accent5"/>
              </a:solidFill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i="0" lang="ru" sz="1100" u="sng" cap="none" strike="noStrike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http://www.seostella.com/ru/article/2012/08/09/kollekcii-collections-v-java-map.html</a:t>
            </a:r>
            <a:r>
              <a:rPr i="0" lang="ru" sz="1100" u="none" cap="none" strike="noStrike">
                <a:solidFill>
                  <a:schemeClr val="accent5"/>
                </a:solidFill>
              </a:rPr>
              <a:t> </a:t>
            </a:r>
            <a:endParaRPr i="0" sz="1100" u="none" cap="none" strike="noStrike">
              <a:solidFill>
                <a:schemeClr val="accent5"/>
              </a:solidFill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i="0" lang="ru" sz="1100" u="sng" cap="none" strike="noStrike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http://www.quizful.net/post/Using-Map-in-Jave</a:t>
            </a:r>
            <a:r>
              <a:rPr i="0" lang="ru" sz="1100" u="none" cap="none" strike="noStrike">
                <a:solidFill>
                  <a:schemeClr val="accent5"/>
                </a:solidFill>
              </a:rPr>
              <a:t> </a:t>
            </a:r>
            <a:endParaRPr i="0" sz="1100" u="none" cap="none" strike="noStrike">
              <a:solidFill>
                <a:schemeClr val="accent5"/>
              </a:solidFill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lang="ru" sz="11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https://vertex-academy.com/tutorials/ru/map-v-java-hashmap/</a:t>
            </a:r>
            <a:endParaRPr sz="1100">
              <a:solidFill>
                <a:schemeClr val="accent5"/>
              </a:solidFill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lang="ru" sz="11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https://javarush.ru/groups/posts/1940-klass-hashmap-</a:t>
            </a:r>
            <a:endParaRPr sz="1100">
              <a:solidFill>
                <a:schemeClr val="accent5"/>
              </a:solidFill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lang="ru" sz="11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http://www.quizful.net/post/Using-Map-in-Jave</a:t>
            </a:r>
            <a:endParaRPr sz="1100">
              <a:solidFill>
                <a:schemeClr val="accent5"/>
              </a:solidFill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lang="ru" sz="1100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https://www.javatpoint.com/java-map</a:t>
            </a:r>
            <a:endParaRPr sz="1100">
              <a:solidFill>
                <a:schemeClr val="accent5"/>
              </a:solidFill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6247800" y="162050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Корисні посилання :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65" name="Google Shape;65;p15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66" name="Google Shape;66;p15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4838100" y="1879650"/>
            <a:ext cx="4001100" cy="23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Map – це об’єкт, який зберігає пари ключ-значення і не може містити ключів, які повторюються.  При додаванні елементу по вже існуючому ключу відбувається  перезапис нового елементу  замість старого.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Map&lt;String, String&gt; </a:t>
            </a:r>
            <a:r>
              <a:rPr b="1" i="1" lang="ru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map</a:t>
            </a:r>
            <a:r>
              <a:rPr i="0" lang="ru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= new HashMap&lt;String, String&gt;();</a:t>
            </a:r>
            <a:r>
              <a:rPr b="1" i="1" lang="ru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1" i="1" sz="1200" u="none" cap="none" strike="noStrike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1" sz="1200" u="none" cap="none" strike="noStrike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100"/>
              <a:buFont typeface="Arial"/>
              <a:buNone/>
            </a:pPr>
            <a:r>
              <a:rPr b="1" i="1" lang="ru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map</a:t>
            </a: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.put("1", "a"); </a:t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100"/>
              <a:buFont typeface="Arial"/>
              <a:buNone/>
            </a:pPr>
            <a:r>
              <a:rPr b="1" i="1" lang="ru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map</a:t>
            </a: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.put("1", "2");</a:t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581" y="1644491"/>
            <a:ext cx="3486150" cy="212883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Map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74" name="Google Shape;74;p16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75" name="Google Shape;75;p16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Ð²âÑÐ·Ð°Ð½Ðµ Ð·Ð¾Ð±ÑÐ°Ð¶ÐµÐ½Ð½Ñ"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313" y="565945"/>
            <a:ext cx="4183379" cy="428958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Map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82" name="Google Shape;82;p17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83" name="Google Shape;83;p17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74950" y="666525"/>
            <a:ext cx="8670600" cy="20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Перед нами стоїть завдання: створити список з 100 осіб, де буде зберігатися ПІБ людини і номер його паспорта.Наприклад, можна вмістити і те, і інше в рядок, і створити список ось таких рядків: </a:t>
            </a:r>
            <a:endParaRPr sz="1000">
              <a:solidFill>
                <a:srgbClr val="151F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51F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1" lang="ru" sz="10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"Анна Іванівна Решетникова, 4211 717171". </a:t>
            </a:r>
            <a:endParaRPr b="1" sz="1000">
              <a:solidFill>
                <a:srgbClr val="151F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Недоліки : </a:t>
            </a:r>
            <a:endParaRPr sz="1000">
              <a:solidFill>
                <a:srgbClr val="151F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51F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rgbClr val="151F33"/>
              </a:buClr>
              <a:buSzPts val="1000"/>
              <a:buFont typeface="Georgia"/>
              <a:buChar char="●"/>
            </a:pPr>
            <a:r>
              <a:rPr lang="ru" sz="10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По-перше , нам може знадобитися функція пошуку по паспорту. А при такому форматі зберігання інформації це буде проблематично. </a:t>
            </a:r>
            <a:endParaRPr sz="1000">
              <a:solidFill>
                <a:srgbClr val="151F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ru" sz="10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А по-друге, ніщо не завадить нам створити двох різних людей з однаковими номерами паспорта. І це найсерйозніший недолік нашого рішення. Такі ситуації мають бути повністю виключені, не буває двох людей з однаковим номером паспорта. На допомогу нам приходить нова структура даних - </a:t>
            </a:r>
            <a:r>
              <a:rPr lang="ru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Map</a:t>
            </a:r>
            <a:r>
              <a:rPr lang="ru" sz="1000">
                <a:solidFill>
                  <a:srgbClr val="151F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ЇЇ також називають “асоціативний масив” , але більш поширені варіанти "словник", "карта", або (найчастіше) - сленговий англіцизм "мапа".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025" y="2718712"/>
            <a:ext cx="4828499" cy="20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Map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91" name="Google Shape;91;p18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92" name="Google Shape;92;p18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8" y="1503750"/>
            <a:ext cx="5407819" cy="213598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5198700" y="816100"/>
            <a:ext cx="36669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3495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100"/>
              <a:buFont typeface="Times New Roman"/>
              <a:buChar char="●"/>
            </a:pPr>
            <a:r>
              <a:rPr b="1" lang="ru" sz="11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HashMap</a:t>
            </a: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зберігає значення в довільному порядку(за хеш-ключем), але дозволяє швидко шукати елементи карти. Дозволяє задавати ключ або значення ключовим словом  </a:t>
            </a:r>
            <a:r>
              <a:rPr b="1" lang="ru" sz="11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null</a:t>
            </a: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.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3495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100"/>
              <a:buFont typeface="Times New Roman"/>
              <a:buChar char="●"/>
            </a:pPr>
            <a:r>
              <a:rPr b="1" lang="ru" sz="11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LinkedHashMap</a:t>
            </a: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зберігає значення в порядку додавання.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3495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100"/>
              <a:buFont typeface="Times New Roman"/>
              <a:buChar char="●"/>
            </a:pPr>
            <a:r>
              <a:rPr b="1" lang="ru" sz="11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TreeMap</a:t>
            </a: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сама сортує значення за заданим критерієм. TreeMap використовується або з Comparable елементами, або в зв'язці з Comparator. 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3495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100"/>
              <a:buFont typeface="Times New Roman"/>
              <a:buChar char="●"/>
            </a:pPr>
            <a:r>
              <a:rPr b="1" lang="ru" sz="11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Hashtable</a:t>
            </a: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як </a:t>
            </a:r>
            <a:r>
              <a:rPr b="1" lang="ru" sz="11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HashMap</a:t>
            </a: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, тільки не дозволяє зберігати  </a:t>
            </a:r>
            <a:r>
              <a:rPr b="1" lang="ru" sz="11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null </a:t>
            </a: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і синхронізований з точки зору багатопоточності - це означає, що багато потоків можуть працювати безпечно з Hashtable. Але дана реалізація стара і повільна, тому зараз вже не використовується в нових проектах.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71304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Map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00" name="Google Shape;100;p19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01" name="Google Shape;101;p19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230975" y="593850"/>
            <a:ext cx="38487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Операції з Map</a:t>
            </a:r>
            <a:endParaRPr b="1" sz="1100"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Нижче ми розглянемо 6 операцій з Map: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1. </a:t>
            </a:r>
            <a:r>
              <a:rPr b="1" lang="ru" sz="11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 (K key, V value)</a:t>
            </a: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- додає елемент в карту;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2.  </a:t>
            </a:r>
            <a:r>
              <a:rPr b="1" lang="ru" sz="11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 (Object key)</a:t>
            </a:r>
            <a:r>
              <a:rPr b="1" lang="ru" sz="11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- шукає значення по його ключу;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3.  </a:t>
            </a:r>
            <a:r>
              <a:rPr b="1" lang="ru" sz="11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 (Object key)</a:t>
            </a:r>
            <a:r>
              <a:rPr b="1" lang="ru" sz="11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- видаляє значення по його ключу;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4.  </a:t>
            </a:r>
            <a:r>
              <a:rPr b="1" lang="ru" sz="11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containsKey (Object key) </a:t>
            </a: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- запитує, чи є в карті заданий ключ;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5.  </a:t>
            </a:r>
            <a:r>
              <a:rPr b="1" lang="ru" sz="11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containsValue (Object value)</a:t>
            </a:r>
            <a:r>
              <a:rPr b="1" lang="ru" sz="11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- запитує чи є в карті задане значення;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6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6. </a:t>
            </a:r>
            <a:r>
              <a:rPr b="1" lang="ru" sz="11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 ()</a:t>
            </a: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- повертає розмір карти (кількість пар "ключ-значення").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675" y="1522119"/>
            <a:ext cx="4812280" cy="226355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Map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09" name="Google Shape;109;p20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10" name="Google Shape;110;p20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345275" y="676397"/>
            <a:ext cx="5163900" cy="3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100"/>
              <a:buFont typeface="Arial"/>
              <a:buNone/>
            </a:pPr>
            <a:r>
              <a:rPr b="1" i="1" lang="ru" sz="11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HashMap</a:t>
            </a:r>
            <a:r>
              <a:rPr i="1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— побудована на основі хеш-таблиці, реалізує інтерфейс Map. Ключі і значення можуть бути будь-яких типів, в тому числі і null. Дана структура не дає гарантії , що елементи зберігатимуться за порядком  додавання.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Map&lt;String, String&gt; hashmap = new HashMap&lt;String, String&gt;();</a:t>
            </a:r>
            <a:endParaRPr b="1" i="0" sz="11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Новостворений об’єкт hashmap, містить ряд властивостей: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-2222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table</a:t>
            </a: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— Масив типу </a:t>
            </a:r>
            <a:r>
              <a:rPr b="1"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Entry[]</a:t>
            </a: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який є місцем для зберігання  посилань  на об’єкти;  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-1524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22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loadFactor</a:t>
            </a: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— Коефіцієнт завантаження. Значення за замовчуванням 0.75;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-1524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22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threshold</a:t>
            </a: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—Кількість елементів, при досягненні якого хеш-таблиця збільшується  вдвічі. Розраховується за формулою </a:t>
            </a:r>
            <a:r>
              <a:rPr b="1"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(capacity * loadFactor)</a:t>
            </a: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;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-1524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22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size</a:t>
            </a: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— Кількість елементів HashMap;</a:t>
            </a:r>
            <a:endParaRPr i="0" sz="11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habrastorage.org/storage1/a86b100b/9d20ef80/354bc241/3f0fcc9a.png"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4541" y="2027026"/>
            <a:ext cx="3057525" cy="175736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Hash</a:t>
            </a: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Map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18" name="Google Shape;118;p21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19" name="Google Shape;119;p21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habrastorage.org/storage2/431/4cd/a7c/4314cda7cb3f9a476dfc92271f46aa13.png"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81" y="988218"/>
            <a:ext cx="4615338" cy="334732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4996850" y="1526400"/>
            <a:ext cx="3912300" cy="21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Map&lt;Integer, String&gt; </a:t>
            </a:r>
            <a:r>
              <a:rPr b="1" i="1" lang="ru" sz="13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linkedHashMap</a:t>
            </a:r>
            <a:r>
              <a:rPr b="1" i="0" lang="ru" sz="13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= new LinkedHashMap&lt;&gt;();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Щойно створений об</a:t>
            </a:r>
            <a:r>
              <a:rPr lang="ru" sz="1300">
                <a:latin typeface="Georgia"/>
                <a:ea typeface="Georgia"/>
                <a:cs typeface="Georgia"/>
                <a:sym typeface="Georgia"/>
              </a:rPr>
              <a:t>’</a:t>
            </a:r>
            <a:r>
              <a:rPr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єкт linkedHashMap, поза HashMap властивостей містить ще й своїх два додаткових :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header</a:t>
            </a:r>
            <a:r>
              <a:rPr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— «голова» двозвязного списку. При інициалізації вказує сам на себе;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br>
              <a:rPr b="0" i="0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6387500" y="234550"/>
            <a:ext cx="20388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LinkedHash</a:t>
            </a: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Map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27" name="Google Shape;127;p22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28" name="Google Shape;128;p22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4218875" y="1407325"/>
            <a:ext cx="4791300" cy="28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TreeMap</a:t>
            </a: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– є мапою, що зберігає  об’єкти  відсортованими відповідно до  природнього  порядку  ключів або відповідно до логіки вказаної в Comparator. 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В основі цієї структури лежить червоно-чорне дерево.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 TreeMap&lt;Integer, String&gt; map = new TreeMap&lt;&gt;();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   map.put(3, "val");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   map.put(2, "val");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   map.put(1, "val");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  </a:t>
            </a:r>
            <a:endParaRPr i="0" sz="11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TreeMap&lt;Integer, String&gt; map = new TreeMap&lt;&gt;(Comparator.reverseOrder());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   map.put(3, "val");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   map.put(2, "val");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   map.put(1, "val");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 ÐµÐ·ÑÐ»ÑÑÐ°Ñ Ð¿Ð¾ÑÑÐºÑ Ð·Ð¾Ð±ÑÐ°Ð¶ÐµÐ½Ñ Ð·Ð° Ð·Ð°Ð¿Ð¸ÑÐ¾Ð¼ &quot;ÑÐµÑÐ½Ð¾ ÐºÑÐ°ÑÐ½Ð¾Ðµ Ð´ÐµÑÐµÐ²Ð¾&quot;"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81" y="1275382"/>
            <a:ext cx="3754279" cy="2252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Tree</a:t>
            </a: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Map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