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TktLy0J55klD0fsdvZo1RbKd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536290-303F-45EE-B20A-8A855F50DE3E}">
  <a:tblStyle styleId="{D3536290-303F-45EE-B20A-8A855F50DE3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Functional interfaces are a common idiom in Java code.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Examples of existing JDK functional interfaces: Runnable, Comparable&lt;T&gt;, Callable&lt;V&gt;.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Design decision: Java 8 lambdas should work with existing Java code without requiring recompilation.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7" name="Google Shape;2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9" name="Google Shape;2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7" name="Google Shape;3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40" name="Google Shape;3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51" name="Google Shape;3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2" name="Google Shape;3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ertex-academy.com/tutorials/ru/java-8-lambd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ertex-academy.com/tutorials/ru/java-8-lambda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metanit.com/java/tutorial/9.1.php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rtex-academy.com/tutorials/ru/java-8-optional/" TargetMode="External"/><Relationship Id="rId5" Type="http://schemas.openxmlformats.org/officeDocument/2006/relationships/hyperlink" Target="https://javarush.ru/groups/posts/845-lambda-vihrazhenija-na-primerakh" TargetMode="External"/><Relationship Id="rId4" Type="http://schemas.openxmlformats.org/officeDocument/2006/relationships/hyperlink" Target="https://habr.com/ru/post/22459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3074" y="314963"/>
            <a:ext cx="1437852" cy="4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3546468" y="1859450"/>
            <a:ext cx="20510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Заняття #22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 descr="Graphical user interfa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2993" y="3168475"/>
            <a:ext cx="2398007" cy="19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2126507" y="2437018"/>
            <a:ext cx="489097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i="0" u="none" strike="noStrike" cap="none" dirty="0">
                <a:solidFill>
                  <a:srgbClr val="FED82D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endParaRPr sz="3000" b="1" i="0" u="none" strike="noStrike" cap="none" dirty="0">
              <a:solidFill>
                <a:srgbClr val="FED8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230529" y="920772"/>
            <a:ext cx="6682942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 b="1" i="0" u="none" strike="noStrike" cap="none">
                <a:solidFill>
                  <a:srgbClr val="FEE040"/>
                </a:solidFill>
                <a:latin typeface="Arial"/>
                <a:ea typeface="Arial"/>
                <a:cs typeface="Arial"/>
                <a:sym typeface="Arial"/>
              </a:rPr>
              <a:t>Java Core</a:t>
            </a:r>
            <a:endParaRPr sz="5500" b="1" i="0" u="none" strike="noStrike" cap="none">
              <a:solidFill>
                <a:srgbClr val="FEE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230981" y="4232006"/>
            <a:ext cx="8631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Char char="•"/>
            </a:pPr>
            <a:r>
              <a:rPr lang="ru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Якщо бажаєте оголосити то можна оголосити тип параметру.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4276" y="1659975"/>
            <a:ext cx="6467887" cy="210493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/>
        </p:nvSpPr>
        <p:spPr>
          <a:xfrm>
            <a:off x="2922825" y="786375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0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1243308" y="1522115"/>
            <a:ext cx="6803400" cy="3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0" i="1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Створити клас Person з полями вік, ім’я, timestamp. Зробити конструктор і включити в нього 2 поля вік та ім’я.</a:t>
            </a:r>
            <a:endParaRPr sz="1300" b="0" i="1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0" i="1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400"/>
              <a:buFont typeface="Consolas"/>
              <a:buAutoNum type="arabicParenR"/>
            </a:pPr>
            <a:r>
              <a:rPr lang="ru" sz="1300" b="0" i="1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Написати лямбда-функцію , яка для кожного елемента(елементом є користувач) ліста перевіряє вік, і повнолітніх заносить в інший ліст.</a:t>
            </a:r>
            <a:endParaRPr sz="1300" b="0" i="1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0" i="1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0" i="1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400"/>
              <a:buFont typeface="Consolas"/>
              <a:buAutoNum type="arabicParenR"/>
            </a:pPr>
            <a:r>
              <a:rPr lang="ru" sz="1300" b="0" i="1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Написати лямбда-функцію, яка для кожного елемента ліста(List&lt;Person&gt;) встановлює (setDate) поле поточна дата.</a:t>
            </a:r>
            <a:endParaRPr sz="1300" b="0" i="1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0" i="1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0" i="1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400"/>
              <a:buFont typeface="Consolas"/>
              <a:buAutoNum type="arabicParenR"/>
            </a:pPr>
            <a:r>
              <a:rPr lang="ru" sz="1300" b="0" i="1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Написати лямбда-функцію яка перебирає кожен елемент списку (List&lt;String&gt;) і записує в інший ліст довжини слів з першого списку.</a:t>
            </a:r>
            <a:endParaRPr sz="1300" b="0" i="1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2922825" y="786375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Code time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/>
          <p:nvPr/>
        </p:nvSpPr>
        <p:spPr>
          <a:xfrm>
            <a:off x="1661088" y="1513211"/>
            <a:ext cx="5837274" cy="30481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1661108" y="1744575"/>
            <a:ext cx="63024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8 компілятор спершу конвертує lambda вираз в фунцію</a:t>
            </a: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Потім викликається генерована функція</a:t>
            </a: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прикладу, </a:t>
            </a: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5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5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x -&gt; System.out.println(x)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None/>
            </a:pPr>
            <a:r>
              <a:rPr lang="ru" sz="1400" b="1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 бути конвертована в генеровану статичну функцію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 static void genName(Integer x) {</a:t>
            </a:r>
            <a:endParaRPr sz="11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System.out.println(x);</a:t>
            </a:r>
            <a:endParaRPr sz="11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500"/>
              <a:buFont typeface="Arial"/>
              <a:buNone/>
            </a:pPr>
            <a:r>
              <a:rPr lang="ru" sz="15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2915100" y="831735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Створення лямбд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2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2" descr="A picture containing clo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888" y="738589"/>
            <a:ext cx="1219200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504159" y="1437125"/>
            <a:ext cx="4572000" cy="26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sng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Java 8 лямбди </a:t>
            </a:r>
            <a:r>
              <a:rPr lang="ru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присвоюються функціональним інтерфейсам.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Функціональний інтерфейс є Java інтерфейс з одним не дефолтним методом(тільки один абстрактний метод).  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500"/>
              <a:buFont typeface="Arial"/>
              <a:buNone/>
            </a:pPr>
            <a:endParaRPr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Пакет java.util.function містить багато корисних функціональних інтерфейсів.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9151" y="1513190"/>
            <a:ext cx="3253797" cy="307448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2922825" y="786375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Функціональний інтерфейс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3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4" descr="Ð ÐµÐ·ÑÐ»ÑÑÐ°Ñ Ð¿Ð¾ÑÑÐºÑ Ð·Ð¾Ð±ÑÐ°Ð¶ÐµÐ½Ñ Ð·Ð° Ð·Ð°Ð¿Ð¸ÑÐ¾Ð¼ &quot;pencil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5526" y="2981563"/>
            <a:ext cx="1689248" cy="151434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/>
          <p:nvPr/>
        </p:nvSpPr>
        <p:spPr>
          <a:xfrm>
            <a:off x="1311870" y="1732155"/>
            <a:ext cx="6992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Char char="•"/>
            </a:pPr>
            <a:r>
              <a:rPr lang="ru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Лямбди можуть працювати із змінними оголошеними поза тілом лямбди.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Char char="•"/>
            </a:pPr>
            <a:r>
              <a:rPr lang="ru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Використання цих змінних називають   </a:t>
            </a:r>
            <a:r>
              <a:rPr lang="ru" sz="1500" b="1" i="0" u="sng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variable capture</a:t>
            </a:r>
            <a:r>
              <a:rPr lang="ru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44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9226" y="3406548"/>
            <a:ext cx="3378994" cy="66436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/>
        </p:nvSpPr>
        <p:spPr>
          <a:xfrm>
            <a:off x="2922825" y="786375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Variable capture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4" descr="A picture containing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1738156" y="3378385"/>
            <a:ext cx="6471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1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локальна змінна, що  використовується в тілі лямбда виразу повинна бути</a:t>
            </a:r>
            <a:r>
              <a:rPr lang="ru" sz="15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 final </a:t>
            </a: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або </a:t>
            </a:r>
            <a:r>
              <a:rPr lang="ru" sz="15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effective final.</a:t>
            </a:r>
            <a:endParaRPr sz="1500" b="1" i="0" u="none" strike="noStrike" cap="none" dirty="0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864" y="1765115"/>
            <a:ext cx="5654287" cy="153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/>
        </p:nvSpPr>
        <p:spPr>
          <a:xfrm>
            <a:off x="2915100" y="876011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Variable capture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5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6" descr="Ð ÐµÐ·ÑÐ»ÑÑÐ°Ñ Ð¿Ð¾ÑÑÐºÑ Ð·Ð¾Ð±ÑÐ°Ð¶ÐµÐ½Ñ Ð·Ð° Ð·Ð°Ð¿Ð¸ÑÐ¾Ð¼ &quot;pencil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846" y="1877675"/>
            <a:ext cx="2082653" cy="205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8727" y="1877675"/>
            <a:ext cx="4564856" cy="205025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/>
          <p:nvPr/>
        </p:nvSpPr>
        <p:spPr>
          <a:xfrm>
            <a:off x="2915100" y="1012319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Static variable capture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6" descr="A picture containing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0108" y="376417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749208" y="1611751"/>
            <a:ext cx="77916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2160"/>
              <a:buFont typeface="Georgia"/>
              <a:buChar char="•"/>
            </a:pPr>
            <a:r>
              <a:rPr lang="ru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references  можуть використовуватися для передачі існуючої функції в місця, де очікується лямбда.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216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2160"/>
              <a:buFont typeface="Georgia"/>
              <a:buChar char="•"/>
            </a:pPr>
            <a:r>
              <a:rPr lang="ru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Сигнатура методу, який передається повинна відповідати сигнатурі методу функціонального інтерфейсу.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2922825" y="786375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Method reference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7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7" descr="Graphical user interface, application, websit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6234" y="3484727"/>
            <a:ext cx="2148060" cy="16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p18"/>
          <p:cNvGraphicFramePr/>
          <p:nvPr/>
        </p:nvGraphicFramePr>
        <p:xfrm>
          <a:off x="652812" y="1882725"/>
          <a:ext cx="7853825" cy="2474400"/>
        </p:xfrm>
        <a:graphic>
          <a:graphicData uri="http://schemas.openxmlformats.org/drawingml/2006/table">
            <a:tbl>
              <a:tblPr firstRow="1" bandRow="1">
                <a:noFill/>
                <a:tableStyleId>{D3536290-303F-45EE-B20A-8A855F50DE3E}</a:tableStyleId>
              </a:tblPr>
              <a:tblGrid>
                <a:gridCol w="23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rgbClr val="0C0C0C"/>
                          </a:solidFill>
                        </a:rPr>
                        <a:t>Method Reference Type</a:t>
                      </a:r>
                      <a:endParaRPr sz="15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FFF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rgbClr val="0C0C0C"/>
                          </a:solidFill>
                        </a:rPr>
                        <a:t>Синсаксис</a:t>
                      </a:r>
                      <a:endParaRPr sz="15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FFF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rgbClr val="0C0C0C"/>
                          </a:solidFill>
                        </a:rPr>
                        <a:t>Приклад</a:t>
                      </a:r>
                      <a:endParaRPr sz="15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FFF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static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ClassName::StaticMethodName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String::valueOf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constructor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ClassName::new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ArrayList::new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rgbClr val="0C0C0C"/>
                          </a:solidFill>
                        </a:rPr>
                        <a:t>object instance</a:t>
                      </a:r>
                      <a:endParaRPr sz="15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objectReference::MethodName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x::toString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rgbClr val="0C0C0C"/>
                          </a:solidFill>
                        </a:rPr>
                        <a:t>object of a given type</a:t>
                      </a:r>
                      <a:endParaRPr sz="15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ClassName::InstanceMethodName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" sz="1500" u="none" strike="noStrike" cap="none" dirty="0">
                          <a:solidFill>
                            <a:srgbClr val="0C0C0C"/>
                          </a:solidFill>
                        </a:rPr>
                        <a:t>Object::toString</a:t>
                      </a:r>
                      <a:endParaRPr sz="15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61" name="Google Shape;261;p1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2922824" y="988131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Method reference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/>
          <p:nvPr/>
        </p:nvSpPr>
        <p:spPr>
          <a:xfrm>
            <a:off x="1935126" y="1826673"/>
            <a:ext cx="5805376" cy="26156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F7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2382450" y="2123635"/>
            <a:ext cx="76929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 можемо переписати даний вираз :</a:t>
            </a: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None/>
            </a:pPr>
            <a:r>
              <a:rPr lang="ru" sz="1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intSeq.forEach(x -&gt; System.out.println(x));</a:t>
            </a:r>
            <a:endParaRPr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 b="1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Більш коротко це можна переписати наступним чином :</a:t>
            </a:r>
            <a:endParaRPr sz="1500" b="1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None/>
            </a:pPr>
            <a:r>
              <a:rPr lang="ru" sz="18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intSeq.forEach(System.out::println);</a:t>
            </a:r>
            <a:endParaRPr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2915100" y="988565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Method reference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9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108" y="368855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390313" y="1462033"/>
            <a:ext cx="4363373" cy="141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AutoNum type="arabicPeriod"/>
            </a:pPr>
            <a:r>
              <a:rPr lang="ru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Синтаксис лямбда-виразів Java 8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AutoNum type="arabicPeriod"/>
            </a:pPr>
            <a:r>
              <a:rPr lang="ru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Функціональні інтерфейси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AutoNum type="arabicPeriod"/>
            </a:pPr>
            <a:r>
              <a:rPr lang="ru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 capture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AutoNum type="arabicPeriod"/>
            </a:pPr>
            <a:r>
              <a:rPr lang="ru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references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eorgia"/>
              <a:buAutoNum type="arabicPeriod"/>
            </a:pPr>
            <a:r>
              <a:rPr lang="ru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Optional 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3074" y="314963"/>
            <a:ext cx="1437852" cy="4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2121" y="2875152"/>
            <a:ext cx="2366972" cy="226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964066" y="1925065"/>
            <a:ext cx="4112425" cy="20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sng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 </a:t>
            </a:r>
            <a:r>
              <a:rPr lang="ru" sz="14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новий клас в пакеті </a:t>
            </a:r>
            <a:r>
              <a:rPr lang="ru" sz="14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java.util </a:t>
            </a:r>
            <a:r>
              <a:rPr lang="r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є контейнером (обгорткою) для значень яка також може безпечно містити null .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Завдяки опціональним типам можна забути про перевірки на null і NullPointerException .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832" y="1952351"/>
            <a:ext cx="2914650" cy="205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0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 txBox="1"/>
          <p:nvPr/>
        </p:nvSpPr>
        <p:spPr>
          <a:xfrm>
            <a:off x="2951604" y="941045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421602" y="1396824"/>
            <a:ext cx="3854579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200"/>
              <a:buFont typeface="Times New Roman"/>
              <a:buChar char="●"/>
            </a:pPr>
            <a:r>
              <a:rPr lang="ru" sz="13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Optional.of()</a:t>
            </a: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метод Optional.of не можна передавати null , якщо звичайно ми не хочемо отримати NullPointerException</a:t>
            </a: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200"/>
              <a:buFont typeface="Times New Roman"/>
              <a:buChar char="●"/>
            </a:pPr>
            <a:r>
              <a:rPr lang="ru" sz="13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Optional.ofNullable()</a:t>
            </a: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ось в метод  Optional.ofNullable  передавати  null  можна безпечно</a:t>
            </a: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200"/>
              <a:buFont typeface="Times New Roman"/>
              <a:buChar char="●"/>
            </a:pPr>
            <a:r>
              <a:rPr lang="ru" sz="13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 Optional.empty()  </a:t>
            </a: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створення порожнього Optional</a:t>
            </a: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200"/>
              <a:buFont typeface="Times New Roman"/>
              <a:buChar char="●"/>
            </a:pPr>
            <a:r>
              <a:rPr lang="ru" sz="13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 Optional.get() </a:t>
            </a: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використовується для отримання значення з Optional, але він є небезпечним і може кинути NoSuchElementException</a:t>
            </a: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860" y="1520162"/>
            <a:ext cx="4648322" cy="169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6181" y="3343896"/>
            <a:ext cx="4572001" cy="144161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 txBox="1"/>
          <p:nvPr/>
        </p:nvSpPr>
        <p:spPr>
          <a:xfrm>
            <a:off x="2915100" y="834276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Method Optional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21" descr="A picture containing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0108" y="329222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482625" y="1522115"/>
            <a:ext cx="3513076" cy="3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200"/>
              <a:buFont typeface="Times New Roman"/>
              <a:buChar char="●"/>
            </a:pPr>
            <a:r>
              <a:rPr lang="ru" sz="13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Optional.isPresent()</a:t>
            </a: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 Optional.isPresent повертає true , якщо значення в ньому присутня, інакше повертає false. Метод Optional.get краще використовувати в парі з Optional.isPresent щоб запобігти виключення</a:t>
            </a: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200"/>
              <a:buFont typeface="Times New Roman"/>
              <a:buChar char="●"/>
            </a:pPr>
            <a:r>
              <a:rPr lang="ru" sz="13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Optional.ifPresent()</a:t>
            </a: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  Optional.ifPresent  виконує передане дію, якщо значення в Optional присутній, інакше ігнорує його. Метод приймає </a:t>
            </a:r>
            <a:r>
              <a:rPr lang="ru" sz="1300" b="1" i="0" u="none" strike="noStrike" cap="non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лямбда-вираз</a:t>
            </a: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відоме як споживач ( Consumer ).</a:t>
            </a: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0614" y="2254102"/>
            <a:ext cx="4478074" cy="190831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 txBox="1"/>
          <p:nvPr/>
        </p:nvSpPr>
        <p:spPr>
          <a:xfrm>
            <a:off x="2915100" y="834276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Method Optional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2" descr="A picture containing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0108" y="329222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30981" y="1677976"/>
            <a:ext cx="3606038" cy="3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200"/>
              <a:buFont typeface="Times New Roman"/>
              <a:buChar char="●"/>
            </a:pPr>
            <a:r>
              <a:rPr lang="ru" sz="13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Optional.orElse()</a:t>
            </a: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 Optional.orElse  повертає передане значення, якщо Optional  порожній.</a:t>
            </a: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200"/>
              <a:buFont typeface="Times New Roman"/>
              <a:buChar char="●"/>
            </a:pPr>
            <a:r>
              <a:rPr lang="ru" sz="13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Optional.orElseGet()</a:t>
            </a: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  Optional.orElseGet  повертає передане значення з </a:t>
            </a:r>
            <a:r>
              <a:rPr lang="ru" sz="1300" b="1" i="0" u="none" strike="noStrike" cap="non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лямда-вираз</a:t>
            </a: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, якщо  Optional  порожній.</a:t>
            </a: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200"/>
              <a:buFont typeface="Times New Roman"/>
              <a:buChar char="●"/>
            </a:pPr>
            <a:r>
              <a:rPr lang="ru" sz="13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Optional.orElseThrow()</a:t>
            </a:r>
            <a:endParaRPr sz="13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  Optional.orElseThrow  кидає передане виняток, якщо  Optional  порожній.</a:t>
            </a: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1319" y="1666300"/>
            <a:ext cx="4961700" cy="167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1319" y="3420625"/>
            <a:ext cx="4961700" cy="15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3"/>
          <p:cNvSpPr txBox="1"/>
          <p:nvPr/>
        </p:nvSpPr>
        <p:spPr>
          <a:xfrm>
            <a:off x="2988108" y="935076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Method Optional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3" descr="A picture containing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0108" y="343107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581855" y="1668064"/>
            <a:ext cx="4414027" cy="167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5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Optional.map()</a:t>
            </a:r>
            <a:endParaRPr sz="15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5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Метод Optional.map  служить для перетворення значення всередині Optional . Якщо Optional  порожній перетворення не відбуватиметься.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247" y="3200333"/>
            <a:ext cx="4507706" cy="167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2391" y="3200333"/>
            <a:ext cx="3408204" cy="167878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4"/>
          <p:cNvSpPr txBox="1"/>
          <p:nvPr/>
        </p:nvSpPr>
        <p:spPr>
          <a:xfrm>
            <a:off x="2915100" y="834276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Method Optional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4" descr="A picture containing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0108" y="329222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5"/>
          <p:cNvSpPr txBox="1"/>
          <p:nvPr/>
        </p:nvSpPr>
        <p:spPr>
          <a:xfrm>
            <a:off x="2107158" y="1663956"/>
            <a:ext cx="5441958" cy="21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1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Створити будь-який клас-модель.</a:t>
            </a:r>
            <a:endParaRPr sz="1800" b="0" i="1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1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Зробити Optional&lt;Class-model&gt;  використати методи з попередніх презентацій.</a:t>
            </a:r>
            <a:endParaRPr sz="1800" b="0" i="1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2915100" y="931838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Code time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25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108" y="329222"/>
            <a:ext cx="1069800" cy="30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5" descr="Graphical user interfa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0935" y="3131405"/>
            <a:ext cx="2082129" cy="203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855892" y="1554946"/>
            <a:ext cx="8011661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1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Створіть функціональний інтерфейс із методом, який приймає три значення int та повертає значення int. </a:t>
            </a:r>
            <a:endParaRPr sz="1600" b="0" i="1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1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Створіть лямбда-функції (як змінні в основному методі), що реалізує цей інтерфейс:</a:t>
            </a:r>
            <a:endParaRPr sz="1600" b="0" i="1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1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Перша лямбда повертає максимальне значення</a:t>
            </a:r>
            <a:endParaRPr sz="1600" b="0" i="1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1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Друга - середнє значення</a:t>
            </a:r>
            <a:endParaRPr sz="1600" b="0" i="1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1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Третя - суму всіх трьох значень</a:t>
            </a:r>
            <a:endParaRPr sz="1600" b="0" i="1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254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1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Викликати ці лямбди.</a:t>
            </a:r>
            <a:endParaRPr sz="1600" b="0" i="1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2915100" y="834276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Hometask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6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108" y="329222"/>
            <a:ext cx="1069800" cy="30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 descr="Graphical user interfa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3211" y="3480432"/>
            <a:ext cx="2704897" cy="166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7"/>
          <p:cNvSpPr/>
          <p:nvPr/>
        </p:nvSpPr>
        <p:spPr>
          <a:xfrm>
            <a:off x="345281" y="1604850"/>
            <a:ext cx="7945200" cy="23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AutoNum type="arabicPeriod"/>
            </a:pPr>
            <a:r>
              <a:rPr lang="ru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Герберд Шилд – Java 8 полное руководство (6 издание) . 503-537 (Глава 14)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AutoNum type="arabicPeriod"/>
            </a:pPr>
            <a:r>
              <a:rPr lang="ru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8 in action –  p. 56 - 99  (chapter 3)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AutoNum type="arabicPeriod"/>
            </a:pPr>
            <a:r>
              <a:rPr lang="ru" sz="16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https://metanit.com/java/tutorial/9.1.php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AutoNum type="arabicPeriod"/>
            </a:pPr>
            <a:r>
              <a:rPr lang="ru" sz="16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https://habr.com/ru/post/224593/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AutoNum type="arabicPeriod"/>
            </a:pPr>
            <a:r>
              <a:rPr lang="ru" sz="16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https://javarush.ru/groups/posts/845-lambda-vihrazhenija-na-primerakh</a:t>
            </a:r>
            <a:r>
              <a:rPr lang="ru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AutoNum type="arabicPeriod"/>
            </a:pPr>
            <a:r>
              <a:rPr lang="ru" sz="16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https://vertex-academy.com/tutorials/ru/java-8-optional/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2915100" y="834276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Корисні посилання: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27" descr="A picture containing 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0108" y="329222"/>
            <a:ext cx="1069800" cy="30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7" descr="A picture containing funnel ch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9777" y="3460446"/>
            <a:ext cx="1795130" cy="1654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3" descr="Ð ÐµÐ·ÑÐ»ÑÑÐ°Ñ Ð¿Ð¾ÑÑÐºÑ Ð·Ð¾Ð±ÑÐ°Ð¶ÐµÐ½Ñ Ð·Ð° Ð·Ð°Ð¿Ð¸ÑÐ¾Ð¼ &quot;pencil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2856" y="3449352"/>
            <a:ext cx="1721144" cy="15856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345275" y="833800"/>
            <a:ext cx="7940596" cy="3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4181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Лямбда представляє набір інструкцій, які можна виділити в окрему змінну і потім багато разів викликати в різних місцях програми.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181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Основу лямбда-вирази становить лямбда-оператор , який представляє стрілку -&gt; . Цей оператор розділяє лямбда-вираз на дві частини: ліва частина містить список параметрів виразу, а права власне являє тіло лямбда-вирази, де виконуються всі дії.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3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8 lambda це той же метод Java без декларацій написано як (parameters) -&gt; { body }. </a:t>
            </a:r>
            <a:endParaRPr sz="13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ru" sz="13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300" b="1" i="0" u="sng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970"/>
              </a:buClr>
              <a:buSzPts val="1440"/>
              <a:buFont typeface="Georgia"/>
              <a:buAutoNum type="arabicPeriod"/>
            </a:pPr>
            <a:r>
              <a:rPr lang="ru" sz="12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(int x, int y) -&gt;</a:t>
            </a:r>
            <a:r>
              <a:rPr lang="en-US" sz="12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{return</a:t>
            </a:r>
            <a:r>
              <a:rPr lang="ru" sz="12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x + </a:t>
            </a:r>
            <a:r>
              <a:rPr lang="en-US" sz="1200" b="1" dirty="0">
                <a:solidFill>
                  <a:srgbClr val="FFF74D"/>
                </a:solidFill>
              </a:rPr>
              <a:t>y;}</a:t>
            </a:r>
            <a:endParaRPr sz="1200" b="1" i="0" u="none" strike="noStrike" cap="none" dirty="0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970"/>
              </a:buClr>
              <a:buSzPts val="1440"/>
              <a:buFont typeface="Georgia"/>
              <a:buAutoNum type="arabicPeriod"/>
            </a:pPr>
            <a:r>
              <a:rPr lang="ru" sz="12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x -&gt; x * x</a:t>
            </a:r>
            <a:endParaRPr sz="1200" b="1" i="0" u="none" strike="noStrike" cap="none" dirty="0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970"/>
              </a:buClr>
              <a:buSzPts val="1440"/>
              <a:buFont typeface="Georgia"/>
              <a:buAutoNum type="arabicPeriod"/>
            </a:pPr>
            <a:r>
              <a:rPr lang="en-US" sz="12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ru" sz="12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-&gt; x</a:t>
            </a:r>
            <a:endParaRPr lang="en-US" sz="1200" b="1" i="0" u="none" strike="noStrike" cap="none" dirty="0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64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970"/>
              </a:buClr>
              <a:buSzPts val="1440"/>
              <a:buFont typeface="Georgia"/>
              <a:buNone/>
            </a:pPr>
            <a:endParaRPr lang="en-US"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lambda може мати нуль або декілька параметрів розділених комою,</a:t>
            </a:r>
            <a:endParaRPr lang="en-US"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їх тип може бути явно задекларований або знайдений з контексту.</a:t>
            </a:r>
            <a:endParaRPr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Круглі дужки не потрібні для одного параметру.</a:t>
            </a:r>
            <a:endParaRPr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) вони використовуються для того щоб показати пусті параметри. </a:t>
            </a:r>
            <a:endParaRPr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664008" y="639037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3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108" y="174100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230981" y="1658900"/>
            <a:ext cx="43200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Char char="•"/>
            </a:pP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Стиль програмування, який розглядає обчислення як оцінку математичних функцій.</a:t>
            </a: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Char char="•"/>
            </a:pP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Вирази набувають прозорість та зрозумілість.</a:t>
            </a: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Char char="•"/>
            </a:pP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Функції можуть приймати функції як аргументи та повертати функції як результат.</a:t>
            </a: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002" y="1919344"/>
            <a:ext cx="3976998" cy="221498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3151320" y="805924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Функціональне програмування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4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108" y="174100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345281" y="2747360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995058" y="1548613"/>
            <a:ext cx="72999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Georgia"/>
              <a:buChar char="•"/>
            </a:pP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Дозволяє нам писати простіше зрозумілі, більш декларативні, більш стисливі програми, ніж імперативне програмування.</a:t>
            </a: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Georgia"/>
              <a:buChar char="•"/>
            </a:pPr>
            <a:r>
              <a:rPr lang="ru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Дозволяє зосередити увагу на проблемі, а не на коді.</a:t>
            </a:r>
            <a:endParaRPr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Arial"/>
              <a:buNone/>
            </a:pPr>
            <a:endParaRPr lang="en-US" sz="1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800"/>
              <a:buFont typeface="Georgia"/>
              <a:buChar char="•"/>
            </a:pPr>
            <a:r>
              <a:rPr lang="uk-UA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Сприяє паралелізму.</a:t>
            </a:r>
          </a:p>
        </p:txBody>
      </p:sp>
      <p:sp>
        <p:nvSpPr>
          <p:cNvPr id="105" name="Google Shape;105;p5"/>
          <p:cNvSpPr txBox="1"/>
          <p:nvPr/>
        </p:nvSpPr>
        <p:spPr>
          <a:xfrm>
            <a:off x="3151319" y="805924"/>
            <a:ext cx="3671511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 dirty="0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Функціональне програмування</a:t>
            </a:r>
            <a:endParaRPr sz="1600" b="1" i="0" u="none" strike="noStrike" cap="none" dirty="0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5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108" y="174100"/>
            <a:ext cx="1069800" cy="30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 descr="Graphical user interfa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7559" y="3175990"/>
            <a:ext cx="2388882" cy="196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571500" y="1369225"/>
            <a:ext cx="7866300" cy="270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Georgia"/>
              <a:buChar char="•"/>
            </a:pPr>
            <a:r>
              <a:rPr lang="ru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8 є найбільшою зміною Java з моменту створення мови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Georgia"/>
              <a:buChar char="•"/>
            </a:pPr>
            <a:r>
              <a:rPr lang="ru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Лямбда є найважливішим новим додаванням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Georgia"/>
              <a:buChar char="•"/>
            </a:pPr>
            <a:r>
              <a:rPr lang="ru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наздоганяє : більшість основних мов програмування вже мають підтримку лямбда-виразів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92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2915100" y="818158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Java 8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6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0108" y="174100"/>
            <a:ext cx="1069800" cy="30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5540" y="3781448"/>
            <a:ext cx="1872919" cy="104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576103" y="4079118"/>
            <a:ext cx="7812985" cy="79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F7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7" descr="Ð ÐµÐ·ÑÐ»ÑÑÐ°Ñ Ð¿Ð¾ÑÑÐºÑ Ð·Ð¾Ð±ÑÐ°Ð¶ÐµÐ½Ñ Ð·Ð° Ð·Ð°Ð¿Ð¸ÑÐ¾Ð¼ &quot;pencil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4500" y="1467673"/>
            <a:ext cx="2414588" cy="241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903608" y="4079118"/>
            <a:ext cx="7051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 -&gt; System.out.println(x</a:t>
            </a:r>
            <a:r>
              <a:rPr lang="ru" sz="21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2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є лямбда виразом що викликається в анонімній функції з одним параметром  x типу Integer.</a:t>
            </a:r>
            <a:endParaRPr sz="12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49" y="1489153"/>
            <a:ext cx="4929188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6103" y="2911079"/>
            <a:ext cx="4693444" cy="9644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2825695" y="776082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7" descr="A picture containing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0108" y="239676"/>
            <a:ext cx="1069800" cy="3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28649" y="3457583"/>
            <a:ext cx="7886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3002" y="2018097"/>
            <a:ext cx="5398575" cy="177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2915099" y="1082282"/>
            <a:ext cx="33138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0" u="none" strike="noStrike" cap="none">
                <a:solidFill>
                  <a:srgbClr val="FFF74D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endParaRPr sz="1600" b="1" i="0" u="none" strike="noStrike" cap="none">
              <a:solidFill>
                <a:srgbClr val="FFF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8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7099" y="461511"/>
            <a:ext cx="1069800" cy="30244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/>
          <p:nvPr/>
        </p:nvSpPr>
        <p:spPr>
          <a:xfrm>
            <a:off x="1009649" y="4165811"/>
            <a:ext cx="68052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74D"/>
              </a:buClr>
              <a:buSzPts val="1680"/>
              <a:buFont typeface="Arial"/>
              <a:buChar char="•"/>
            </a:pPr>
            <a:r>
              <a:rPr lang="r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створення багаторядкового тіла в лямбда-виразі потрібні фігурні дужки.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 descr="Ð ÐµÐ·ÑÐ»ÑÑÐ°Ñ Ð¿Ð¾ÑÑÐºÑ Ð·Ð¾Ð±ÑÐ°Ð¶ÐµÐ½Ñ Ð·Ð° Ð·Ð°Ð¿Ð¸ÑÐ¾Ð¼ &quot;if else&quot;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645008" y="1282511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4808220" y="1268015"/>
            <a:ext cx="4572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417563" y="3867544"/>
            <a:ext cx="81762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</a:pPr>
            <a:r>
              <a:rPr lang="ru" sz="1200" b="1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Подібно до звичайних функцій, ви можете оголошувати  локальні змінні всередині тіла лямбда-виразу</a:t>
            </a:r>
            <a:endParaRPr sz="1200" b="1" i="1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9595" y="1549913"/>
            <a:ext cx="5518987" cy="210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/>
        </p:nvSpPr>
        <p:spPr>
          <a:xfrm>
            <a:off x="6920950" y="162050"/>
            <a:ext cx="1962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lang="ru" sz="1400" b="1" i="0" u="none" strike="noStrike" cap="none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</a:t>
            </a:r>
            <a:endParaRPr sz="1400" b="1" i="0" u="none" strike="noStrike" cap="none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1092</Words>
  <Application>Microsoft Office PowerPoint</Application>
  <PresentationFormat>On-screen Show (16:9)</PresentationFormat>
  <Paragraphs>173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Comic Sans MS</vt:lpstr>
      <vt:lpstr>Consolas</vt:lpstr>
      <vt:lpstr>Georgia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Artem Kostrych</cp:lastModifiedBy>
  <cp:revision>5</cp:revision>
  <dcterms:modified xsi:type="dcterms:W3CDTF">2020-12-07T19:25:27Z</dcterms:modified>
</cp:coreProperties>
</file>