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AA978F-A4BC-45DC-A6F9-71D76DD89FA7}">
  <a:tblStyle styleId="{D9AA978F-A4BC-45DC-A6F9-71D76DD89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1"/>
  </p:normalViewPr>
  <p:slideViewPr>
    <p:cSldViewPr snapToGrid="0">
      <p:cViewPr varScale="1">
        <p:scale>
          <a:sx n="109" d="100"/>
          <a:sy n="109" d="100"/>
        </p:scale>
        <p:origin x="706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e1bc716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5" name="Google Shape;135;g94e1bc716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e1bc71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5" name="Google Shape;145;g94e1bc71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4e1bc716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5" name="Google Shape;155;g94e1bc716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e1bc716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6" name="Google Shape;166;g94e1bc716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4e1bc716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7" name="Google Shape;177;g94e1bc716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e1bc71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7" name="Google Shape;187;g94e1bc71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1bc716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8" name="Google Shape;198;g94e1bc716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4e1bc716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8" name="Google Shape;208;g94e1bc716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4e1bc716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9" name="Google Shape;219;g94e1bc716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4e1bc716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7" name="Google Shape;227;g94e1bc716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365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4e1bc716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6" name="Google Shape;236;g94e1bc716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4e1bc716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49" name="Google Shape;249;g94e1bc716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4e1bc716b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59" name="Google Shape;259;g94e1bc716b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4e1bc716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0" name="Google Shape;270;g94e1bc716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4e1bc716b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9" name="Google Shape;279;g94e1bc716b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4e1bc716b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91" name="Google Shape;291;g94e1bc716b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4e1bc716b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99" name="Google Shape;299;g94e1bc716b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4e1bc716b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09" name="Google Shape;309;g94e1bc716b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4e1bc716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19" name="Google Shape;319;g94e1bc716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4e1bc716b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7" name="Google Shape;327;g94e1bc716b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1bc71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3" name="Google Shape;63;g94e1bc71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4e1bc716b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35" name="Google Shape;335;g94e1bc716b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4e1bc716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2" name="Google Shape;72;g94e1bc716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4e1bc716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1" name="Google Shape;91;g94e1bc716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e1bc716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0" name="Google Shape;100;g94e1bc716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4e1bc716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8" name="Google Shape;108;g94e1bc716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e1bc716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6" name="Google Shape;116;g94e1bc716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e1bc716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4" name="Google Shape;124;g94e1bc716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evisited.blogspot.com/2016/03/difference-between-map-and-flatmap-in-java8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luxoft/blog/270383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hyperlink" Target="https://javarush.ru/groups/posts/2203-stream-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067E2CE-B391-444E-BB0E-674DF77F7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074" y="314963"/>
            <a:ext cx="1437852" cy="406500"/>
          </a:xfrm>
          <a:prstGeom prst="rect">
            <a:avLst/>
          </a:prstGeom>
        </p:spPr>
      </p:pic>
      <p:sp>
        <p:nvSpPr>
          <p:cNvPr id="8" name="Google Shape;33;p1">
            <a:extLst>
              <a:ext uri="{FF2B5EF4-FFF2-40B4-BE49-F238E27FC236}">
                <a16:creationId xmlns:a16="http://schemas.microsoft.com/office/drawing/2014/main" id="{38536BCE-AD3C-5340-85DE-ED40A127E859}"/>
              </a:ext>
            </a:extLst>
          </p:cNvPr>
          <p:cNvSpPr txBox="1"/>
          <p:nvPr/>
        </p:nvSpPr>
        <p:spPr>
          <a:xfrm>
            <a:off x="3546468" y="1859450"/>
            <a:ext cx="20510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u="none" strike="noStrike" cap="none" dirty="0" err="1">
                <a:solidFill>
                  <a:schemeClr val="bg1"/>
                </a:solidFill>
                <a:latin typeface="Circe" panose="020B0502020203020203" pitchFamily="34" charset="77"/>
                <a:sym typeface="Arial"/>
              </a:rPr>
              <a:t>Заняття</a:t>
            </a:r>
            <a:r>
              <a:rPr lang="en-US" sz="2000" u="none" strike="noStrike" cap="none" dirty="0">
                <a:solidFill>
                  <a:schemeClr val="bg1"/>
                </a:solidFill>
                <a:latin typeface="Circe" panose="020B0502020203020203" pitchFamily="34" charset="77"/>
                <a:sym typeface="Arial"/>
              </a:rPr>
              <a:t> #</a:t>
            </a:r>
            <a:r>
              <a:rPr lang="en-US" sz="2000" dirty="0">
                <a:solidFill>
                  <a:schemeClr val="bg1"/>
                </a:solidFill>
                <a:latin typeface="Circe" panose="020B0502020203020203" pitchFamily="34" charset="77"/>
              </a:rPr>
              <a:t>23</a:t>
            </a:r>
            <a:endParaRPr sz="2000" u="none" strike="noStrike" cap="none" dirty="0">
              <a:solidFill>
                <a:schemeClr val="bg1"/>
              </a:solidFill>
              <a:latin typeface="Circe" panose="020B0502020203020203" pitchFamily="34" charset="77"/>
              <a:sym typeface="Arial"/>
            </a:endParaRP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FE0FF82-DDE1-DA4F-A71E-BF5806706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993" y="3168475"/>
            <a:ext cx="2398007" cy="1975025"/>
          </a:xfrm>
          <a:prstGeom prst="rect">
            <a:avLst/>
          </a:prstGeom>
        </p:spPr>
      </p:pic>
      <p:sp>
        <p:nvSpPr>
          <p:cNvPr id="10" name="Google Shape;33;p1">
            <a:extLst>
              <a:ext uri="{FF2B5EF4-FFF2-40B4-BE49-F238E27FC236}">
                <a16:creationId xmlns:a16="http://schemas.microsoft.com/office/drawing/2014/main" id="{C051E64F-070F-FF42-ACB8-C93B9DD812EC}"/>
              </a:ext>
            </a:extLst>
          </p:cNvPr>
          <p:cNvSpPr txBox="1"/>
          <p:nvPr/>
        </p:nvSpPr>
        <p:spPr>
          <a:xfrm>
            <a:off x="2126507" y="2491427"/>
            <a:ext cx="489097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400"/>
            </a:pPr>
            <a:r>
              <a:rPr lang="en-GB" sz="3000" b="1" dirty="0">
                <a:solidFill>
                  <a:srgbClr val="FED82D"/>
                </a:solidFill>
                <a:latin typeface="Circe Bold" panose="020B0502020203020203" pitchFamily="34" charset="77"/>
              </a:rPr>
              <a:t>Stream API-2</a:t>
            </a:r>
            <a:endParaRPr sz="3000" b="1" u="none" strike="noStrike" cap="none" dirty="0">
              <a:solidFill>
                <a:srgbClr val="FED82D"/>
              </a:solidFill>
              <a:latin typeface="Circe Bold" panose="020B0502020203020203" pitchFamily="34" charset="77"/>
              <a:sym typeface="Arial"/>
            </a:endParaRPr>
          </a:p>
        </p:txBody>
      </p:sp>
      <p:sp>
        <p:nvSpPr>
          <p:cNvPr id="11" name="Google Shape;34;p1">
            <a:extLst>
              <a:ext uri="{FF2B5EF4-FFF2-40B4-BE49-F238E27FC236}">
                <a16:creationId xmlns:a16="http://schemas.microsoft.com/office/drawing/2014/main" id="{99603D97-4A84-6F4F-B9EE-E4B1F0AE7E02}"/>
              </a:ext>
            </a:extLst>
          </p:cNvPr>
          <p:cNvSpPr/>
          <p:nvPr/>
        </p:nvSpPr>
        <p:spPr>
          <a:xfrm>
            <a:off x="1230529" y="920772"/>
            <a:ext cx="6682942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200"/>
            </a:pPr>
            <a:r>
              <a:rPr lang="en-US" sz="5500" b="1" dirty="0">
                <a:solidFill>
                  <a:srgbClr val="FEE040"/>
                </a:solidFill>
                <a:latin typeface="Circe Bold" panose="020B0502020203020203" pitchFamily="34" charset="77"/>
                <a:ea typeface="Arial Narrow"/>
                <a:cs typeface="Arial Narrow"/>
                <a:sym typeface="Arial Narrow"/>
              </a:rPr>
              <a:t>Java Core</a:t>
            </a:r>
            <a:endParaRPr sz="5500" b="1" u="none" strike="noStrike" cap="none" dirty="0">
              <a:solidFill>
                <a:srgbClr val="FEE040"/>
              </a:solidFill>
              <a:latin typeface="Circe Bold" panose="020B0502020203020203" pitchFamily="34" charset="7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321155" y="1570279"/>
            <a:ext cx="4201106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    skip() 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Дозволяє пропустити N перших елементів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987" y="2442278"/>
            <a:ext cx="6818024" cy="126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890" y="3823715"/>
            <a:ext cx="3082219" cy="12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E9B15107-8650-514F-A7BE-0689091DD456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.skip()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BE13616-7196-D044-A03C-BD2A23A9F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829999" y="1706778"/>
            <a:ext cx="5051711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distinct() 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стрім без дублікатів (для методу equals)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81" y="3052841"/>
            <a:ext cx="4666220" cy="97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647" y="2920334"/>
            <a:ext cx="3152126" cy="124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D5F23F72-EE8F-5440-93BC-E345F1E4DDF1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.distinct()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6171306-9CAC-A94F-8CE6-41FAC7403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182446" y="1424797"/>
            <a:ext cx="4201106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      map() 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Перетворює кожен елемент стріму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506" y="2321614"/>
            <a:ext cx="5780118" cy="11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666" y="3547365"/>
            <a:ext cx="2909584" cy="15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933813" y="3870728"/>
            <a:ext cx="2638187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Завдання : </a:t>
            </a: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зробити так, щоб стрічки у List&lt;String&gt; були у верхньому регістрі.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AA3E6D10-8F44-9744-9ADD-4C096EBF1D78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.map()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8936936-E9D8-664F-9359-78BD821EB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45281" y="1311456"/>
            <a:ext cx="8109402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 peek()</a:t>
            </a:r>
            <a:endParaRPr lang="en-US"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 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той же стрім, але застосовує функцію до кожного елементу стріму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1" y="2634278"/>
            <a:ext cx="5431819" cy="17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570" y="3277509"/>
            <a:ext cx="2976149" cy="14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8F48A9E2-336A-5D42-B003-0608E7B1734A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.peek()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0D51AB8-F05D-EA4A-B3B9-DC35F523C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459581" y="1817852"/>
            <a:ext cx="2838899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 </a:t>
            </a: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limit() 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Ця функція дозволяє обмежити вибірку певною кількістю перших елементів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73" y="1692513"/>
            <a:ext cx="50577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117" y="3329252"/>
            <a:ext cx="3470231" cy="15983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58D4F26E-412E-844A-99F4-F1A883C2F13A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.limit()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10CFAF9-5623-0843-9353-764BE205B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47682" y="1933514"/>
            <a:ext cx="3069814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 sorted() 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Дозволяє сортувати значення або в натуральному порядку, або задаючи Comparator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447682" y="3693000"/>
            <a:ext cx="4181942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Завдання: </a:t>
            </a: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зробити клас Person, який має ім’я(можна і інші), зробити список людей, посортувати їх за допомогою компаратора.</a:t>
            </a:r>
            <a:endParaRPr sz="1100" b="1" dirty="0">
              <a:solidFill>
                <a:schemeClr val="bg1"/>
              </a:solidFill>
              <a:latin typeface="Circe Bold" panose="020B0502020203020203" pitchFamily="34" charset="77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839" y="1946672"/>
            <a:ext cx="4650581" cy="125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695" y="3406020"/>
            <a:ext cx="2605725" cy="15595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71B6B7AC-97C9-CE45-B097-7708F1D65DE1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.sorted()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4961FA1-FFC2-684A-8469-7024059D3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989103" y="1958005"/>
            <a:ext cx="4084148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mapToInt() ,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mapToDouble(),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mapToLong()</a:t>
            </a:r>
            <a:endParaRPr lang="en-US"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Аналог map, але повертає числовий стрім (тобто стрім з числових примітивів)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68" y="3611360"/>
            <a:ext cx="5651306" cy="8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099" y="2022289"/>
            <a:ext cx="1979475" cy="13828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3F272844-F577-1E4D-B30C-14BA6F776A5C}"/>
              </a:ext>
            </a:extLst>
          </p:cNvPr>
          <p:cNvSpPr txBox="1"/>
          <p:nvPr/>
        </p:nvSpPr>
        <p:spPr>
          <a:xfrm>
            <a:off x="3440708" y="1004216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</a:t>
            </a:r>
            <a:r>
              <a:rPr lang="en-US" sz="1600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mapTo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…()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D0EEBD9-E4E0-C44A-A4FA-B3D9D209C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371606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984712" y="1299510"/>
            <a:ext cx="5713042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flatMap()</a:t>
            </a:r>
            <a:endParaRPr sz="13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flatMapToInt() ,</a:t>
            </a:r>
            <a:endParaRPr sz="13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flatMapToDouble(),</a:t>
            </a:r>
            <a:endParaRPr sz="13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flatMapToLong()</a:t>
            </a:r>
            <a:endParaRPr sz="13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Схоже на map, але може створювати з одного елемента кілька</a:t>
            </a:r>
            <a:endParaRPr sz="13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984712" y="4232623"/>
            <a:ext cx="6500629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Почитати : </a:t>
            </a:r>
            <a:endParaRPr lang="en-US"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u="sng" dirty="0">
              <a:solidFill>
                <a:srgbClr val="FFEC4B"/>
              </a:solidFill>
              <a:latin typeface="Circe Bold" panose="020B0502020203020203" pitchFamily="34" charset="77"/>
              <a:ea typeface="Courier New"/>
              <a:cs typeface="Courier New"/>
              <a:sym typeface="Georgi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u="sng" dirty="0">
                <a:solidFill>
                  <a:schemeClr val="bg1"/>
                </a:solidFill>
                <a:latin typeface="Circe Bold" panose="020B0502020203020203" pitchFamily="34" charset="77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https://javarevisited.blogspot.com/2016/03/difference-between-map-and-flatmap-in-java8.html</a:t>
            </a: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Courier New"/>
              <a:cs typeface="Courier New"/>
              <a:sym typeface="Courier New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134" y="2504144"/>
            <a:ext cx="5713042" cy="14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510" y="2504144"/>
            <a:ext cx="1890965" cy="14907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C172CC5C-DC6A-4843-A0B9-CA03F3F9630E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</a:t>
            </a:r>
            <a:r>
              <a:rPr lang="en-US" sz="1600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flatMap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7C6D702-9652-7240-B5F3-A9212BC9E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488410" y="1782865"/>
            <a:ext cx="7379143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u="sng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Термінальні </a:t>
            </a:r>
            <a:r>
              <a:rPr lang="ru" sz="20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- повертають інший об'єкт, такий як колекція, примітиви, об'єкти, Optional і т.д..</a:t>
            </a:r>
            <a:endParaRPr sz="20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6F9EF647-C0DA-ED4A-B3A6-91AD9798920A}"/>
              </a:ext>
            </a:extLst>
          </p:cNvPr>
          <p:cNvSpPr txBox="1"/>
          <p:nvPr/>
        </p:nvSpPr>
        <p:spPr>
          <a:xfrm>
            <a:off x="2856601" y="888476"/>
            <a:ext cx="3130213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uk-UA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Термінальні методи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FE84DD1-87E2-5345-B747-60995C6F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8AFE5EF-074D-EA40-BC55-B34EAA14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53" y="3125512"/>
            <a:ext cx="2106093" cy="20600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345281" y="2409854"/>
            <a:ext cx="3291054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findFirst()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перший елемент з стріму (повертає Optional)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findAny()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будь-який відповідний елемент з стріму (повертає Optional)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85" y="2248042"/>
            <a:ext cx="4643438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586BB308-7352-D848-9D7E-43A8244A6348}"/>
              </a:ext>
            </a:extLst>
          </p:cNvPr>
          <p:cNvSpPr txBox="1"/>
          <p:nvPr/>
        </p:nvSpPr>
        <p:spPr>
          <a:xfrm>
            <a:off x="3440708" y="1267689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.find…()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96C7C17-906D-8540-82F3-8B0024D0D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84" y="393346"/>
            <a:ext cx="1437848" cy="40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89985" y="1417350"/>
            <a:ext cx="3291567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20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1</a:t>
            </a:r>
            <a:r>
              <a:rPr lang="ru" sz="20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. Характеристика Streams</a:t>
            </a:r>
            <a:endParaRPr sz="20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20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2. Створення Streams</a:t>
            </a:r>
            <a:endParaRPr sz="20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20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3</a:t>
            </a:r>
            <a:r>
              <a:rPr lang="ru" sz="20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. Stream API методи</a:t>
            </a:r>
            <a:endParaRPr sz="20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sym typeface="Arial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0D9526B-4E96-6B41-B832-9EABD1AC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44" y="382385"/>
            <a:ext cx="1430511" cy="404425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EB57314-C2FA-FC4C-B450-38EC06FA6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85" y="3104707"/>
            <a:ext cx="2127436" cy="20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8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297002" y="1578497"/>
            <a:ext cx="3625764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collect()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Представлення результатів у вигляді колекцій та інших структур даних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count()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кількість елементів у Стрімі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44" y="1843702"/>
            <a:ext cx="4658605" cy="115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344" y="2545397"/>
            <a:ext cx="1193006" cy="65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744" y="3287169"/>
            <a:ext cx="4044375" cy="1099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4910" y="4055760"/>
            <a:ext cx="2116388" cy="10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297002" y="3262930"/>
            <a:ext cx="3443156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Завдання: </a:t>
            </a: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зробити клас Person, який має ім’я(можна і інші), зробити список людей, посортувати їх за допомогою компаратора та зберегти результат в іншу колекцію.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440EB457-8836-FA4A-8D83-6616979F7EC0}"/>
              </a:ext>
            </a:extLst>
          </p:cNvPr>
          <p:cNvSpPr txBox="1"/>
          <p:nvPr/>
        </p:nvSpPr>
        <p:spPr>
          <a:xfrm>
            <a:off x="3440708" y="789622"/>
            <a:ext cx="1962000" cy="58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.collect()</a:t>
            </a:r>
          </a:p>
          <a:p>
            <a:pPr marL="139700" algn="ctr">
              <a:buClr>
                <a:srgbClr val="0B5394"/>
              </a:buClr>
              <a:buSzPts val="1400"/>
            </a:pPr>
            <a:r>
              <a:rPr lang="en-GB" sz="1600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Stream.count</a:t>
            </a:r>
            <a:r>
              <a:rPr lang="en-GB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99DDFC85-2833-A64A-A8C6-02586388E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345281" y="1530384"/>
            <a:ext cx="3556868" cy="3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anyMatch()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true, якщо умова виконується хоча б для одного елемента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noneMatch()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true, якщо умова не виконується ні для одного елемента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allMatch()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true, якщо умова виконується для всіх елементів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569" y="1530384"/>
            <a:ext cx="46291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131" y="3396745"/>
            <a:ext cx="1925588" cy="1146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6EEB51-2569-004E-8B52-B4F6647A15CE}"/>
              </a:ext>
            </a:extLst>
          </p:cNvPr>
          <p:cNvSpPr/>
          <p:nvPr/>
        </p:nvSpPr>
        <p:spPr>
          <a:xfrm>
            <a:off x="3668136" y="83277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 algn="ctr">
              <a:buClr>
                <a:srgbClr val="0B5394"/>
              </a:buClr>
              <a:buSzPts val="1400"/>
            </a:pPr>
            <a:r>
              <a:rPr lang="en-GB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Stream.match</a:t>
            </a:r>
            <a:r>
              <a:rPr lang="en-GB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E52B995-7C18-3C4F-B9A0-4657C23C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273004" y="1474478"/>
            <a:ext cx="3290878" cy="2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min()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мінімальний елемент, як умову використовує компаратор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max()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максимальний елемент, як умову використовує компаратор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815" y="1697131"/>
            <a:ext cx="4879181" cy="1450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115" y="3350554"/>
            <a:ext cx="2478881" cy="116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273004" y="3430803"/>
            <a:ext cx="34419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Завдання: </a:t>
            </a: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зробити клас Person, який має ім’я(можна і інші), зробити список людей, посортувати їх за допомогою компаратора та вивести перший(min) та останній (max) елементи.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C395C-2C80-9945-9385-5B87C98A2FAC}"/>
              </a:ext>
            </a:extLst>
          </p:cNvPr>
          <p:cNvSpPr/>
          <p:nvPr/>
        </p:nvSpPr>
        <p:spPr>
          <a:xfrm>
            <a:off x="3746683" y="832778"/>
            <a:ext cx="13500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 algn="ctr">
              <a:buClr>
                <a:srgbClr val="0B5394"/>
              </a:buClr>
              <a:buSzPts val="1400"/>
            </a:pPr>
            <a:r>
              <a:rPr lang="en-GB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Stream.max</a:t>
            </a:r>
            <a:r>
              <a:rPr lang="en-GB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</a:p>
          <a:p>
            <a:pPr marL="139700" algn="ctr">
              <a:buClr>
                <a:srgbClr val="0B5394"/>
              </a:buClr>
              <a:buSzPts val="1400"/>
            </a:pPr>
            <a:r>
              <a:rPr lang="en-GB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Stream.min</a:t>
            </a:r>
            <a:r>
              <a:rPr lang="en-GB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</a:p>
          <a:p>
            <a:pPr marL="139700" lvl="0" algn="ctr">
              <a:buClr>
                <a:srgbClr val="0B5394"/>
              </a:buClr>
              <a:buSzPts val="1400"/>
            </a:pPr>
            <a:endParaRPr lang="en-GB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C8DAC8C-1087-8041-A33D-CDA4FF8D2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2520162" y="1722180"/>
            <a:ext cx="4316325" cy="27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forEach()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Застосовує функцію до кожного об'єкту стріму, порядок при паралельному виконанні не гарантовано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forEachOrdered()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Застосовує функцію до кожного об'єкту стріму, збереження порядку елементів гарантує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74" y="4095741"/>
            <a:ext cx="4443413" cy="5643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B4EFA8-1E48-E74E-A13E-4547DD118E81}"/>
              </a:ext>
            </a:extLst>
          </p:cNvPr>
          <p:cNvSpPr/>
          <p:nvPr/>
        </p:nvSpPr>
        <p:spPr>
          <a:xfrm>
            <a:off x="3609626" y="870716"/>
            <a:ext cx="1624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 algn="ctr">
              <a:buClr>
                <a:srgbClr val="0B5394"/>
              </a:buClr>
              <a:buSzPts val="1400"/>
            </a:pPr>
            <a:r>
              <a:rPr lang="en-GB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Stream.forEach</a:t>
            </a:r>
            <a:r>
              <a:rPr lang="en-GB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8AE2877-6393-004F-9D8F-657B959E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310275" y="1659405"/>
            <a:ext cx="3054479" cy="27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toArray()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масив значень стріму.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reduce()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Дозволяє виконувати агрегатні функції на всій колекцією і повертати один результат.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highlight>
                <a:srgbClr val="FFFFFF"/>
              </a:highlight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243" y="1704076"/>
            <a:ext cx="4978482" cy="7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0575" y="1975964"/>
            <a:ext cx="1203150" cy="11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5738" y="3167536"/>
            <a:ext cx="5315568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2175" y="3937099"/>
            <a:ext cx="2919131" cy="92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009AA2D-C731-4046-8010-D1525AD89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D1701-F08E-A340-848E-5B24294CBE43}"/>
              </a:ext>
            </a:extLst>
          </p:cNvPr>
          <p:cNvSpPr/>
          <p:nvPr/>
        </p:nvSpPr>
        <p:spPr>
          <a:xfrm>
            <a:off x="3609627" y="870716"/>
            <a:ext cx="162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 algn="ctr">
              <a:buClr>
                <a:srgbClr val="0B5394"/>
              </a:buClr>
              <a:buSzPts val="1400"/>
            </a:pPr>
            <a:r>
              <a:rPr lang="en-GB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Stream.toArray</a:t>
            </a:r>
            <a:r>
              <a:rPr lang="en-GB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</a:p>
          <a:p>
            <a:pPr marL="139700" lvl="0" algn="ctr">
              <a:buClr>
                <a:srgbClr val="0B5394"/>
              </a:buClr>
              <a:buSzPts val="1400"/>
            </a:pPr>
            <a:r>
              <a:rPr lang="en-GB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Stream.reduce</a:t>
            </a:r>
            <a:r>
              <a:rPr lang="en-GB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2213700" y="2066953"/>
            <a:ext cx="47166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Методи для числових стрімів </a:t>
            </a:r>
            <a:endParaRPr sz="2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7C3E8-B5AE-2647-9C46-A972F5A3F53A}"/>
              </a:ext>
            </a:extLst>
          </p:cNvPr>
          <p:cNvSpPr/>
          <p:nvPr/>
        </p:nvSpPr>
        <p:spPr>
          <a:xfrm>
            <a:off x="3235325" y="1160061"/>
            <a:ext cx="2372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 algn="ctr">
              <a:buClr>
                <a:srgbClr val="0B5394"/>
              </a:buClr>
              <a:buSzPts val="1400"/>
            </a:pPr>
            <a:r>
              <a:rPr lang="en-GB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М</a:t>
            </a:r>
            <a:r>
              <a:rPr lang="uk-UA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етоди</a:t>
            </a:r>
            <a:r>
              <a:rPr lang="uk-UA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 числових </a:t>
            </a:r>
            <a:r>
              <a:rPr lang="uk-UA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стрімів</a:t>
            </a:r>
            <a:endParaRPr lang="en-GB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0C66655-C409-A14E-804B-65D32615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44" y="431919"/>
            <a:ext cx="1129926" cy="319446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BA61E47-D4C0-A14C-B36A-EDAA08B35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096" y="3058042"/>
            <a:ext cx="2305808" cy="20854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459581" y="2085994"/>
            <a:ext cx="2635800" cy="27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sum()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суму всіх чисел.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average()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Повертає середнє арифметичне всіх чисел.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906" y="2168016"/>
            <a:ext cx="5813174" cy="136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408" y="3658713"/>
            <a:ext cx="2376619" cy="10588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2C7916-B0E8-BA40-ADBB-6EE7C6D0CF20}"/>
              </a:ext>
            </a:extLst>
          </p:cNvPr>
          <p:cNvSpPr/>
          <p:nvPr/>
        </p:nvSpPr>
        <p:spPr>
          <a:xfrm>
            <a:off x="3610432" y="1160061"/>
            <a:ext cx="1622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 algn="ctr">
              <a:buClr>
                <a:srgbClr val="0B5394"/>
              </a:buClr>
              <a:buSzPts val="1400"/>
            </a:pPr>
            <a:r>
              <a:rPr lang="en-US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Stream.sum</a:t>
            </a:r>
            <a:r>
              <a:rPr lang="en-US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</a:p>
          <a:p>
            <a:pPr marL="139700" lvl="0" algn="ctr">
              <a:buClr>
                <a:srgbClr val="0B5394"/>
              </a:buClr>
              <a:buSzPts val="1400"/>
            </a:pPr>
            <a:r>
              <a:rPr lang="en-US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Stream.average</a:t>
            </a:r>
            <a:r>
              <a:rPr lang="en-US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  <a:endParaRPr lang="en-GB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0A066CD-85E5-1B4A-8098-AC88F7ECC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4" y="431919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603121" y="2042400"/>
            <a:ext cx="26358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mapToObj()</a:t>
            </a:r>
            <a:endParaRPr lang="en-US"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Перетворює числовий стрім назад в об'єктний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410" y="1919634"/>
            <a:ext cx="4893469" cy="155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185" y="3711215"/>
            <a:ext cx="3348694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C0A8B3-A773-7646-9E31-27BBD9E90678}"/>
              </a:ext>
            </a:extLst>
          </p:cNvPr>
          <p:cNvSpPr/>
          <p:nvPr/>
        </p:nvSpPr>
        <p:spPr>
          <a:xfrm>
            <a:off x="3491007" y="1160061"/>
            <a:ext cx="18614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 algn="ctr">
              <a:buClr>
                <a:srgbClr val="0B5394"/>
              </a:buClr>
              <a:buSzPts val="1400"/>
            </a:pPr>
            <a:r>
              <a:rPr lang="en-US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Stream.mapToObj</a:t>
            </a:r>
            <a:r>
              <a:rPr lang="en-US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()</a:t>
            </a:r>
            <a:endParaRPr lang="en-GB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0B6784B-2E4E-B64E-B7F2-C0C273A09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4" y="431919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1394078" y="1535669"/>
            <a:ext cx="79428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Дана колекція стрічок : “One”, “Two”, “Three”, “Four”, “Five”, “One”.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None/>
            </a:pP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Повернути кількість входжень об'єкта «One»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Повернути перший елемент колекції або 0, якщо колекція порожня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Повернути останній елемент колекції або «empty», якщо колекція порожня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Знайти елемент в колекції рівний «Three» або кинути помилку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Повернути третій елемент колекції по порядку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Повернути два елементи починаючи з другого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Вибрати всі елементи в яких є більше ніж 3 букви у слові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Повернути колекції без дублікатів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Знайти чи існують хоч один «One» елемент в колекції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Знайти чи є символ «o» у всіх елементів колекції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Додати "_1" до кожного елементу колекції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Відсортувати колекцію рядків за алфавітом і прибрати дублікати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None/>
            </a:pPr>
            <a:endParaRPr sz="900" b="1" dirty="0">
              <a:solidFill>
                <a:schemeClr val="bg1"/>
              </a:solidFill>
              <a:latin typeface="Circe Bold" panose="020B0502020203020203" pitchFamily="34" charset="77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3591000" y="862523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Code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 </a:t>
            </a: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time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5E6EBFA-CAC8-2D43-96D6-DEB67A53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37" y="274415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1330703" y="1513170"/>
            <a:ext cx="7311933" cy="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None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 </a:t>
            </a:r>
            <a:r>
              <a:rPr lang="ru" sz="1400" b="1" dirty="0">
                <a:solidFill>
                  <a:srgbClr val="FFEC4B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Дана колекція клас People (з полями name - ім'я, age - вік, sex - стать)</a:t>
            </a:r>
            <a:endParaRPr sz="1400" b="1" dirty="0">
              <a:solidFill>
                <a:srgbClr val="FFEC4B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None/>
            </a:pP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Вибрати чоловіків-військовозобов'язаних (від 18 до 27 років)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Знайти середній вік серед чоловіків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Знайти кількість потенційно працездатних людей у ​​вибірці (тобто від 18 років і з огляду на що жінки виходять в 55 років, а чоловік в 60)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Відсортувати колекцію людей за ім'ям в зворотному алфавітному порядку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Відсортувати колекцію людей спочатку за ім’ям, а потім за віком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Знайти найстаршу людину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Знайти наймолодшу людину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Вивести скільки є чоловіків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Вивести скільки є жінок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400"/>
              <a:buFont typeface="Consolas"/>
              <a:buChar char="●"/>
            </a:pPr>
            <a:r>
              <a:rPr lang="ru" sz="1400" b="1" dirty="0">
                <a:solidFill>
                  <a:schemeClr val="bg1"/>
                </a:solidFill>
                <a:latin typeface="Circe Bold" panose="020B0502020203020203" pitchFamily="34" charset="77"/>
                <a:ea typeface="Consolas"/>
                <a:cs typeface="Consolas"/>
                <a:sym typeface="Consolas"/>
              </a:rPr>
              <a:t>Вивеcти всіх жінок в яких ім’я починається на “A”</a:t>
            </a:r>
            <a:endParaRPr sz="1400" b="1" dirty="0">
              <a:solidFill>
                <a:schemeClr val="bg1"/>
              </a:solidFill>
              <a:latin typeface="Circe Bold" panose="020B0502020203020203" pitchFamily="34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None/>
            </a:pPr>
            <a:endParaRPr sz="900" b="1" dirty="0">
              <a:solidFill>
                <a:schemeClr val="bg1"/>
              </a:solidFill>
              <a:latin typeface="Circe Bold" panose="020B0502020203020203" pitchFamily="34" charset="77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04AC603-3CC9-3C42-9859-4597D5B47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37" y="321114"/>
            <a:ext cx="1129926" cy="319446"/>
          </a:xfrm>
          <a:prstGeom prst="rect">
            <a:avLst/>
          </a:prstGeom>
        </p:spPr>
      </p:pic>
      <p:sp>
        <p:nvSpPr>
          <p:cNvPr id="7" name="Google Shape;324;p40">
            <a:extLst>
              <a:ext uri="{FF2B5EF4-FFF2-40B4-BE49-F238E27FC236}">
                <a16:creationId xmlns:a16="http://schemas.microsoft.com/office/drawing/2014/main" id="{3C5177D3-E1D5-8B4E-8430-D0E0544E3462}"/>
              </a:ext>
            </a:extLst>
          </p:cNvPr>
          <p:cNvSpPr txBox="1"/>
          <p:nvPr/>
        </p:nvSpPr>
        <p:spPr>
          <a:xfrm>
            <a:off x="3440707" y="795930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en-US" sz="1600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Hometask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59581" y="1285625"/>
            <a:ext cx="7818245" cy="3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Що таке Stream api? Stream API - це новий спосіб працювати зі структурами даних в функціональному стилі. Stream (потік) API (опис способів, якими одна комп'ютерна програма може взаємодіяти з іншою програмою) - це за своєю суттю потік даних.</a:t>
            </a: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 появою Java 8 Stream API дозволило програмістам писати істотно коротше те, що раніше займало багато рядків коду, а саме - спростити роботу з наборами даних, зокрема, спростити операції фільтрації, сортування та інші маніпуляції з даними. </a:t>
            </a: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355"/>
              </a:buClr>
              <a:buSzPct val="120000"/>
              <a:buFont typeface="Arial"/>
              <a:buChar char="•"/>
            </a:pP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Streams не пов'язані з InputStreams, OutputStreams тощо.</a:t>
            </a: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355"/>
              </a:buClr>
              <a:buSzPct val="120000"/>
              <a:buFont typeface="Arial"/>
              <a:buChar char="•"/>
            </a:pP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Streams - це не структури даних, а обгортки навколо </a:t>
            </a:r>
            <a:endParaRPr sz="12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355"/>
              </a:buClr>
              <a:buSzPct val="120000"/>
              <a:buNone/>
            </a:pP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колекції, які опрацьовують елементи колекці</a:t>
            </a:r>
            <a:r>
              <a:rPr lang="ru" sz="12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ї</a:t>
            </a: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 </a:t>
            </a:r>
            <a:endParaRPr sz="12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355"/>
              </a:buClr>
              <a:buSzPct val="120000"/>
              <a:buNone/>
            </a:pP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через pipeline операцій.</a:t>
            </a: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355"/>
              </a:buClr>
              <a:buSzPct val="120000"/>
              <a:buFont typeface="Arial"/>
              <a:buChar char="•"/>
            </a:pP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Streams є більш потужними, швидшими та більше </a:t>
            </a:r>
            <a:endParaRPr sz="12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355"/>
              </a:buClr>
              <a:buSzPct val="120000"/>
              <a:buNone/>
            </a:pP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ефективні, ніж Lists</a:t>
            </a:r>
            <a:endParaRPr sz="12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355"/>
              </a:buClr>
              <a:buSzPct val="120000"/>
              <a:buFont typeface="Arial"/>
              <a:buChar char="•"/>
            </a:pP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Streams призначені для використання  лямбда</a:t>
            </a:r>
            <a:endParaRPr sz="12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355"/>
              </a:buClr>
              <a:buSzPct val="120000"/>
              <a:buFont typeface="Arial"/>
              <a:buChar char="•"/>
            </a:pP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Streams можна легко вивести як масиви або списки</a:t>
            </a:r>
            <a:endParaRPr sz="12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355"/>
              </a:buClr>
              <a:buSzPct val="120000"/>
              <a:buFont typeface="Arial"/>
              <a:buChar char="•"/>
            </a:pPr>
            <a:r>
              <a:rPr lang="ru" sz="12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Streams можна використовувати паралельно</a:t>
            </a:r>
            <a:endParaRPr sz="12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671" y="2953166"/>
            <a:ext cx="3291155" cy="180941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440708" y="706031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F66F110-3D41-9A45-A3F2-4FBF327DC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2"/>
          <p:cNvSpPr/>
          <p:nvPr/>
        </p:nvSpPr>
        <p:spPr>
          <a:xfrm>
            <a:off x="1917000" y="1744349"/>
            <a:ext cx="7945200" cy="2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ct val="100000"/>
              <a:buAutoNum type="arabicPeriod"/>
            </a:pPr>
            <a:r>
              <a:rPr lang="ru" sz="1600" b="1" u="sng" dirty="0">
                <a:solidFill>
                  <a:schemeClr val="bg1"/>
                </a:solidFill>
                <a:latin typeface="Circe Bold" panose="020B0502020203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https://habr.com/ru/company/luxoft/blog/270383/</a:t>
            </a:r>
            <a:endParaRPr sz="1600" b="1" dirty="0">
              <a:solidFill>
                <a:schemeClr val="bg1"/>
              </a:solidFill>
              <a:latin typeface="Circe Bold" panose="020B0502020203020203" pitchFamily="34" charset="77"/>
            </a:endParaRPr>
          </a:p>
          <a:p>
            <a:pPr marL="2540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ct val="100000"/>
              <a:buAutoNum type="arabicPeriod"/>
            </a:pPr>
            <a:r>
              <a:rPr lang="ru" sz="1600" b="1" u="sng" dirty="0">
                <a:solidFill>
                  <a:schemeClr val="bg1"/>
                </a:solidFill>
                <a:latin typeface="Circe Bold" panose="020B0502020203020203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https://javarush.ru/groups/posts/2203-stream-api</a:t>
            </a:r>
            <a:endParaRPr sz="1600" b="1" u="none" strike="noStrike" cap="none" dirty="0">
              <a:solidFill>
                <a:schemeClr val="bg1"/>
              </a:solidFill>
              <a:latin typeface="Circe Bold" panose="020B0502020203020203" pitchFamily="34" charset="77"/>
            </a:endParaRPr>
          </a:p>
        </p:txBody>
      </p:sp>
      <p:sp>
        <p:nvSpPr>
          <p:cNvPr id="6" name="Google Shape;324;p40">
            <a:extLst>
              <a:ext uri="{FF2B5EF4-FFF2-40B4-BE49-F238E27FC236}">
                <a16:creationId xmlns:a16="http://schemas.microsoft.com/office/drawing/2014/main" id="{16230F31-D6AA-984E-B66A-78370F4B6D04}"/>
              </a:ext>
            </a:extLst>
          </p:cNvPr>
          <p:cNvSpPr txBox="1"/>
          <p:nvPr/>
        </p:nvSpPr>
        <p:spPr>
          <a:xfrm>
            <a:off x="3254400" y="962719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uk-UA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Корисні посилання: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DB767FE4-7FBF-AC47-8AA7-A7DE09FF7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539" y="3084180"/>
            <a:ext cx="2234921" cy="205932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614C3DA-5757-274D-A26E-15DF650A0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036" y="351652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53393" y="2519248"/>
            <a:ext cx="1672500" cy="643800"/>
          </a:xfrm>
          <a:prstGeom prst="roundRect">
            <a:avLst>
              <a:gd name="adj" fmla="val 16667"/>
            </a:avLst>
          </a:prstGeom>
          <a:solidFill>
            <a:srgbClr val="FFEC4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522849" y="2519248"/>
            <a:ext cx="1672500" cy="643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710039" y="2519248"/>
            <a:ext cx="1672500" cy="643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88380" y="2680198"/>
            <a:ext cx="1560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Джерело(ресурс)</a:t>
            </a:r>
            <a:endParaRPr sz="1200" b="1" dirty="0"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578761" y="2610223"/>
            <a:ext cx="15606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Конвеєрні методи (багато)</a:t>
            </a:r>
            <a:endParaRPr sz="1200" b="1" dirty="0"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765961" y="2575235"/>
            <a:ext cx="1560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Термінальний метод (один)</a:t>
            </a:r>
            <a:endParaRPr sz="1200" b="1" dirty="0"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239880" y="2806179"/>
            <a:ext cx="1287638" cy="546413"/>
          </a:xfrm>
          <a:custGeom>
            <a:avLst/>
            <a:gdLst/>
            <a:ahLst/>
            <a:cxnLst/>
            <a:rect l="l" t="t" r="r" b="b"/>
            <a:pathLst>
              <a:path w="68674" h="29142" extrusionOk="0">
                <a:moveTo>
                  <a:pt x="0" y="0"/>
                </a:moveTo>
                <a:cubicBezTo>
                  <a:pt x="5661" y="4852"/>
                  <a:pt x="22518" y="28862"/>
                  <a:pt x="33964" y="29111"/>
                </a:cubicBezTo>
                <a:cubicBezTo>
                  <a:pt x="45410" y="29360"/>
                  <a:pt x="62889" y="6095"/>
                  <a:pt x="68674" y="1492"/>
                </a:cubicBezTo>
              </a:path>
            </a:pathLst>
          </a:custGeom>
          <a:noFill/>
          <a:ln w="28575" cap="flat" cmpd="sng">
            <a:solidFill>
              <a:srgbClr val="FFEC4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16"/>
          <p:cNvSpPr/>
          <p:nvPr/>
        </p:nvSpPr>
        <p:spPr>
          <a:xfrm>
            <a:off x="5190605" y="2806179"/>
            <a:ext cx="1519412" cy="546413"/>
          </a:xfrm>
          <a:custGeom>
            <a:avLst/>
            <a:gdLst/>
            <a:ahLst/>
            <a:cxnLst/>
            <a:rect l="l" t="t" r="r" b="b"/>
            <a:pathLst>
              <a:path w="68674" h="29142" extrusionOk="0">
                <a:moveTo>
                  <a:pt x="0" y="0"/>
                </a:moveTo>
                <a:cubicBezTo>
                  <a:pt x="5661" y="4852"/>
                  <a:pt x="22518" y="28862"/>
                  <a:pt x="33964" y="29111"/>
                </a:cubicBezTo>
                <a:cubicBezTo>
                  <a:pt x="45410" y="29360"/>
                  <a:pt x="62889" y="6095"/>
                  <a:pt x="68674" y="1492"/>
                </a:cubicBezTo>
              </a:path>
            </a:pathLst>
          </a:custGeom>
          <a:noFill/>
          <a:ln w="28575" cap="flat" cmpd="sng">
            <a:solidFill>
              <a:srgbClr val="FFEC4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Google Shape;84;p16"/>
          <p:cNvSpPr/>
          <p:nvPr/>
        </p:nvSpPr>
        <p:spPr>
          <a:xfrm>
            <a:off x="7691293" y="3170060"/>
            <a:ext cx="14006" cy="678806"/>
          </a:xfrm>
          <a:custGeom>
            <a:avLst/>
            <a:gdLst/>
            <a:ahLst/>
            <a:cxnLst/>
            <a:rect l="l" t="t" r="r" b="b"/>
            <a:pathLst>
              <a:path w="747" h="36203" extrusionOk="0">
                <a:moveTo>
                  <a:pt x="0" y="0"/>
                </a:moveTo>
                <a:cubicBezTo>
                  <a:pt x="125" y="6034"/>
                  <a:pt x="623" y="30169"/>
                  <a:pt x="747" y="36203"/>
                </a:cubicBezTo>
              </a:path>
            </a:pathLst>
          </a:custGeom>
          <a:noFill/>
          <a:ln w="28575" cap="flat" cmpd="sng">
            <a:solidFill>
              <a:srgbClr val="FFEC4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85;p16"/>
          <p:cNvSpPr txBox="1"/>
          <p:nvPr/>
        </p:nvSpPr>
        <p:spPr>
          <a:xfrm>
            <a:off x="6765961" y="3848867"/>
            <a:ext cx="1824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Число/стрічка/об’єкт/колекція</a:t>
            </a: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6"/>
          <p:cNvSpPr txBox="1"/>
          <p:nvPr/>
        </p:nvSpPr>
        <p:spPr>
          <a:xfrm rot="1769123">
            <a:off x="4917687" y="3326453"/>
            <a:ext cx="1643229" cy="26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stream(елементи)</a:t>
            </a: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6"/>
          <p:cNvSpPr txBox="1"/>
          <p:nvPr/>
        </p:nvSpPr>
        <p:spPr>
          <a:xfrm rot="1769123">
            <a:off x="2008869" y="3378118"/>
            <a:ext cx="1643229" cy="26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stream(елементи)</a:t>
            </a:r>
            <a:endParaRPr sz="12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69;p15">
            <a:extLst>
              <a:ext uri="{FF2B5EF4-FFF2-40B4-BE49-F238E27FC236}">
                <a16:creationId xmlns:a16="http://schemas.microsoft.com/office/drawing/2014/main" id="{D1E0F0ED-479E-6849-83F2-85B763BE321D}"/>
              </a:ext>
            </a:extLst>
          </p:cNvPr>
          <p:cNvSpPr txBox="1"/>
          <p:nvPr/>
        </p:nvSpPr>
        <p:spPr>
          <a:xfrm>
            <a:off x="3335531" y="1153748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1219219D-C8AA-5B47-8C80-599BCBE4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38" y="379581"/>
            <a:ext cx="1437845" cy="406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10600" y="1424797"/>
            <a:ext cx="8418600" cy="24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ct val="141000"/>
              <a:buFont typeface="Georgia"/>
              <a:buChar char="•"/>
            </a:pPr>
            <a:r>
              <a:rPr lang="ru" sz="1300" b="1" u="none" strike="noStrike" cap="none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 обробляється </a:t>
            </a:r>
            <a:r>
              <a:rPr lang="ru" sz="13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через pipeline операцій</a:t>
            </a:r>
            <a:endParaRPr sz="13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215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ct val="141000"/>
              <a:buFont typeface="Georgia"/>
              <a:buChar char="•"/>
            </a:pPr>
            <a:r>
              <a:rPr lang="ru" sz="1300" b="1" u="none" strike="noStrike" cap="none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 починається </a:t>
            </a:r>
            <a:r>
              <a:rPr lang="ru" sz="13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 вихідних структур даних</a:t>
            </a:r>
            <a:endParaRPr sz="13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215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ct val="141000"/>
              <a:buFont typeface="Georgia"/>
              <a:buChar char="•"/>
            </a:pPr>
            <a:r>
              <a:rPr lang="ru" sz="1300" b="1" u="none" strike="noStrike" cap="none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Проміжні методи(конвеєрні) </a:t>
            </a:r>
            <a:r>
              <a:rPr lang="ru" sz="13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виконуються через елементи Stream. Ці методи створюють Stream і не обробляються, поки не буде викликаний останній метод(термінальний метод).</a:t>
            </a:r>
            <a:endParaRPr sz="1300" b="1" u="none" strike="noStrike" cap="none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215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ct val="141000"/>
              <a:buFont typeface="Georgia"/>
              <a:buChar char="•"/>
            </a:pPr>
            <a:r>
              <a:rPr lang="ru" sz="1300" b="1" u="none" strike="noStrike" cap="none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Stream </a:t>
            </a:r>
            <a:r>
              <a:rPr lang="ru" sz="13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вважається використаним, коли викликається остання операція(термінальний </a:t>
            </a:r>
            <a:r>
              <a:rPr lang="ru" sz="13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метод</a:t>
            </a:r>
            <a:r>
              <a:rPr lang="ru" sz="1300" b="1" u="none" strike="noStrike" cap="none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). Жодна інша операція не може бути виконана для елементів Stream пізніше.</a:t>
            </a:r>
            <a:endParaRPr sz="13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05900" y="3470894"/>
            <a:ext cx="8523300" cy="15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lvl="0" indent="-2476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EC4B"/>
              </a:buClr>
              <a:buSzPts val="1300"/>
              <a:buFont typeface="Georgia"/>
              <a:buChar char="●"/>
            </a:pPr>
            <a:r>
              <a:rPr lang="ru" sz="13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Проміжні ( "intermediate", ще називають "lazy") </a:t>
            </a:r>
            <a:r>
              <a:rPr lang="ru" sz="13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- обробляють надходять елементи і повертають стрім. Проміжних операторів в ланцюжку обробки елементів може бути багато.</a:t>
            </a:r>
            <a:endParaRPr sz="13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3429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C4B"/>
              </a:buClr>
              <a:buSzPts val="1300"/>
              <a:buFont typeface="Georgia"/>
              <a:buChar char="●"/>
            </a:pPr>
            <a:r>
              <a:rPr lang="ru" sz="13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Термінальні ( "terminal", ще називають "eager") </a:t>
            </a:r>
            <a:r>
              <a:rPr lang="ru" sz="13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- обробляють елементи і завершують роботу стріму, так що термінальний оператор в ланцюжку може бути тільки один.</a:t>
            </a:r>
            <a:endParaRPr sz="13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379219C7-CB3B-D44E-8412-340D404C62AC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F45F4AE-A431-2041-9CB8-F536F8E9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952B9-EDC3-EC40-8826-94285B72F431}"/>
              </a:ext>
            </a:extLst>
          </p:cNvPr>
          <p:cNvSpPr/>
          <p:nvPr/>
        </p:nvSpPr>
        <p:spPr>
          <a:xfrm>
            <a:off x="459581" y="1424797"/>
            <a:ext cx="8332775" cy="3377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2" name="Google Shape;102;p1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8"/>
          <p:cNvGraphicFramePr/>
          <p:nvPr>
            <p:extLst>
              <p:ext uri="{D42A27DB-BD31-4B8C-83A1-F6EECF244321}">
                <p14:modId xmlns:p14="http://schemas.microsoft.com/office/powerpoint/2010/main" val="3136732360"/>
              </p:ext>
            </p:extLst>
          </p:nvPr>
        </p:nvGraphicFramePr>
        <p:xfrm>
          <a:off x="459581" y="1424797"/>
          <a:ext cx="8332775" cy="3377735"/>
        </p:xfrm>
        <a:graphic>
          <a:graphicData uri="http://schemas.openxmlformats.org/drawingml/2006/table">
            <a:tbl>
              <a:tblPr>
                <a:noFill/>
                <a:tableStyleId>{D9AA978F-A4BC-45DC-A6F9-71D76DD89FA7}</a:tableStyleId>
              </a:tblPr>
              <a:tblGrid>
                <a:gridCol w="205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Спосіб створення стріму</a:t>
                      </a:r>
                      <a:endParaRPr sz="1200" b="1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Шаблон створення</a:t>
                      </a:r>
                      <a:endParaRPr sz="1200" b="1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Приклад</a:t>
                      </a:r>
                      <a:endParaRPr sz="1200" b="1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1)Класичний : з колекції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collection.stream()</a:t>
                      </a:r>
                      <a:endParaRPr sz="11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List&lt;String&gt; list = Arrays.</a:t>
                      </a:r>
                      <a:r>
                        <a:rPr lang="ru" sz="1100" b="1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asList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" sz="11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 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" sz="11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" sz="11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"three"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1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Stream&lt;String&gt; stringStream = list.stream();</a:t>
                      </a: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2) Створення стріму із значень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Stream.of(...)</a:t>
                      </a: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Stream&lt;String&gt; stringStream = Stream.</a:t>
                      </a:r>
                      <a:r>
                        <a:rPr lang="ru" sz="1100" b="1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" sz="11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 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" sz="11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" sz="11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"three"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1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3) Створення стріму з масиву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Arrays.stream(</a:t>
                      </a:r>
                      <a:r>
                        <a:rPr lang="ru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масив</a:t>
                      </a:r>
                      <a:r>
                        <a:rPr lang="ru" sz="11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String[] array = {</a:t>
                      </a:r>
                      <a:r>
                        <a:rPr lang="ru" sz="11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 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" sz="11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" sz="11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"three"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1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Stream&lt;String&gt; stringStream = Arrays.</a:t>
                      </a:r>
                      <a:r>
                        <a:rPr lang="ru" sz="1100" b="1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</a:t>
                      </a:r>
                      <a:r>
                        <a:rPr lang="ru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(array);</a:t>
                      </a:r>
                      <a:endParaRPr sz="11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/>
                        <a:t>4)Створення стріму з файлу(кожна стрічка в файлі - окремий елемент стріму)</a:t>
                      </a:r>
                      <a:endParaRPr sz="1100"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Files.lines(</a:t>
                      </a:r>
                      <a:r>
                        <a:rPr lang="ru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path to file</a:t>
                      </a:r>
                      <a:r>
                        <a:rPr lang="ru" sz="11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1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Stream&lt;String&gt; stringStream = Files.</a:t>
                      </a:r>
                      <a:r>
                        <a:rPr lang="ru" sz="1100" b="1" i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lines</a:t>
                      </a:r>
                      <a:r>
                        <a:rPr lang="ru" sz="11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(Paths.</a:t>
                      </a:r>
                      <a:r>
                        <a:rPr lang="ru" sz="1100" b="1" i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</a:t>
                      </a:r>
                      <a:r>
                        <a:rPr lang="ru" sz="11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" sz="1100" b="1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"d:/data.txt"</a:t>
                      </a:r>
                      <a:r>
                        <a:rPr lang="ru" sz="11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11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97530C1B-71EA-1B4E-AAEF-556DA3E6DB8B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 creation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4135912-905E-064F-BB78-01D86C9A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260B96-1BF4-914D-BCE9-62CAA83C017B}"/>
              </a:ext>
            </a:extLst>
          </p:cNvPr>
          <p:cNvSpPr/>
          <p:nvPr/>
        </p:nvSpPr>
        <p:spPr>
          <a:xfrm>
            <a:off x="459581" y="1295160"/>
            <a:ext cx="8333545" cy="3734040"/>
          </a:xfrm>
          <a:prstGeom prst="rect">
            <a:avLst/>
          </a:prstGeom>
          <a:ln>
            <a:solidFill>
              <a:srgbClr val="FFEC4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10" name="Google Shape;110;p1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2246568682"/>
              </p:ext>
            </p:extLst>
          </p:nvPr>
        </p:nvGraphicFramePr>
        <p:xfrm>
          <a:off x="459581" y="1295160"/>
          <a:ext cx="8332775" cy="3734040"/>
        </p:xfrm>
        <a:graphic>
          <a:graphicData uri="http://schemas.openxmlformats.org/drawingml/2006/table">
            <a:tbl>
              <a:tblPr>
                <a:noFill/>
                <a:tableStyleId>{D9AA978F-A4BC-45DC-A6F9-71D76DD89FA7}</a:tableStyleId>
              </a:tblPr>
              <a:tblGrid>
                <a:gridCol w="205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/>
                        <a:t>Спосіб створення стріму</a:t>
                      </a:r>
                      <a:endParaRPr sz="1200" b="1"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Шаблон створення</a:t>
                      </a:r>
                      <a:endParaRPr sz="1200" b="1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/>
                        <a:t>Приклад</a:t>
                      </a:r>
                      <a:endParaRPr sz="1200" b="1" dirty="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5)Створення стріму з рядка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“String”.chars()</a:t>
                      </a: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IntStream stringStream = </a:t>
                      </a:r>
                      <a:r>
                        <a:rPr lang="ru" sz="10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"123"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.chars();</a:t>
                      </a:r>
                      <a:endParaRPr sz="10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3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6) За допомогою Stream.builder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Stream.builder().add()...add().build();</a:t>
                      </a: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Stream&lt;Object&gt; stringStream = Stream.</a:t>
                      </a:r>
                      <a:r>
                        <a:rPr lang="ru" sz="1000" b="1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builder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().add(</a:t>
                      </a:r>
                      <a:r>
                        <a:rPr lang="ru" sz="10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).add(</a:t>
                      </a:r>
                      <a:r>
                        <a:rPr lang="ru" sz="10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).add(</a:t>
                      </a:r>
                      <a:r>
                        <a:rPr lang="ru" sz="10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"Three"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).build();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7)Створення паралельного стріму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collection.parallelStream()</a:t>
                      </a: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Collection&lt;String&gt; collection = Arrays.</a:t>
                      </a:r>
                      <a:r>
                        <a:rPr lang="ru" sz="1000" b="1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asList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" sz="10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" sz="10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"Two"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ru" sz="10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"Three"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Stream&lt;String&gt; stringStream = collection.parallelStream();</a:t>
                      </a:r>
                      <a:endParaRPr sz="10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8) Створення нескінченного стріму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Stream.iterate(початкове значення, умова)</a:t>
                      </a:r>
                      <a:endParaRPr sz="11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Stream&lt;Integer&gt; stream = Stream.</a:t>
                      </a:r>
                      <a:r>
                        <a:rPr lang="ru" sz="1000" b="1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iterate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" sz="10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element -&gt; element + </a:t>
                      </a:r>
                      <a:r>
                        <a:rPr lang="ru" sz="10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ru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9) Створення нескінченного стріму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Stream.generate(умова)</a:t>
                      </a:r>
                      <a:endParaRPr sz="11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Stream&lt;String&gt; stream = Stream.</a:t>
                      </a:r>
                      <a:r>
                        <a:rPr lang="ru" sz="1000" b="1" i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generate</a:t>
                      </a:r>
                      <a:r>
                        <a:rPr lang="ru" sz="10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(() -&gt; </a:t>
                      </a:r>
                      <a:r>
                        <a:rPr lang="ru" sz="1000" b="1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"name"</a:t>
                      </a:r>
                      <a:r>
                        <a:rPr lang="ru" sz="10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6F8EBADD-B061-1B47-B561-E0E20A5721B5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 creation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8A9016D-8139-8946-A5FD-A9FACB385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920055" y="1385901"/>
            <a:ext cx="5863141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u="sng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Конвеєрні </a:t>
            </a:r>
            <a:r>
              <a:rPr lang="ru" sz="23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- повертають інший stream, тобто працюють як builder.</a:t>
            </a:r>
            <a:endParaRPr sz="23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0CF73C95-E615-8C40-9039-AF01111CD2F4}"/>
              </a:ext>
            </a:extLst>
          </p:cNvPr>
          <p:cNvSpPr txBox="1"/>
          <p:nvPr/>
        </p:nvSpPr>
        <p:spPr>
          <a:xfrm>
            <a:off x="3228741" y="803962"/>
            <a:ext cx="2385934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en-US" sz="1600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К</a:t>
            </a:r>
            <a:r>
              <a:rPr lang="uk-UA" sz="1600" b="1" dirty="0" err="1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онвеєрні</a:t>
            </a:r>
            <a:r>
              <a:rPr lang="uk-UA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 методи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4AC9671-176A-DC4C-B631-2035B68E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593CA3-989D-F248-8AE2-CF3A4DF3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57" y="2624787"/>
            <a:ext cx="2480086" cy="21177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818566" y="1466230"/>
            <a:ext cx="5166155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filter() </a:t>
            </a:r>
            <a:endParaRPr sz="1500" b="1" dirty="0">
              <a:solidFill>
                <a:srgbClr val="FFEC4B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Відфільтровує записи, повертає тільки записи, що відповідають умові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79" y="2402343"/>
            <a:ext cx="5807455" cy="11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440" y="3634774"/>
            <a:ext cx="3090994" cy="96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473600" y="3742982"/>
            <a:ext cx="2760840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EC4B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Завдання : </a:t>
            </a:r>
            <a:r>
              <a:rPr lang="ru" sz="1500" b="1" dirty="0">
                <a:solidFill>
                  <a:schemeClr val="bg1"/>
                </a:solidFill>
                <a:latin typeface="Circe Bold" panose="020B0502020203020203" pitchFamily="34" charset="77"/>
                <a:ea typeface="Georgia"/>
                <a:cs typeface="Georgia"/>
                <a:sym typeface="Georgia"/>
              </a:rPr>
              <a:t>відфільтрувати слова у яких більше ніж 4 букви.</a:t>
            </a:r>
            <a:endParaRPr sz="1500" b="1" dirty="0">
              <a:solidFill>
                <a:schemeClr val="bg1"/>
              </a:solidFill>
              <a:latin typeface="Circe Bold" panose="020B0502020203020203" pitchFamily="34" charset="77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99C76D3E-6E64-4D4A-A1BF-EF1E20AFF5F3}"/>
              </a:ext>
            </a:extLst>
          </p:cNvPr>
          <p:cNvSpPr txBox="1"/>
          <p:nvPr/>
        </p:nvSpPr>
        <p:spPr>
          <a:xfrm>
            <a:off x="3440708" y="789622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</a:pPr>
            <a:r>
              <a:rPr lang="ru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Stream.</a:t>
            </a:r>
            <a:r>
              <a:rPr lang="en-US" sz="1600" b="1" dirty="0">
                <a:solidFill>
                  <a:srgbClr val="FFEC4B"/>
                </a:solidFill>
                <a:latin typeface="Circe Bold" panose="020B0502020203020203" pitchFamily="34" charset="77"/>
                <a:ea typeface="Comic Sans MS"/>
                <a:cs typeface="Comic Sans MS"/>
                <a:sym typeface="Comic Sans MS"/>
              </a:rPr>
              <a:t>filter()</a:t>
            </a:r>
            <a:endParaRPr sz="1600" b="1" dirty="0">
              <a:solidFill>
                <a:srgbClr val="FFEC4B"/>
              </a:solidFill>
              <a:latin typeface="Circe Bold" panose="020B0502020203020203" pitchFamily="34" charset="77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4696751-F7CE-364F-89A8-213966068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45" y="241501"/>
            <a:ext cx="1129926" cy="3194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1458</Words>
  <Application>Microsoft Office PowerPoint</Application>
  <PresentationFormat>On-screen Show (16:9)</PresentationFormat>
  <Paragraphs>207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Circe</vt:lpstr>
      <vt:lpstr>Circe Bold</vt:lpstr>
      <vt:lpstr>Consolas</vt:lpstr>
      <vt:lpstr>Courier New</vt:lpstr>
      <vt:lpstr>Georgia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Artem Kostrych</cp:lastModifiedBy>
  <cp:revision>11</cp:revision>
  <dcterms:modified xsi:type="dcterms:W3CDTF">2020-12-09T13:45:51Z</dcterms:modified>
</cp:coreProperties>
</file>