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1d684113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" name="Google Shape;120;g91d684113c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91d68411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3" name="Google Shape;63;g91d684113c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1d684113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" name="Google Shape;70;g91d684113c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1d68411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8" name="Google Shape;78;g91d684113c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91d68411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5" name="Google Shape;85;g91d684113c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1d684113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2" name="Google Shape;92;g91d684113c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1d684113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0" name="Google Shape;100;g91d684113c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1d684113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6" name="Google Shape;106;g91d684113c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1d684113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2" name="Google Shape;112;g91d684113c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javarush.ru/groups/posts/principy-oop" TargetMode="External"/><Relationship Id="rId4" Type="http://schemas.openxmlformats.org/officeDocument/2006/relationships/hyperlink" Target="https://vertex-academy.com/tutorials/ru/chto-takoe-oop/" TargetMode="External"/><Relationship Id="rId5" Type="http://schemas.openxmlformats.org/officeDocument/2006/relationships/hyperlink" Target="https://devcolibri.com/%D1%87%D1%82%D0%BE-%D1%82%D0%B0%D0%BA%D0%BE%D0%B5-%D0%BE%D0%BE%D0%BF-%D0%B8-%D1%81-%D1%87%D0%B5%D0%BC-%D0%B5%D0%B3%D0%BE-%D0%B5%D0%B4%D1%8F%D1%82/" TargetMode="External"/><Relationship Id="rId6" Type="http://schemas.openxmlformats.org/officeDocument/2006/relationships/hyperlink" Target="https://vertex-academy.com/tutorials/ru/gettery-i-settery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228500" y="1751520"/>
            <a:ext cx="27585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ООП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Поняття класу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Поняття конструктору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Поняття об’єкту</a:t>
            </a:r>
            <a:endParaRPr sz="11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540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get / set методи</a:t>
            </a:r>
            <a:endParaRPr i="0" sz="14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22" name="Google Shape;122;p23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23" name="Google Shape;123;p23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345281" y="1369219"/>
            <a:ext cx="7945200" cy="15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3"/>
              </a:rPr>
              <a:t>https://javarush.ru/groups/posts/principy-oop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4"/>
              </a:rPr>
              <a:t>https://vertex-academy.com/tutorials/ru/chto-takoe-oop/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5"/>
              </a:rPr>
              <a:t>https://devcolibri.com/%D1%87%D1%82%D0%BE-%D1%82%D0%B0%D0%BA%D0%BE%D0%B5-%D0%BE%D0%BE%D0%BF-%D0%B8-%D1%81-%D1%87%D0%B5%D0%BC-%D0%B5%D0%B3%D0%BE-%D0%B5%D0%B4%D1%8F%D1%82/</a:t>
            </a:r>
            <a:endParaRPr sz="1100"/>
          </a:p>
          <a:p>
            <a:pPr indent="-23495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 sz="1100" u="sng">
                <a:solidFill>
                  <a:schemeClr val="hlink"/>
                </a:solidFill>
                <a:hlinkClick r:id="rId6"/>
              </a:rPr>
              <a:t>https://vertex-academy.com/tutorials/ru/gettery-i-settery/</a:t>
            </a:r>
            <a:endParaRPr sz="11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Корисні посилання :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16344" y="1159975"/>
            <a:ext cx="5545500" cy="3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Об</a:t>
            </a:r>
            <a:r>
              <a:rPr lang="ru" sz="1800">
                <a:latin typeface="Merriweather"/>
                <a:ea typeface="Merriweather"/>
                <a:cs typeface="Merriweather"/>
                <a:sym typeface="Merriweather"/>
              </a:rPr>
              <a:t>’</a:t>
            </a:r>
            <a:r>
              <a:rPr i="0" lang="ru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єктно-орієнтоване  програмування (ООП) – це парадигма програмування в основі якої лежать взаємодія  об'єктів і класів.</a:t>
            </a:r>
            <a:endParaRPr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ООП складається із наступних фундаментальних парадигм :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AutoNum type="arabicPeriod"/>
            </a:pPr>
            <a:r>
              <a:rPr i="0" lang="ru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Абстракція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AutoNum type="arabicPeriod"/>
            </a:pPr>
            <a:r>
              <a:rPr i="0" lang="ru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Поліморфізм 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AutoNum type="arabicPeriod"/>
            </a:pPr>
            <a:r>
              <a:rPr i="0" lang="ru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Наслідування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erriweather"/>
              <a:buAutoNum type="arabicPeriod"/>
            </a:pPr>
            <a:r>
              <a:rPr i="0" lang="ru" sz="18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Інкапсуляція</a:t>
            </a:r>
            <a:endParaRPr i="0" sz="18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Ð¾Ð¾Ð¿&quot;" id="66" name="Google Shape;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7481" y="1839356"/>
            <a:ext cx="2157413" cy="215741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7460650" y="162050"/>
            <a:ext cx="14223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ООП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221025" y="983681"/>
            <a:ext cx="55455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Клас – це шаблон, за яким створюється об’єкт.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Клас складається із 2-х ключових елементів: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413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•"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поля (описують характеристики об’єкта)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41300" lvl="0" marL="215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Char char="•"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методи (описуються поведінку об’єкта)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490185" y="2571738"/>
            <a:ext cx="45720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Animal 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type;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name;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age;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color;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scream (){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//do smth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descr="Ð ÐµÐ·ÑÐ»ÑÑÐ°Ñ Ð¿Ð¾ÑÑÐºÑ Ð·Ð¾Ð±ÑÐ°Ð¶ÐµÐ½Ñ Ð·Ð° Ð·Ð°Ð¿Ð¸ÑÐ¾Ð¼ &quot;ÑÐºÐµÐ»ÐµÑ Ð¼Ð°Ð²Ð¿Ð¸&quot;" id="74" name="Google Shape;7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106" y="1464005"/>
            <a:ext cx="3337562" cy="25437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Поняття класу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485125" y="1278625"/>
            <a:ext cx="36609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Конструктор – це метод класу, в якому ми описуємо як саме буде створюватись об</a:t>
            </a: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’</a:t>
            </a: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єкт.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Існують 3 види конструкторів :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94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Дефолтний 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94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Без параметрів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794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Кастомний  з параметрами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274326" y="1416620"/>
            <a:ext cx="32412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Animal {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type;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name;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age;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color;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//Дефонтний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Animal(){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//Без параметрів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Animal(){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this.type = “Gorilla”;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//Кастомний  з параметрами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Animal(int age){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this.age = age;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Конструктор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262881" y="1519925"/>
            <a:ext cx="43788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rPr>
              <a:t>get / set</a:t>
            </a:r>
            <a:r>
              <a:rPr i="0" lang="ru" sz="1400" u="none" cap="none" strike="noStrike">
                <a:solidFill>
                  <a:schemeClr val="accent6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методи – це звичайні методи класу, </a:t>
            </a:r>
            <a:endParaRPr sz="14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які використовуються для отрим</a:t>
            </a: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а</a:t>
            </a: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ння(get) </a:t>
            </a: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та записування (set) </a:t>
            </a: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зна</a:t>
            </a: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чень</a:t>
            </a: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зміних характеристик(властивостей) об’єктів класу. 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274326" y="1416620"/>
            <a:ext cx="3241200" cy="22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Animal 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type;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name;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int age;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private String color;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setAge(int Age) 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age = Age;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int getAge() {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return age;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ru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6247800" y="1620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get()/set() методи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859774" y="1196075"/>
            <a:ext cx="33624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Об</a:t>
            </a:r>
            <a:r>
              <a:rPr lang="ru" sz="1400">
                <a:latin typeface="Merriweather"/>
                <a:ea typeface="Merriweather"/>
                <a:cs typeface="Merriweather"/>
                <a:sym typeface="Merriweather"/>
              </a:rPr>
              <a:t>’</a:t>
            </a:r>
            <a:r>
              <a:rPr i="0" lang="ru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єкт – це реалізація класу.</a:t>
            </a:r>
            <a:endParaRPr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923273" y="2133144"/>
            <a:ext cx="4572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Приклад створення об’єкта: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Animal an1 = new Animal ();</a:t>
            </a:r>
            <a:endParaRPr b="1"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1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Animal an2 = new Animal (22);</a:t>
            </a:r>
            <a:endParaRPr b="1" i="0" sz="11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2800" y="1473200"/>
            <a:ext cx="2686650" cy="2686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6247800" y="2738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Поняття об’єкта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6247800" y="2738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Об’єкт VS Клас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550" y="775600"/>
            <a:ext cx="76390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415281" y="1900925"/>
            <a:ext cx="81066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1" lang="ru" sz="1500">
                <a:latin typeface="Consolas"/>
                <a:ea typeface="Consolas"/>
                <a:cs typeface="Consolas"/>
                <a:sym typeface="Consolas"/>
              </a:rPr>
              <a:t>Створити клас, який буде прототипом певного об’єкта , надати йому певні властивості (поля класу) та зробити методи (функції, які виконує цей об’єкт). Створити також декілька конструкторів, для створення об’єктів класу. В main методі створити об’єкти та викликати функції.</a:t>
            </a:r>
            <a:endParaRPr i="1" sz="15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6247800" y="2738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Code time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Ð ÐµÐ·ÑÐ»ÑÑÐ°Ñ Ð¿Ð¾ÑÑÐºÑ Ð·Ð¾Ð±ÑÐ°Ð¶ÐµÐ½Ñ Ð·Ð° Ð·Ð°Ð¿Ð¸ÑÐ¾Ð¼ &quot;if else&quot;" id="114" name="Google Shape;114;p22"/>
          <p:cNvSpPr/>
          <p:nvPr/>
        </p:nvSpPr>
        <p:spPr>
          <a:xfrm>
            <a:off x="116681" y="-108347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Ð ÐµÐ·ÑÐ»ÑÑÐ°Ñ Ð¿Ð¾ÑÑÐºÑ Ð·Ð¾Ð±ÑÐ°Ð¶ÐµÐ½Ñ Ð·Ð° Ð·Ð°Ð¿Ð¸ÑÐ¾Ð¼ &quot;if else&quot;" id="115" name="Google Shape;115;p22"/>
          <p:cNvSpPr/>
          <p:nvPr/>
        </p:nvSpPr>
        <p:spPr>
          <a:xfrm>
            <a:off x="230981" y="5953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548481" y="1271148"/>
            <a:ext cx="7945200" cy="30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AutoNum type="arabicPeriod"/>
            </a:pPr>
            <a:r>
              <a:rPr i="1" lang="ru">
                <a:latin typeface="Consolas"/>
                <a:ea typeface="Consolas"/>
                <a:cs typeface="Consolas"/>
                <a:sym typeface="Consolas"/>
              </a:rPr>
              <a:t>Описати </a:t>
            </a:r>
            <a:r>
              <a:rPr i="1" lang="ru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клас Rectangle , в якому буде описано поля : довжина, ширина. Описати дані поля в конструкторі. Створити конструктор з параметрами і без параметрів. В конструкторі без параметрів описати свої дані. Тобто створюючи об’єкт, за вибору даного конструктору, ви отримаєте прямокутник даного розміру. Написати методи, які будуть розраховувати площу та периметр. В Main класі продемонструвати створення об’єктів використовуючи два конструктори. Вивести на консоль площу і периметр прямокутника. </a:t>
            </a:r>
            <a:endParaRPr i="1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Вивід на консолі повинен мати наступний вигляд: «Площа прямокутника = </a:t>
            </a: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… </a:t>
            </a:r>
            <a:r>
              <a:rPr i="1" lang="ru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», «Периметр прямокутника = </a:t>
            </a:r>
            <a:r>
              <a:rPr i="1" lang="ru" sz="1400">
                <a:latin typeface="Consolas"/>
                <a:ea typeface="Consolas"/>
                <a:cs typeface="Consolas"/>
                <a:sym typeface="Consolas"/>
              </a:rPr>
              <a:t>… </a:t>
            </a:r>
            <a:r>
              <a:rPr i="1" lang="ru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» .</a:t>
            </a:r>
            <a:endParaRPr i="1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79400" lvl="0" marL="2540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nsolas"/>
              <a:buAutoNum type="arabicPeriod"/>
            </a:pPr>
            <a:r>
              <a:rPr i="1" lang="ru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Створити клас Коло. Описати його двома полями: радіус , діаметр. Введений може бути дробовим.Написати два методи які будуть виводити на екран площу кола і довжину кола. Для площі використати параметр - діаметр. Для довжини кола використати радіус. 	 </a:t>
            </a:r>
            <a:endParaRPr i="1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6247800" y="273850"/>
            <a:ext cx="26352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mic Sans MS"/>
              <a:buChar char="●"/>
            </a:pPr>
            <a:r>
              <a:rPr b="1" lang="ru">
                <a:solidFill>
                  <a:srgbClr val="0B5394"/>
                </a:solidFill>
                <a:latin typeface="Comic Sans MS"/>
                <a:ea typeface="Comic Sans MS"/>
                <a:cs typeface="Comic Sans MS"/>
                <a:sym typeface="Comic Sans MS"/>
              </a:rPr>
              <a:t>Hometask</a:t>
            </a:r>
            <a:endParaRPr b="1">
              <a:solidFill>
                <a:srgbClr val="0B539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