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0" r:id="rId7"/>
    <p:sldId id="289" r:id="rId8"/>
    <p:sldId id="291" r:id="rId9"/>
    <p:sldId id="290" r:id="rId10"/>
    <p:sldId id="292" r:id="rId11"/>
    <p:sldId id="295" r:id="rId12"/>
    <p:sldId id="294" r:id="rId13"/>
    <p:sldId id="293" r:id="rId14"/>
    <p:sldId id="288" r:id="rId15"/>
    <p:sldId id="271" r:id="rId16"/>
    <p:sldId id="273" r:id="rId17"/>
    <p:sldId id="296" r:id="rId18"/>
    <p:sldId id="272" r:id="rId19"/>
    <p:sldId id="280" r:id="rId20"/>
    <p:sldId id="281" r:id="rId21"/>
    <p:sldId id="282" r:id="rId22"/>
    <p:sldId id="261" r:id="rId23"/>
    <p:sldId id="262" r:id="rId24"/>
    <p:sldId id="263" r:id="rId25"/>
    <p:sldId id="297" r:id="rId26"/>
    <p:sldId id="264" r:id="rId27"/>
    <p:sldId id="298" r:id="rId28"/>
    <p:sldId id="299" r:id="rId29"/>
    <p:sldId id="300" r:id="rId30"/>
    <p:sldId id="284" r:id="rId31"/>
    <p:sldId id="285" r:id="rId32"/>
    <p:sldId id="286" r:id="rId33"/>
    <p:sldId id="287" r:id="rId34"/>
  </p:sldIdLst>
  <p:sldSz cx="12192000" cy="6858000"/>
  <p:notesSz cx="6858000" cy="9144000"/>
  <p:embeddedFontLs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/vjytJZ0Cs1iuOXKCFIAxlEM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166D13-282D-42FF-9263-2B64983F8ADD}">
  <a:tblStyle styleId="{F8166D13-282D-42FF-9263-2B64983F8AD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85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90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84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42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86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1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Topshelf è solo una delle tante disponibili. Il fatto che la stiamo studiando non vuoldire che sia la migliore ma solo la più intuitiva. Il mio invito è testarne altre!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5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41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72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0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10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6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7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3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3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3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3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3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07" name="Google Shape;107;p4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4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2" name="Google Shape;122;p4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4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F6FC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3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3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3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it-it/aspnet/core/fundamentals/configuration/?view=aspnetcore-5.0#c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DocAigor/background-service-n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cAigor/background-service-net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cAigor/background-service-net5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507067" y="237439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dirty="0" err="1"/>
              <a:t>Backend</a:t>
            </a:r>
            <a:r>
              <a:rPr lang="it-IT" dirty="0"/>
              <a:t> </a:t>
            </a:r>
            <a:r>
              <a:rPr lang="it-IT" dirty="0" err="1"/>
              <a:t>Principle</a:t>
            </a:r>
            <a:br>
              <a:rPr lang="it-IT" dirty="0"/>
            </a:br>
            <a:r>
              <a:rPr lang="it-IT" sz="2400" dirty="0" err="1"/>
              <a:t>IoC</a:t>
            </a:r>
            <a:r>
              <a:rPr lang="it-IT" sz="2400" dirty="0"/>
              <a:t> + Hosting</a:t>
            </a:r>
            <a:endParaRPr dirty="0"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732658" y="1270000"/>
            <a:ext cx="8944002" cy="487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it-IT" dirty="0"/>
              <a:t>La configurazione in ASP.NET Core viene eseguita usando uno o più provider </a:t>
            </a:r>
            <a:r>
              <a:rPr lang="it-IT" dirty="0">
                <a:hlinkClick r:id="rId3"/>
              </a:rPr>
              <a:t>di configurazione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I provider di configurazione leggono i dati di configurazione da coppie chiave-valore usando un'ampia gamma di origini di configurazione:</a:t>
            </a:r>
          </a:p>
          <a:p>
            <a:pPr>
              <a:lnSpc>
                <a:spcPct val="150000"/>
              </a:lnSpc>
            </a:pPr>
            <a:r>
              <a:rPr lang="it-IT" dirty="0"/>
              <a:t>Impostazioni file, ad esempio </a:t>
            </a:r>
            <a:r>
              <a:rPr lang="it-IT" i="1" dirty="0" err="1"/>
              <a:t>appsettings.json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Variabili di ambiente</a:t>
            </a:r>
          </a:p>
          <a:p>
            <a:pPr>
              <a:lnSpc>
                <a:spcPct val="150000"/>
              </a:lnSpc>
            </a:pPr>
            <a:r>
              <a:rPr lang="it-IT" dirty="0"/>
              <a:t>File della directory</a:t>
            </a:r>
          </a:p>
          <a:p>
            <a:pPr>
              <a:lnSpc>
                <a:spcPct val="150000"/>
              </a:lnSpc>
            </a:pPr>
            <a:r>
              <a:rPr lang="it-IT" dirty="0"/>
              <a:t>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10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732658" y="1270000"/>
            <a:ext cx="8944002" cy="487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it-IT" dirty="0"/>
              <a:t>È possibile utilizzarlo:</a:t>
            </a:r>
          </a:p>
          <a:p>
            <a:pPr>
              <a:lnSpc>
                <a:spcPct val="150000"/>
              </a:lnSpc>
            </a:pPr>
            <a:r>
              <a:rPr lang="it-IT" dirty="0"/>
              <a:t>In fase di build </a:t>
            </a:r>
            <a:r>
              <a:rPr lang="it-IT" dirty="0" err="1"/>
              <a:t>dell’host</a:t>
            </a:r>
            <a:r>
              <a:rPr lang="it-IT" dirty="0"/>
              <a:t>: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 marL="137160" indent="0">
              <a:lnSpc>
                <a:spcPct val="150000"/>
              </a:lnSpc>
              <a:buNone/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Tramite l’uso dell’interfaccia </a:t>
            </a:r>
            <a:br>
              <a:rPr lang="it-IT" dirty="0"/>
            </a:br>
            <a:r>
              <a:rPr lang="it-IT" dirty="0" err="1"/>
              <a:t>IConfiguration</a:t>
            </a:r>
            <a:r>
              <a:rPr lang="it-IT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11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892DC5-FEAB-4764-BB47-395B32617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26" y="928170"/>
            <a:ext cx="4393290" cy="24614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358507-3C98-454C-BB66-7A9A95F6C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996" y="3468341"/>
            <a:ext cx="3962667" cy="3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 – accesso chiave valore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12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3038B6-27DE-481F-A946-70BF523E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69" y="1708151"/>
            <a:ext cx="4391025" cy="32194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46E5054-DB72-45D2-BC7D-5774DB01B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227" y="1682087"/>
            <a:ext cx="4939360" cy="4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Configurazione - </a:t>
            </a:r>
            <a:r>
              <a:rPr lang="it-IT" dirty="0" err="1"/>
              <a:t>Bind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13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17440E-C5A6-467C-A250-F30FB381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484513"/>
            <a:ext cx="2486025" cy="13144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C72963-11E5-4B66-B1B9-04AB100B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061116"/>
            <a:ext cx="3714750" cy="18478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FB040F-1711-45E7-B193-15F4BB4FF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215" y="1356981"/>
            <a:ext cx="5895975" cy="2628900"/>
          </a:xfrm>
          <a:prstGeom prst="rect">
            <a:avLst/>
          </a:prstGeom>
        </p:spPr>
      </p:pic>
      <p:sp>
        <p:nvSpPr>
          <p:cNvPr id="21" name="Google Shape;277;p16">
            <a:extLst>
              <a:ext uri="{FF2B5EF4-FFF2-40B4-BE49-F238E27FC236}">
                <a16:creationId xmlns:a16="http://schemas.microsoft.com/office/drawing/2014/main" id="{6234D83C-0F35-46F3-BDF3-5C1D8F9F9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7611" y="4163433"/>
            <a:ext cx="5104660" cy="215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Trabuchete MS"/>
              </a:rPr>
              <a:t>Tutte le proprietà devono essere pubbliche e in lettura e scrittura.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Trabuchete MS"/>
              </a:rPr>
              <a:t>La classe deve essere non astratta e con un costruttore pubblico senza parametri.</a:t>
            </a: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37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sz="5400" dirty="0"/>
              <a:t>Background Service</a:t>
            </a:r>
            <a:endParaRPr dirty="0"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14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Background Services – </a:t>
            </a:r>
            <a:r>
              <a:rPr lang="it-IT" sz="2400" dirty="0"/>
              <a:t>Introduzione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/>
              <a:t>I background service (o Worker) in windows sono degli applicativi eseguibili che svolgono dei compiti specifici e sono progettati per lavorare in background, senza l’intervento da parte degli utenti.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/>
              <a:t>La loro controparte Linux è chiamata </a:t>
            </a:r>
            <a:r>
              <a:rPr lang="it-IT" sz="2400" dirty="0" err="1"/>
              <a:t>daemon</a:t>
            </a:r>
            <a:r>
              <a:rPr lang="it-IT" sz="2400" dirty="0"/>
              <a:t>.</a:t>
            </a: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15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Background Services – </a:t>
            </a:r>
            <a:r>
              <a:rPr lang="it-IT" sz="2400" dirty="0"/>
              <a:t>Introduzione</a:t>
            </a:r>
            <a:endParaRPr dirty="0"/>
          </a:p>
        </p:txBody>
      </p:sp>
      <p:sp>
        <p:nvSpPr>
          <p:cNvPr id="293" name="Google Shape;293;p18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6"/>
              <a:buChar char="►"/>
            </a:pPr>
            <a:r>
              <a:rPr lang="it-IT" sz="2220" dirty="0"/>
              <a:t>Su .NET Framework i servizi windows potevano essere creati tramite VS utilizzando l’apposito tipo progetto, </a:t>
            </a:r>
            <a:r>
              <a:rPr lang="it-IT" sz="2220" b="1" dirty="0"/>
              <a:t>NON</a:t>
            </a:r>
            <a:r>
              <a:rPr lang="it-IT" sz="2220" dirty="0"/>
              <a:t> era possibile creare </a:t>
            </a:r>
            <a:r>
              <a:rPr lang="it-IT" sz="2220" dirty="0" err="1"/>
              <a:t>deamon</a:t>
            </a:r>
            <a:r>
              <a:rPr lang="it-IT" sz="2220" dirty="0"/>
              <a:t> su Linux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 dirty="0"/>
              <a:t>Con .NET Core </a:t>
            </a:r>
            <a:r>
              <a:rPr lang="en-US" sz="2220" dirty="0" err="1"/>
              <a:t>i</a:t>
            </a:r>
            <a:r>
              <a:rPr lang="en-US" sz="2220" dirty="0"/>
              <a:t> Worker </a:t>
            </a:r>
            <a:r>
              <a:rPr lang="en-US" sz="2220" dirty="0" err="1"/>
              <a:t>vengono</a:t>
            </a:r>
            <a:r>
              <a:rPr lang="en-US" sz="2220" dirty="0"/>
              <a:t> </a:t>
            </a:r>
            <a:r>
              <a:rPr lang="en-US" sz="2220" dirty="0" err="1"/>
              <a:t>creati</a:t>
            </a:r>
            <a:r>
              <a:rPr lang="en-US" sz="2220" dirty="0"/>
              <a:t> </a:t>
            </a:r>
            <a:r>
              <a:rPr lang="en-US" sz="2220" dirty="0" err="1"/>
              <a:t>tramite</a:t>
            </a:r>
            <a:r>
              <a:rPr lang="en-US" sz="2220" dirty="0"/>
              <a:t> </a:t>
            </a:r>
            <a:r>
              <a:rPr lang="en-US" sz="2220" dirty="0" err="1"/>
              <a:t>BackgroundService</a:t>
            </a:r>
            <a:r>
              <a:rPr lang="en-US" sz="2220" dirty="0"/>
              <a:t> </a:t>
            </a:r>
            <a:r>
              <a:rPr lang="en-US" sz="2220" dirty="0" err="1"/>
              <a:t>che</a:t>
            </a:r>
            <a:r>
              <a:rPr lang="en-US" sz="2220" dirty="0"/>
              <a:t> </a:t>
            </a:r>
            <a:r>
              <a:rPr lang="en-US" sz="2220" dirty="0" err="1"/>
              <a:t>sono</a:t>
            </a:r>
            <a:r>
              <a:rPr lang="en-US" sz="2220" dirty="0"/>
              <a:t> </a:t>
            </a:r>
            <a:r>
              <a:rPr lang="en-US" sz="2220" dirty="0" err="1"/>
              <a:t>compatibili</a:t>
            </a:r>
            <a:r>
              <a:rPr lang="en-US" sz="2220" dirty="0"/>
              <a:t> </a:t>
            </a:r>
            <a:r>
              <a:rPr lang="en-US" sz="2220" dirty="0" err="1"/>
              <a:t>sia</a:t>
            </a:r>
            <a:r>
              <a:rPr lang="en-US" sz="2220" dirty="0"/>
              <a:t> con Linux </a:t>
            </a:r>
            <a:r>
              <a:rPr lang="en-US" sz="2220" dirty="0" err="1"/>
              <a:t>che</a:t>
            </a:r>
            <a:r>
              <a:rPr lang="en-US" sz="2220" dirty="0"/>
              <a:t> con </a:t>
            </a:r>
            <a:r>
              <a:rPr lang="en-US" sz="2220" dirty="0" err="1"/>
              <a:t>sistemi</a:t>
            </a:r>
            <a:r>
              <a:rPr lang="en-US" sz="2220" dirty="0"/>
              <a:t> Windows. </a:t>
            </a:r>
            <a:r>
              <a:rPr lang="en-US" sz="2220" dirty="0" err="1"/>
              <a:t>Questi</a:t>
            </a:r>
            <a:r>
              <a:rPr lang="en-US" sz="2220" dirty="0"/>
              <a:t> </a:t>
            </a:r>
            <a:r>
              <a:rPr lang="en-US" sz="2220" dirty="0" err="1"/>
              <a:t>ultimi</a:t>
            </a:r>
            <a:r>
              <a:rPr lang="en-US" sz="2220" dirty="0"/>
              <a:t> </a:t>
            </a:r>
            <a:r>
              <a:rPr lang="en-US" sz="2220" dirty="0" err="1"/>
              <a:t>possono</a:t>
            </a:r>
            <a:r>
              <a:rPr lang="en-US" sz="2220" dirty="0"/>
              <a:t> </a:t>
            </a:r>
            <a:r>
              <a:rPr lang="en-US" sz="2220" dirty="0" err="1"/>
              <a:t>essere</a:t>
            </a:r>
            <a:r>
              <a:rPr lang="en-US" sz="2220" dirty="0"/>
              <a:t> </a:t>
            </a:r>
            <a:r>
              <a:rPr lang="en-US" sz="2220" dirty="0" err="1"/>
              <a:t>facilmente</a:t>
            </a:r>
            <a:r>
              <a:rPr lang="en-US" sz="2220" dirty="0"/>
              <a:t> </a:t>
            </a:r>
            <a:r>
              <a:rPr lang="en-US" sz="2220" dirty="0" err="1"/>
              <a:t>trasformati</a:t>
            </a:r>
            <a:r>
              <a:rPr lang="en-US" sz="2220" dirty="0"/>
              <a:t> in Windows Service.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br>
              <a:rPr lang="it-IT" sz="2220" dirty="0"/>
            </a:br>
            <a:r>
              <a:rPr lang="it-IT" sz="2220" dirty="0"/>
              <a:t>	</a:t>
            </a:r>
            <a:endParaRPr dirty="0"/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16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Background Services</a:t>
            </a:r>
            <a:endParaRPr dirty="0"/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17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CF96E-5016-4E95-86CC-64E1A2C2F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37010"/>
            <a:ext cx="5519280" cy="209089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F76374-0711-4B1D-B57A-3EE1EB651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728421"/>
            <a:ext cx="6327148" cy="29202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EFD46CA-878F-4ACB-83C2-7A8ABBAE4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659" y="1606657"/>
            <a:ext cx="4425007" cy="31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Windows Services</a:t>
            </a:r>
            <a:endParaRPr dirty="0"/>
          </a:p>
        </p:txBody>
      </p:sp>
      <p:pic>
        <p:nvPicPr>
          <p:cNvPr id="285" name="Google Shape;2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18</a:t>
            </a:fld>
            <a:endParaRPr>
              <a:solidFill>
                <a:srgbClr val="0F6FC6"/>
              </a:solidFill>
            </a:endParaRPr>
          </a:p>
        </p:txBody>
      </p:sp>
      <p:sp>
        <p:nvSpPr>
          <p:cNvPr id="6" name="Google Shape;393;p29">
            <a:extLst>
              <a:ext uri="{FF2B5EF4-FFF2-40B4-BE49-F238E27FC236}">
                <a16:creationId xmlns:a16="http://schemas.microsoft.com/office/drawing/2014/main" id="{FC14E803-4B4B-4E6B-873E-5194997B3ADA}"/>
              </a:ext>
            </a:extLst>
          </p:cNvPr>
          <p:cNvSpPr txBox="1"/>
          <p:nvPr/>
        </p:nvSpPr>
        <p:spPr>
          <a:xfrm>
            <a:off x="677334" y="1480531"/>
            <a:ext cx="577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 al codice </a:t>
            </a:r>
            <a:r>
              <a:rPr lang="it-IT" sz="24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Qui</a:t>
            </a:r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B23D5F3-28E9-4E71-87B3-E44A80F22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942155"/>
            <a:ext cx="4550094" cy="31915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6FA3333-D8B7-4A0B-8181-9868D0A56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045" y="280293"/>
            <a:ext cx="3919341" cy="35939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ACB92C-7D03-4E58-8FF2-24E5861E3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906" y="3938304"/>
            <a:ext cx="3650074" cy="23076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75E6561-7F09-424F-B620-8DAAFDD1C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74" y="5272346"/>
            <a:ext cx="5622030" cy="946282"/>
          </a:xfrm>
          <a:prstGeom prst="rect">
            <a:avLst/>
          </a:prstGeom>
        </p:spPr>
      </p:pic>
      <p:sp>
        <p:nvSpPr>
          <p:cNvPr id="18" name="Google Shape;347;p24">
            <a:extLst>
              <a:ext uri="{FF2B5EF4-FFF2-40B4-BE49-F238E27FC236}">
                <a16:creationId xmlns:a16="http://schemas.microsoft.com/office/drawing/2014/main" id="{1763C779-B18F-4FF6-A1AC-3BACBD463545}"/>
              </a:ext>
            </a:extLst>
          </p:cNvPr>
          <p:cNvSpPr txBox="1"/>
          <p:nvPr/>
        </p:nvSpPr>
        <p:spPr>
          <a:xfrm>
            <a:off x="379855" y="6276478"/>
            <a:ext cx="919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Attenzione: 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bisogna aprire </a:t>
            </a:r>
            <a:r>
              <a:rPr lang="it-IT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it-IT" sz="18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cmd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come </a:t>
            </a:r>
            <a:r>
              <a:rPr lang="it-IT" sz="18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r>
              <a:rPr lang="it-IT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altrimenti l’installazione fallirà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6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Quartz</a:t>
            </a:r>
            <a:endParaRPr sz="4800" dirty="0"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19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56" name="Google Shape;356;p25" descr="Immagine correl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2239" y="3903571"/>
            <a:ext cx="3561804" cy="86540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5418665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 err="1"/>
              <a:t>Quartz</a:t>
            </a:r>
            <a:r>
              <a:rPr lang="it-IT" sz="2400" dirty="0"/>
              <a:t> è una libreria per .NET che permette di creare schedulazioni temporali e di legare a queste degli eventi che possiamo gestire lato codice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Di cosa abbiamo bisogno...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677334" y="2160590"/>
            <a:ext cx="8596668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Visual Studio 2019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 err="1"/>
              <a:t>.Net</a:t>
            </a:r>
            <a:r>
              <a:rPr lang="it-IT" dirty="0"/>
              <a:t> Core 3.1+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Saper usare </a:t>
            </a:r>
            <a:r>
              <a:rPr lang="it-IT" b="1" dirty="0"/>
              <a:t>bene</a:t>
            </a:r>
            <a:r>
              <a:rPr lang="it-IT" dirty="0"/>
              <a:t> le interfacce</a:t>
            </a:r>
            <a:endParaRPr dirty="0"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 Hosting </a:t>
            </a:r>
            <a:r>
              <a:rPr lang="it-IT" sz="2400" dirty="0"/>
              <a:t>+</a:t>
            </a:r>
            <a:r>
              <a:rPr lang="it-IT" dirty="0"/>
              <a:t> </a:t>
            </a:r>
            <a:r>
              <a:rPr lang="it-IT" sz="2400" dirty="0" err="1"/>
              <a:t>Quartz</a:t>
            </a:r>
            <a:endParaRPr dirty="0"/>
          </a:p>
        </p:txBody>
      </p:sp>
      <p:pic>
        <p:nvPicPr>
          <p:cNvPr id="363" name="Google Shape;3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20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2C80D9-A51B-40A8-935B-96C99DD7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70" y="1859136"/>
            <a:ext cx="9540888" cy="36637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 Hosting </a:t>
            </a:r>
            <a:r>
              <a:rPr lang="it-IT" sz="2400" dirty="0"/>
              <a:t>+ </a:t>
            </a:r>
            <a:r>
              <a:rPr lang="it-IT" sz="2400" dirty="0" err="1"/>
              <a:t>Quartz</a:t>
            </a:r>
            <a:endParaRPr dirty="0"/>
          </a:p>
        </p:txBody>
      </p:sp>
      <p:pic>
        <p:nvPicPr>
          <p:cNvPr id="371" name="Google Shape;3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21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E8AB6E-612D-454D-B9D8-0425A9CDC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9" y="1930401"/>
            <a:ext cx="5457927" cy="30402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4408A2-52D9-438E-92ED-B5D50D50A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836" y="1930400"/>
            <a:ext cx="5788643" cy="3937361"/>
          </a:xfrm>
          <a:prstGeom prst="rect">
            <a:avLst/>
          </a:prstGeom>
        </p:spPr>
      </p:pic>
      <p:sp>
        <p:nvSpPr>
          <p:cNvPr id="11" name="Google Shape;393;p29">
            <a:extLst>
              <a:ext uri="{FF2B5EF4-FFF2-40B4-BE49-F238E27FC236}">
                <a16:creationId xmlns:a16="http://schemas.microsoft.com/office/drawing/2014/main" id="{BE4A6D67-1FB7-41BD-BC0E-7E64B7815FA8}"/>
              </a:ext>
            </a:extLst>
          </p:cNvPr>
          <p:cNvSpPr txBox="1"/>
          <p:nvPr/>
        </p:nvSpPr>
        <p:spPr>
          <a:xfrm>
            <a:off x="712639" y="5944863"/>
            <a:ext cx="577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 al codice </a:t>
            </a:r>
            <a:r>
              <a:rPr lang="it-IT" sz="24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Qui</a:t>
            </a:r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3101777" y="2736301"/>
            <a:ext cx="5988445" cy="138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it-IT" sz="4860"/>
              <a:t>Inversion Of Control</a:t>
            </a:r>
            <a:br>
              <a:rPr lang="it-IT" sz="4860"/>
            </a:br>
            <a:r>
              <a:rPr lang="it-IT" sz="3240"/>
              <a:t>(IoC)</a:t>
            </a:r>
            <a:endParaRPr sz="4860"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22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IoC– </a:t>
            </a:r>
            <a:r>
              <a:rPr lang="it-IT" sz="2400"/>
              <a:t>Definizione formale</a:t>
            </a: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2000" i="1"/>
              <a:t>«</a:t>
            </a:r>
            <a:r>
              <a:rPr lang="it-IT" sz="2000" b="1" i="1"/>
              <a:t>IoC</a:t>
            </a:r>
            <a:r>
              <a:rPr lang="it-IT" sz="2000" i="1"/>
              <a:t> </a:t>
            </a:r>
            <a:r>
              <a:rPr lang="it-IT" sz="2000" b="1" i="1"/>
              <a:t>(Inversion of Control)</a:t>
            </a:r>
            <a:r>
              <a:rPr lang="it-IT" sz="2000" i="1"/>
              <a:t> si intende un design pattern, secondo il quale si tende a tener </a:t>
            </a:r>
            <a:r>
              <a:rPr lang="it-IT" sz="2000" b="1" i="1"/>
              <a:t>disaccoppiati</a:t>
            </a:r>
            <a:r>
              <a:rPr lang="it-IT" sz="2000" i="1"/>
              <a:t> i singoli componenti di un sistema, in cui le eventuali </a:t>
            </a:r>
            <a:r>
              <a:rPr lang="it-IT" sz="2000" b="1" i="1"/>
              <a:t>dipendenze</a:t>
            </a:r>
            <a:r>
              <a:rPr lang="it-IT" sz="2000" i="1"/>
              <a:t> non vengono scritte all'interno del componente stesso, ma gli vengono iniettate dall'esterno ... gli oggetti quindi non istanziano e richiamano gli oggetti dal quale il loro lavoro dipende, ma queste funzionalità vengono fornite da un ambiente esterno tramite dei contratti definiti da entrambe le entità.»</a:t>
            </a:r>
            <a:endParaRPr sz="2800"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23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IoC– </a:t>
            </a:r>
            <a:r>
              <a:rPr lang="it-IT" sz="2400"/>
              <a:t>Descrizione informale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Il pattern </a:t>
            </a:r>
            <a:r>
              <a:rPr lang="it-IT" sz="2400" dirty="0" err="1"/>
              <a:t>IoC</a:t>
            </a:r>
            <a:r>
              <a:rPr lang="it-IT" sz="2400" dirty="0"/>
              <a:t> segue il cosiddetto principio di </a:t>
            </a:r>
            <a:r>
              <a:rPr lang="it-IT" sz="2400" dirty="0" err="1"/>
              <a:t>Holliwood</a:t>
            </a:r>
            <a:r>
              <a:rPr lang="it-IT" sz="2400" dirty="0"/>
              <a:t>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it-IT" dirty="0"/>
              <a:t>“</a:t>
            </a:r>
            <a:r>
              <a:rPr lang="it-IT" dirty="0" err="1"/>
              <a:t>don’t</a:t>
            </a:r>
            <a:r>
              <a:rPr lang="it-IT" dirty="0"/>
              <a:t> call </a:t>
            </a:r>
            <a:r>
              <a:rPr lang="it-IT" dirty="0" err="1"/>
              <a:t>us</a:t>
            </a:r>
            <a:r>
              <a:rPr lang="it-IT" dirty="0"/>
              <a:t>, </a:t>
            </a:r>
            <a:r>
              <a:rPr lang="it-IT" dirty="0" err="1"/>
              <a:t>we’ll</a:t>
            </a:r>
            <a:r>
              <a:rPr lang="it-IT" dirty="0"/>
              <a:t> call </a:t>
            </a:r>
            <a:r>
              <a:rPr lang="it-IT" dirty="0" err="1"/>
              <a:t>you</a:t>
            </a:r>
            <a:r>
              <a:rPr lang="it-IT" dirty="0"/>
              <a:t>”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L’idea principale è quella di far sì che un unico punto centrale del software si faccia carico di gestire la relazione tra i componenti e le loro dipendenze e che si occupi di iniettarle e «richiamarle» solo quando necessario.</a:t>
            </a:r>
            <a:endParaRPr dirty="0"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24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Essendo l’argomento complesso lo suddivideremo in due parti:</a:t>
            </a:r>
            <a:endParaRPr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b="1" dirty="0"/>
              <a:t>Parte teorica: </a:t>
            </a:r>
            <a:r>
              <a:rPr lang="it-IT" sz="2200" dirty="0"/>
              <a:t>approfondiremo del modulo Best </a:t>
            </a:r>
            <a:r>
              <a:rPr lang="it-IT" sz="2200" dirty="0" err="1"/>
              <a:t>Practice</a:t>
            </a:r>
            <a:r>
              <a:rPr lang="it-IT" sz="2200" dirty="0"/>
              <a:t> (in particolare DI) tornando sull’argomento</a:t>
            </a:r>
            <a:endParaRPr lang="it-IT" sz="2200" b="1" dirty="0"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it-IT" sz="2200" b="1" dirty="0"/>
              <a:t>Parte pratica: </a:t>
            </a:r>
            <a:r>
              <a:rPr lang="it-IT" sz="2200" dirty="0"/>
              <a:t>studieremo un esempio su come applicare l’</a:t>
            </a:r>
            <a:r>
              <a:rPr lang="it-IT" sz="2200" dirty="0" err="1"/>
              <a:t>IoC</a:t>
            </a:r>
            <a:endParaRPr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25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37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Una classe può creare un'istanza </a:t>
            </a:r>
            <a:r>
              <a:rPr lang="it-IT" sz="2400" b="1" dirty="0" err="1"/>
              <a:t>MyDependency</a:t>
            </a:r>
            <a:r>
              <a:rPr lang="it-IT" sz="2400" dirty="0"/>
              <a:t> della classe per utilizzare il relativo metodo </a:t>
            </a:r>
            <a:r>
              <a:rPr lang="it-IT" sz="2400" b="1" dirty="0" err="1"/>
              <a:t>WriteMessage</a:t>
            </a:r>
            <a:r>
              <a:rPr lang="it-IT" sz="2400" dirty="0"/>
              <a:t> . Nell'esempio seguente la </a:t>
            </a:r>
            <a:r>
              <a:rPr lang="it-IT" sz="2400" b="1" dirty="0" err="1"/>
              <a:t>MyDependency</a:t>
            </a:r>
            <a:r>
              <a:rPr lang="it-IT" sz="2400" dirty="0"/>
              <a:t> classe è una dipendenza della classe </a:t>
            </a:r>
            <a:r>
              <a:rPr lang="it-IT" sz="2400" b="1" dirty="0" err="1"/>
              <a:t>IndexModel</a:t>
            </a:r>
            <a:r>
              <a:rPr lang="it-IT" sz="2400" dirty="0"/>
              <a:t> :</a:t>
            </a: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26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724966-794E-429A-894A-A60D211E6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309" y="3917286"/>
            <a:ext cx="57816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395355"/>
            <a:ext cx="9594130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1700" dirty="0"/>
              <a:t>La classe crea e dipende direttamente dalla </a:t>
            </a:r>
            <a:r>
              <a:rPr lang="it-IT" sz="1700" b="1" dirty="0" err="1"/>
              <a:t>MyDependency</a:t>
            </a:r>
            <a:r>
              <a:rPr lang="it-IT" sz="1700" dirty="0"/>
              <a:t> classe . Le dipendenze del codice, come nell'esempio precedente, sono problematiche e devono essere evitate per i motivi seguenti: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700" dirty="0"/>
              <a:t>Per sostituire </a:t>
            </a:r>
            <a:r>
              <a:rPr lang="it-IT" sz="1700" dirty="0" err="1"/>
              <a:t>MyDependency</a:t>
            </a:r>
            <a:r>
              <a:rPr lang="it-IT" sz="1700" dirty="0"/>
              <a:t> con un'implementazione diversa, </a:t>
            </a:r>
            <a:r>
              <a:rPr lang="it-IT" sz="1700" dirty="0" err="1"/>
              <a:t>IndexModel</a:t>
            </a:r>
            <a:r>
              <a:rPr lang="it-IT" sz="1700" dirty="0"/>
              <a:t> è necessario modificare la classe 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17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700" dirty="0"/>
              <a:t>Se </a:t>
            </a:r>
            <a:r>
              <a:rPr lang="it-IT" sz="1700" dirty="0" err="1"/>
              <a:t>MyDependency</a:t>
            </a:r>
            <a:r>
              <a:rPr lang="it-IT" sz="1700" dirty="0"/>
              <a:t> sono disponibili dipendenze, devono essere configurate anche dalla </a:t>
            </a:r>
            <a:r>
              <a:rPr lang="it-IT" sz="1700" dirty="0" err="1"/>
              <a:t>IndexModel</a:t>
            </a:r>
            <a:r>
              <a:rPr lang="it-IT" sz="1700" dirty="0"/>
              <a:t> classe . In un progetto di grandi dimensioni con più classi che dipendono da </a:t>
            </a:r>
            <a:r>
              <a:rPr lang="it-IT" sz="1700" dirty="0" err="1"/>
              <a:t>MyDependency</a:t>
            </a:r>
            <a:r>
              <a:rPr lang="it-IT" sz="1700" dirty="0"/>
              <a:t>, il codice di configurazione diventa sparso in tutta l'app.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17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700" i="1" dirty="0"/>
              <a:t>È difficile eseguire </a:t>
            </a:r>
            <a:r>
              <a:rPr lang="it-IT" sz="1700" i="1" dirty="0" err="1"/>
              <a:t>unit</a:t>
            </a:r>
            <a:r>
              <a:rPr lang="it-IT" sz="1700" i="1" dirty="0"/>
              <a:t> test di questa implementazione. L'app dovrebbe usare una classe </a:t>
            </a:r>
            <a:r>
              <a:rPr lang="it-IT" sz="1700" i="1" dirty="0" err="1"/>
              <a:t>MyDependency</a:t>
            </a:r>
            <a:r>
              <a:rPr lang="it-IT" sz="1700" i="1" dirty="0"/>
              <a:t> fittizia o </a:t>
            </a:r>
            <a:r>
              <a:rPr lang="it-IT" sz="1700" i="1" dirty="0" err="1"/>
              <a:t>stub</a:t>
            </a:r>
            <a:r>
              <a:rPr lang="it-IT" sz="1700" i="1" dirty="0"/>
              <a:t>, ma ciò non è possibile con questo approccio.</a:t>
            </a:r>
            <a:endParaRPr sz="1700" b="1" i="1"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27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4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9114736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t-IT" sz="2400" dirty="0"/>
              <a:t>L'inserimento delle dipendenze consente di risolvere questi problemi tramite: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lang="it-IT" sz="2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L'uso di un'interfaccia o di una classe di base per astrarre l'implementazione delle dipendenze.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2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b="1" dirty="0"/>
              <a:t>La registrazione della dipendenza in un contenitore di servizi (</a:t>
            </a:r>
            <a:r>
              <a:rPr lang="it-IT" sz="2400" b="1" dirty="0" err="1"/>
              <a:t>IServiceCollection</a:t>
            </a:r>
            <a:r>
              <a:rPr lang="it-IT" sz="2400" b="1" dirty="0"/>
              <a:t>).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endParaRPr lang="it-IT" sz="2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u="sng" dirty="0"/>
              <a:t>L'inserimento del servizio nel costruttore della classe in cui viene usato. Il framework si assume la responsabilità della creazione di un'istanza della dipendenza e della sua eliminazione quando non è più necessaria.</a:t>
            </a:r>
            <a:endParaRPr lang="it-IT" sz="2200" b="1" u="sng"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28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9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IoC</a:t>
            </a:r>
            <a:endParaRPr dirty="0"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29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BC7E86-D10A-437B-A220-DDD01D54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64412"/>
            <a:ext cx="4933950" cy="13144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144480-24C9-4CFF-A2AC-72686CEB8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016929"/>
            <a:ext cx="5743575" cy="18573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3F151E-DD8E-4A02-ACC1-C7706DDD6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113" y="1564412"/>
            <a:ext cx="4991100" cy="7334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C9C99B7-E0CB-43A8-8EB8-3EE3934B1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14" y="2640837"/>
            <a:ext cx="55149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 err="1"/>
              <a:t>Backend</a:t>
            </a:r>
            <a:r>
              <a:rPr lang="it-IT" dirty="0"/>
              <a:t> ?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627559" y="1674263"/>
            <a:ext cx="4591050" cy="5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it-IT">
                <a:solidFill>
                  <a:srgbClr val="595959"/>
                </a:solidFill>
              </a:rPr>
              <a:t>Di cosa parliamo quando diciamo backend?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i="1" u="sng">
              <a:solidFill>
                <a:srgbClr val="595959"/>
              </a:solidFill>
            </a:endParaRPr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010" y="2731752"/>
            <a:ext cx="45910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2217413" y="5779752"/>
            <a:ext cx="14011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800" b="1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3" descr="Risultati immagini per backend funn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5662" y="489994"/>
            <a:ext cx="3738340" cy="528975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 txBox="1"/>
          <p:nvPr/>
        </p:nvSpPr>
        <p:spPr>
          <a:xfrm>
            <a:off x="6704247" y="5844786"/>
            <a:ext cx="14011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54A838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sz="2800" b="1" i="0" u="none" strike="noStrike" cap="none">
              <a:solidFill>
                <a:srgbClr val="54A83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 Hosting </a:t>
            </a:r>
            <a:r>
              <a:rPr lang="it-IT" sz="2400" dirty="0"/>
              <a:t>+ </a:t>
            </a:r>
            <a:r>
              <a:rPr lang="it-IT" sz="2400" dirty="0" err="1"/>
              <a:t>Quartz</a:t>
            </a:r>
            <a:r>
              <a:rPr lang="it-IT" sz="2400" dirty="0"/>
              <a:t> + </a:t>
            </a:r>
            <a:r>
              <a:rPr lang="it-IT" sz="2400" dirty="0" err="1"/>
              <a:t>IoC</a:t>
            </a:r>
            <a:endParaRPr dirty="0"/>
          </a:p>
        </p:txBody>
      </p:sp>
      <p:pic>
        <p:nvPicPr>
          <p:cNvPr id="388" name="Google Shape;3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30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D15904-63A5-4B5B-BB4A-B331F7CC9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280106"/>
            <a:ext cx="5417600" cy="43483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568055-8DB1-4767-BF27-B9BAE53C7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374" y="1280106"/>
            <a:ext cx="4552950" cy="3914775"/>
          </a:xfrm>
          <a:prstGeom prst="rect">
            <a:avLst/>
          </a:prstGeom>
        </p:spPr>
      </p:pic>
      <p:sp>
        <p:nvSpPr>
          <p:cNvPr id="13" name="Google Shape;393;p29">
            <a:extLst>
              <a:ext uri="{FF2B5EF4-FFF2-40B4-BE49-F238E27FC236}">
                <a16:creationId xmlns:a16="http://schemas.microsoft.com/office/drawing/2014/main" id="{8D932AAC-7717-4AE7-8938-AAEE6BED4C90}"/>
              </a:ext>
            </a:extLst>
          </p:cNvPr>
          <p:cNvSpPr txBox="1"/>
          <p:nvPr/>
        </p:nvSpPr>
        <p:spPr>
          <a:xfrm>
            <a:off x="712639" y="5944863"/>
            <a:ext cx="577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 al codice </a:t>
            </a:r>
            <a:r>
              <a:rPr lang="it-IT" sz="24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Qui</a:t>
            </a:r>
            <a:r>
              <a:rPr lang="it-IT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Backend Principle – </a:t>
            </a:r>
            <a:r>
              <a:rPr lang="it-IT" sz="2400"/>
              <a:t>Qualche esempio pratico</a:t>
            </a:r>
            <a:endParaRPr sz="1400"/>
          </a:p>
        </p:txBody>
      </p:sp>
      <p:pic>
        <p:nvPicPr>
          <p:cNvPr id="399" name="Google Shape;3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 txBox="1">
            <a:spLocks noGrp="1"/>
          </p:cNvSpPr>
          <p:nvPr>
            <p:ph type="body" idx="1"/>
          </p:nvPr>
        </p:nvSpPr>
        <p:spPr>
          <a:xfrm>
            <a:off x="677334" y="1257569"/>
            <a:ext cx="9995382" cy="79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it-IT" sz="2800" u="sng" dirty="0"/>
              <a:t>Mano al codice!!</a:t>
            </a:r>
            <a:endParaRPr dirty="0"/>
          </a:p>
        </p:txBody>
      </p:sp>
      <p:sp>
        <p:nvSpPr>
          <p:cNvPr id="401" name="Google Shape;40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31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402" name="Google Shape;402;p30" descr="Risultati immagini per vs 20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665" y="1136755"/>
            <a:ext cx="1737995" cy="173799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/>
        </p:nvSpPr>
        <p:spPr>
          <a:xfrm>
            <a:off x="677334" y="2005070"/>
            <a:ext cx="7913329" cy="408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Realizzare un servizio che:</a:t>
            </a:r>
            <a:endParaRPr dirty="0"/>
          </a:p>
          <a:p>
            <a:pPr marL="457200" marR="0" lvl="1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</a:pP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 una schedulazione di 30 secondi vada a leggere dalla folder 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C:\bmi-calculator\input </a:t>
            </a: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tutti i file .csv presenti con il formato:</a:t>
            </a:r>
            <a:endParaRPr dirty="0"/>
          </a:p>
          <a:p>
            <a:pPr marL="457200" marR="0" lvl="1" algn="l" rtl="0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</a:pP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Sulla base dei dati letti per paziente devono calcolare l’indice di massa corporeo  con la formula: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BMI = peso / altezza * altezza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 stabilire se il paziente è </a:t>
            </a:r>
            <a:endParaRPr dirty="0"/>
          </a:p>
        </p:txBody>
      </p:sp>
      <p:graphicFrame>
        <p:nvGraphicFramePr>
          <p:cNvPr id="404" name="Google Shape;404;p30"/>
          <p:cNvGraphicFramePr/>
          <p:nvPr/>
        </p:nvGraphicFramePr>
        <p:xfrm>
          <a:off x="4797612" y="4646171"/>
          <a:ext cx="3339150" cy="1518750"/>
        </p:xfrm>
        <a:graphic>
          <a:graphicData uri="http://schemas.openxmlformats.org/drawingml/2006/table">
            <a:tbl>
              <a:tblPr firstRow="1" bandRow="1">
                <a:noFill/>
                <a:tableStyleId>{F8166D13-282D-42FF-9263-2B64983F8ADD}</a:tableStyleId>
              </a:tblPr>
              <a:tblGrid>
                <a:gridCol w="166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Classificazione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BMI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Sottopeso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&lt; 18.5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Normale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18.5 – 24.9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Sovrappeso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 25 – 29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Obeso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500" u="none" strike="noStrike" cap="none"/>
                        <a:t>&gt;= 30</a:t>
                      </a:r>
                      <a:endParaRPr sz="1500" u="none" strike="noStrike" cap="none"/>
                    </a:p>
                  </a:txBody>
                  <a:tcPr marL="75125" marR="75125" marT="37575" marB="37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5" name="Google Shape;405;p30"/>
          <p:cNvSpPr txBox="1"/>
          <p:nvPr/>
        </p:nvSpPr>
        <p:spPr>
          <a:xfrm>
            <a:off x="1401979" y="3703101"/>
            <a:ext cx="7530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Nome Paziente ; Peso ; Altezza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Backend Principle – </a:t>
            </a:r>
            <a:r>
              <a:rPr lang="it-IT" sz="2400"/>
              <a:t>Qualche esempio pratico</a:t>
            </a:r>
            <a:endParaRPr sz="1400"/>
          </a:p>
        </p:txBody>
      </p:sp>
      <p:pic>
        <p:nvPicPr>
          <p:cNvPr id="411" name="Google Shape;41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677334" y="1257569"/>
            <a:ext cx="9995382" cy="79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it-IT" sz="2800" u="sng"/>
              <a:t>Mano al codice!!</a:t>
            </a:r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32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414" name="Google Shape;414;p31" descr="Risultati immagini per vs 20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665" y="1136755"/>
            <a:ext cx="1737995" cy="17379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 txBox="1"/>
          <p:nvPr/>
        </p:nvSpPr>
        <p:spPr>
          <a:xfrm>
            <a:off x="677334" y="2139540"/>
            <a:ext cx="7913329" cy="286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 panose="020B0604020202020204" pitchFamily="34" charset="0"/>
              <a:buChar char="•"/>
            </a:pP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 dati in output dovranno essere prodotti sulla folder </a:t>
            </a:r>
            <a:b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6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C:\bmi-calculator\output </a:t>
            </a:r>
            <a:r>
              <a:rPr lang="it-IT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 dovranno essere in formato .csv  con formato:</a:t>
            </a:r>
            <a:endParaRPr dirty="0"/>
          </a:p>
        </p:txBody>
      </p:sp>
      <p:sp>
        <p:nvSpPr>
          <p:cNvPr id="416" name="Google Shape;416;p31"/>
          <p:cNvSpPr txBox="1"/>
          <p:nvPr/>
        </p:nvSpPr>
        <p:spPr>
          <a:xfrm>
            <a:off x="1425388" y="3429000"/>
            <a:ext cx="7530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Noma Paziente ; BMI Calcolato ; Classificazione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sz="5400"/>
              <a:t>Thank you!</a:t>
            </a:r>
            <a:endParaRPr/>
          </a:p>
        </p:txBody>
      </p:sp>
      <p:pic>
        <p:nvPicPr>
          <p:cNvPr id="422" name="Google Shape;4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33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Backend ?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t-IT" sz="2400"/>
              <a:t>Con Backend intendiamo tutti quei sotware che non hanno interazione diretta con l’utente ma che nascono per dare supporto agli applicativi di Frontend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t-IT" sz="2400"/>
              <a:t>Come il Frontend anche il Backend ha la sua suite di tecnologie specifiche e di linguaggi appositi</a:t>
            </a:r>
            <a:br>
              <a:rPr lang="it-IT" sz="2400"/>
            </a:br>
            <a:r>
              <a:rPr lang="it-IT" sz="2400"/>
              <a:t>	</a:t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4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Cosa vedremo in questo percorso</a:t>
            </a:r>
            <a:endParaRPr/>
          </a:p>
        </p:txBody>
      </p:sp>
      <p:sp>
        <p:nvSpPr>
          <p:cNvPr id="184" name="Google Shape;184;p5"/>
          <p:cNvSpPr txBox="1">
            <a:spLocks noGrp="1"/>
          </p:cNvSpPr>
          <p:nvPr>
            <p:ph type="body" idx="1"/>
          </p:nvPr>
        </p:nvSpPr>
        <p:spPr>
          <a:xfrm>
            <a:off x="677334" y="1495472"/>
            <a:ext cx="6637867" cy="468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SzPts val="1760"/>
            </a:pPr>
            <a:r>
              <a:rPr lang="it-IT" sz="2800" dirty="0"/>
              <a:t>Self Hosting</a:t>
            </a:r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IHostBuilder</a:t>
            </a:r>
            <a:endParaRPr lang="it-IT" sz="2200"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IConfiguration</a:t>
            </a:r>
            <a:endParaRPr lang="it-IT" sz="2200"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BackgroundService</a:t>
            </a:r>
            <a:endParaRPr lang="it-IT" sz="2200" dirty="0"/>
          </a:p>
          <a:p>
            <a:pPr marL="285750" indent="-285750">
              <a:lnSpc>
                <a:spcPct val="150000"/>
              </a:lnSpc>
              <a:buSzPts val="1760"/>
            </a:pPr>
            <a:r>
              <a:rPr lang="it-IT" sz="2200" dirty="0" err="1"/>
              <a:t>Quartz</a:t>
            </a:r>
            <a:endParaRPr lang="it-IT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it-IT" sz="2600" dirty="0" err="1"/>
              <a:t>Inversion</a:t>
            </a:r>
            <a:r>
              <a:rPr lang="it-IT" sz="2600" dirty="0"/>
              <a:t> Of Control (</a:t>
            </a:r>
            <a:r>
              <a:rPr lang="it-IT" sz="2600" dirty="0" err="1"/>
              <a:t>IoC</a:t>
            </a:r>
            <a:r>
              <a:rPr lang="it-IT" sz="2600" dirty="0"/>
              <a:t>)</a:t>
            </a:r>
            <a:endParaRPr dirty="0"/>
          </a:p>
          <a:p>
            <a:pPr marL="742950" lvl="1" indent="-285750">
              <a:lnSpc>
                <a:spcPct val="150000"/>
              </a:lnSpc>
              <a:buSzPts val="1760"/>
            </a:pPr>
            <a:r>
              <a:rPr lang="it-IT" sz="2200" dirty="0" err="1"/>
              <a:t>IServiceCollection</a:t>
            </a:r>
            <a:endParaRPr dirty="0"/>
          </a:p>
          <a:p>
            <a:pPr marL="285750" indent="-285750">
              <a:lnSpc>
                <a:spcPct val="150000"/>
              </a:lnSpc>
              <a:buSzPts val="1760"/>
            </a:pPr>
            <a:r>
              <a:rPr lang="it-IT" sz="2000" dirty="0"/>
              <a:t>Self Hosting</a:t>
            </a:r>
            <a:r>
              <a:rPr lang="it-IT" sz="2200" dirty="0"/>
              <a:t> + </a:t>
            </a:r>
            <a:r>
              <a:rPr lang="it-IT" sz="2200" dirty="0" err="1"/>
              <a:t>IoC</a:t>
            </a:r>
            <a:r>
              <a:rPr lang="it-IT" sz="2200" dirty="0"/>
              <a:t> + </a:t>
            </a:r>
            <a:r>
              <a:rPr lang="it-IT" sz="2000" dirty="0" err="1"/>
              <a:t>Quartz</a:t>
            </a:r>
            <a:r>
              <a:rPr lang="it-IT" sz="2000" dirty="0"/>
              <a:t> </a:t>
            </a:r>
            <a:r>
              <a:rPr lang="it-IT" sz="2200" dirty="0"/>
              <a:t>= livello</a:t>
            </a:r>
            <a:endParaRPr dirty="0"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5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188" name="Google Shape;188;p5" descr="Risultati immagini per batman logo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2278" y="5597495"/>
            <a:ext cx="909270" cy="68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mazon.com: C# 9 and .NET 5 – Modern Cross-Platform Development: Build  intelligent apps, websites, and services with Blazor, ASP.NET Core, and  Entity Framework Core using Visual Studio Code, 5th Edition eBook :">
            <a:extLst>
              <a:ext uri="{FF2B5EF4-FFF2-40B4-BE49-F238E27FC236}">
                <a16:creationId xmlns:a16="http://schemas.microsoft.com/office/drawing/2014/main" id="{570462DC-83F7-4A2A-8A5B-190D70E6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99" y="1495472"/>
            <a:ext cx="2968097" cy="36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 sz="5400" dirty="0"/>
              <a:t>Self Hosting</a:t>
            </a:r>
            <a:endParaRPr dirty="0"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6</a:t>
            </a:fld>
            <a:endParaRPr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Self-Hosting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Con </a:t>
            </a:r>
            <a:r>
              <a:rPr lang="en-US" sz="2400" dirty="0" err="1"/>
              <a:t>l’avvento</a:t>
            </a:r>
            <a:r>
              <a:rPr lang="en-US" sz="2400" dirty="0"/>
              <a:t> di .NET Core non </a:t>
            </a:r>
            <a:r>
              <a:rPr lang="en-US" sz="2400" dirty="0" err="1"/>
              <a:t>esistono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“</a:t>
            </a:r>
            <a:r>
              <a:rPr lang="en-US" sz="2400" dirty="0" err="1"/>
              <a:t>tipologie</a:t>
            </a:r>
            <a:r>
              <a:rPr lang="en-US" sz="2400" dirty="0"/>
              <a:t>” di </a:t>
            </a:r>
            <a:r>
              <a:rPr lang="en-US" sz="2400" dirty="0" err="1"/>
              <a:t>progetti</a:t>
            </a:r>
            <a:r>
              <a:rPr lang="en-US" sz="2400" dirty="0"/>
              <a:t> </a:t>
            </a:r>
            <a:r>
              <a:rPr lang="en-US" sz="2400" dirty="0" err="1"/>
              <a:t>nativi</a:t>
            </a:r>
            <a:r>
              <a:rPr lang="en-US" sz="2400" dirty="0"/>
              <a:t> come in </a:t>
            </a:r>
            <a:r>
              <a:rPr lang="en-US" sz="2400" dirty="0" err="1"/>
              <a:t>.Net</a:t>
            </a:r>
            <a:r>
              <a:rPr lang="en-US" sz="2400" dirty="0"/>
              <a:t> Framework: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WCF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ASP .NET Web Forms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ASP .NET MVC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Service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dirty="0"/>
              <a:t>….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t-IT" sz="2400" dirty="0"/>
              <a:t>Ogni tipologia di applicativo è </a:t>
            </a:r>
            <a:r>
              <a:rPr lang="it-IT" sz="2400" i="1" dirty="0"/>
              <a:t>Console App </a:t>
            </a:r>
            <a:r>
              <a:rPr lang="it-IT" sz="2400" dirty="0"/>
              <a:t>che si occupa di </a:t>
            </a:r>
            <a:r>
              <a:rPr lang="it-IT" sz="2400" i="1" dirty="0" err="1"/>
              <a:t>hostare</a:t>
            </a:r>
            <a:r>
              <a:rPr lang="it-IT" sz="2400" dirty="0"/>
              <a:t> un applicativo Web o Generico</a:t>
            </a:r>
            <a:br>
              <a:rPr lang="it-IT" sz="2400" dirty="0"/>
            </a:br>
            <a:r>
              <a:rPr lang="it-IT" sz="2400" dirty="0"/>
              <a:t>	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7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Self-Hosting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677334" y="1537398"/>
            <a:ext cx="8325989" cy="450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Un </a:t>
            </a:r>
            <a:r>
              <a:rPr lang="it-IT" sz="2400" dirty="0" err="1"/>
              <a:t>host</a:t>
            </a:r>
            <a:r>
              <a:rPr lang="it-IT" sz="2400" dirty="0"/>
              <a:t> è un oggetto che incapsula le risorse di </a:t>
            </a:r>
            <a:r>
              <a:rPr lang="it-IT" sz="2400" dirty="0" err="1"/>
              <a:t>un'app</a:t>
            </a:r>
            <a:r>
              <a:rPr lang="it-IT" sz="2400" dirty="0"/>
              <a:t>, ad esempio: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/>
              <a:t>Inserimento di dipendenze (DI)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/>
              <a:t>Registrazione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/>
              <a:t>Configurazione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200" dirty="0" err="1"/>
              <a:t>IHostedService</a:t>
            </a:r>
            <a:r>
              <a:rPr lang="it-IT" sz="2200" dirty="0"/>
              <a:t> Implementazioni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endParaRPr lang="it-IT" sz="22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All'avvio, un </a:t>
            </a:r>
            <a:r>
              <a:rPr lang="it-IT" sz="2400" dirty="0" err="1"/>
              <a:t>host</a:t>
            </a:r>
            <a:r>
              <a:rPr lang="it-IT" sz="2400" dirty="0"/>
              <a:t> chiama su ogni implementazione di registrata nella raccolta di servizi ospitati del </a:t>
            </a:r>
            <a:r>
              <a:rPr lang="it-IT" sz="2400" dirty="0" err="1"/>
              <a:t>IHostedService.StartAsync</a:t>
            </a:r>
            <a:r>
              <a:rPr lang="it-IT" sz="2400" dirty="0"/>
              <a:t> </a:t>
            </a:r>
            <a:r>
              <a:rPr lang="it-IT" sz="2400" dirty="0" err="1"/>
              <a:t>IHostedService</a:t>
            </a:r>
            <a:r>
              <a:rPr lang="it-IT" sz="2400" dirty="0"/>
              <a:t> contenitore del servizio. In </a:t>
            </a:r>
            <a:r>
              <a:rPr lang="it-IT" sz="2400" dirty="0" err="1"/>
              <a:t>un'app</a:t>
            </a:r>
            <a:r>
              <a:rPr lang="it-IT" sz="2400" dirty="0"/>
              <a:t> Web, una delle implementazioni di </a:t>
            </a:r>
            <a:r>
              <a:rPr lang="it-IT" sz="2400" dirty="0" err="1"/>
              <a:t>IHostedService</a:t>
            </a:r>
            <a:r>
              <a:rPr lang="it-IT" sz="2400" dirty="0"/>
              <a:t> è un servizio web che avvia un'implementazione del server HTTP.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endParaRPr lang="it-IT" sz="24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2400" dirty="0"/>
              <a:t>Il motivo principale per cui tutte le risorse interdipendenti dell'app sono incluse in un unico oggetto è la gestione del ciclo di vita, vale a dire il controllo sull'avvio dell'app e sull'arresto normale.</a:t>
            </a:r>
            <a:endParaRPr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8</a:t>
            </a:fld>
            <a:endParaRPr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Self-Hosting</a:t>
            </a:r>
            <a:endParaRPr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body" idx="1"/>
          </p:nvPr>
        </p:nvSpPr>
        <p:spPr>
          <a:xfrm>
            <a:off x="732658" y="1270000"/>
            <a:ext cx="3727682" cy="152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dirty="0"/>
              <a:t>Cosa </a:t>
            </a:r>
            <a:r>
              <a:rPr lang="en-US" dirty="0" err="1"/>
              <a:t>differenzia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?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dirty="0"/>
              <a:t>Il self-hosting!</a:t>
            </a:r>
            <a:br>
              <a:rPr lang="it-IT" sz="1800" dirty="0"/>
            </a:br>
            <a:r>
              <a:rPr lang="it-IT" sz="1800" dirty="0"/>
              <a:t>	</a:t>
            </a:r>
            <a:endParaRPr sz="1800" dirty="0"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rgbClr val="0F6FC6"/>
                </a:solidFill>
              </a:rPr>
              <a:t>9</a:t>
            </a:fld>
            <a:endParaRPr>
              <a:solidFill>
                <a:srgbClr val="0F6FC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1E3B76-2C1D-4FB2-9118-CBA3600A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05" y="819620"/>
            <a:ext cx="4925621" cy="286485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F9951C-C540-4504-B3FE-A6AF6469B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898" y="4192448"/>
            <a:ext cx="4910894" cy="2076332"/>
          </a:xfrm>
          <a:prstGeom prst="rect">
            <a:avLst/>
          </a:prstGeom>
        </p:spPr>
      </p:pic>
      <p:sp>
        <p:nvSpPr>
          <p:cNvPr id="13" name="Google Shape;277;p16">
            <a:extLst>
              <a:ext uri="{FF2B5EF4-FFF2-40B4-BE49-F238E27FC236}">
                <a16:creationId xmlns:a16="http://schemas.microsoft.com/office/drawing/2014/main" id="{0964DB88-84CC-4913-811F-EDB8FFDA62BB}"/>
              </a:ext>
            </a:extLst>
          </p:cNvPr>
          <p:cNvSpPr txBox="1">
            <a:spLocks/>
          </p:cNvSpPr>
          <p:nvPr/>
        </p:nvSpPr>
        <p:spPr>
          <a:xfrm>
            <a:off x="632636" y="2668771"/>
            <a:ext cx="5336245" cy="2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dirty="0" err="1"/>
              <a:t>L'host</a:t>
            </a:r>
            <a:r>
              <a:rPr lang="it-IT" dirty="0"/>
              <a:t> è in genere configurato, compilato ed eseguito da codice nella classe Program. </a:t>
            </a:r>
            <a:br>
              <a:rPr lang="it-IT" dirty="0"/>
            </a:br>
            <a:r>
              <a:rPr lang="it-IT" dirty="0"/>
              <a:t>Il metodo </a:t>
            </a:r>
            <a:r>
              <a:rPr lang="it-IT" dirty="0" err="1"/>
              <a:t>Main</a:t>
            </a:r>
            <a:r>
              <a:rPr lang="it-IT" dirty="0"/>
              <a:t>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800" dirty="0"/>
              <a:t>Chiama un metodo </a:t>
            </a:r>
            <a:r>
              <a:rPr lang="it-IT" sz="1800" dirty="0" err="1"/>
              <a:t>CreateHostBuilder</a:t>
            </a:r>
            <a:r>
              <a:rPr lang="it-IT" sz="1800" dirty="0"/>
              <a:t> per creare e configurare un oggetto generatore.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it-IT" sz="1800" dirty="0"/>
              <a:t>Chiamate </a:t>
            </a:r>
            <a:r>
              <a:rPr lang="it-IT" sz="1800" b="1" dirty="0"/>
              <a:t>Build</a:t>
            </a:r>
            <a:r>
              <a:rPr lang="it-IT" sz="1800" dirty="0"/>
              <a:t> e metodi </a:t>
            </a:r>
            <a:r>
              <a:rPr lang="it-IT" sz="1800" b="1" dirty="0" err="1"/>
              <a:t>Run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150270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1219</Words>
  <Application>Microsoft Office PowerPoint</Application>
  <PresentationFormat>Widescreen</PresentationFormat>
  <Paragraphs>169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Noto Sans Symbols</vt:lpstr>
      <vt:lpstr>Trebuchet MS</vt:lpstr>
      <vt:lpstr>Trabuchete MS</vt:lpstr>
      <vt:lpstr>Calibri</vt:lpstr>
      <vt:lpstr>Arial</vt:lpstr>
      <vt:lpstr>Facet</vt:lpstr>
      <vt:lpstr>Backend Principle IoC + Hosting</vt:lpstr>
      <vt:lpstr>Di cosa abbiamo bisogno...</vt:lpstr>
      <vt:lpstr>Backend ?</vt:lpstr>
      <vt:lpstr>Backend ?</vt:lpstr>
      <vt:lpstr>Cosa vedremo in questo percorso</vt:lpstr>
      <vt:lpstr>Self Hosting</vt:lpstr>
      <vt:lpstr>Self-Hosting</vt:lpstr>
      <vt:lpstr>Self-Hosting</vt:lpstr>
      <vt:lpstr>Self-Hosting</vt:lpstr>
      <vt:lpstr>Configurazione</vt:lpstr>
      <vt:lpstr>Configurazione</vt:lpstr>
      <vt:lpstr>Configurazione – accesso chiave valore</vt:lpstr>
      <vt:lpstr>Configurazione - Bind</vt:lpstr>
      <vt:lpstr>Background Service</vt:lpstr>
      <vt:lpstr>Background Services – Introduzione</vt:lpstr>
      <vt:lpstr>Background Services – Introduzione</vt:lpstr>
      <vt:lpstr>Background Services</vt:lpstr>
      <vt:lpstr>Windows Services</vt:lpstr>
      <vt:lpstr>Quartz</vt:lpstr>
      <vt:lpstr>Self Hosting + Quartz</vt:lpstr>
      <vt:lpstr>Self Hosting + Quartz</vt:lpstr>
      <vt:lpstr>Inversion Of Control (IoC)</vt:lpstr>
      <vt:lpstr>IoC– Definizione formale</vt:lpstr>
      <vt:lpstr>IoC– Descrizione informale</vt:lpstr>
      <vt:lpstr>IoC</vt:lpstr>
      <vt:lpstr>IoC</vt:lpstr>
      <vt:lpstr>IoC</vt:lpstr>
      <vt:lpstr>IoC</vt:lpstr>
      <vt:lpstr>IoC</vt:lpstr>
      <vt:lpstr>Self Hosting + Quartz + IoC</vt:lpstr>
      <vt:lpstr>Backend Principle – Qualche esempio pratico</vt:lpstr>
      <vt:lpstr>Backend Principle – Qualche esempio pratico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Principle IoC - Windows Service </dc:title>
  <dc:creator>Daniel Maran</dc:creator>
  <cp:lastModifiedBy>Biondo Igor</cp:lastModifiedBy>
  <cp:revision>14</cp:revision>
  <dcterms:created xsi:type="dcterms:W3CDTF">2016-10-04T08:03:39Z</dcterms:created>
  <dcterms:modified xsi:type="dcterms:W3CDTF">2025-01-07T09:47:49Z</dcterms:modified>
</cp:coreProperties>
</file>