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43"/>
  </p:notesMasterIdLst>
  <p:handoutMasterIdLst>
    <p:handoutMasterId r:id="rId44"/>
  </p:handoutMasterIdLst>
  <p:sldIdLst>
    <p:sldId id="256" r:id="rId2"/>
    <p:sldId id="293" r:id="rId3"/>
    <p:sldId id="289" r:id="rId4"/>
    <p:sldId id="290" r:id="rId5"/>
    <p:sldId id="329" r:id="rId6"/>
    <p:sldId id="291" r:id="rId7"/>
    <p:sldId id="294" r:id="rId8"/>
    <p:sldId id="295" r:id="rId9"/>
    <p:sldId id="296" r:id="rId10"/>
    <p:sldId id="297" r:id="rId11"/>
    <p:sldId id="298" r:id="rId12"/>
    <p:sldId id="300" r:id="rId13"/>
    <p:sldId id="299" r:id="rId14"/>
    <p:sldId id="320" r:id="rId15"/>
    <p:sldId id="319" r:id="rId16"/>
    <p:sldId id="301" r:id="rId17"/>
    <p:sldId id="321" r:id="rId18"/>
    <p:sldId id="318" r:id="rId19"/>
    <p:sldId id="313" r:id="rId20"/>
    <p:sldId id="314" r:id="rId21"/>
    <p:sldId id="305" r:id="rId22"/>
    <p:sldId id="306" r:id="rId23"/>
    <p:sldId id="322" r:id="rId24"/>
    <p:sldId id="323" r:id="rId25"/>
    <p:sldId id="324" r:id="rId26"/>
    <p:sldId id="307" r:id="rId27"/>
    <p:sldId id="315" r:id="rId28"/>
    <p:sldId id="316" r:id="rId29"/>
    <p:sldId id="317" r:id="rId30"/>
    <p:sldId id="326" r:id="rId31"/>
    <p:sldId id="309" r:id="rId32"/>
    <p:sldId id="327" r:id="rId33"/>
    <p:sldId id="328" r:id="rId34"/>
    <p:sldId id="311" r:id="rId35"/>
    <p:sldId id="330" r:id="rId36"/>
    <p:sldId id="331" r:id="rId37"/>
    <p:sldId id="334" r:id="rId38"/>
    <p:sldId id="333" r:id="rId39"/>
    <p:sldId id="335" r:id="rId40"/>
    <p:sldId id="336" r:id="rId41"/>
    <p:sldId id="33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ondo Igor" initials="BI" lastIdx="1" clrIdx="0">
    <p:extLst>
      <p:ext uri="{19B8F6BF-5375-455C-9EA6-DF929625EA0E}">
        <p15:presenceInfo xmlns:p15="http://schemas.microsoft.com/office/powerpoint/2012/main" userId="S-1-5-21-2135246541-749418114-336231458-140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C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82956"/>
  </p:normalViewPr>
  <p:slideViewPr>
    <p:cSldViewPr snapToGrid="0" snapToObjects="1">
      <p:cViewPr varScale="1">
        <p:scale>
          <a:sx n="94" d="100"/>
          <a:sy n="94" d="100"/>
        </p:scale>
        <p:origin x="8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9808BC-FEB5-493B-BD9F-09BE10AEE4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74C24-EB08-4A82-970F-6F3963F0C5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739C9-85FC-4C93-9741-8290C5EA7BF2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BA409-E52A-4F8D-82FA-5BD5C8105F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0EBC7-663F-4C68-8D7D-FF4BDFEFEF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47DD2-BFC2-4062-BB43-5337ED3E071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6657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DA15-DA85-B44D-A787-B2E63FF97AD5}" type="datetimeFigureOut">
              <a:rPr lang="it-IT" smtClean="0"/>
              <a:t>03/02/2022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B2CCB-F20F-2841-B5E2-61A1BB077A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8237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5553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11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01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73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2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59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23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92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15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22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1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10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59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02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254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24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92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499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42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0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006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11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36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775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866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6250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55025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394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9261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5924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5722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942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15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6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75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92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6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A7DC-C609-4218-8637-A15B89F735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8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0EA6-1102-4D78-B089-A3F7A6BEBB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F573-460A-4EDC-B978-DA4D0229C1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95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DD01-DF19-4341-A8B5-267062B907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70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9120-0C86-47FF-A699-D1E6B92DF2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98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F413-D460-4660-8341-D8F32C899C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4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FD2-A106-42F7-8AAA-D2CBD89997B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0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D570-EF67-47CE-A8CC-25D90D1A81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1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FA25-BD8C-4EFE-8EAB-5BDF4467521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5DDD-EFF3-4344-93C6-8A0A16DB15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4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AB1E-7DCF-451B-A639-CEF53D8045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B6D-A20B-424C-A1AC-4C886687F6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F9A3-C5A0-49A7-A792-79113EB3E0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A47-4A08-46AD-86AD-022F492E43D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9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B980-8B0C-44CB-A9D6-57FECD7416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7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6941-9DD8-476B-A371-244A55531B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6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9F6A2-E62C-42B6-9CCA-FC09093EB6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6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DocAigor/DesignPattern-FM-Vehicl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cAigor/designpattern-decorator-icecrea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cAigor/designpattern-decorator-icecream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t/Clean-Code-Handbook-Software-Craftsmanship/dp/0132350882/ref=sr_1_2?__mk_it_IT=%C3%85M%C3%85%C5%BD%C3%95%C3%91&amp;keywords=clean+code&amp;qid=1572885778&amp;sr=8-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ocAigor/solid-principle" TargetMode="Externa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07067" y="2374390"/>
            <a:ext cx="7766936" cy="1646302"/>
          </a:xfrm>
        </p:spPr>
        <p:txBody>
          <a:bodyPr/>
          <a:lstStyle/>
          <a:p>
            <a:r>
              <a:rPr lang="it-IT" dirty="0"/>
              <a:t>Best Practice</a:t>
            </a:r>
            <a:br>
              <a:rPr lang="it-IT" dirty="0"/>
            </a:br>
            <a:r>
              <a:rPr lang="it-IT" sz="2400" dirty="0"/>
              <a:t>Design Pattern – SOLID Principle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Academy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71605-A817-4490-9A03-88582551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0F6FC6"/>
                </a:solidFill>
              </a:rPr>
              <a:pPr/>
              <a:t>1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5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Definizione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A03F5FE-CC6E-4D33-A2B4-A84E5A20E04C}"/>
              </a:ext>
            </a:extLst>
          </p:cNvPr>
          <p:cNvSpPr txBox="1">
            <a:spLocks/>
          </p:cNvSpPr>
          <p:nvPr/>
        </p:nvSpPr>
        <p:spPr>
          <a:xfrm>
            <a:off x="829734" y="1526642"/>
            <a:ext cx="8325989" cy="4721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dirty="0"/>
              <a:t>• </a:t>
            </a:r>
            <a:r>
              <a:rPr lang="it-IT" b="1" dirty="0"/>
              <a:t>Nome</a:t>
            </a:r>
            <a:r>
              <a:rPr lang="it-IT" dirty="0"/>
              <a:t> e classificazione del pattern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• </a:t>
            </a:r>
            <a:r>
              <a:rPr lang="it-IT" b="1" dirty="0"/>
              <a:t>Sinonimi</a:t>
            </a:r>
            <a:r>
              <a:rPr lang="it-IT" dirty="0"/>
              <a:t>: altri nomi del pattern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• </a:t>
            </a:r>
            <a:r>
              <a:rPr lang="it-IT" b="1" dirty="0"/>
              <a:t>Scopo</a:t>
            </a:r>
            <a:r>
              <a:rPr lang="it-IT" dirty="0"/>
              <a:t>: cosa fa il pattern? a cosa serve?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• </a:t>
            </a:r>
            <a:r>
              <a:rPr lang="it-IT" b="1" dirty="0"/>
              <a:t>Motivazione</a:t>
            </a:r>
            <a:r>
              <a:rPr lang="it-IT" dirty="0"/>
              <a:t>: scenario che illustra un design problem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 • </a:t>
            </a:r>
            <a:r>
              <a:rPr lang="it-IT" b="1" dirty="0"/>
              <a:t>Applicabilità</a:t>
            </a:r>
            <a:r>
              <a:rPr lang="it-IT" dirty="0"/>
              <a:t>: situazioni in cui si applica il pattern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 • </a:t>
            </a:r>
            <a:r>
              <a:rPr lang="it-IT" b="1" dirty="0"/>
              <a:t>Struttura</a:t>
            </a:r>
            <a:r>
              <a:rPr lang="it-IT" dirty="0"/>
              <a:t>: rappresentazione delle classi in stile OMT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• </a:t>
            </a:r>
            <a:r>
              <a:rPr lang="it-IT" b="1" dirty="0"/>
              <a:t>Partecipanti</a:t>
            </a:r>
            <a:r>
              <a:rPr lang="it-IT" dirty="0"/>
              <a:t>: classi e oggetti inclusi nel pattern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• </a:t>
            </a:r>
            <a:r>
              <a:rPr lang="it-IT" b="1" dirty="0"/>
              <a:t>Collaborazioni</a:t>
            </a:r>
            <a:r>
              <a:rPr lang="it-IT" dirty="0"/>
              <a:t>: come i partecipanti collaborano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 • </a:t>
            </a:r>
            <a:r>
              <a:rPr lang="it-IT" b="1" dirty="0"/>
              <a:t>Conseguenze</a:t>
            </a:r>
            <a:r>
              <a:rPr lang="it-IT" dirty="0"/>
              <a:t>: come consegue i suoi obiettivi il pattern?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• </a:t>
            </a:r>
            <a:r>
              <a:rPr lang="it-IT" b="1" dirty="0"/>
              <a:t>Implementazione</a:t>
            </a:r>
            <a:r>
              <a:rPr lang="it-IT" dirty="0"/>
              <a:t>: che tecniche di codifica sono necessarie?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• </a:t>
            </a:r>
            <a:r>
              <a:rPr lang="it-IT" b="1" dirty="0"/>
              <a:t>Codice di esempio: </a:t>
            </a:r>
            <a:r>
              <a:rPr lang="it-IT" dirty="0"/>
              <a:t>scritto in un linguaggio a oggetti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• </a:t>
            </a:r>
            <a:r>
              <a:rPr lang="it-IT" b="1" dirty="0"/>
              <a:t>Usi noti: </a:t>
            </a:r>
            <a:r>
              <a:rPr lang="it-IT" dirty="0"/>
              <a:t>esempi d’applicazione del pattern in sistemi reali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• </a:t>
            </a:r>
            <a:r>
              <a:rPr lang="it-IT" b="1" dirty="0"/>
              <a:t>Pattern correlati: </a:t>
            </a:r>
            <a:r>
              <a:rPr lang="it-IT" dirty="0"/>
              <a:t>con quali altri pattern si dovrebbe usare?</a:t>
            </a:r>
            <a:endParaRPr lang="it-IT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99CE1E-CEE6-4294-9317-9C1B8A373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199" y="1439596"/>
            <a:ext cx="3162132" cy="361185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D2E92-72B7-435D-AD05-BB886DF1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10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3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Tipologia di Design Patterns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399"/>
            <a:ext cx="8325989" cy="468723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it-IT" sz="1600" dirty="0"/>
              <a:t>Esistono diverse categorie di pattern, che descrivono la funzione (purpose) e il dominio (scope) del pattern. </a:t>
            </a:r>
          </a:p>
          <a:p>
            <a:pPr>
              <a:lnSpc>
                <a:spcPct val="200000"/>
              </a:lnSpc>
            </a:pPr>
            <a:r>
              <a:rPr lang="it-IT" sz="1600" dirty="0"/>
              <a:t>Funzione (purpose), ovvero cosa fa il pattern: </a:t>
            </a:r>
          </a:p>
          <a:p>
            <a:pPr lvl="1">
              <a:lnSpc>
                <a:spcPct val="200000"/>
              </a:lnSpc>
            </a:pPr>
            <a:r>
              <a:rPr lang="it-IT" dirty="0"/>
              <a:t>Creazionali (</a:t>
            </a:r>
            <a:r>
              <a:rPr lang="it-IT" b="1" dirty="0"/>
              <a:t>creational</a:t>
            </a:r>
            <a:r>
              <a:rPr lang="it-IT" dirty="0"/>
              <a:t>): forniscono meccanismi per la creazione di oggetti </a:t>
            </a:r>
          </a:p>
          <a:p>
            <a:pPr lvl="1">
              <a:lnSpc>
                <a:spcPct val="200000"/>
              </a:lnSpc>
            </a:pPr>
            <a:r>
              <a:rPr lang="it-IT" dirty="0"/>
              <a:t>Strutturali (</a:t>
            </a:r>
            <a:r>
              <a:rPr lang="it-IT" b="1" dirty="0"/>
              <a:t>structural</a:t>
            </a:r>
            <a:r>
              <a:rPr lang="it-IT" dirty="0"/>
              <a:t>): gestiscono la separazione tra interfaccia e implementazione e le modalità di composizione tra oggetti</a:t>
            </a:r>
          </a:p>
          <a:p>
            <a:pPr lvl="1">
              <a:lnSpc>
                <a:spcPct val="200000"/>
              </a:lnSpc>
            </a:pPr>
            <a:r>
              <a:rPr lang="it-IT" dirty="0"/>
              <a:t>Comportamentali (</a:t>
            </a:r>
            <a:r>
              <a:rPr lang="it-IT" b="1" dirty="0"/>
              <a:t>behavioral</a:t>
            </a:r>
            <a:r>
              <a:rPr lang="it-IT" dirty="0"/>
              <a:t>): consentono la modifica del comportamento degli oggetti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42BD08-29D8-47B4-B85D-698C362C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11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4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Creazionali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399"/>
            <a:ext cx="8325989" cy="468723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I pattern di questa categoria sono dedicati alla composizione di classi e oggetti per creare delle strutture più grandi.</a:t>
            </a:r>
          </a:p>
          <a:p>
            <a:pPr marL="0" indent="0">
              <a:lnSpc>
                <a:spcPct val="200000"/>
              </a:lnSpc>
              <a:buNone/>
            </a:pPr>
            <a:endParaRPr lang="it-IT" sz="20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È possibile creare delle classi che ereditano da più classi per consentire di utilizzare proprietà di più superclassi indipendenti.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B7D782-7142-4C5E-AC9D-BBF7F3C2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12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18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Creazionali</a:t>
            </a:r>
            <a:br>
              <a:rPr lang="it-IT" sz="2400" dirty="0"/>
            </a:b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32807C9-E78C-4BA8-B764-A4A82EA10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184716"/>
              </p:ext>
            </p:extLst>
          </p:nvPr>
        </p:nvGraphicFramePr>
        <p:xfrm>
          <a:off x="677334" y="1723476"/>
          <a:ext cx="8596668" cy="4524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921">
                  <a:extLst>
                    <a:ext uri="{9D8B030D-6E8A-4147-A177-3AD203B41FA5}">
                      <a16:colId xmlns:a16="http://schemas.microsoft.com/office/drawing/2014/main" val="1894527622"/>
                    </a:ext>
                  </a:extLst>
                </a:gridCol>
                <a:gridCol w="6864747">
                  <a:extLst>
                    <a:ext uri="{9D8B030D-6E8A-4147-A177-3AD203B41FA5}">
                      <a16:colId xmlns:a16="http://schemas.microsoft.com/office/drawing/2014/main" val="3530029128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Descrizione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66242"/>
                  </a:ext>
                </a:extLst>
              </a:tr>
              <a:tr h="107593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Builder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Separa la costruzione di un oggetto complesso dalla sua rappresentazione in modo da poter usare lo stesso processo di costruzione per altre rappresentazioni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32458"/>
                  </a:ext>
                </a:extLst>
              </a:tr>
              <a:tr h="753158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/>
                        <a:t>Abstract Factory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Provvede ad un interfaccia per creare famiglie di oggetti in relazione senza specificare le loro classi concrete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44364"/>
                  </a:ext>
                </a:extLst>
              </a:tr>
              <a:tr h="753158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/>
                        <a:t>Factory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Definisce un interfaccia per creare un oggetto ma lascia decidere alle sottoclassi quale classe istanziare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51843"/>
                  </a:ext>
                </a:extLst>
              </a:tr>
              <a:tr h="75315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Specifica il tipo di oggetto da creare usando un istanza prototipo e crea nuovi oggetti copiando questo prototipo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1901"/>
                  </a:ext>
                </a:extLst>
              </a:tr>
              <a:tr h="753158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Assicura che la classe abbia una sola istanza e provvede un modo di accesso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8907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CF8BA-1C75-4C9A-A3AC-2B0454A5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13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0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Factory Method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647"/>
            <a:ext cx="8273028" cy="461098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it-IT" sz="1600" b="1" dirty="0"/>
              <a:t>Esigenza: </a:t>
            </a:r>
            <a:r>
              <a:rPr lang="it-IT" sz="1600" dirty="0"/>
              <a:t>vogliamo costruire un veicolo sulla base del numero di ruote richieste.</a:t>
            </a:r>
          </a:p>
          <a:p>
            <a:pPr marL="0" indent="0">
              <a:lnSpc>
                <a:spcPct val="200000"/>
              </a:lnSpc>
              <a:buNone/>
            </a:pPr>
            <a:endParaRPr lang="it-IT" sz="1600" dirty="0"/>
          </a:p>
          <a:p>
            <a:pPr marL="0" indent="0">
              <a:lnSpc>
                <a:spcPct val="200000"/>
              </a:lnSpc>
              <a:buNone/>
            </a:pPr>
            <a:r>
              <a:rPr lang="it-IT" sz="1600" dirty="0"/>
              <a:t>Caso d’uso: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/>
              <a:t>vogliamo un mezzo a 4 ruote -&gt; macchina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/>
              <a:t>vogliamo un mezzo a 2 ruote -&gt; motocicletta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/>
              <a:t>vogliamo un mezzo da 6 ruote in sù -&gt; Camion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3A8F3E-0FF3-49E3-8BEE-031E3771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14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83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Factory Method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BD072E-40E2-4E97-84A6-97B3C8BBB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92" y="1482298"/>
            <a:ext cx="7851455" cy="45482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607CA0-09AD-4C15-B274-729B4FE6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15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9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Factory Method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998" y="1613647"/>
            <a:ext cx="4485938" cy="461098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IVehicle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Car: IVehicle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Motorbike: IVehicle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Truck: IVehicle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F1AD96-73F7-488B-92F1-2F961287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16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26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Factory Method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D5A1A6-F826-4710-94B6-141D57040C6F}"/>
              </a:ext>
            </a:extLst>
          </p:cNvPr>
          <p:cNvSpPr txBox="1"/>
          <p:nvPr/>
        </p:nvSpPr>
        <p:spPr>
          <a:xfrm>
            <a:off x="634449" y="4082179"/>
            <a:ext cx="32057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Spunti: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se volessimo gestire la differenza tra Camion e TIR?</a:t>
            </a:r>
          </a:p>
          <a:p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i sidecar?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la differenza tra motocicletta e scooter?</a:t>
            </a:r>
          </a:p>
          <a:p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F60BF-DCB9-45CB-914A-5B4B97C27D6A}"/>
              </a:ext>
            </a:extLst>
          </p:cNvPr>
          <p:cNvSpPr txBox="1"/>
          <p:nvPr/>
        </p:nvSpPr>
        <p:spPr>
          <a:xfrm>
            <a:off x="5917626" y="4710576"/>
            <a:ext cx="2421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Link al codice completo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B298C-E586-45A4-9A91-59474748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17</a:t>
            </a:fld>
            <a:endParaRPr lang="en-US" dirty="0">
              <a:solidFill>
                <a:srgbClr val="0F6FC6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23C9580-B853-434C-875E-FA54002CD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49" y="1475981"/>
            <a:ext cx="7705034" cy="23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4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Strutturali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399"/>
            <a:ext cx="8325989" cy="468723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I pattern di questa categoria sono dedicati alla composizione di classi e oggetti per creare delle strutture più grandi.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È possibile creare delle classi che ereditano da più classi per consentire di utilizzare proprietà di più superclassi indipendenti.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Ad esempio permettono di far funzionare insieme delle librerie indipendenti.</a:t>
            </a:r>
            <a:endParaRPr lang="it-IT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200D38-565C-460C-A46F-EC474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18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Strutturali</a:t>
            </a:r>
            <a:br>
              <a:rPr lang="it-IT" sz="2400" dirty="0"/>
            </a:b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32807C9-E78C-4BA8-B764-A4A82EA10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843027"/>
              </p:ext>
            </p:extLst>
          </p:nvPr>
        </p:nvGraphicFramePr>
        <p:xfrm>
          <a:off x="677334" y="1723476"/>
          <a:ext cx="8596668" cy="397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53">
                  <a:extLst>
                    <a:ext uri="{9D8B030D-6E8A-4147-A177-3AD203B41FA5}">
                      <a16:colId xmlns:a16="http://schemas.microsoft.com/office/drawing/2014/main" val="1894527622"/>
                    </a:ext>
                  </a:extLst>
                </a:gridCol>
                <a:gridCol w="7111715">
                  <a:extLst>
                    <a:ext uri="{9D8B030D-6E8A-4147-A177-3AD203B41FA5}">
                      <a16:colId xmlns:a16="http://schemas.microsoft.com/office/drawing/2014/main" val="3530029128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Descrizione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66242"/>
                  </a:ext>
                </a:extLst>
              </a:tr>
              <a:tr h="680190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/>
                        <a:t>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Converte l’interfaccia di una classe in un’altra permettendo a due classi di lavorare assieme anche se hanno interfacce diverse.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32458"/>
                  </a:ext>
                </a:extLst>
              </a:tr>
              <a:tr h="75315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Disaccoppia un’astrazione dalla sua implementazione in modo che possano variare in modo indipendente.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44364"/>
                  </a:ext>
                </a:extLst>
              </a:tr>
              <a:tr h="753158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/>
                        <a:t>Decorator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Aggiunge nuove responsabilità ad un oggetto in modo dinamico, è un alternativa alle sottoclassi per estendere le funzionalità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51843"/>
                  </a:ext>
                </a:extLst>
              </a:tr>
              <a:tr h="60218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Composite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Compone oggetti in strutture ad albero per implementare delle composizioni ricorsive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1901"/>
                  </a:ext>
                </a:extLst>
              </a:tr>
              <a:tr h="75315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Provvede un interfaccia unificata per le interfacce di un sottosistema in modo da rendere più facile il loro utilizzo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8907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3DB43-C7F8-44A5-8510-073E2E0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19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1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 cosa abbiamo bisogno...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670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Visual Studio 2019</a:t>
            </a:r>
          </a:p>
          <a:p>
            <a:pPr>
              <a:lnSpc>
                <a:spcPct val="150000"/>
              </a:lnSpc>
            </a:pPr>
            <a:r>
              <a:rPr lang="it-IT" dirty="0"/>
              <a:t>.NET Core 3.1+ </a:t>
            </a:r>
          </a:p>
          <a:p>
            <a:pPr>
              <a:lnSpc>
                <a:spcPct val="150000"/>
              </a:lnSpc>
            </a:pPr>
            <a:r>
              <a:rPr lang="it-IT" dirty="0"/>
              <a:t>Pazienza </a:t>
            </a:r>
            <a:r>
              <a:rPr lang="it-IT" dirty="0">
                <a:sym typeface="Wingdings" panose="05000000000000000000" pitchFamily="2" charset="2"/>
              </a:rPr>
              <a:t>... e tanta attenzione !!  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A39DC-64BF-4D0C-830F-B4355314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2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33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Strutturali</a:t>
            </a:r>
            <a:br>
              <a:rPr lang="it-IT" sz="2400" dirty="0"/>
            </a:b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32807C9-E78C-4BA8-B764-A4A82EA10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450577"/>
              </p:ext>
            </p:extLst>
          </p:nvPr>
        </p:nvGraphicFramePr>
        <p:xfrm>
          <a:off x="677863" y="1699707"/>
          <a:ext cx="8596312" cy="266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50">
                  <a:extLst>
                    <a:ext uri="{9D8B030D-6E8A-4147-A177-3AD203B41FA5}">
                      <a16:colId xmlns:a16="http://schemas.microsoft.com/office/drawing/2014/main" val="1894527622"/>
                    </a:ext>
                  </a:extLst>
                </a:gridCol>
                <a:gridCol w="6864462">
                  <a:extLst>
                    <a:ext uri="{9D8B030D-6E8A-4147-A177-3AD203B41FA5}">
                      <a16:colId xmlns:a16="http://schemas.microsoft.com/office/drawing/2014/main" val="3530029128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Descrizione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66242"/>
                  </a:ext>
                </a:extLst>
              </a:tr>
              <a:tr h="84380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Provvede un interfaccia unificata per le interfacce di un sottosistema in modo da rendere più facile il loro utilizzo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32458"/>
                  </a:ext>
                </a:extLst>
              </a:tr>
              <a:tr h="63470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Provvede un surrogato di un oggetto per controllarne gli accessi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44364"/>
                  </a:ext>
                </a:extLst>
              </a:tr>
              <a:tr h="75315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Flyweight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Usa la condivisione per supportare in modo efficiente un gran numero di oggetti con fine granularità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5184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F8EDD-51BA-4108-9403-2E398BC8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20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997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Decorator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B29DA8C-9FB6-4B15-9EE7-1B1BFC3C1FD9}"/>
              </a:ext>
            </a:extLst>
          </p:cNvPr>
          <p:cNvSpPr txBox="1">
            <a:spLocks/>
          </p:cNvSpPr>
          <p:nvPr/>
        </p:nvSpPr>
        <p:spPr>
          <a:xfrm>
            <a:off x="677334" y="1457011"/>
            <a:ext cx="8596668" cy="476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it-IT" sz="1600" b="1" dirty="0"/>
              <a:t>Esigenza: </a:t>
            </a:r>
            <a:r>
              <a:rPr lang="it-IT" sz="1600" dirty="0"/>
              <a:t>vogliamo gestire il software di una gelateria che permetta di realizzare sia gelati semplici, sia gelati con il topping o altri ingredienti.</a:t>
            </a:r>
          </a:p>
          <a:p>
            <a:pPr marL="0" indent="0">
              <a:lnSpc>
                <a:spcPct val="200000"/>
              </a:lnSpc>
              <a:buFont typeface="Wingdings 3" charset="2"/>
              <a:buNone/>
            </a:pPr>
            <a:endParaRPr lang="it-IT" sz="1600" dirty="0"/>
          </a:p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it-IT" sz="1600" dirty="0"/>
              <a:t>Caso d’uso: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/>
              <a:t>vogliamo un gelato semplice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/>
              <a:t>vogliamo un gelato con le noccioline sopra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/>
              <a:t>vogliamo un gelato al miele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120D11-BFBA-41E0-B5E1-BA9E225B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21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29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Decorator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pic>
        <p:nvPicPr>
          <p:cNvPr id="1026" name="Picture 2" descr="Risultati immagini per decorator pattern">
            <a:extLst>
              <a:ext uri="{FF2B5EF4-FFF2-40B4-BE49-F238E27FC236}">
                <a16:creationId xmlns:a16="http://schemas.microsoft.com/office/drawing/2014/main" id="{F50E3909-1276-4AC5-82C6-B320F4B35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557" y="1468027"/>
            <a:ext cx="57150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FF1D50-6A72-4B80-902F-F1AD9034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22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1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Decorator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775" y="2243268"/>
            <a:ext cx="7170547" cy="316783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abstract class 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IceCream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abstract 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MakeIceCream();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SimpleIceCream: IceCream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override string 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MakeIceCream() =&gt; ‘’</a:t>
            </a:r>
            <a:r>
              <a:rPr lang="it-IT" sz="1600" dirty="0">
                <a:solidFill>
                  <a:srgbClr val="FFC000"/>
                </a:solidFill>
                <a:latin typeface="Consolas" panose="020B0609020204030204" pitchFamily="49" charset="0"/>
              </a:rPr>
              <a:t>base Icecream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’’;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2EEC9B-7AE6-4C25-954C-A1B84B6F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23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027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Decorator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998"/>
            <a:ext cx="9839435" cy="493775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abstract class </a:t>
            </a:r>
            <a:r>
              <a:rPr lang="it-IT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IceCreamDecorator: IceCream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private readonly</a:t>
            </a:r>
            <a:r>
              <a:rPr lang="it-IT" sz="2000" dirty="0">
                <a:solidFill>
                  <a:schemeClr val="bg1"/>
                </a:solidFill>
                <a:latin typeface="Consolas" panose="020B0609020204030204" pitchFamily="49" charset="0"/>
              </a:rPr>
              <a:t> _icecream;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public string </a:t>
            </a:r>
            <a:r>
              <a:rPr lang="it-IT" sz="2000" dirty="0">
                <a:solidFill>
                  <a:schemeClr val="bg1"/>
                </a:solidFill>
                <a:latin typeface="Consolas" panose="020B0609020204030204" pitchFamily="49" charset="0"/>
              </a:rPr>
              <a:t>IceCreamDecorator(</a:t>
            </a:r>
            <a:r>
              <a:rPr lang="it-IT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IceCream </a:t>
            </a:r>
            <a:r>
              <a:rPr lang="it-IT" sz="2000" dirty="0">
                <a:solidFill>
                  <a:schemeClr val="bg1"/>
                </a:solidFill>
                <a:latin typeface="Consolas" panose="020B0609020204030204" pitchFamily="49" charset="0"/>
              </a:rPr>
              <a:t>icecream)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  <a:latin typeface="Consolas" panose="020B0609020204030204" pitchFamily="49" charset="0"/>
              </a:rPr>
              <a:t>		_icecream = icecream;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public override string </a:t>
            </a:r>
            <a:r>
              <a:rPr lang="it-IT" sz="2000" dirty="0">
                <a:solidFill>
                  <a:schemeClr val="bg1"/>
                </a:solidFill>
                <a:latin typeface="Consolas" panose="020B0609020204030204" pitchFamily="49" charset="0"/>
              </a:rPr>
              <a:t>MakeIceCream() =&gt; _icecream.MakeIceCream()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4D01E4-C46C-43EE-80BB-FFE63EFF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24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506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Decorator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8183"/>
            <a:ext cx="9984624" cy="417337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HoneyIceCream: IceCreamDecorator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public string 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HoneyIceCream(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IceCream 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icecream): base(icecream)</a:t>
            </a:r>
          </a:p>
          <a:p>
            <a:pPr marL="0" indent="0">
              <a:buNone/>
            </a:pPr>
            <a:r>
              <a:rPr lang="it-IT" sz="1600">
                <a:solidFill>
                  <a:schemeClr val="bg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public override string 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MakeIceCream() =&gt; $’’{_icecream.MakeIceCream()} </a:t>
            </a:r>
            <a:r>
              <a:rPr lang="it-IT" sz="1600" dirty="0">
                <a:solidFill>
                  <a:srgbClr val="FFC000"/>
                </a:solidFill>
                <a:latin typeface="Consolas" panose="020B0609020204030204" pitchFamily="49" charset="0"/>
              </a:rPr>
              <a:t>with Honey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’’;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F60BF-DCB9-45CB-914A-5B4B97C27D6A}"/>
              </a:ext>
            </a:extLst>
          </p:cNvPr>
          <p:cNvSpPr txBox="1"/>
          <p:nvPr/>
        </p:nvSpPr>
        <p:spPr>
          <a:xfrm>
            <a:off x="677334" y="5909846"/>
            <a:ext cx="2421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Link al codice completo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7A348-791C-40B7-AAF6-58EC2F4E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25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6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Comportamentali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399"/>
            <a:ext cx="8325989" cy="468723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Questi pattern sono dedicati all'assegnamento di responsabilità tra gli oggetti e alla creazione di algoritmi.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Una caratteristica comune in questi pattern è il supporto per seguire le comunicazioni che avvengono tra le classi.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L'utilizzo di questi pattern permette di dedicarsi principalmente alle connessioni tra oggetti lasciando in disparte la gestione dei flussi di controllo. </a:t>
            </a:r>
            <a:endParaRPr lang="it-IT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033DE0-7115-4A4E-AEA2-390B10B3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26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21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Comportamentali</a:t>
            </a:r>
            <a:br>
              <a:rPr lang="it-IT" sz="2400" dirty="0"/>
            </a:b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32807C9-E78C-4BA8-B764-A4A82EA10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373069"/>
              </p:ext>
            </p:extLst>
          </p:nvPr>
        </p:nvGraphicFramePr>
        <p:xfrm>
          <a:off x="677334" y="1723476"/>
          <a:ext cx="8596668" cy="4501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471">
                  <a:extLst>
                    <a:ext uri="{9D8B030D-6E8A-4147-A177-3AD203B41FA5}">
                      <a16:colId xmlns:a16="http://schemas.microsoft.com/office/drawing/2014/main" val="1894527622"/>
                    </a:ext>
                  </a:extLst>
                </a:gridCol>
                <a:gridCol w="6735197">
                  <a:extLst>
                    <a:ext uri="{9D8B030D-6E8A-4147-A177-3AD203B41FA5}">
                      <a16:colId xmlns:a16="http://schemas.microsoft.com/office/drawing/2014/main" val="3530029128"/>
                    </a:ext>
                  </a:extLst>
                </a:gridCol>
              </a:tblGrid>
              <a:tr h="46010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Descrizione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66242"/>
                  </a:ext>
                </a:extLst>
              </a:tr>
              <a:tr h="966768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/>
                        <a:t>Chain of </a:t>
                      </a:r>
                      <a:r>
                        <a:rPr lang="en-GB" b="1" u="sng" dirty="0" err="1"/>
                        <a:t>Responsability</a:t>
                      </a:r>
                      <a:endParaRPr lang="en-GB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Evita l’accoppiamento di chi manda una richiesta con chi la riceve dando a più oggetti la possibilità di maneggiare la richiesta.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32458"/>
                  </a:ext>
                </a:extLst>
              </a:tr>
              <a:tr h="7259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Incapsula una richiesta in un oggetto in modo da poter eseguire operazioni che non si potrebbero eseguire.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44364"/>
                  </a:ext>
                </a:extLst>
              </a:tr>
              <a:tr h="75999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Interpreter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Dato un linguaggio, definisce una rappresentazione per la sua grammatica ed un interprete per le frasi del linguaggio.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51843"/>
                  </a:ext>
                </a:extLst>
              </a:tr>
              <a:tr h="79415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Iterator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Fornisce un modo di accesso agli elementi di un oggetto aggregato in modo sequenziale senza esporre la sua rappresentazione sottostante 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1901"/>
                  </a:ext>
                </a:extLst>
              </a:tr>
              <a:tr h="79415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Mediator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Definisce un oggetto che incapsula il modo in cui un insieme di oggetti interagisce in modo da permettere la loro indipendenza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8907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97D2D-66ED-4AEB-9D45-1A449424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27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30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Comportamentali</a:t>
            </a:r>
            <a:br>
              <a:rPr lang="it-IT" sz="2400" dirty="0"/>
            </a:b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32807C9-E78C-4BA8-B764-A4A82EA10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417598"/>
              </p:ext>
            </p:extLst>
          </p:nvPr>
        </p:nvGraphicFramePr>
        <p:xfrm>
          <a:off x="677863" y="1678191"/>
          <a:ext cx="8596312" cy="433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50">
                  <a:extLst>
                    <a:ext uri="{9D8B030D-6E8A-4147-A177-3AD203B41FA5}">
                      <a16:colId xmlns:a16="http://schemas.microsoft.com/office/drawing/2014/main" val="1894527622"/>
                    </a:ext>
                  </a:extLst>
                </a:gridCol>
                <a:gridCol w="6864462">
                  <a:extLst>
                    <a:ext uri="{9D8B030D-6E8A-4147-A177-3AD203B41FA5}">
                      <a16:colId xmlns:a16="http://schemas.microsoft.com/office/drawing/2014/main" val="3530029128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Descrizione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66242"/>
                  </a:ext>
                </a:extLst>
              </a:tr>
              <a:tr h="74698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Cattura e porta all'esterno lo stato interno di un oggetto senza violare l'incapsulazione in modo da ripristinare il suo stato più tardi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32458"/>
                  </a:ext>
                </a:extLst>
              </a:tr>
              <a:tr h="753158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/>
                        <a:t>Observer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Definisce una dipendenza 1:N tra oggetti in modo che se uno cambia stato gli altri siano aggiornati automaticamente 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44364"/>
                  </a:ext>
                </a:extLst>
              </a:tr>
              <a:tr h="75315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Permette ad un oggetto di cambiare il proprio comportamento a seconda del suo stato interno, come se cambiasse classe di appartenenza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51843"/>
                  </a:ext>
                </a:extLst>
              </a:tr>
              <a:tr h="6605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Definisce una famiglia di algoritmi, li incapsula ognuno e li rende intercambiabili in modo da cambiare in modo indipendente dagli utilizzatori 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99519"/>
                  </a:ext>
                </a:extLst>
              </a:tr>
              <a:tr h="75315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Template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Definisce lo scheletro di un algoritmo in un'operazione lasciando definire alcuni passi alle sottoclassi 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542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7B071-662C-4EA8-97D6-FD92B8EE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28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25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Comportamentali</a:t>
            </a:r>
            <a:br>
              <a:rPr lang="it-IT" sz="2400" dirty="0"/>
            </a:b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32807C9-E78C-4BA8-B764-A4A82EA10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595127"/>
              </p:ext>
            </p:extLst>
          </p:nvPr>
        </p:nvGraphicFramePr>
        <p:xfrm>
          <a:off x="677863" y="1678191"/>
          <a:ext cx="8596312" cy="1259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50">
                  <a:extLst>
                    <a:ext uri="{9D8B030D-6E8A-4147-A177-3AD203B41FA5}">
                      <a16:colId xmlns:a16="http://schemas.microsoft.com/office/drawing/2014/main" val="1894527622"/>
                    </a:ext>
                  </a:extLst>
                </a:gridCol>
                <a:gridCol w="6864462">
                  <a:extLst>
                    <a:ext uri="{9D8B030D-6E8A-4147-A177-3AD203B41FA5}">
                      <a16:colId xmlns:a16="http://schemas.microsoft.com/office/drawing/2014/main" val="3530029128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Descrizione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66242"/>
                  </a:ext>
                </a:extLst>
              </a:tr>
              <a:tr h="74698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Visitor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Rappresenta un'operazione da fare sugli elementi della struttura di un oggetto. Lascia definire nuove operazioni senza cambiare classe degli elementi 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324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D3CBAE-6A54-438F-9123-6FF27A19AED7}"/>
              </a:ext>
            </a:extLst>
          </p:cNvPr>
          <p:cNvSpPr txBox="1"/>
          <p:nvPr/>
        </p:nvSpPr>
        <p:spPr>
          <a:xfrm>
            <a:off x="677334" y="5048071"/>
            <a:ext cx="859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Consiglio: </a:t>
            </a:r>
            <a:r>
              <a:rPr lang="it-IT" dirty="0"/>
              <a:t>i DP riportati sopra sono tanti e complessi. Un professionista NON li impara a memoria ma ne capisce l’utilità e sa approcciarsi facilmente ai più comuni. Essere un professionista vuoldire anche riprendere un libro quando necessario per vedere se uno dei DP può fare al caso suo!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2C17E-3D95-4E27-A214-FD5E5670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29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9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Perchè «Best Practice»?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30476" y="2009864"/>
            <a:ext cx="8596668" cy="5122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t-IT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Il bravo programmatore non sa scrivere codice ma sa scrivere BUON codice!</a:t>
            </a:r>
          </a:p>
          <a:p>
            <a:pPr marL="0" indent="0">
              <a:lnSpc>
                <a:spcPct val="150000"/>
              </a:lnSpc>
              <a:buNone/>
            </a:pPr>
            <a:endParaRPr lang="it-IT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9B2771AA-1CAE-4F08-907C-0244B4966C8D}"/>
              </a:ext>
            </a:extLst>
          </p:cNvPr>
          <p:cNvSpPr txBox="1">
            <a:spLocks/>
          </p:cNvSpPr>
          <p:nvPr/>
        </p:nvSpPr>
        <p:spPr>
          <a:xfrm>
            <a:off x="677334" y="4224607"/>
            <a:ext cx="4186068" cy="662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/>
              <a:t>Cosa vuol dire </a:t>
            </a:r>
            <a:r>
              <a:rPr lang="it-IT" dirty="0"/>
              <a:t>scrivere buon codice?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288BA3-11B9-464A-97E9-E3EEA17E5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192" y="2694716"/>
            <a:ext cx="4049485" cy="38146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1BE3B-DCCB-4776-BE18-8D1BF709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3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1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Chain of Responsability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807D157-C706-4FEB-9F85-427323CA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647"/>
            <a:ext cx="9510158" cy="461098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it-IT" sz="1600" b="1" dirty="0"/>
              <a:t>Esigenza: </a:t>
            </a:r>
            <a:r>
              <a:rPr lang="it-IT" sz="1600" dirty="0"/>
              <a:t>vogliamo simulare il processo di approvazione di un prestito dalla richiesta all’accettazione. Maggiore sarà la cifra, più in alto l’impiegato della banca dovrà scalare per l’apporvazione.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it-IT" sz="1600" dirty="0"/>
              <a:t>Caso d’uso: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/>
              <a:t>Il cliente fà la richiesta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/>
              <a:t>L’impiegato in banca l’approva se è inferiore a 10.000€ altrimenti la manda al suo superiore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/>
              <a:t>Il vice-direttore l’approva se la cifra è inferiore a 25.000€  altrimenti la manda al suo superiore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/>
              <a:t>Il direttore l’approva!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AA48AB-E6C6-486B-8334-807018AB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30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Chain of Responsability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pic>
        <p:nvPicPr>
          <p:cNvPr id="2052" name="Picture 4" descr="Risultati immagini per chain of responsibility pattern c#">
            <a:extLst>
              <a:ext uri="{FF2B5EF4-FFF2-40B4-BE49-F238E27FC236}">
                <a16:creationId xmlns:a16="http://schemas.microsoft.com/office/drawing/2014/main" id="{523C853F-3D89-48CA-BF06-1D35A788E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107" y="1631952"/>
            <a:ext cx="6557895" cy="249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isultati immagini per chain of responsibility pattern c#">
            <a:extLst>
              <a:ext uri="{FF2B5EF4-FFF2-40B4-BE49-F238E27FC236}">
                <a16:creationId xmlns:a16="http://schemas.microsoft.com/office/drawing/2014/main" id="{33E5E745-0919-41B3-A2DF-4B840DE0D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04" y="2786231"/>
            <a:ext cx="3283215" cy="329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6BD54D-755F-474A-8C97-4CE202EA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31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35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Chain of Responsability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887" y="1613647"/>
            <a:ext cx="7755435" cy="3797453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abstract class 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Approver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protected 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Approver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_boss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public void 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SetSuccesor(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Approver 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boss) 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	_boss= boss;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it-IT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public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abstract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 ProcessLoan(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Loan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 loan);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C494B-447B-4F31-9CC8-EBADEA10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32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35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Chain of Responsability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433" y="1972534"/>
            <a:ext cx="7690889" cy="4275866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Clark : Approver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public override void 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ProcessLoan(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Loan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 loan)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it-IT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(loan.Amount &lt; </a:t>
            </a:r>
            <a:r>
              <a:rPr lang="it-IT" sz="1600" dirty="0">
                <a:solidFill>
                  <a:srgbClr val="FFFF00"/>
                </a:solidFill>
                <a:latin typeface="Consolas" panose="020B0609020204030204" pitchFamily="49" charset="0"/>
              </a:rPr>
              <a:t>10000.0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it-IT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.Writeline(‘’</a:t>
            </a:r>
            <a:r>
              <a:rPr lang="it-IT" sz="1600" dirty="0">
                <a:solidFill>
                  <a:srgbClr val="FFC000"/>
                </a:solidFill>
                <a:latin typeface="Consolas" panose="020B0609020204030204" pitchFamily="49" charset="0"/>
              </a:rPr>
              <a:t>Approved!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’’);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it-IT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		_boss.ProcessLoan(loan)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B089D-30AC-443A-AC98-46B56CA654AC}"/>
              </a:ext>
            </a:extLst>
          </p:cNvPr>
          <p:cNvSpPr txBox="1"/>
          <p:nvPr/>
        </p:nvSpPr>
        <p:spPr>
          <a:xfrm>
            <a:off x="1312433" y="1443636"/>
            <a:ext cx="2421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Link al codice completo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610181-2129-480F-AC71-AB2BAFC5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33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57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Esempi pratici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569"/>
            <a:ext cx="9995382" cy="797136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it-IT" sz="2800" u="sng" dirty="0"/>
              <a:t>Mano al codice!!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D98B3F1-E59B-461B-BB7F-413879BFEA16}"/>
              </a:ext>
            </a:extLst>
          </p:cNvPr>
          <p:cNvSpPr txBox="1">
            <a:spLocks/>
          </p:cNvSpPr>
          <p:nvPr/>
        </p:nvSpPr>
        <p:spPr>
          <a:xfrm>
            <a:off x="677334" y="2248349"/>
            <a:ext cx="8596668" cy="3976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900" b="1" dirty="0" err="1"/>
              <a:t>Esercizo</a:t>
            </a:r>
            <a:r>
              <a:rPr lang="it-IT" sz="1900" b="1" dirty="0"/>
              <a:t> proposto: </a:t>
            </a:r>
            <a:r>
              <a:rPr lang="it-IT" sz="1900" b="1" u="sng" dirty="0"/>
              <a:t>l</a:t>
            </a:r>
            <a:r>
              <a:rPr lang="it-IT" u="sng" dirty="0"/>
              <a:t>a</a:t>
            </a:r>
            <a:r>
              <a:rPr lang="it-IT" dirty="0"/>
              <a:t> nota pizzeria </a:t>
            </a:r>
            <a:r>
              <a:rPr lang="it-IT" dirty="0" err="1"/>
              <a:t>Sdomino</a:t>
            </a:r>
            <a:r>
              <a:rPr lang="it-IT" dirty="0"/>
              <a:t> vuole automatizzare il processo di ordinazione pizze e chiede a voi di realizzare un software che gestisca gli ordini in arrivo. In particolare:</a:t>
            </a:r>
          </a:p>
          <a:p>
            <a:pPr marL="0" indent="0">
              <a:buNone/>
            </a:pPr>
            <a:r>
              <a:rPr lang="it-IT" dirty="0"/>
              <a:t>- Le ordinazioni arrivano tramite file CSV, ogni riga contiene una pizza ordinata, nel seguente formato:</a:t>
            </a:r>
          </a:p>
          <a:p>
            <a:pPr marL="0" indent="0">
              <a:buNone/>
            </a:pPr>
            <a:r>
              <a:rPr lang="it-IT" dirty="0"/>
              <a:t>  </a:t>
            </a:r>
            <a:r>
              <a:rPr lang="it-IT" dirty="0" err="1"/>
              <a:t>BasePizza;Impasto;Aggiunte</a:t>
            </a:r>
            <a:endParaRPr lang="it-IT" dirty="0"/>
          </a:p>
          <a:p>
            <a:pPr marL="0" indent="0">
              <a:buNone/>
            </a:pPr>
            <a:r>
              <a:rPr lang="it-IT" b="1" dirty="0"/>
              <a:t>Esempio: </a:t>
            </a:r>
            <a:r>
              <a:rPr lang="it-IT" dirty="0"/>
              <a:t>«</a:t>
            </a:r>
            <a:r>
              <a:rPr lang="it-IT" dirty="0" err="1"/>
              <a:t>Margherita;Integrale;Prosciutto</a:t>
            </a:r>
            <a:r>
              <a:rPr lang="it-IT" dirty="0"/>
              <a:t> </a:t>
            </a:r>
            <a:r>
              <a:rPr lang="it-IT" dirty="0" err="1"/>
              <a:t>Cotto,Funghi</a:t>
            </a:r>
            <a:r>
              <a:rPr lang="it-IT" dirty="0"/>
              <a:t>»</a:t>
            </a:r>
          </a:p>
          <a:p>
            <a:pPr marL="0" indent="0">
              <a:buNone/>
            </a:pPr>
            <a:r>
              <a:rPr lang="it-IT" dirty="0"/>
              <a:t>Dove:</a:t>
            </a:r>
          </a:p>
          <a:p>
            <a:pPr marL="0" indent="0">
              <a:buNone/>
            </a:pPr>
            <a:r>
              <a:rPr lang="it-IT" dirty="0"/>
              <a:t>Base pizza può avere i seguenti valori: </a:t>
            </a:r>
            <a:r>
              <a:rPr lang="it-IT" i="1" dirty="0"/>
              <a:t>Margherita (5€)</a:t>
            </a:r>
            <a:r>
              <a:rPr lang="it-IT" dirty="0"/>
              <a:t>, </a:t>
            </a:r>
            <a:r>
              <a:rPr lang="it-IT" i="1" dirty="0" err="1"/>
              <a:t>Pepperoni</a:t>
            </a:r>
            <a:r>
              <a:rPr lang="it-IT" i="1" dirty="0"/>
              <a:t>(7€)</a:t>
            </a:r>
            <a:r>
              <a:rPr lang="it-IT" dirty="0"/>
              <a:t>, </a:t>
            </a:r>
            <a:r>
              <a:rPr lang="it-IT" i="1" dirty="0"/>
              <a:t>Napoletana(3€)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Impasto: normale (0€), integrale (+1€)</a:t>
            </a:r>
          </a:p>
          <a:p>
            <a:pPr marL="0" indent="0">
              <a:buNone/>
            </a:pPr>
            <a:r>
              <a:rPr lang="it-IT" dirty="0"/>
              <a:t>Le aggiunte possono essere più di una, </a:t>
            </a:r>
            <a:r>
              <a:rPr lang="it-IT" dirty="0" err="1"/>
              <a:t>separatio</a:t>
            </a:r>
            <a:r>
              <a:rPr lang="it-IT" dirty="0"/>
              <a:t> da «,» e sono: Prosciutto cotto (+1€), Funghi (+2€), Crudo (2€), Ananas (!!)</a:t>
            </a:r>
          </a:p>
          <a:p>
            <a:pPr marL="0" indent="0">
              <a:buNone/>
            </a:pPr>
            <a:r>
              <a:rPr lang="it-IT" dirty="0"/>
              <a:t>Lo scopo del software è:</a:t>
            </a:r>
          </a:p>
          <a:p>
            <a:pPr marL="0" indent="0">
              <a:buNone/>
            </a:pPr>
            <a:r>
              <a:rPr lang="it-IT" dirty="0"/>
              <a:t>-All’avvio leggere tutti gli ordini presenti e per ognuno di essi creare uno scontrino (ogni scontrino deve avere un identificativo progressivo) con il prezzo totale dell’ordine.</a:t>
            </a:r>
            <a:br>
              <a:rPr lang="it-IT" dirty="0"/>
            </a:br>
            <a:r>
              <a:rPr lang="it-IT" dirty="0"/>
              <a:t>Attenzione: se una pizza contiene l’aggiunta Ananas allora la pizza è GRATIS!</a:t>
            </a:r>
          </a:p>
          <a:p>
            <a:pPr marL="0" indent="0">
              <a:buNone/>
            </a:pPr>
            <a:r>
              <a:rPr lang="it-IT" dirty="0"/>
              <a:t>-Loggare lo scontrino su file e inserirlo a DB, in modo che gli ordini siano consultabili</a:t>
            </a:r>
          </a:p>
          <a:p>
            <a:pPr marL="0" indent="0">
              <a:buNone/>
            </a:pPr>
            <a:r>
              <a:rPr lang="it-IT" b="1" dirty="0"/>
              <a:t>Obbligo: </a:t>
            </a:r>
            <a:r>
              <a:rPr lang="it-IT" u="sng" dirty="0"/>
              <a:t>lo scopo dell’esercizio è utilizzare al meglio i design pattern!!</a:t>
            </a:r>
            <a:endParaRPr lang="it-IT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EF3833-1812-4D17-96D9-A62505B7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34</a:t>
            </a:fld>
            <a:endParaRPr lang="en-US" dirty="0">
              <a:solidFill>
                <a:srgbClr val="0F6FC6"/>
              </a:solidFill>
            </a:endParaRPr>
          </a:p>
        </p:txBody>
      </p:sp>
      <p:pic>
        <p:nvPicPr>
          <p:cNvPr id="2050" name="Picture 2" descr="Risultati immagini per vs 2017">
            <a:extLst>
              <a:ext uri="{FF2B5EF4-FFF2-40B4-BE49-F238E27FC236}">
                <a16:creationId xmlns:a16="http://schemas.microsoft.com/office/drawing/2014/main" id="{B443DAE3-60F1-4A99-A699-352FEA084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65" y="787139"/>
            <a:ext cx="1737995" cy="173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2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01777" y="2906904"/>
            <a:ext cx="5988445" cy="1044191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dirty="0"/>
              <a:t>S.O.L.I.D</a:t>
            </a:r>
            <a:br>
              <a:rPr lang="it-IT" sz="5400" dirty="0"/>
            </a:br>
            <a:r>
              <a:rPr lang="it-IT" dirty="0"/>
              <a:t>Principle</a:t>
            </a:r>
            <a:endParaRPr lang="it-IT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E6754-E96B-4BFC-9BB8-AA9F0D49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35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98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S.O.L.I.D. - </a:t>
            </a:r>
            <a:r>
              <a:rPr lang="it-IT" sz="2400" dirty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660699"/>
            <a:ext cx="3819362" cy="4563931"/>
          </a:xfrm>
        </p:spPr>
        <p:txBody>
          <a:bodyPr>
            <a:normAutofit/>
          </a:bodyPr>
          <a:lstStyle/>
          <a:p>
            <a:r>
              <a:rPr lang="it-IT" dirty="0"/>
              <a:t>Cosa significa?</a:t>
            </a:r>
          </a:p>
          <a:p>
            <a:r>
              <a:rPr lang="it-IT" dirty="0"/>
              <a:t>I cinque principi</a:t>
            </a:r>
          </a:p>
          <a:p>
            <a:r>
              <a:rPr lang="it-IT" sz="2100" b="1" dirty="0"/>
              <a:t>S</a:t>
            </a:r>
            <a:r>
              <a:rPr lang="it-IT" dirty="0"/>
              <a:t>RP</a:t>
            </a:r>
          </a:p>
          <a:p>
            <a:r>
              <a:rPr lang="it-IT" sz="2100" b="1" dirty="0"/>
              <a:t>I</a:t>
            </a:r>
            <a:r>
              <a:rPr lang="it-IT" dirty="0"/>
              <a:t>SP</a:t>
            </a:r>
          </a:p>
          <a:p>
            <a:r>
              <a:rPr lang="it-IT" sz="2100" b="1" dirty="0"/>
              <a:t>D</a:t>
            </a:r>
            <a:r>
              <a:rPr lang="it-IT" dirty="0"/>
              <a:t>IP</a:t>
            </a:r>
          </a:p>
          <a:p>
            <a:r>
              <a:rPr lang="it-IT" dirty="0"/>
              <a:t>Qualche esempio pratico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pPr marL="0" indent="0">
              <a:lnSpc>
                <a:spcPct val="150000"/>
              </a:lnSpc>
              <a:buNone/>
            </a:pPr>
            <a:br>
              <a:rPr lang="it-IT" dirty="0"/>
            </a:b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CB260-A12E-45B6-8437-0703D035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36</a:t>
            </a:fld>
            <a:endParaRPr lang="en-US" dirty="0">
              <a:solidFill>
                <a:srgbClr val="0F6FC6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563DF1-2455-4041-B8B0-C5E97E5B2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49" y="1270000"/>
            <a:ext cx="36576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59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S.O.L.I.D – </a:t>
            </a:r>
            <a:r>
              <a:rPr lang="it-IT" sz="2400" dirty="0"/>
              <a:t>Cosa significa?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537399"/>
            <a:ext cx="8325989" cy="4687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SOLID indica l’acrostico dei «cinque principi» della programmazione OOP, descritti da Robert C. Martin nei primi anni 2000.</a:t>
            </a:r>
          </a:p>
          <a:p>
            <a:pPr>
              <a:lnSpc>
                <a:spcPct val="150000"/>
              </a:lnSpc>
            </a:pPr>
            <a:r>
              <a:rPr lang="it-IT" sz="2200" dirty="0"/>
              <a:t>I principi SOLID (SOLID PRINCIPLES) sono intesi come linee guida per lo sviluppo di codice</a:t>
            </a:r>
          </a:p>
          <a:p>
            <a:pPr lvl="1">
              <a:lnSpc>
                <a:spcPct val="150000"/>
              </a:lnSpc>
            </a:pPr>
            <a:r>
              <a:rPr lang="it-IT" sz="2000" b="1" dirty="0"/>
              <a:t>Leggibile</a:t>
            </a:r>
          </a:p>
          <a:p>
            <a:pPr lvl="1">
              <a:lnSpc>
                <a:spcPct val="150000"/>
              </a:lnSpc>
            </a:pPr>
            <a:r>
              <a:rPr lang="it-IT" sz="2000" b="1" dirty="0"/>
              <a:t>Estendibile</a:t>
            </a:r>
          </a:p>
          <a:p>
            <a:pPr lvl="1">
              <a:lnSpc>
                <a:spcPct val="150000"/>
              </a:lnSpc>
            </a:pPr>
            <a:r>
              <a:rPr lang="it-IT" sz="2000" b="1" dirty="0"/>
              <a:t>Manutenibile</a:t>
            </a:r>
          </a:p>
          <a:p>
            <a:pPr lvl="1">
              <a:lnSpc>
                <a:spcPct val="150000"/>
              </a:lnSpc>
            </a:pPr>
            <a:r>
              <a:rPr lang="it-IT" sz="2000" b="1" dirty="0"/>
              <a:t>Predisposto al Refactoring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C07DF-5DB7-4F10-96FC-58E69900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37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3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S.O.L.I.D. – </a:t>
            </a:r>
            <a:r>
              <a:rPr lang="it-IT" sz="2400" dirty="0"/>
              <a:t>I cinque principi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CB260-A12E-45B6-8437-0703D035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38</a:t>
            </a:fld>
            <a:endParaRPr lang="en-US" dirty="0">
              <a:solidFill>
                <a:srgbClr val="0F6FC6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20CA26-EA29-4D7B-8009-9EB315A7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17" y="1334548"/>
            <a:ext cx="3995990" cy="516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663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S.O.L.I.D. – </a:t>
            </a:r>
            <a:r>
              <a:rPr lang="it-IT" sz="2400" dirty="0"/>
              <a:t>I cinque principi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CB260-A12E-45B6-8437-0703D035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39</a:t>
            </a:fld>
            <a:endParaRPr lang="en-US" dirty="0">
              <a:solidFill>
                <a:srgbClr val="0F6FC6"/>
              </a:solidFill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AB12C0D2-73FD-449C-839E-BA2AF4865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60499"/>
              </p:ext>
            </p:extLst>
          </p:nvPr>
        </p:nvGraphicFramePr>
        <p:xfrm>
          <a:off x="677334" y="1492685"/>
          <a:ext cx="8596668" cy="4548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01">
                  <a:extLst>
                    <a:ext uri="{9D8B030D-6E8A-4147-A177-3AD203B41FA5}">
                      <a16:colId xmlns:a16="http://schemas.microsoft.com/office/drawing/2014/main" val="4241433332"/>
                    </a:ext>
                  </a:extLst>
                </a:gridCol>
                <a:gridCol w="3308233">
                  <a:extLst>
                    <a:ext uri="{9D8B030D-6E8A-4147-A177-3AD203B41FA5}">
                      <a16:colId xmlns:a16="http://schemas.microsoft.com/office/drawing/2014/main" val="2047899763"/>
                    </a:ext>
                  </a:extLst>
                </a:gridCol>
                <a:gridCol w="1360586">
                  <a:extLst>
                    <a:ext uri="{9D8B030D-6E8A-4147-A177-3AD203B41FA5}">
                      <a16:colId xmlns:a16="http://schemas.microsoft.com/office/drawing/2014/main" val="3164423336"/>
                    </a:ext>
                  </a:extLst>
                </a:gridCol>
                <a:gridCol w="2937748">
                  <a:extLst>
                    <a:ext uri="{9D8B030D-6E8A-4147-A177-3AD203B41FA5}">
                      <a16:colId xmlns:a16="http://schemas.microsoft.com/office/drawing/2014/main" val="523787428"/>
                    </a:ext>
                  </a:extLst>
                </a:gridCol>
              </a:tblGrid>
              <a:tr h="40988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Lettera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Acronimo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 pillole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01136"/>
                  </a:ext>
                </a:extLst>
              </a:tr>
              <a:tr h="773994">
                <a:tc>
                  <a:txBody>
                    <a:bodyPr/>
                    <a:lstStyle/>
                    <a:p>
                      <a:pPr algn="ctr"/>
                      <a:r>
                        <a:rPr lang="it-IT" sz="3600" b="1" dirty="0"/>
                        <a:t>S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Principio di singola responsabilità</a:t>
                      </a:r>
                      <a:br>
                        <a:rPr lang="it-IT" sz="1600" dirty="0"/>
                      </a:br>
                      <a:r>
                        <a:rPr lang="it-IT" sz="1600" dirty="0"/>
                        <a:t>(</a:t>
                      </a:r>
                      <a:r>
                        <a:rPr lang="it-IT" sz="1600" i="1" dirty="0"/>
                        <a:t>single responsability principle</a:t>
                      </a:r>
                      <a:r>
                        <a:rPr lang="it-IT" sz="1600" dirty="0"/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SRP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Ogni classe deve avere una e una sola responsabilità, interamente incapsulata al suo interno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24120"/>
                  </a:ext>
                </a:extLst>
              </a:tr>
              <a:tr h="773994">
                <a:tc>
                  <a:txBody>
                    <a:bodyPr/>
                    <a:lstStyle/>
                    <a:p>
                      <a:pPr algn="ctr"/>
                      <a:r>
                        <a:rPr lang="it-IT" sz="3600" b="1" dirty="0"/>
                        <a:t>O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Principio aperto/chiuso</a:t>
                      </a:r>
                      <a:br>
                        <a:rPr lang="it-IT" sz="1600" dirty="0"/>
                      </a:br>
                      <a:r>
                        <a:rPr lang="it-IT" sz="1600" dirty="0"/>
                        <a:t>(</a:t>
                      </a:r>
                      <a:r>
                        <a:rPr lang="it-IT" sz="1600" i="1" dirty="0"/>
                        <a:t>open/closed principle</a:t>
                      </a:r>
                      <a:r>
                        <a:rPr lang="it-IT" sz="1600" dirty="0"/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OCP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Un componente software deve essere aperta alle estensioni ma deve proteggersi da modifiche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874634"/>
                  </a:ext>
                </a:extLst>
              </a:tr>
              <a:tr h="773994">
                <a:tc>
                  <a:txBody>
                    <a:bodyPr/>
                    <a:lstStyle/>
                    <a:p>
                      <a:pPr algn="ctr"/>
                      <a:r>
                        <a:rPr lang="it-IT" sz="3600" b="1" dirty="0"/>
                        <a:t>L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Principio di sostituzione di Liskov</a:t>
                      </a:r>
                      <a:br>
                        <a:rPr lang="it-IT" sz="1600" dirty="0"/>
                      </a:br>
                      <a:r>
                        <a:rPr lang="it-IT" sz="1600" dirty="0"/>
                        <a:t>(</a:t>
                      </a:r>
                      <a:r>
                        <a:rPr lang="it-IT" sz="1600" i="1" dirty="0"/>
                        <a:t>Liskov substitution principle</a:t>
                      </a:r>
                      <a:r>
                        <a:rPr lang="it-IT" sz="1600" dirty="0"/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LSP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Gli oggetti devono essere interscambiabili con dei sottotipi, senza alterare il comportamento del software.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280432"/>
                  </a:ext>
                </a:extLst>
              </a:tr>
              <a:tr h="773994">
                <a:tc>
                  <a:txBody>
                    <a:bodyPr/>
                    <a:lstStyle/>
                    <a:p>
                      <a:pPr algn="ctr"/>
                      <a:r>
                        <a:rPr lang="it-IT" sz="3600" b="1" dirty="0"/>
                        <a:t>I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Princio di segregazione delle interface </a:t>
                      </a:r>
                      <a:br>
                        <a:rPr lang="it-IT" sz="1600" dirty="0"/>
                      </a:br>
                      <a:r>
                        <a:rPr lang="it-IT" sz="1600" dirty="0"/>
                        <a:t>(</a:t>
                      </a:r>
                      <a:r>
                        <a:rPr lang="it-IT" sz="1600" i="1" dirty="0"/>
                        <a:t>Interface segregation principle</a:t>
                      </a:r>
                      <a:r>
                        <a:rPr lang="it-IT" sz="1600" dirty="0"/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ISP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Sarebbero preferibili interfacce specifiche, che una singola generica.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50671"/>
                  </a:ext>
                </a:extLst>
              </a:tr>
              <a:tr h="773994">
                <a:tc>
                  <a:txBody>
                    <a:bodyPr/>
                    <a:lstStyle/>
                    <a:p>
                      <a:pPr algn="ctr"/>
                      <a:r>
                        <a:rPr lang="it-IT" sz="3600" b="1" dirty="0"/>
                        <a:t>D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Principio di inversione delle dipendeze</a:t>
                      </a:r>
                      <a:br>
                        <a:rPr lang="it-IT" sz="1600" dirty="0"/>
                      </a:br>
                      <a:r>
                        <a:rPr lang="it-IT" sz="1600" dirty="0"/>
                        <a:t>(</a:t>
                      </a:r>
                      <a:r>
                        <a:rPr lang="it-IT" sz="1600" i="1" dirty="0"/>
                        <a:t>Dependency inversion principle</a:t>
                      </a:r>
                      <a:r>
                        <a:rPr lang="it-IT" sz="1600" dirty="0"/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Una classe dovrebbe dipendere dalle astrazioni e non da classi concrete.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7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7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Approcci alle Best Practice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537398"/>
            <a:ext cx="8325989" cy="37580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000" b="1" dirty="0"/>
              <a:t>Approccio Clean Code</a:t>
            </a:r>
            <a:r>
              <a:rPr lang="it-IT" sz="2000" dirty="0"/>
              <a:t>:</a:t>
            </a:r>
          </a:p>
          <a:p>
            <a:pPr lvl="1">
              <a:lnSpc>
                <a:spcPct val="150000"/>
              </a:lnSpc>
            </a:pPr>
            <a:r>
              <a:rPr lang="it-IT" sz="1800" dirty="0"/>
              <a:t>Non li tratteremo in questo corso ma vi consiglio un’ottima lettura: </a:t>
            </a:r>
            <a:br>
              <a:rPr lang="it-IT" sz="1800" dirty="0"/>
            </a:br>
            <a:r>
              <a:rPr lang="it-IT" sz="1800" dirty="0">
                <a:hlinkClick r:id="rId3"/>
              </a:rPr>
              <a:t>Clean Code</a:t>
            </a:r>
            <a:endParaRPr lang="it-IT" sz="1800" dirty="0"/>
          </a:p>
          <a:p>
            <a:pPr>
              <a:lnSpc>
                <a:spcPct val="150000"/>
              </a:lnSpc>
            </a:pPr>
            <a:r>
              <a:rPr lang="it-IT" sz="2000" b="1" dirty="0"/>
              <a:t>Approcci Architetturali:</a:t>
            </a:r>
          </a:p>
          <a:p>
            <a:pPr lvl="1">
              <a:lnSpc>
                <a:spcPct val="150000"/>
              </a:lnSpc>
            </a:pPr>
            <a:r>
              <a:rPr lang="it-IT" sz="1800" b="1" dirty="0"/>
              <a:t>Design Pattern</a:t>
            </a:r>
          </a:p>
          <a:p>
            <a:pPr lvl="1">
              <a:lnSpc>
                <a:spcPct val="150000"/>
              </a:lnSpc>
            </a:pPr>
            <a:r>
              <a:rPr lang="it-IT" sz="1800" b="1" dirty="0"/>
              <a:t>Principi Solid</a:t>
            </a:r>
            <a:br>
              <a:rPr lang="it-IT" dirty="0"/>
            </a:br>
            <a:r>
              <a:rPr lang="it-IT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1655A-68B4-4B0D-A44D-49892BE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4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7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S.O.L.I.D – </a:t>
            </a:r>
            <a:r>
              <a:rPr lang="it-IT" sz="2400" dirty="0"/>
              <a:t>Qualche esempio pratico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569"/>
            <a:ext cx="9995382" cy="797136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it-IT" sz="2800" u="sng" dirty="0"/>
              <a:t>Mano al codice!!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D98B3F1-E59B-461B-BB7F-413879BFEA16}"/>
              </a:ext>
            </a:extLst>
          </p:cNvPr>
          <p:cNvSpPr txBox="1">
            <a:spLocks/>
          </p:cNvSpPr>
          <p:nvPr/>
        </p:nvSpPr>
        <p:spPr>
          <a:xfrm>
            <a:off x="677334" y="4332867"/>
            <a:ext cx="6525373" cy="189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it-IT" sz="1400" b="1" dirty="0"/>
              <a:t>Esercizo proposto: </a:t>
            </a:r>
            <a:r>
              <a:rPr lang="it-IT" sz="1400" dirty="0"/>
              <a:t>riprendiamo il nostro </a:t>
            </a:r>
            <a:r>
              <a:rPr lang="it-IT" sz="1400" b="1" dirty="0"/>
              <a:t>Main Project </a:t>
            </a:r>
            <a:r>
              <a:rPr lang="it-IT" sz="1400" dirty="0"/>
              <a:t>e chiediamoci:</a:t>
            </a:r>
            <a:r>
              <a:rPr lang="it-IT" sz="1400" b="1" dirty="0"/>
              <a:t> </a:t>
            </a:r>
          </a:p>
          <a:p>
            <a:pPr lvl="1">
              <a:lnSpc>
                <a:spcPct val="200000"/>
              </a:lnSpc>
            </a:pPr>
            <a:r>
              <a:rPr lang="it-IT" sz="1200" b="1" dirty="0"/>
              <a:t>Abbiamo applicato i Design Pattern? Se si quali?</a:t>
            </a:r>
          </a:p>
          <a:p>
            <a:pPr lvl="1">
              <a:lnSpc>
                <a:spcPct val="200000"/>
              </a:lnSpc>
            </a:pPr>
            <a:r>
              <a:rPr lang="it-IT" sz="1200" b="1" dirty="0"/>
              <a:t>Abbiamo usato i pincipi di SOLID? </a:t>
            </a:r>
            <a:endParaRPr lang="it-IT" sz="1200" dirty="0"/>
          </a:p>
          <a:p>
            <a:pPr lvl="1">
              <a:lnSpc>
                <a:spcPct val="200000"/>
              </a:lnSpc>
            </a:pP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EF3833-1812-4D17-96D9-A62505B7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40</a:t>
            </a:fld>
            <a:endParaRPr lang="en-US" dirty="0">
              <a:solidFill>
                <a:srgbClr val="0F6FC6"/>
              </a:solidFill>
            </a:endParaRPr>
          </a:p>
        </p:txBody>
      </p:sp>
      <p:pic>
        <p:nvPicPr>
          <p:cNvPr id="8" name="Picture 2" descr="Risultati immagini per vs 2017">
            <a:extLst>
              <a:ext uri="{FF2B5EF4-FFF2-40B4-BE49-F238E27FC236}">
                <a16:creationId xmlns:a16="http://schemas.microsoft.com/office/drawing/2014/main" id="{10A573B0-A0D4-4677-9E12-426CDA37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186" y="2277367"/>
            <a:ext cx="1737995" cy="173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A4B8EC85-6B84-4353-BC53-32BE5B6BDB87}"/>
              </a:ext>
            </a:extLst>
          </p:cNvPr>
          <p:cNvSpPr txBox="1">
            <a:spLocks/>
          </p:cNvSpPr>
          <p:nvPr/>
        </p:nvSpPr>
        <p:spPr>
          <a:xfrm>
            <a:off x="677334" y="2139540"/>
            <a:ext cx="8596668" cy="189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it-IT" dirty="0"/>
              <a:t>Esempi di SRP </a:t>
            </a:r>
            <a:r>
              <a:rPr lang="it-IT" dirty="0">
                <a:hlinkClick r:id="rId5"/>
              </a:rPr>
              <a:t>qui</a:t>
            </a:r>
            <a:endParaRPr lang="it-IT" dirty="0"/>
          </a:p>
          <a:p>
            <a:pPr lvl="1">
              <a:lnSpc>
                <a:spcPct val="200000"/>
              </a:lnSpc>
            </a:pPr>
            <a:r>
              <a:rPr lang="it-IT" dirty="0"/>
              <a:t>Esempi di ISP </a:t>
            </a:r>
            <a:r>
              <a:rPr lang="it-IT" dirty="0">
                <a:hlinkClick r:id="rId5"/>
              </a:rPr>
              <a:t>qui</a:t>
            </a:r>
            <a:endParaRPr lang="it-IT" dirty="0"/>
          </a:p>
          <a:p>
            <a:pPr lvl="1">
              <a:lnSpc>
                <a:spcPct val="200000"/>
              </a:lnSpc>
            </a:pPr>
            <a:r>
              <a:rPr lang="it-IT" dirty="0"/>
              <a:t>Esempi di DIP </a:t>
            </a:r>
            <a:r>
              <a:rPr lang="it-IT" dirty="0">
                <a:hlinkClick r:id="rId5"/>
              </a:rPr>
              <a:t>qui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208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01777" y="2906904"/>
            <a:ext cx="5988445" cy="137464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dirty="0"/>
              <a:t>Thank you!</a:t>
            </a:r>
            <a:br>
              <a:rPr lang="it-IT" sz="5400" dirty="0"/>
            </a:br>
            <a:endParaRPr lang="it-IT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AF26AD-72CC-4998-9124-CC0ABFB8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41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3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01777" y="2906904"/>
            <a:ext cx="5988445" cy="1044191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Design Pattern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AF26AD-72CC-4998-9124-CC0ABFB8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5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6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- </a:t>
            </a:r>
            <a:r>
              <a:rPr lang="it-IT" sz="2400" dirty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660699"/>
            <a:ext cx="3819362" cy="4563931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Cos’è un Pattern</a:t>
            </a:r>
          </a:p>
          <a:p>
            <a:r>
              <a:rPr lang="it-IT" dirty="0"/>
              <a:t>Scopo dei Pattern</a:t>
            </a:r>
          </a:p>
          <a:p>
            <a:r>
              <a:rPr lang="it-IT" dirty="0"/>
              <a:t>Definizione</a:t>
            </a:r>
          </a:p>
          <a:p>
            <a:r>
              <a:rPr lang="it-IT" dirty="0"/>
              <a:t>Tipologia dei design pattern</a:t>
            </a:r>
          </a:p>
          <a:p>
            <a:pPr lvl="1"/>
            <a:r>
              <a:rPr lang="it-IT" dirty="0"/>
              <a:t>Creazionali</a:t>
            </a:r>
          </a:p>
          <a:p>
            <a:pPr lvl="2"/>
            <a:r>
              <a:rPr lang="it-IT" dirty="0"/>
              <a:t>Factory Method</a:t>
            </a:r>
          </a:p>
          <a:p>
            <a:pPr lvl="1"/>
            <a:r>
              <a:rPr lang="it-IT" dirty="0"/>
              <a:t>Strutturali</a:t>
            </a:r>
          </a:p>
          <a:p>
            <a:pPr lvl="2"/>
            <a:r>
              <a:rPr lang="it-IT" dirty="0"/>
              <a:t>Decorator</a:t>
            </a:r>
          </a:p>
          <a:p>
            <a:pPr lvl="1"/>
            <a:r>
              <a:rPr lang="it-IT" dirty="0"/>
              <a:t>Comportamentali</a:t>
            </a:r>
          </a:p>
          <a:p>
            <a:pPr lvl="2"/>
            <a:r>
              <a:rPr lang="it-IT" dirty="0"/>
              <a:t>Chain of Responsability</a:t>
            </a:r>
          </a:p>
          <a:p>
            <a:r>
              <a:rPr lang="it-IT" dirty="0"/>
              <a:t>Qualche esempio pratico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pPr marL="0" indent="0">
              <a:lnSpc>
                <a:spcPct val="150000"/>
              </a:lnSpc>
              <a:buNone/>
            </a:pPr>
            <a:br>
              <a:rPr lang="it-IT" dirty="0"/>
            </a:b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1F069C-8C60-404B-A399-8695177C2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661" y="1478864"/>
            <a:ext cx="3509846" cy="49276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CB260-A12E-45B6-8437-0703D035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6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8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Cos’è un Pattern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537399"/>
            <a:ext cx="8325989" cy="4687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È un’IDEA, uno schema </a:t>
            </a:r>
            <a:r>
              <a:rPr lang="it-IT" sz="2000" u="sng" dirty="0"/>
              <a:t>GENERALE E RIUSABILE</a:t>
            </a:r>
          </a:p>
          <a:p>
            <a:pPr>
              <a:lnSpc>
                <a:spcPct val="150000"/>
              </a:lnSpc>
            </a:pPr>
            <a:r>
              <a:rPr lang="it-IT" sz="2200" dirty="0"/>
              <a:t> NON un </a:t>
            </a:r>
            <a:r>
              <a:rPr lang="it-IT" sz="2200" b="1" u="sng" dirty="0"/>
              <a:t>componente</a:t>
            </a:r>
            <a:r>
              <a:rPr lang="it-IT" sz="2200" dirty="0"/>
              <a:t> riusabile perchè </a:t>
            </a:r>
          </a:p>
          <a:p>
            <a:pPr lvl="1">
              <a:lnSpc>
                <a:spcPct val="150000"/>
              </a:lnSpc>
            </a:pPr>
            <a:r>
              <a:rPr lang="it-IT" sz="2000" dirty="0"/>
              <a:t>non è un </a:t>
            </a:r>
            <a:r>
              <a:rPr lang="it-IT" sz="2000" i="1" dirty="0"/>
              <a:t>oggetto</a:t>
            </a:r>
            <a:r>
              <a:rPr lang="it-IT" sz="2000" dirty="0"/>
              <a:t> fisico </a:t>
            </a:r>
          </a:p>
          <a:p>
            <a:pPr lvl="1">
              <a:lnSpc>
                <a:spcPct val="150000"/>
              </a:lnSpc>
            </a:pPr>
            <a:r>
              <a:rPr lang="it-IT" sz="2000" dirty="0"/>
              <a:t>non può essere usato così come è stato definito, ma deve essere contestualizzato all’interno del particolare problema applicativo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C07DF-5DB7-4F10-96FC-58E69900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7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78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Scopo dei Patterns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537399"/>
            <a:ext cx="8325989" cy="468723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Catturare l’esperienza degli esperti</a:t>
            </a:r>
          </a:p>
          <a:p>
            <a:pPr>
              <a:lnSpc>
                <a:spcPct val="150000"/>
              </a:lnSpc>
            </a:pPr>
            <a:r>
              <a:rPr lang="it-IT" sz="1800" dirty="0"/>
              <a:t>Evitare di reinventare ogni volta le stesse cose </a:t>
            </a:r>
          </a:p>
          <a:p>
            <a:pPr>
              <a:lnSpc>
                <a:spcPct val="150000"/>
              </a:lnSpc>
            </a:pPr>
            <a:r>
              <a:rPr lang="it-IT" sz="2000" dirty="0"/>
              <a:t>Cosa fornisce un design pattern al progettista software? </a:t>
            </a:r>
          </a:p>
          <a:p>
            <a:pPr lvl="1">
              <a:lnSpc>
                <a:spcPct val="150000"/>
              </a:lnSpc>
            </a:pPr>
            <a:r>
              <a:rPr lang="it-IT" sz="1800" dirty="0"/>
              <a:t>Una soluzione codificata e consolidata per un problema ricorrente</a:t>
            </a:r>
          </a:p>
          <a:p>
            <a:pPr lvl="1">
              <a:lnSpc>
                <a:spcPct val="150000"/>
              </a:lnSpc>
            </a:pPr>
            <a:r>
              <a:rPr lang="it-IT" sz="1800" dirty="0"/>
              <a:t>Un’astrazione di granularità e livello di astrazione più elevati di una classe</a:t>
            </a:r>
          </a:p>
          <a:p>
            <a:pPr lvl="1">
              <a:lnSpc>
                <a:spcPct val="150000"/>
              </a:lnSpc>
            </a:pPr>
            <a:r>
              <a:rPr lang="it-IT" sz="1800" dirty="0"/>
              <a:t>Un supporto alla comunicazione delle caratteristiche del progetto</a:t>
            </a:r>
          </a:p>
          <a:p>
            <a:pPr lvl="1">
              <a:lnSpc>
                <a:spcPct val="150000"/>
              </a:lnSpc>
            </a:pPr>
            <a:r>
              <a:rPr lang="it-IT" sz="1800" dirty="0"/>
              <a:t>Un modo per progettare software con caratteristiche predefinite</a:t>
            </a:r>
          </a:p>
          <a:p>
            <a:pPr lvl="1">
              <a:lnSpc>
                <a:spcPct val="150000"/>
              </a:lnSpc>
            </a:pPr>
            <a:r>
              <a:rPr lang="it-IT" sz="1800" dirty="0"/>
              <a:t>Un supporto alla progettazione di sistemi complessi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980DC-AD01-4976-95B4-A37C06E1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8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15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Definizione</a:t>
            </a:r>
            <a:endParaRPr lang="it-IT" sz="1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9734" y="3593055"/>
            <a:ext cx="8325989" cy="263157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Un pattern è formato da quattro elementi essenziali:</a:t>
            </a:r>
          </a:p>
          <a:p>
            <a:pPr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dirty="0"/>
              <a:t>Il </a:t>
            </a:r>
            <a:r>
              <a:rPr lang="it-IT" sz="1800" b="1" dirty="0"/>
              <a:t>nome</a:t>
            </a:r>
            <a:r>
              <a:rPr lang="it-IT" sz="1800" dirty="0"/>
              <a:t> del pattern, è utile per descrivere la sua funzionalità in una o due parole. </a:t>
            </a:r>
          </a:p>
          <a:p>
            <a:pPr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dirty="0"/>
              <a:t>Il </a:t>
            </a:r>
            <a:r>
              <a:rPr lang="it-IT" sz="1800" b="1" dirty="0"/>
              <a:t>problema</a:t>
            </a:r>
            <a:r>
              <a:rPr lang="it-IT" sz="1800" dirty="0"/>
              <a:t> nel quale il pattern è applicabile. Spiega il problema e il contesto, a volte descrive dei problemi specifici del design mentre a volte può descrivere strutture di classi e oggetti. Può anche includere una lista di condizioni che devono essere soddisfatte precedentemente perché il pattern possa essere applicato.</a:t>
            </a:r>
          </a:p>
          <a:p>
            <a:pPr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dirty="0"/>
              <a:t>La </a:t>
            </a:r>
            <a:r>
              <a:rPr lang="it-IT" sz="1800" b="1" dirty="0"/>
              <a:t>soluzione</a:t>
            </a:r>
            <a:r>
              <a:rPr lang="it-IT" sz="1800" dirty="0"/>
              <a:t> che descrive in modo astratto come il pattern risolve il problema. Descrive gli elementi che compongono il design, le loro responsabilità e le collaborazioni.</a:t>
            </a:r>
          </a:p>
          <a:p>
            <a:pPr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dirty="0"/>
              <a:t>Le </a:t>
            </a:r>
            <a:r>
              <a:rPr lang="it-IT" sz="1800" b="1" dirty="0"/>
              <a:t>conseguenze</a:t>
            </a:r>
            <a:r>
              <a:rPr lang="it-IT" sz="1800" dirty="0"/>
              <a:t> portate dall'applicazione del pattern. Spesso sono tralasciate ma sono importanti per poter valutare i costi-benefici dell'utilizzo del pattern. </a:t>
            </a:r>
            <a:endParaRPr lang="it-IT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A03F5FE-CC6E-4D33-A2B4-A84E5A20E04C}"/>
              </a:ext>
            </a:extLst>
          </p:cNvPr>
          <p:cNvSpPr txBox="1">
            <a:spLocks/>
          </p:cNvSpPr>
          <p:nvPr/>
        </p:nvSpPr>
        <p:spPr>
          <a:xfrm>
            <a:off x="829734" y="1526642"/>
            <a:ext cx="8325989" cy="2066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2000" b="1" dirty="0"/>
              <a:t>Ogni pattern descrive un problema specifico che ricorre più volte e descrive il nucleo della soluzione a quel problema, in modo da poter utilizzare tale soluzione un milione di volte, senza mai farlo allo stesso modo.</a:t>
            </a:r>
            <a:endParaRPr lang="it-IT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E98C7-9A61-447A-8D6D-73F6B010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9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3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9287</TotalTime>
  <Words>2427</Words>
  <Application>Microsoft Office PowerPoint</Application>
  <PresentationFormat>Widescreen</PresentationFormat>
  <Paragraphs>357</Paragraphs>
  <Slides>41</Slides>
  <Notes>40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Best Practice Design Pattern – SOLID Principle</vt:lpstr>
      <vt:lpstr>Di cosa abbiamo bisogno...</vt:lpstr>
      <vt:lpstr>Perchè «Best Practice»?</vt:lpstr>
      <vt:lpstr>Approcci alle Best Practice</vt:lpstr>
      <vt:lpstr>Design Pattern</vt:lpstr>
      <vt:lpstr>Design Pattern - Indice</vt:lpstr>
      <vt:lpstr>Design Pattern – Cos’è un Pattern</vt:lpstr>
      <vt:lpstr>Design Pattern – Scopo dei Patterns</vt:lpstr>
      <vt:lpstr>Design Pattern – Definizione</vt:lpstr>
      <vt:lpstr>Design Pattern – Definizione</vt:lpstr>
      <vt:lpstr>Design Pattern – Tipologia di Design Patterns</vt:lpstr>
      <vt:lpstr>Design Pattern – Creazionali</vt:lpstr>
      <vt:lpstr>Design Pattern – Creazionali </vt:lpstr>
      <vt:lpstr>Design Pattern – Factory Method</vt:lpstr>
      <vt:lpstr>Design Pattern – Factory Method</vt:lpstr>
      <vt:lpstr>Design Pattern – Factory Method</vt:lpstr>
      <vt:lpstr>Design Pattern – Factory Method</vt:lpstr>
      <vt:lpstr>Design Pattern – Strutturali</vt:lpstr>
      <vt:lpstr>Design Pattern – Strutturali </vt:lpstr>
      <vt:lpstr>Design Pattern – Strutturali </vt:lpstr>
      <vt:lpstr>Design Pattern – Decorator</vt:lpstr>
      <vt:lpstr>Design Pattern – Decorator</vt:lpstr>
      <vt:lpstr>Design Pattern – Decorator</vt:lpstr>
      <vt:lpstr>Design Pattern – Decorator</vt:lpstr>
      <vt:lpstr>Design Pattern – Decorator</vt:lpstr>
      <vt:lpstr>Design Pattern – Comportamentali</vt:lpstr>
      <vt:lpstr>Design Pattern – Comportamentali </vt:lpstr>
      <vt:lpstr>Design Pattern – Comportamentali </vt:lpstr>
      <vt:lpstr>Design Pattern – Comportamentali </vt:lpstr>
      <vt:lpstr>Design Pattern – Chain of Responsability</vt:lpstr>
      <vt:lpstr>Design Pattern – Chain of Responsability</vt:lpstr>
      <vt:lpstr>Design Pattern – Chain of Responsability</vt:lpstr>
      <vt:lpstr>Design Pattern – Chain of Responsability</vt:lpstr>
      <vt:lpstr>Design Pattern – Esempi pratici</vt:lpstr>
      <vt:lpstr>S.O.L.I.D Principle</vt:lpstr>
      <vt:lpstr>S.O.L.I.D. - Indice</vt:lpstr>
      <vt:lpstr>S.O.L.I.D – Cosa significa?</vt:lpstr>
      <vt:lpstr>S.O.L.I.D. – I cinque principi</vt:lpstr>
      <vt:lpstr>S.O.L.I.D. – I cinque principi</vt:lpstr>
      <vt:lpstr>S.O.L.I.D – Qualche esempio pratico</vt:lpstr>
      <vt:lpstr>Thank you!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Programming</dc:title>
  <dc:subject/>
  <dc:creator>Daniel Maran</dc:creator>
  <cp:keywords/>
  <dc:description/>
  <cp:lastModifiedBy>Biondo Igor</cp:lastModifiedBy>
  <cp:revision>165</cp:revision>
  <dcterms:created xsi:type="dcterms:W3CDTF">2016-10-04T08:03:39Z</dcterms:created>
  <dcterms:modified xsi:type="dcterms:W3CDTF">2022-02-03T10:41:59Z</dcterms:modified>
  <cp:category/>
</cp:coreProperties>
</file>