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70" r:id="rId7"/>
    <p:sldId id="289" r:id="rId8"/>
    <p:sldId id="291" r:id="rId9"/>
    <p:sldId id="290" r:id="rId10"/>
    <p:sldId id="292" r:id="rId11"/>
    <p:sldId id="295" r:id="rId12"/>
    <p:sldId id="294" r:id="rId13"/>
    <p:sldId id="293" r:id="rId14"/>
    <p:sldId id="288" r:id="rId15"/>
    <p:sldId id="271" r:id="rId16"/>
    <p:sldId id="273" r:id="rId17"/>
    <p:sldId id="296" r:id="rId18"/>
    <p:sldId id="272" r:id="rId19"/>
    <p:sldId id="280" r:id="rId20"/>
    <p:sldId id="281" r:id="rId21"/>
    <p:sldId id="282" r:id="rId22"/>
    <p:sldId id="261" r:id="rId23"/>
    <p:sldId id="262" r:id="rId24"/>
    <p:sldId id="263" r:id="rId25"/>
    <p:sldId id="297" r:id="rId26"/>
    <p:sldId id="264" r:id="rId27"/>
    <p:sldId id="298" r:id="rId28"/>
    <p:sldId id="299" r:id="rId29"/>
    <p:sldId id="300" r:id="rId30"/>
    <p:sldId id="284" r:id="rId31"/>
    <p:sldId id="285" r:id="rId32"/>
    <p:sldId id="286" r:id="rId33"/>
    <p:sldId id="287" r:id="rId34"/>
  </p:sldIdLst>
  <p:sldSz cx="12192000" cy="6858000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Trebuchet MS" panose="020B0603020202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7" roundtripDataSignature="AMtx7mi/vjytJZ0Cs1iuOXKCFIAxlEMb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166D13-282D-42FF-9263-2B64983F8ADD}">
  <a:tblStyle styleId="{F8166D13-282D-42FF-9263-2B64983F8ADD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tcBdr/>
        <a:fill>
          <a:solidFill>
            <a:srgbClr val="CA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850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909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840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842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860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913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Topshelf è solo una delle tante disponibili. Il fatto che la stiamo studiando non vuoldire che sia la migliore ma solo la più intuitiva. Il mio invito è testarne altre!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8" name="Google Shape;368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8587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4144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2722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809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" name="Google Shape;419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105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569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57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3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9" name="Google Shape;29;p3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3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" name="Google Shape;31;p3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2" name="Google Shape;32;p3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3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0B5394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4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394">
                <a:alpha val="49803"/>
              </a:srgbClr>
            </a:solidFill>
            <a:ln>
              <a:noFill/>
            </a:ln>
          </p:spPr>
        </p:sp>
        <p:sp>
          <p:nvSpPr>
            <p:cNvPr id="35" name="Google Shape;35;p34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6" name="Google Shape;36;p3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5A2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3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0B5394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3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3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3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4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4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44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4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107" name="Google Shape;107;p4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0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4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0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5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5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4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6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46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4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4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4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122" name="Google Shape;122;p4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0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4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0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7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7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4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4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8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4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4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9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9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4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4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3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3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38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38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38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3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1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4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2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2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Google Shape;90;p42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4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93" name="Google Shape;93;p4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3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3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3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33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3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0B5394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3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394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3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Google Shape;18;p33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5A2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3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0B5394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it-it/aspnet/core/fundamentals/configuration/?view=aspnetcore-5.0#c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github.com/DocAigor/background-service-net5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cAigor/background-service-net5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cAigor/background-service-net5" TargetMode="Externa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1507067" y="2374390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it-IT" dirty="0" err="1"/>
              <a:t>Backend</a:t>
            </a:r>
            <a:r>
              <a:rPr lang="it-IT" dirty="0"/>
              <a:t> </a:t>
            </a:r>
            <a:r>
              <a:rPr lang="it-IT" dirty="0" err="1"/>
              <a:t>Principle</a:t>
            </a:r>
            <a:br>
              <a:rPr lang="it-IT" dirty="0"/>
            </a:br>
            <a:r>
              <a:rPr lang="it-IT" sz="2400" dirty="0" err="1"/>
              <a:t>IoC</a:t>
            </a:r>
            <a:r>
              <a:rPr lang="it-IT" sz="2400" dirty="0"/>
              <a:t> + Hosting</a:t>
            </a:r>
            <a:endParaRPr dirty="0"/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it-IT" dirty="0"/>
              <a:t>Yoox Academy </a:t>
            </a:r>
            <a:endParaRPr dirty="0"/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1</a:t>
            </a:fld>
            <a:endParaRPr>
              <a:solidFill>
                <a:srgbClr val="0F6FC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 dirty="0"/>
              <a:t>Configurazione</a:t>
            </a:r>
            <a:endParaRPr dirty="0"/>
          </a:p>
        </p:txBody>
      </p:sp>
      <p:sp>
        <p:nvSpPr>
          <p:cNvPr id="277" name="Google Shape;277;p16"/>
          <p:cNvSpPr txBox="1">
            <a:spLocks noGrp="1"/>
          </p:cNvSpPr>
          <p:nvPr>
            <p:ph type="body" idx="1"/>
          </p:nvPr>
        </p:nvSpPr>
        <p:spPr>
          <a:xfrm>
            <a:off x="732658" y="1270000"/>
            <a:ext cx="8944002" cy="4873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37160" indent="0">
              <a:lnSpc>
                <a:spcPct val="150000"/>
              </a:lnSpc>
              <a:buNone/>
            </a:pPr>
            <a:r>
              <a:rPr lang="it-IT" dirty="0"/>
              <a:t>La configurazione in ASP.NET Core viene eseguita usando uno o più provider </a:t>
            </a:r>
            <a:r>
              <a:rPr lang="it-IT" dirty="0">
                <a:hlinkClick r:id="rId3"/>
              </a:rPr>
              <a:t>di configurazione</a:t>
            </a:r>
            <a:r>
              <a:rPr lang="it-IT" dirty="0"/>
              <a:t>. </a:t>
            </a:r>
            <a:br>
              <a:rPr lang="it-IT" dirty="0"/>
            </a:br>
            <a:r>
              <a:rPr lang="it-IT" dirty="0"/>
              <a:t>I provider di configurazione leggono i dati di configurazione da coppie chiave-valore usando un'ampia gamma di origini di configurazione:</a:t>
            </a:r>
          </a:p>
          <a:p>
            <a:pPr>
              <a:lnSpc>
                <a:spcPct val="150000"/>
              </a:lnSpc>
            </a:pPr>
            <a:r>
              <a:rPr lang="it-IT" dirty="0"/>
              <a:t>Impostazioni file, ad esempio </a:t>
            </a:r>
            <a:r>
              <a:rPr lang="it-IT" i="1" dirty="0" err="1"/>
              <a:t>appsettings.json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/>
              <a:t>Variabili di ambiente</a:t>
            </a:r>
          </a:p>
          <a:p>
            <a:pPr>
              <a:lnSpc>
                <a:spcPct val="150000"/>
              </a:lnSpc>
            </a:pPr>
            <a:r>
              <a:rPr lang="it-IT" dirty="0"/>
              <a:t>File della directory</a:t>
            </a:r>
          </a:p>
          <a:p>
            <a:pPr>
              <a:lnSpc>
                <a:spcPct val="150000"/>
              </a:lnSpc>
            </a:pPr>
            <a:r>
              <a:rPr lang="it-IT" dirty="0"/>
              <a:t>…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1920"/>
              <a:buNone/>
            </a:pPr>
            <a:br>
              <a:rPr lang="it-IT" sz="2400" dirty="0"/>
            </a:br>
            <a:r>
              <a:rPr lang="it-IT" sz="2400" dirty="0"/>
              <a:t>	</a:t>
            </a:r>
            <a:endParaRPr dirty="0"/>
          </a:p>
        </p:txBody>
      </p:sp>
      <p:pic>
        <p:nvPicPr>
          <p:cNvPr id="278" name="Google Shape;27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10</a:t>
            </a:fld>
            <a:endParaRPr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562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 dirty="0"/>
              <a:t>Configurazione</a:t>
            </a:r>
            <a:endParaRPr dirty="0"/>
          </a:p>
        </p:txBody>
      </p:sp>
      <p:sp>
        <p:nvSpPr>
          <p:cNvPr id="277" name="Google Shape;277;p16"/>
          <p:cNvSpPr txBox="1">
            <a:spLocks noGrp="1"/>
          </p:cNvSpPr>
          <p:nvPr>
            <p:ph type="body" idx="1"/>
          </p:nvPr>
        </p:nvSpPr>
        <p:spPr>
          <a:xfrm>
            <a:off x="732658" y="1270000"/>
            <a:ext cx="8944002" cy="4873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" indent="0">
              <a:lnSpc>
                <a:spcPct val="150000"/>
              </a:lnSpc>
              <a:buNone/>
            </a:pPr>
            <a:r>
              <a:rPr lang="it-IT" dirty="0"/>
              <a:t>È possibile utilizzarlo:</a:t>
            </a:r>
          </a:p>
          <a:p>
            <a:pPr>
              <a:lnSpc>
                <a:spcPct val="150000"/>
              </a:lnSpc>
            </a:pPr>
            <a:r>
              <a:rPr lang="it-IT" dirty="0"/>
              <a:t>In fase di build </a:t>
            </a:r>
            <a:r>
              <a:rPr lang="it-IT" dirty="0" err="1"/>
              <a:t>dell’host</a:t>
            </a:r>
            <a:r>
              <a:rPr lang="it-IT" dirty="0"/>
              <a:t>:</a:t>
            </a:r>
          </a:p>
          <a:p>
            <a:pPr>
              <a:lnSpc>
                <a:spcPct val="150000"/>
              </a:lnSpc>
            </a:pPr>
            <a:endParaRPr lang="it-IT" dirty="0"/>
          </a:p>
          <a:p>
            <a:pPr marL="137160" indent="0">
              <a:lnSpc>
                <a:spcPct val="150000"/>
              </a:lnSpc>
              <a:buNone/>
            </a:pPr>
            <a:endParaRPr lang="it-IT" dirty="0"/>
          </a:p>
          <a:p>
            <a:pPr>
              <a:lnSpc>
                <a:spcPct val="150000"/>
              </a:lnSpc>
            </a:pPr>
            <a:endParaRPr lang="it-IT" dirty="0"/>
          </a:p>
          <a:p>
            <a:pPr>
              <a:lnSpc>
                <a:spcPct val="150000"/>
              </a:lnSpc>
            </a:pPr>
            <a:r>
              <a:rPr lang="it-IT" dirty="0"/>
              <a:t>Tramite l’uso dell’interfaccia </a:t>
            </a:r>
            <a:br>
              <a:rPr lang="it-IT" dirty="0"/>
            </a:br>
            <a:r>
              <a:rPr lang="it-IT" dirty="0" err="1"/>
              <a:t>IConfiguration</a:t>
            </a:r>
            <a:r>
              <a:rPr lang="it-IT" dirty="0"/>
              <a:t>: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1920"/>
              <a:buNone/>
            </a:pPr>
            <a:br>
              <a:rPr lang="it-IT" sz="2400" dirty="0"/>
            </a:br>
            <a:r>
              <a:rPr lang="it-IT" sz="2400" dirty="0"/>
              <a:t>	</a:t>
            </a:r>
            <a:endParaRPr dirty="0"/>
          </a:p>
        </p:txBody>
      </p:sp>
      <p:pic>
        <p:nvPicPr>
          <p:cNvPr id="278" name="Google Shape;27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11</a:t>
            </a:fld>
            <a:endParaRPr>
              <a:solidFill>
                <a:srgbClr val="0F6FC6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5892DC5-FEAB-4764-BB47-395B32617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526" y="928170"/>
            <a:ext cx="4393290" cy="246148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2358507-3C98-454C-BB66-7A9A95F6C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7996" y="3468341"/>
            <a:ext cx="3962667" cy="332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35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 dirty="0"/>
              <a:t>Configurazione – accesso chiave valore</a:t>
            </a:r>
            <a:endParaRPr dirty="0"/>
          </a:p>
        </p:txBody>
      </p:sp>
      <p:pic>
        <p:nvPicPr>
          <p:cNvPr id="278" name="Google Shape;27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12</a:t>
            </a:fld>
            <a:endParaRPr>
              <a:solidFill>
                <a:srgbClr val="0F6FC6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43038B6-27DE-481F-A946-70BF523E1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69" y="1708151"/>
            <a:ext cx="4391025" cy="321945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46E5054-DB72-45D2-BC7D-5774DB01B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3227" y="1682087"/>
            <a:ext cx="4939360" cy="414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 dirty="0"/>
              <a:t>Configurazione - </a:t>
            </a:r>
            <a:r>
              <a:rPr lang="it-IT" dirty="0" err="1"/>
              <a:t>Bind</a:t>
            </a:r>
            <a:endParaRPr dirty="0"/>
          </a:p>
        </p:txBody>
      </p:sp>
      <p:pic>
        <p:nvPicPr>
          <p:cNvPr id="278" name="Google Shape;27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13</a:t>
            </a:fld>
            <a:endParaRPr>
              <a:solidFill>
                <a:srgbClr val="0F6FC6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217440E-C5A6-467C-A250-F30FB3811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1484513"/>
            <a:ext cx="2486025" cy="131445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9C72963-11E5-4B66-B1B9-04AB100BE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3061116"/>
            <a:ext cx="3714750" cy="184785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EFB040F-1711-45E7-B193-15F4BB4FF7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7215" y="1356981"/>
            <a:ext cx="5895975" cy="2628900"/>
          </a:xfrm>
          <a:prstGeom prst="rect">
            <a:avLst/>
          </a:prstGeom>
        </p:spPr>
      </p:pic>
      <p:sp>
        <p:nvSpPr>
          <p:cNvPr id="21" name="Google Shape;277;p16">
            <a:extLst>
              <a:ext uri="{FF2B5EF4-FFF2-40B4-BE49-F238E27FC236}">
                <a16:creationId xmlns:a16="http://schemas.microsoft.com/office/drawing/2014/main" id="{6234D83C-0F35-46F3-BDF3-5C1D8F9F9B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27611" y="4163433"/>
            <a:ext cx="5104660" cy="215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Trabuchete MS"/>
              </a:rPr>
              <a:t>Tutte le proprietà devono essere pubbliche e in lettura e scrittura.</a:t>
            </a:r>
          </a:p>
          <a:p>
            <a:pPr>
              <a:lnSpc>
                <a:spcPct val="150000"/>
              </a:lnSpc>
            </a:pPr>
            <a:r>
              <a:rPr lang="it-IT" dirty="0">
                <a:latin typeface="Trabuchete MS"/>
              </a:rPr>
              <a:t>La classe deve essere non astratta e con un costruttore pubblico senza parametri.</a:t>
            </a:r>
            <a:br>
              <a:rPr lang="it-IT" sz="2400" dirty="0"/>
            </a:br>
            <a:r>
              <a:rPr lang="it-IT" sz="2400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9371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"/>
          <p:cNvSpPr txBox="1">
            <a:spLocks noGrp="1"/>
          </p:cNvSpPr>
          <p:nvPr>
            <p:ph type="title"/>
          </p:nvPr>
        </p:nvSpPr>
        <p:spPr>
          <a:xfrm>
            <a:off x="3101777" y="2906904"/>
            <a:ext cx="5988445" cy="1044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it-IT" sz="5400" dirty="0"/>
              <a:t>Background Service</a:t>
            </a:r>
            <a:endParaRPr dirty="0"/>
          </a:p>
        </p:txBody>
      </p:sp>
      <p:pic>
        <p:nvPicPr>
          <p:cNvPr id="270" name="Google Shape;27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14</a:t>
            </a:fld>
            <a:endParaRPr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73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 dirty="0"/>
              <a:t>Background Services – </a:t>
            </a:r>
            <a:r>
              <a:rPr lang="it-IT" sz="2400" dirty="0"/>
              <a:t>Introduzione</a:t>
            </a:r>
            <a:endParaRPr dirty="0"/>
          </a:p>
        </p:txBody>
      </p:sp>
      <p:sp>
        <p:nvSpPr>
          <p:cNvPr id="277" name="Google Shape;277;p16"/>
          <p:cNvSpPr txBox="1">
            <a:spLocks noGrp="1"/>
          </p:cNvSpPr>
          <p:nvPr>
            <p:ph type="body" idx="1"/>
          </p:nvPr>
        </p:nvSpPr>
        <p:spPr>
          <a:xfrm>
            <a:off x="677334" y="1537398"/>
            <a:ext cx="8325989" cy="450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it-IT" sz="2400" dirty="0"/>
              <a:t>I background service (o Worker) in windows sono degli applicativi eseguibili che svolgono dei compiti specifici e sono progettati per lavorare in background, senza l’intervento da parte degli utenti.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it-IT" sz="2400" dirty="0"/>
              <a:t>La loro controparte Linux è chiamata </a:t>
            </a:r>
            <a:r>
              <a:rPr lang="it-IT" sz="2400" dirty="0" err="1"/>
              <a:t>daemon</a:t>
            </a:r>
            <a:r>
              <a:rPr lang="it-IT" sz="2400" dirty="0"/>
              <a:t>.</a:t>
            </a:r>
            <a:br>
              <a:rPr lang="it-IT" sz="2400" dirty="0"/>
            </a:br>
            <a:r>
              <a:rPr lang="it-IT" sz="2400" dirty="0"/>
              <a:t>	</a:t>
            </a:r>
            <a:endParaRPr dirty="0"/>
          </a:p>
        </p:txBody>
      </p:sp>
      <p:pic>
        <p:nvPicPr>
          <p:cNvPr id="278" name="Google Shape;27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15</a:t>
            </a:fld>
            <a:endParaRPr>
              <a:solidFill>
                <a:srgbClr val="0F6FC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 dirty="0"/>
              <a:t>Background Services – </a:t>
            </a:r>
            <a:r>
              <a:rPr lang="it-IT" sz="2400" dirty="0"/>
              <a:t>Introduzione</a:t>
            </a:r>
            <a:endParaRPr dirty="0"/>
          </a:p>
        </p:txBody>
      </p:sp>
      <p:sp>
        <p:nvSpPr>
          <p:cNvPr id="293" name="Google Shape;293;p18"/>
          <p:cNvSpPr txBox="1">
            <a:spLocks noGrp="1"/>
          </p:cNvSpPr>
          <p:nvPr>
            <p:ph type="body" idx="1"/>
          </p:nvPr>
        </p:nvSpPr>
        <p:spPr>
          <a:xfrm>
            <a:off x="677334" y="1537398"/>
            <a:ext cx="8325989" cy="450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76"/>
              <a:buChar char="►"/>
            </a:pPr>
            <a:r>
              <a:rPr lang="it-IT" sz="2220" dirty="0"/>
              <a:t>Su .NET Framework i servizi windows potevano essere creati tramite VS utilizzando l’apposito tipo progetto, </a:t>
            </a:r>
            <a:r>
              <a:rPr lang="it-IT" sz="2220" b="1" dirty="0"/>
              <a:t>NON</a:t>
            </a:r>
            <a:r>
              <a:rPr lang="it-IT" sz="2220" dirty="0"/>
              <a:t> era possibile creare </a:t>
            </a:r>
            <a:r>
              <a:rPr lang="it-IT" sz="2220" dirty="0" err="1"/>
              <a:t>deamon</a:t>
            </a:r>
            <a:r>
              <a:rPr lang="it-IT" sz="2220" dirty="0"/>
              <a:t> su Linux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776"/>
              <a:buChar char="►"/>
            </a:pPr>
            <a:r>
              <a:rPr lang="en-US" sz="2220" dirty="0"/>
              <a:t>Con .NET Core </a:t>
            </a:r>
            <a:r>
              <a:rPr lang="en-US" sz="2220" dirty="0" err="1"/>
              <a:t>i</a:t>
            </a:r>
            <a:r>
              <a:rPr lang="en-US" sz="2220" dirty="0"/>
              <a:t> Worker </a:t>
            </a:r>
            <a:r>
              <a:rPr lang="en-US" sz="2220" dirty="0" err="1"/>
              <a:t>vengono</a:t>
            </a:r>
            <a:r>
              <a:rPr lang="en-US" sz="2220" dirty="0"/>
              <a:t> </a:t>
            </a:r>
            <a:r>
              <a:rPr lang="en-US" sz="2220" dirty="0" err="1"/>
              <a:t>creati</a:t>
            </a:r>
            <a:r>
              <a:rPr lang="en-US" sz="2220" dirty="0"/>
              <a:t> </a:t>
            </a:r>
            <a:r>
              <a:rPr lang="en-US" sz="2220" dirty="0" err="1"/>
              <a:t>tramite</a:t>
            </a:r>
            <a:r>
              <a:rPr lang="en-US" sz="2220" dirty="0"/>
              <a:t> </a:t>
            </a:r>
            <a:r>
              <a:rPr lang="en-US" sz="2220" dirty="0" err="1"/>
              <a:t>BackgroundService</a:t>
            </a:r>
            <a:r>
              <a:rPr lang="en-US" sz="2220" dirty="0"/>
              <a:t> </a:t>
            </a:r>
            <a:r>
              <a:rPr lang="en-US" sz="2220" dirty="0" err="1"/>
              <a:t>che</a:t>
            </a:r>
            <a:r>
              <a:rPr lang="en-US" sz="2220" dirty="0"/>
              <a:t> </a:t>
            </a:r>
            <a:r>
              <a:rPr lang="en-US" sz="2220" dirty="0" err="1"/>
              <a:t>sono</a:t>
            </a:r>
            <a:r>
              <a:rPr lang="en-US" sz="2220" dirty="0"/>
              <a:t> </a:t>
            </a:r>
            <a:r>
              <a:rPr lang="en-US" sz="2220" dirty="0" err="1"/>
              <a:t>compatibili</a:t>
            </a:r>
            <a:r>
              <a:rPr lang="en-US" sz="2220" dirty="0"/>
              <a:t> </a:t>
            </a:r>
            <a:r>
              <a:rPr lang="en-US" sz="2220" dirty="0" err="1"/>
              <a:t>sia</a:t>
            </a:r>
            <a:r>
              <a:rPr lang="en-US" sz="2220" dirty="0"/>
              <a:t> con Linux </a:t>
            </a:r>
            <a:r>
              <a:rPr lang="en-US" sz="2220" dirty="0" err="1"/>
              <a:t>che</a:t>
            </a:r>
            <a:r>
              <a:rPr lang="en-US" sz="2220" dirty="0"/>
              <a:t> con </a:t>
            </a:r>
            <a:r>
              <a:rPr lang="en-US" sz="2220" dirty="0" err="1"/>
              <a:t>sistemi</a:t>
            </a:r>
            <a:r>
              <a:rPr lang="en-US" sz="2220" dirty="0"/>
              <a:t> Windows. </a:t>
            </a:r>
            <a:r>
              <a:rPr lang="en-US" sz="2220" dirty="0" err="1"/>
              <a:t>Questi</a:t>
            </a:r>
            <a:r>
              <a:rPr lang="en-US" sz="2220" dirty="0"/>
              <a:t> </a:t>
            </a:r>
            <a:r>
              <a:rPr lang="en-US" sz="2220" dirty="0" err="1"/>
              <a:t>ultimi</a:t>
            </a:r>
            <a:r>
              <a:rPr lang="en-US" sz="2220" dirty="0"/>
              <a:t> </a:t>
            </a:r>
            <a:r>
              <a:rPr lang="en-US" sz="2220" dirty="0" err="1"/>
              <a:t>possono</a:t>
            </a:r>
            <a:r>
              <a:rPr lang="en-US" sz="2220" dirty="0"/>
              <a:t> </a:t>
            </a:r>
            <a:r>
              <a:rPr lang="en-US" sz="2220" dirty="0" err="1"/>
              <a:t>essere</a:t>
            </a:r>
            <a:r>
              <a:rPr lang="en-US" sz="2220" dirty="0"/>
              <a:t> </a:t>
            </a:r>
            <a:r>
              <a:rPr lang="en-US" sz="2220" dirty="0" err="1"/>
              <a:t>facilmente</a:t>
            </a:r>
            <a:r>
              <a:rPr lang="en-US" sz="2220" dirty="0"/>
              <a:t> </a:t>
            </a:r>
            <a:r>
              <a:rPr lang="en-US" sz="2220" dirty="0" err="1"/>
              <a:t>trasformati</a:t>
            </a:r>
            <a:r>
              <a:rPr lang="en-US" sz="2220" dirty="0"/>
              <a:t> in Windows Service.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776"/>
              <a:buNone/>
            </a:pPr>
            <a:br>
              <a:rPr lang="it-IT" sz="2220" dirty="0"/>
            </a:br>
            <a:r>
              <a:rPr lang="it-IT" sz="2220" dirty="0"/>
              <a:t>	</a:t>
            </a:r>
            <a:endParaRPr dirty="0"/>
          </a:p>
        </p:txBody>
      </p:sp>
      <p:pic>
        <p:nvPicPr>
          <p:cNvPr id="294" name="Google Shape;29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16</a:t>
            </a:fld>
            <a:endParaRPr>
              <a:solidFill>
                <a:srgbClr val="0F6FC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 dirty="0"/>
              <a:t>Background Services</a:t>
            </a:r>
            <a:endParaRPr dirty="0"/>
          </a:p>
        </p:txBody>
      </p:sp>
      <p:pic>
        <p:nvPicPr>
          <p:cNvPr id="294" name="Google Shape;29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17</a:t>
            </a:fld>
            <a:endParaRPr>
              <a:solidFill>
                <a:srgbClr val="0F6FC6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11CF96E-5016-4E95-86CC-64E1A2C2F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1537010"/>
            <a:ext cx="5519280" cy="209089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1F76374-0711-4B1D-B57A-3EE1EB651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3728421"/>
            <a:ext cx="6327148" cy="292022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EFD46CA-878F-4ACB-83C2-7A8ABBAE4B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9659" y="1606657"/>
            <a:ext cx="4425007" cy="312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35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 dirty="0"/>
              <a:t>Windows Services</a:t>
            </a:r>
            <a:endParaRPr dirty="0"/>
          </a:p>
        </p:txBody>
      </p:sp>
      <p:pic>
        <p:nvPicPr>
          <p:cNvPr id="285" name="Google Shape;28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18</a:t>
            </a:fld>
            <a:endParaRPr>
              <a:solidFill>
                <a:srgbClr val="0F6FC6"/>
              </a:solidFill>
            </a:endParaRPr>
          </a:p>
        </p:txBody>
      </p:sp>
      <p:sp>
        <p:nvSpPr>
          <p:cNvPr id="6" name="Google Shape;393;p29">
            <a:extLst>
              <a:ext uri="{FF2B5EF4-FFF2-40B4-BE49-F238E27FC236}">
                <a16:creationId xmlns:a16="http://schemas.microsoft.com/office/drawing/2014/main" id="{FC14E803-4B4B-4E6B-873E-5194997B3ADA}"/>
              </a:ext>
            </a:extLst>
          </p:cNvPr>
          <p:cNvSpPr txBox="1"/>
          <p:nvPr/>
        </p:nvSpPr>
        <p:spPr>
          <a:xfrm>
            <a:off x="677334" y="1480531"/>
            <a:ext cx="577739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it-IT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Mani al codice </a:t>
            </a:r>
            <a:r>
              <a:rPr lang="it-IT" sz="2400" u="sng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Qui</a:t>
            </a:r>
            <a:r>
              <a:rPr lang="it-IT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!</a:t>
            </a: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B23D5F3-28E9-4E71-87B3-E44A80F22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1942155"/>
            <a:ext cx="4550094" cy="319152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6FA3333-D8B7-4A0B-8181-9868D0A56E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045" y="280293"/>
            <a:ext cx="3919341" cy="359390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AACB92C-7D03-4E58-8FF2-24E5861E32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7906" y="3938304"/>
            <a:ext cx="3650074" cy="230766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775E6561-7F09-424F-B620-8DAAFDD1C7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474" y="5272346"/>
            <a:ext cx="5622030" cy="946282"/>
          </a:xfrm>
          <a:prstGeom prst="rect">
            <a:avLst/>
          </a:prstGeom>
        </p:spPr>
      </p:pic>
      <p:sp>
        <p:nvSpPr>
          <p:cNvPr id="18" name="Google Shape;347;p24">
            <a:extLst>
              <a:ext uri="{FF2B5EF4-FFF2-40B4-BE49-F238E27FC236}">
                <a16:creationId xmlns:a16="http://schemas.microsoft.com/office/drawing/2014/main" id="{1763C779-B18F-4FF6-A1AC-3BACBD463545}"/>
              </a:ext>
            </a:extLst>
          </p:cNvPr>
          <p:cNvSpPr txBox="1"/>
          <p:nvPr/>
        </p:nvSpPr>
        <p:spPr>
          <a:xfrm>
            <a:off x="379855" y="6276478"/>
            <a:ext cx="919162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Attenzione: </a:t>
            </a:r>
            <a:r>
              <a:rPr lang="it-IT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bisogna aprire </a:t>
            </a:r>
            <a:r>
              <a:rPr lang="it-IT" sz="1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PS</a:t>
            </a:r>
            <a:r>
              <a:rPr lang="it-IT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o </a:t>
            </a:r>
            <a:r>
              <a:rPr lang="it-IT" sz="1800" b="1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cmd</a:t>
            </a:r>
            <a:r>
              <a:rPr lang="it-IT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come </a:t>
            </a:r>
            <a:r>
              <a:rPr lang="it-IT" sz="1800" u="sng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Administrator</a:t>
            </a:r>
            <a:r>
              <a:rPr lang="it-IT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altrimenti l’installazione fallirà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865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 dirty="0" err="1"/>
              <a:t>Quartz</a:t>
            </a:r>
            <a:endParaRPr sz="4800" dirty="0"/>
          </a:p>
        </p:txBody>
      </p:sp>
      <p:pic>
        <p:nvPicPr>
          <p:cNvPr id="354" name="Google Shape;35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19</a:t>
            </a:fld>
            <a:endParaRPr>
              <a:solidFill>
                <a:srgbClr val="0F6FC6"/>
              </a:solidFill>
            </a:endParaRPr>
          </a:p>
        </p:txBody>
      </p:sp>
      <p:pic>
        <p:nvPicPr>
          <p:cNvPr id="356" name="Google Shape;356;p25" descr="Immagine correlat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32239" y="3903571"/>
            <a:ext cx="3561804" cy="865407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5"/>
          <p:cNvSpPr txBox="1">
            <a:spLocks noGrp="1"/>
          </p:cNvSpPr>
          <p:nvPr>
            <p:ph type="body" idx="1"/>
          </p:nvPr>
        </p:nvSpPr>
        <p:spPr>
          <a:xfrm>
            <a:off x="677334" y="1537398"/>
            <a:ext cx="5418665" cy="450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it-IT" sz="2400" dirty="0" err="1"/>
              <a:t>Quartz</a:t>
            </a:r>
            <a:r>
              <a:rPr lang="it-IT" sz="2400" dirty="0"/>
              <a:t> è una libreria per .NET che permette di creare schedulazioni temporali e di legare a queste degli eventi che possiamo gestire lato codice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/>
              <a:t>Di cosa abbiamo bisogno...</a:t>
            </a:r>
            <a:endParaRPr/>
          </a:p>
        </p:txBody>
      </p:sp>
      <p:sp>
        <p:nvSpPr>
          <p:cNvPr id="156" name="Google Shape;156;p2"/>
          <p:cNvSpPr txBox="1">
            <a:spLocks noGrp="1"/>
          </p:cNvSpPr>
          <p:nvPr>
            <p:ph type="body" idx="1"/>
          </p:nvPr>
        </p:nvSpPr>
        <p:spPr>
          <a:xfrm>
            <a:off x="677334" y="2160590"/>
            <a:ext cx="8596668" cy="276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it-IT" dirty="0"/>
              <a:t>Visual Studio 2019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it-IT" dirty="0" err="1"/>
              <a:t>.Net</a:t>
            </a:r>
            <a:r>
              <a:rPr lang="it-IT" dirty="0"/>
              <a:t> Core 3.1+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it-IT" dirty="0"/>
              <a:t>Saper usare </a:t>
            </a:r>
            <a:r>
              <a:rPr lang="it-IT" b="1" dirty="0"/>
              <a:t>bene</a:t>
            </a:r>
            <a:r>
              <a:rPr lang="it-IT" dirty="0"/>
              <a:t> le interfacce</a:t>
            </a:r>
            <a:endParaRPr dirty="0"/>
          </a:p>
        </p:txBody>
      </p:sp>
      <p:pic>
        <p:nvPicPr>
          <p:cNvPr id="157" name="Google Shape;15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2</a:t>
            </a:fld>
            <a:endParaRPr>
              <a:solidFill>
                <a:srgbClr val="0F6FC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 dirty="0"/>
              <a:t>Self Hosting </a:t>
            </a:r>
            <a:r>
              <a:rPr lang="it-IT" sz="2400" dirty="0"/>
              <a:t>+</a:t>
            </a:r>
            <a:r>
              <a:rPr lang="it-IT" dirty="0"/>
              <a:t> </a:t>
            </a:r>
            <a:r>
              <a:rPr lang="it-IT" sz="2400" dirty="0" err="1"/>
              <a:t>Quartz</a:t>
            </a:r>
            <a:endParaRPr dirty="0"/>
          </a:p>
        </p:txBody>
      </p:sp>
      <p:pic>
        <p:nvPicPr>
          <p:cNvPr id="363" name="Google Shape;36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20</a:t>
            </a:fld>
            <a:endParaRPr>
              <a:solidFill>
                <a:srgbClr val="0F6FC6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02C80D9-A51B-40A8-935B-96C99DD77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070" y="1859136"/>
            <a:ext cx="9540888" cy="366372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 dirty="0"/>
              <a:t>Self Hosting </a:t>
            </a:r>
            <a:r>
              <a:rPr lang="it-IT" sz="2400" dirty="0"/>
              <a:t>+ </a:t>
            </a:r>
            <a:r>
              <a:rPr lang="it-IT" sz="2400" dirty="0" err="1"/>
              <a:t>Quartz</a:t>
            </a:r>
            <a:endParaRPr dirty="0"/>
          </a:p>
        </p:txBody>
      </p:sp>
      <p:pic>
        <p:nvPicPr>
          <p:cNvPr id="371" name="Google Shape;37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21</a:t>
            </a:fld>
            <a:endParaRPr>
              <a:solidFill>
                <a:srgbClr val="0F6FC6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6E8AB6E-612D-454D-B9D8-0425A9CDC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69" y="1930401"/>
            <a:ext cx="5457927" cy="304029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84408A2-52D9-438E-92ED-B5D50D50A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836" y="1930400"/>
            <a:ext cx="5788643" cy="3937361"/>
          </a:xfrm>
          <a:prstGeom prst="rect">
            <a:avLst/>
          </a:prstGeom>
        </p:spPr>
      </p:pic>
      <p:sp>
        <p:nvSpPr>
          <p:cNvPr id="11" name="Google Shape;393;p29">
            <a:extLst>
              <a:ext uri="{FF2B5EF4-FFF2-40B4-BE49-F238E27FC236}">
                <a16:creationId xmlns:a16="http://schemas.microsoft.com/office/drawing/2014/main" id="{BE4A6D67-1FB7-41BD-BC0E-7E64B7815FA8}"/>
              </a:ext>
            </a:extLst>
          </p:cNvPr>
          <p:cNvSpPr txBox="1"/>
          <p:nvPr/>
        </p:nvSpPr>
        <p:spPr>
          <a:xfrm>
            <a:off x="712639" y="5944863"/>
            <a:ext cx="577739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it-IT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Mani al codice </a:t>
            </a:r>
            <a:r>
              <a:rPr lang="it-IT" sz="2400" u="sng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Qui</a:t>
            </a:r>
            <a:r>
              <a:rPr lang="it-IT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!</a:t>
            </a: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 txBox="1">
            <a:spLocks noGrp="1"/>
          </p:cNvSpPr>
          <p:nvPr>
            <p:ph type="title"/>
          </p:nvPr>
        </p:nvSpPr>
        <p:spPr>
          <a:xfrm>
            <a:off x="3101777" y="2736301"/>
            <a:ext cx="5988445" cy="1385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60"/>
              <a:buFont typeface="Trebuchet MS"/>
              <a:buNone/>
            </a:pPr>
            <a:r>
              <a:rPr lang="it-IT" sz="4860"/>
              <a:t>Inversion Of Control</a:t>
            </a:r>
            <a:br>
              <a:rPr lang="it-IT" sz="4860"/>
            </a:br>
            <a:r>
              <a:rPr lang="it-IT" sz="3240"/>
              <a:t>(IoC)</a:t>
            </a:r>
            <a:endParaRPr sz="4860"/>
          </a:p>
        </p:txBody>
      </p:sp>
      <p:pic>
        <p:nvPicPr>
          <p:cNvPr id="194" name="Google Shape;19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22</a:t>
            </a:fld>
            <a:endParaRPr>
              <a:solidFill>
                <a:srgbClr val="0F6FC6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/>
              <a:t>IoC– </a:t>
            </a:r>
            <a:r>
              <a:rPr lang="it-IT" sz="2400"/>
              <a:t>Definizione formale</a:t>
            </a:r>
            <a:endParaRPr/>
          </a:p>
        </p:txBody>
      </p:sp>
      <p:sp>
        <p:nvSpPr>
          <p:cNvPr id="201" name="Google Shape;201;p7"/>
          <p:cNvSpPr txBox="1">
            <a:spLocks noGrp="1"/>
          </p:cNvSpPr>
          <p:nvPr>
            <p:ph type="body" idx="1"/>
          </p:nvPr>
        </p:nvSpPr>
        <p:spPr>
          <a:xfrm>
            <a:off x="677334" y="1537398"/>
            <a:ext cx="8325989" cy="450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t-IT" sz="2000" i="1"/>
              <a:t>«</a:t>
            </a:r>
            <a:r>
              <a:rPr lang="it-IT" sz="2000" b="1" i="1"/>
              <a:t>IoC</a:t>
            </a:r>
            <a:r>
              <a:rPr lang="it-IT" sz="2000" i="1"/>
              <a:t> </a:t>
            </a:r>
            <a:r>
              <a:rPr lang="it-IT" sz="2000" b="1" i="1"/>
              <a:t>(Inversion of Control)</a:t>
            </a:r>
            <a:r>
              <a:rPr lang="it-IT" sz="2000" i="1"/>
              <a:t> si intende un design pattern, secondo il quale si tende a tener </a:t>
            </a:r>
            <a:r>
              <a:rPr lang="it-IT" sz="2000" b="1" i="1"/>
              <a:t>disaccoppiati</a:t>
            </a:r>
            <a:r>
              <a:rPr lang="it-IT" sz="2000" i="1"/>
              <a:t> i singoli componenti di un sistema, in cui le eventuali </a:t>
            </a:r>
            <a:r>
              <a:rPr lang="it-IT" sz="2000" b="1" i="1"/>
              <a:t>dipendenze</a:t>
            </a:r>
            <a:r>
              <a:rPr lang="it-IT" sz="2000" i="1"/>
              <a:t> non vengono scritte all'interno del componente stesso, ma gli vengono iniettate dall'esterno ... gli oggetti quindi non istanziano e richiamano gli oggetti dal quale il loro lavoro dipende, ma queste funzionalità vengono fornite da un ambiente esterno tramite dei contratti definiti da entrambe le entità.»</a:t>
            </a:r>
            <a:endParaRPr sz="2800"/>
          </a:p>
        </p:txBody>
      </p:sp>
      <p:pic>
        <p:nvPicPr>
          <p:cNvPr id="202" name="Google Shape;20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23</a:t>
            </a:fld>
            <a:endParaRPr>
              <a:solidFill>
                <a:srgbClr val="0F6FC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/>
              <a:t>IoC– </a:t>
            </a:r>
            <a:r>
              <a:rPr lang="it-IT" sz="2400"/>
              <a:t>Descrizione informale</a:t>
            </a:r>
            <a:endParaRPr/>
          </a:p>
        </p:txBody>
      </p:sp>
      <p:sp>
        <p:nvSpPr>
          <p:cNvPr id="209" name="Google Shape;209;p8"/>
          <p:cNvSpPr txBox="1">
            <a:spLocks noGrp="1"/>
          </p:cNvSpPr>
          <p:nvPr>
            <p:ph type="body" idx="1"/>
          </p:nvPr>
        </p:nvSpPr>
        <p:spPr>
          <a:xfrm>
            <a:off x="677334" y="1537398"/>
            <a:ext cx="8325989" cy="450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it-IT" sz="2400" dirty="0"/>
              <a:t>Il pattern </a:t>
            </a:r>
            <a:r>
              <a:rPr lang="it-IT" sz="2400" dirty="0" err="1"/>
              <a:t>IoC</a:t>
            </a:r>
            <a:r>
              <a:rPr lang="it-IT" sz="2400" dirty="0"/>
              <a:t> segue il cosiddetto principio di </a:t>
            </a:r>
            <a:r>
              <a:rPr lang="it-IT" sz="2400" dirty="0" err="1"/>
              <a:t>Holliwood</a:t>
            </a:r>
            <a:r>
              <a:rPr lang="it-IT" sz="2400" dirty="0"/>
              <a:t>:</a:t>
            </a:r>
            <a:endParaRPr dirty="0"/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it-IT" dirty="0"/>
              <a:t>“</a:t>
            </a:r>
            <a:r>
              <a:rPr lang="it-IT" dirty="0" err="1"/>
              <a:t>don’t</a:t>
            </a:r>
            <a:r>
              <a:rPr lang="it-IT" dirty="0"/>
              <a:t> call </a:t>
            </a:r>
            <a:r>
              <a:rPr lang="it-IT" dirty="0" err="1"/>
              <a:t>us</a:t>
            </a:r>
            <a:r>
              <a:rPr lang="it-IT" dirty="0"/>
              <a:t>, </a:t>
            </a:r>
            <a:r>
              <a:rPr lang="it-IT" dirty="0" err="1"/>
              <a:t>we’ll</a:t>
            </a:r>
            <a:r>
              <a:rPr lang="it-IT" dirty="0"/>
              <a:t> call </a:t>
            </a:r>
            <a:r>
              <a:rPr lang="it-IT" dirty="0" err="1"/>
              <a:t>you</a:t>
            </a:r>
            <a:r>
              <a:rPr lang="it-IT" dirty="0"/>
              <a:t>”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it-IT" sz="2400" dirty="0"/>
              <a:t>L’idea principale è quella di far sì che un unico punto centrale del software si faccia carico di gestire la relazione tra i componenti e le loro dipendenze e che si occupi di iniettarle e «richiamarle» solo quando necessario.</a:t>
            </a:r>
            <a:endParaRPr dirty="0"/>
          </a:p>
        </p:txBody>
      </p:sp>
      <p:pic>
        <p:nvPicPr>
          <p:cNvPr id="210" name="Google Shape;21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24</a:t>
            </a:fld>
            <a:endParaRPr>
              <a:solidFill>
                <a:srgbClr val="0F6FC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 dirty="0" err="1"/>
              <a:t>IoC</a:t>
            </a:r>
            <a:endParaRPr dirty="0"/>
          </a:p>
        </p:txBody>
      </p:sp>
      <p:sp>
        <p:nvSpPr>
          <p:cNvPr id="217" name="Google Shape;217;p9"/>
          <p:cNvSpPr txBox="1">
            <a:spLocks noGrp="1"/>
          </p:cNvSpPr>
          <p:nvPr>
            <p:ph type="body" idx="1"/>
          </p:nvPr>
        </p:nvSpPr>
        <p:spPr>
          <a:xfrm>
            <a:off x="677334" y="1537398"/>
            <a:ext cx="8325989" cy="450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it-IT" sz="2400" dirty="0"/>
              <a:t>Essendo l’argomento complesso lo suddivideremo in due parti:</a:t>
            </a:r>
            <a:endParaRPr dirty="0"/>
          </a:p>
          <a:p>
            <a:pPr marL="742950" lvl="1" indent="-285750">
              <a:lnSpc>
                <a:spcPct val="150000"/>
              </a:lnSpc>
              <a:buSzPts val="1760"/>
            </a:pPr>
            <a:r>
              <a:rPr lang="it-IT" sz="2200" b="1" dirty="0"/>
              <a:t>Parte teorica: </a:t>
            </a:r>
            <a:r>
              <a:rPr lang="it-IT" sz="2200" dirty="0"/>
              <a:t>approfondiremo del modulo Best </a:t>
            </a:r>
            <a:r>
              <a:rPr lang="it-IT" sz="2200" dirty="0" err="1"/>
              <a:t>Practice</a:t>
            </a:r>
            <a:r>
              <a:rPr lang="it-IT" sz="2200" dirty="0"/>
              <a:t> (in particolare DI) tornando sull’argomento</a:t>
            </a:r>
            <a:endParaRPr lang="it-IT" sz="2200" b="1" dirty="0"/>
          </a:p>
          <a:p>
            <a:pPr marL="742950" lvl="1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760"/>
              <a:buChar char="►"/>
            </a:pPr>
            <a:r>
              <a:rPr lang="it-IT" sz="2200" b="1" dirty="0"/>
              <a:t>Parte pratica: </a:t>
            </a:r>
            <a:r>
              <a:rPr lang="it-IT" sz="2200" dirty="0"/>
              <a:t>studieremo un esempio su come applicare l’</a:t>
            </a:r>
            <a:r>
              <a:rPr lang="it-IT" sz="2200" dirty="0" err="1"/>
              <a:t>IoC</a:t>
            </a:r>
            <a:endParaRPr dirty="0"/>
          </a:p>
        </p:txBody>
      </p:sp>
      <p:pic>
        <p:nvPicPr>
          <p:cNvPr id="218" name="Google Shape;21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25</a:t>
            </a:fld>
            <a:endParaRPr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937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 dirty="0" err="1"/>
              <a:t>IoC</a:t>
            </a:r>
            <a:endParaRPr dirty="0"/>
          </a:p>
        </p:txBody>
      </p:sp>
      <p:sp>
        <p:nvSpPr>
          <p:cNvPr id="217" name="Google Shape;217;p9"/>
          <p:cNvSpPr txBox="1">
            <a:spLocks noGrp="1"/>
          </p:cNvSpPr>
          <p:nvPr>
            <p:ph type="body" idx="1"/>
          </p:nvPr>
        </p:nvSpPr>
        <p:spPr>
          <a:xfrm>
            <a:off x="677334" y="1537398"/>
            <a:ext cx="8325989" cy="450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it-IT" sz="2400" dirty="0"/>
              <a:t>Una classe può creare un'istanza </a:t>
            </a:r>
            <a:r>
              <a:rPr lang="it-IT" sz="2400" b="1" dirty="0" err="1"/>
              <a:t>MyDependency</a:t>
            </a:r>
            <a:r>
              <a:rPr lang="it-IT" sz="2400" dirty="0"/>
              <a:t> della classe per utilizzare il relativo metodo </a:t>
            </a:r>
            <a:r>
              <a:rPr lang="it-IT" sz="2400" b="1" dirty="0" err="1"/>
              <a:t>WriteMessage</a:t>
            </a:r>
            <a:r>
              <a:rPr lang="it-IT" sz="2400" dirty="0"/>
              <a:t> . Nell'esempio seguente la </a:t>
            </a:r>
            <a:r>
              <a:rPr lang="it-IT" sz="2400" b="1" dirty="0" err="1"/>
              <a:t>MyDependency</a:t>
            </a:r>
            <a:r>
              <a:rPr lang="it-IT" sz="2400" dirty="0"/>
              <a:t> classe è una dipendenza della classe </a:t>
            </a:r>
            <a:r>
              <a:rPr lang="it-IT" sz="2400" b="1" dirty="0" err="1"/>
              <a:t>IndexModel</a:t>
            </a:r>
            <a:r>
              <a:rPr lang="it-IT" sz="2400" dirty="0"/>
              <a:t> :</a:t>
            </a:r>
          </a:p>
        </p:txBody>
      </p:sp>
      <p:pic>
        <p:nvPicPr>
          <p:cNvPr id="218" name="Google Shape;21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26</a:t>
            </a:fld>
            <a:endParaRPr>
              <a:solidFill>
                <a:srgbClr val="0F6FC6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7724966-794E-429A-894A-A60D211E6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309" y="3917286"/>
            <a:ext cx="5781675" cy="2124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 dirty="0" err="1"/>
              <a:t>IoC</a:t>
            </a:r>
            <a:endParaRPr dirty="0"/>
          </a:p>
        </p:txBody>
      </p:sp>
      <p:sp>
        <p:nvSpPr>
          <p:cNvPr id="217" name="Google Shape;217;p9"/>
          <p:cNvSpPr txBox="1">
            <a:spLocks noGrp="1"/>
          </p:cNvSpPr>
          <p:nvPr>
            <p:ph type="body" idx="1"/>
          </p:nvPr>
        </p:nvSpPr>
        <p:spPr>
          <a:xfrm>
            <a:off x="677334" y="1395355"/>
            <a:ext cx="9594130" cy="450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it-IT" sz="1700" dirty="0"/>
              <a:t>La classe crea e dipende direttamente dalla </a:t>
            </a:r>
            <a:r>
              <a:rPr lang="it-IT" sz="1700" b="1" dirty="0" err="1"/>
              <a:t>MyDependency</a:t>
            </a:r>
            <a:r>
              <a:rPr lang="it-IT" sz="1700" dirty="0"/>
              <a:t> classe . Le dipendenze del codice, come nell'esempio precedente, sono problematiche e devono essere evitate per i motivi seguenti: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it-IT" sz="1700" dirty="0"/>
              <a:t>Per sostituire </a:t>
            </a:r>
            <a:r>
              <a:rPr lang="it-IT" sz="1700" dirty="0" err="1"/>
              <a:t>MyDependency</a:t>
            </a:r>
            <a:r>
              <a:rPr lang="it-IT" sz="1700" dirty="0"/>
              <a:t> con un'implementazione diversa, </a:t>
            </a:r>
            <a:r>
              <a:rPr lang="it-IT" sz="1700" dirty="0" err="1"/>
              <a:t>IndexModel</a:t>
            </a:r>
            <a:r>
              <a:rPr lang="it-IT" sz="1700" dirty="0"/>
              <a:t> è necessario modificare la classe 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920"/>
              <a:buNone/>
            </a:pPr>
            <a:endParaRPr lang="it-IT" sz="17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it-IT" sz="1700" dirty="0"/>
              <a:t>Se </a:t>
            </a:r>
            <a:r>
              <a:rPr lang="it-IT" sz="1700" dirty="0" err="1"/>
              <a:t>MyDependency</a:t>
            </a:r>
            <a:r>
              <a:rPr lang="it-IT" sz="1700" dirty="0"/>
              <a:t> sono disponibili dipendenze, devono essere configurate anche dalla </a:t>
            </a:r>
            <a:r>
              <a:rPr lang="it-IT" sz="1700" dirty="0" err="1"/>
              <a:t>IndexModel</a:t>
            </a:r>
            <a:r>
              <a:rPr lang="it-IT" sz="1700" dirty="0"/>
              <a:t> classe . In un progetto di grandi dimensioni con più classi che dipendono da </a:t>
            </a:r>
            <a:r>
              <a:rPr lang="it-IT" sz="1700" dirty="0" err="1"/>
              <a:t>MyDependency</a:t>
            </a:r>
            <a:r>
              <a:rPr lang="it-IT" sz="1700" dirty="0"/>
              <a:t>, il codice di configurazione diventa sparso in tutta l'app.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920"/>
              <a:buNone/>
            </a:pPr>
            <a:endParaRPr lang="it-IT" sz="17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it-IT" sz="1700" i="1" dirty="0"/>
              <a:t>È difficile eseguire </a:t>
            </a:r>
            <a:r>
              <a:rPr lang="it-IT" sz="1700" i="1" dirty="0" err="1"/>
              <a:t>unit</a:t>
            </a:r>
            <a:r>
              <a:rPr lang="it-IT" sz="1700" i="1" dirty="0"/>
              <a:t> test di questa implementazione. L'app dovrebbe usare una classe </a:t>
            </a:r>
            <a:r>
              <a:rPr lang="it-IT" sz="1700" i="1" dirty="0" err="1"/>
              <a:t>MyDependency</a:t>
            </a:r>
            <a:r>
              <a:rPr lang="it-IT" sz="1700" i="1" dirty="0"/>
              <a:t> fittizia o </a:t>
            </a:r>
            <a:r>
              <a:rPr lang="it-IT" sz="1700" i="1" dirty="0" err="1"/>
              <a:t>stub</a:t>
            </a:r>
            <a:r>
              <a:rPr lang="it-IT" sz="1700" i="1" dirty="0"/>
              <a:t>, ma ciò non è possibile con questo approccio.</a:t>
            </a:r>
            <a:endParaRPr sz="1700" b="1" i="1" dirty="0"/>
          </a:p>
        </p:txBody>
      </p:sp>
      <p:pic>
        <p:nvPicPr>
          <p:cNvPr id="218" name="Google Shape;21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27</a:t>
            </a:fld>
            <a:endParaRPr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764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 dirty="0" err="1"/>
              <a:t>IoC</a:t>
            </a:r>
            <a:endParaRPr dirty="0"/>
          </a:p>
        </p:txBody>
      </p:sp>
      <p:sp>
        <p:nvSpPr>
          <p:cNvPr id="217" name="Google Shape;217;p9"/>
          <p:cNvSpPr txBox="1">
            <a:spLocks noGrp="1"/>
          </p:cNvSpPr>
          <p:nvPr>
            <p:ph type="body" idx="1"/>
          </p:nvPr>
        </p:nvSpPr>
        <p:spPr>
          <a:xfrm>
            <a:off x="677334" y="1537398"/>
            <a:ext cx="9114736" cy="450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it-IT" sz="2400" dirty="0"/>
              <a:t>L'inserimento delle dipendenze consente di risolvere questi problemi tramite: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lang="it-IT" sz="24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it-IT" sz="2400" dirty="0"/>
              <a:t>L'uso di un'interfaccia o di una classe di base per astrarre l'implementazione delle dipendenze.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920"/>
              <a:buNone/>
            </a:pPr>
            <a:endParaRPr lang="it-IT" sz="24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it-IT" sz="2400" b="1" dirty="0"/>
              <a:t>La registrazione della dipendenza in un contenitore di servizi (</a:t>
            </a:r>
            <a:r>
              <a:rPr lang="it-IT" sz="2400" b="1" dirty="0" err="1"/>
              <a:t>IServiceCollection</a:t>
            </a:r>
            <a:r>
              <a:rPr lang="it-IT" sz="2400" b="1" dirty="0"/>
              <a:t>).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920"/>
              <a:buNone/>
            </a:pPr>
            <a:endParaRPr lang="it-IT" sz="24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it-IT" sz="2400" u="sng" dirty="0"/>
              <a:t>L'inserimento del servizio nel costruttore della classe in cui viene usato. Il framework si assume la responsabilità della creazione di un'istanza della dipendenza e della sua eliminazione quando non è più necessaria.</a:t>
            </a:r>
            <a:endParaRPr lang="it-IT" sz="2200" b="1" u="sng" dirty="0"/>
          </a:p>
        </p:txBody>
      </p:sp>
      <p:pic>
        <p:nvPicPr>
          <p:cNvPr id="218" name="Google Shape;21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28</a:t>
            </a:fld>
            <a:endParaRPr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997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 dirty="0" err="1"/>
              <a:t>IoC</a:t>
            </a:r>
            <a:endParaRPr dirty="0"/>
          </a:p>
        </p:txBody>
      </p:sp>
      <p:pic>
        <p:nvPicPr>
          <p:cNvPr id="218" name="Google Shape;21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29</a:t>
            </a:fld>
            <a:endParaRPr>
              <a:solidFill>
                <a:srgbClr val="0F6FC6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3BC7E86-D10A-437B-A220-DDD01D549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1564412"/>
            <a:ext cx="4933950" cy="131445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D144480-24C9-4CFF-A2AC-72686CEB8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3016929"/>
            <a:ext cx="5743575" cy="185737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C3F151E-DD8E-4A02-ACC1-C7706DDD6D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2113" y="1564412"/>
            <a:ext cx="4991100" cy="73342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C9C99B7-E0CB-43A8-8EB8-3EE3934B17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6514" y="2640837"/>
            <a:ext cx="55149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9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 dirty="0" err="1"/>
              <a:t>Backend</a:t>
            </a:r>
            <a:r>
              <a:rPr lang="it-IT" dirty="0"/>
              <a:t> ?</a:t>
            </a:r>
            <a:endParaRPr dirty="0"/>
          </a:p>
        </p:txBody>
      </p:sp>
      <p:sp>
        <p:nvSpPr>
          <p:cNvPr id="164" name="Google Shape;164;p3"/>
          <p:cNvSpPr txBox="1">
            <a:spLocks noGrp="1"/>
          </p:cNvSpPr>
          <p:nvPr>
            <p:ph type="body" idx="1"/>
          </p:nvPr>
        </p:nvSpPr>
        <p:spPr>
          <a:xfrm>
            <a:off x="627559" y="1674263"/>
            <a:ext cx="4591050" cy="512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it-IT">
                <a:solidFill>
                  <a:srgbClr val="595959"/>
                </a:solidFill>
              </a:rPr>
              <a:t>Di cosa parliamo quando diciamo backend?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i="1" u="sng">
              <a:solidFill>
                <a:srgbClr val="595959"/>
              </a:solidFill>
            </a:endParaRPr>
          </a:p>
        </p:txBody>
      </p:sp>
      <p:pic>
        <p:nvPicPr>
          <p:cNvPr id="165" name="Google Shape;16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3</a:t>
            </a:fld>
            <a:endParaRPr>
              <a:solidFill>
                <a:srgbClr val="0F6FC6"/>
              </a:solidFill>
            </a:endParaRPr>
          </a:p>
        </p:txBody>
      </p:sp>
      <p:pic>
        <p:nvPicPr>
          <p:cNvPr id="167" name="Google Shape;16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0010" y="2731752"/>
            <a:ext cx="459105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"/>
          <p:cNvSpPr txBox="1"/>
          <p:nvPr/>
        </p:nvSpPr>
        <p:spPr>
          <a:xfrm>
            <a:off x="2217413" y="5779752"/>
            <a:ext cx="140117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NO</a:t>
            </a:r>
            <a:endParaRPr sz="2800" b="1" i="0" u="none" strike="noStrike" cap="non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9" name="Google Shape;169;p3" descr="Risultati immagini per backend funny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35662" y="489994"/>
            <a:ext cx="3738340" cy="528975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"/>
          <p:cNvSpPr txBox="1"/>
          <p:nvPr/>
        </p:nvSpPr>
        <p:spPr>
          <a:xfrm>
            <a:off x="6704247" y="5844786"/>
            <a:ext cx="140117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i="0" u="none" strike="noStrike" cap="none">
                <a:solidFill>
                  <a:srgbClr val="54A838"/>
                </a:solidFill>
                <a:latin typeface="Trebuchet MS"/>
                <a:ea typeface="Trebuchet MS"/>
                <a:cs typeface="Trebuchet MS"/>
                <a:sym typeface="Trebuchet MS"/>
              </a:rPr>
              <a:t>YES</a:t>
            </a:r>
            <a:endParaRPr sz="2800" b="1" i="0" u="none" strike="noStrike" cap="none">
              <a:solidFill>
                <a:srgbClr val="54A83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 dirty="0"/>
              <a:t>Self Hosting </a:t>
            </a:r>
            <a:r>
              <a:rPr lang="it-IT" sz="2400" dirty="0"/>
              <a:t>+ </a:t>
            </a:r>
            <a:r>
              <a:rPr lang="it-IT" sz="2400" dirty="0" err="1"/>
              <a:t>Quartz</a:t>
            </a:r>
            <a:r>
              <a:rPr lang="it-IT" sz="2400" dirty="0"/>
              <a:t> + </a:t>
            </a:r>
            <a:r>
              <a:rPr lang="it-IT" sz="2400" dirty="0" err="1"/>
              <a:t>IoC</a:t>
            </a:r>
            <a:endParaRPr dirty="0"/>
          </a:p>
        </p:txBody>
      </p:sp>
      <p:pic>
        <p:nvPicPr>
          <p:cNvPr id="388" name="Google Shape;38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30</a:t>
            </a:fld>
            <a:endParaRPr>
              <a:solidFill>
                <a:srgbClr val="0F6FC6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6D15904-63A5-4B5B-BB4A-B331F7CC9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1280106"/>
            <a:ext cx="5417600" cy="434833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F568055-8DB1-4767-BF27-B9BAE53C7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374" y="1280106"/>
            <a:ext cx="4552950" cy="3914775"/>
          </a:xfrm>
          <a:prstGeom prst="rect">
            <a:avLst/>
          </a:prstGeom>
        </p:spPr>
      </p:pic>
      <p:sp>
        <p:nvSpPr>
          <p:cNvPr id="13" name="Google Shape;393;p29">
            <a:extLst>
              <a:ext uri="{FF2B5EF4-FFF2-40B4-BE49-F238E27FC236}">
                <a16:creationId xmlns:a16="http://schemas.microsoft.com/office/drawing/2014/main" id="{8D932AAC-7717-4AE7-8938-AAEE6BED4C90}"/>
              </a:ext>
            </a:extLst>
          </p:cNvPr>
          <p:cNvSpPr txBox="1"/>
          <p:nvPr/>
        </p:nvSpPr>
        <p:spPr>
          <a:xfrm>
            <a:off x="712639" y="5944863"/>
            <a:ext cx="577739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it-IT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Mani al codice </a:t>
            </a:r>
            <a:r>
              <a:rPr lang="it-IT" sz="2400" u="sng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Qui</a:t>
            </a:r>
            <a:r>
              <a:rPr lang="it-IT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!</a:t>
            </a: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/>
              <a:t>Backend Principle – </a:t>
            </a:r>
            <a:r>
              <a:rPr lang="it-IT" sz="2400"/>
              <a:t>Qualche esempio pratico</a:t>
            </a:r>
            <a:endParaRPr sz="1400"/>
          </a:p>
        </p:txBody>
      </p:sp>
      <p:pic>
        <p:nvPicPr>
          <p:cNvPr id="399" name="Google Shape;39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0"/>
          <p:cNvSpPr txBox="1">
            <a:spLocks noGrp="1"/>
          </p:cNvSpPr>
          <p:nvPr>
            <p:ph type="body" idx="1"/>
          </p:nvPr>
        </p:nvSpPr>
        <p:spPr>
          <a:xfrm>
            <a:off x="677334" y="1257569"/>
            <a:ext cx="9995382" cy="797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it-IT" sz="2800" u="sng" dirty="0"/>
              <a:t>Mano al codice!!</a:t>
            </a:r>
            <a:endParaRPr dirty="0"/>
          </a:p>
        </p:txBody>
      </p:sp>
      <p:sp>
        <p:nvSpPr>
          <p:cNvPr id="401" name="Google Shape;401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31</a:t>
            </a:fld>
            <a:endParaRPr>
              <a:solidFill>
                <a:srgbClr val="0F6FC6"/>
              </a:solidFill>
            </a:endParaRPr>
          </a:p>
        </p:txBody>
      </p:sp>
      <p:pic>
        <p:nvPicPr>
          <p:cNvPr id="402" name="Google Shape;402;p30" descr="Risultati immagini per vs 20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21665" y="1136755"/>
            <a:ext cx="1737995" cy="173799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0"/>
          <p:cNvSpPr txBox="1"/>
          <p:nvPr/>
        </p:nvSpPr>
        <p:spPr>
          <a:xfrm>
            <a:off x="677334" y="2005070"/>
            <a:ext cx="7913329" cy="4085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1" indent="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it-IT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Realizzare un servizio che:</a:t>
            </a:r>
            <a:endParaRPr dirty="0"/>
          </a:p>
          <a:p>
            <a:pPr marL="457200" marR="0" lvl="1" algn="l" rtl="0">
              <a:lnSpc>
                <a:spcPct val="1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</a:pPr>
            <a:r>
              <a:rPr lang="it-IT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 una schedulazione di 30 secondi vada a leggere dalla folder </a:t>
            </a:r>
            <a:br>
              <a:rPr lang="it-IT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it-IT" sz="1600" b="1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C:\bmi-calculator\input </a:t>
            </a:r>
            <a:r>
              <a:rPr lang="it-IT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tutti i file .csv presenti con il formato:</a:t>
            </a:r>
            <a:endParaRPr dirty="0"/>
          </a:p>
          <a:p>
            <a:pPr marL="457200" marR="0" lvl="1" algn="l" rtl="0">
              <a:lnSpc>
                <a:spcPct val="1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</a:pPr>
            <a:br>
              <a:rPr lang="it-IT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it-IT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Sulla base dei dati letti per paziente devono calcolare l’indice di massa corporeo  con la formula:</a:t>
            </a:r>
            <a:br>
              <a:rPr lang="it-IT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it-IT" sz="1600" b="1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BMI = peso / altezza * altezza</a:t>
            </a:r>
            <a:br>
              <a:rPr lang="it-IT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it-IT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 stabilire se il paziente è </a:t>
            </a:r>
            <a:endParaRPr dirty="0"/>
          </a:p>
        </p:txBody>
      </p:sp>
      <p:graphicFrame>
        <p:nvGraphicFramePr>
          <p:cNvPr id="404" name="Google Shape;404;p30"/>
          <p:cNvGraphicFramePr/>
          <p:nvPr/>
        </p:nvGraphicFramePr>
        <p:xfrm>
          <a:off x="4797612" y="4646171"/>
          <a:ext cx="3339150" cy="1518750"/>
        </p:xfrm>
        <a:graphic>
          <a:graphicData uri="http://schemas.openxmlformats.org/drawingml/2006/table">
            <a:tbl>
              <a:tblPr firstRow="1" bandRow="1">
                <a:noFill/>
                <a:tableStyleId>{F8166D13-282D-42FF-9263-2B64983F8ADD}</a:tableStyleId>
              </a:tblPr>
              <a:tblGrid>
                <a:gridCol w="166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500" u="none" strike="noStrike" cap="none"/>
                        <a:t>Classificazione</a:t>
                      </a:r>
                      <a:endParaRPr sz="1500" u="none" strike="noStrike" cap="none"/>
                    </a:p>
                  </a:txBody>
                  <a:tcPr marL="75125" marR="75125" marT="37575" marB="37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500" u="none" strike="noStrike" cap="none"/>
                        <a:t>BMI</a:t>
                      </a:r>
                      <a:endParaRPr sz="1500" u="none" strike="noStrike" cap="none"/>
                    </a:p>
                  </a:txBody>
                  <a:tcPr marL="75125" marR="75125" marT="37575" marB="37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500" u="none" strike="noStrike" cap="none"/>
                        <a:t>Sottopeso</a:t>
                      </a:r>
                      <a:endParaRPr sz="1500" u="none" strike="noStrike" cap="none"/>
                    </a:p>
                  </a:txBody>
                  <a:tcPr marL="75125" marR="75125" marT="37575" marB="37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500" u="none" strike="noStrike" cap="none"/>
                        <a:t>&lt; 18.5</a:t>
                      </a:r>
                      <a:endParaRPr sz="1500" u="none" strike="noStrike" cap="none"/>
                    </a:p>
                  </a:txBody>
                  <a:tcPr marL="75125" marR="75125" marT="37575" marB="37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500" u="none" strike="noStrike" cap="none"/>
                        <a:t>Normale</a:t>
                      </a:r>
                      <a:endParaRPr sz="1500" u="none" strike="noStrike" cap="none"/>
                    </a:p>
                  </a:txBody>
                  <a:tcPr marL="75125" marR="75125" marT="37575" marB="37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500" u="none" strike="noStrike" cap="none"/>
                        <a:t>18.5 – 24.9</a:t>
                      </a:r>
                      <a:endParaRPr sz="1500" u="none" strike="noStrike" cap="none"/>
                    </a:p>
                  </a:txBody>
                  <a:tcPr marL="75125" marR="75125" marT="37575" marB="37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500" u="none" strike="noStrike" cap="none"/>
                        <a:t>Sovrappeso</a:t>
                      </a:r>
                      <a:endParaRPr sz="1500" u="none" strike="noStrike" cap="none"/>
                    </a:p>
                  </a:txBody>
                  <a:tcPr marL="75125" marR="75125" marT="37575" marB="37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500" u="none" strike="noStrike" cap="none"/>
                        <a:t> 25 – 29</a:t>
                      </a:r>
                      <a:endParaRPr sz="1500" u="none" strike="noStrike" cap="none"/>
                    </a:p>
                  </a:txBody>
                  <a:tcPr marL="75125" marR="75125" marT="37575" marB="37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500" u="none" strike="noStrike" cap="none"/>
                        <a:t>Obeso</a:t>
                      </a:r>
                      <a:endParaRPr sz="1500" u="none" strike="noStrike" cap="none"/>
                    </a:p>
                  </a:txBody>
                  <a:tcPr marL="75125" marR="75125" marT="37575" marB="37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500" u="none" strike="noStrike" cap="none"/>
                        <a:t>&gt;= 30</a:t>
                      </a:r>
                      <a:endParaRPr sz="1500" u="none" strike="noStrike" cap="none"/>
                    </a:p>
                  </a:txBody>
                  <a:tcPr marL="75125" marR="75125" marT="37575" marB="37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5" name="Google Shape;405;p30"/>
          <p:cNvSpPr txBox="1"/>
          <p:nvPr/>
        </p:nvSpPr>
        <p:spPr>
          <a:xfrm>
            <a:off x="1401979" y="3703101"/>
            <a:ext cx="75303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Nome Paziente ; Peso ; Altezza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/>
              <a:t>Backend Principle – </a:t>
            </a:r>
            <a:r>
              <a:rPr lang="it-IT" sz="2400"/>
              <a:t>Qualche esempio pratico</a:t>
            </a:r>
            <a:endParaRPr sz="1400"/>
          </a:p>
        </p:txBody>
      </p:sp>
      <p:pic>
        <p:nvPicPr>
          <p:cNvPr id="411" name="Google Shape;41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1"/>
          <p:cNvSpPr txBox="1">
            <a:spLocks noGrp="1"/>
          </p:cNvSpPr>
          <p:nvPr>
            <p:ph type="body" idx="1"/>
          </p:nvPr>
        </p:nvSpPr>
        <p:spPr>
          <a:xfrm>
            <a:off x="677334" y="1257569"/>
            <a:ext cx="9995382" cy="797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it-IT" sz="2800" u="sng"/>
              <a:t>Mano al codice!!</a:t>
            </a:r>
            <a:endParaRPr/>
          </a:p>
        </p:txBody>
      </p:sp>
      <p:sp>
        <p:nvSpPr>
          <p:cNvPr id="413" name="Google Shape;413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32</a:t>
            </a:fld>
            <a:endParaRPr>
              <a:solidFill>
                <a:srgbClr val="0F6FC6"/>
              </a:solidFill>
            </a:endParaRPr>
          </a:p>
        </p:txBody>
      </p:sp>
      <p:pic>
        <p:nvPicPr>
          <p:cNvPr id="414" name="Google Shape;414;p31" descr="Risultati immagini per vs 20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21665" y="1136755"/>
            <a:ext cx="1737995" cy="173799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1"/>
          <p:cNvSpPr txBox="1"/>
          <p:nvPr/>
        </p:nvSpPr>
        <p:spPr>
          <a:xfrm>
            <a:off x="677334" y="2139540"/>
            <a:ext cx="7913329" cy="286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42950" marR="0" lvl="1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 panose="020B0604020202020204" pitchFamily="34" charset="0"/>
              <a:buChar char="•"/>
            </a:pPr>
            <a:r>
              <a:rPr lang="it-IT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 dati in output dovranno essere prodotti sulla folder </a:t>
            </a:r>
            <a:br>
              <a:rPr lang="it-IT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it-IT" sz="1600" b="1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C:\bmi-calculator\output </a:t>
            </a:r>
            <a:r>
              <a:rPr lang="it-IT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 dovranno essere in formato .csv  con formato:</a:t>
            </a:r>
            <a:endParaRPr dirty="0"/>
          </a:p>
        </p:txBody>
      </p:sp>
      <p:sp>
        <p:nvSpPr>
          <p:cNvPr id="416" name="Google Shape;416;p31"/>
          <p:cNvSpPr txBox="1"/>
          <p:nvPr/>
        </p:nvSpPr>
        <p:spPr>
          <a:xfrm>
            <a:off x="1425388" y="3429000"/>
            <a:ext cx="75303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Noma Paziente ; BMI Calcolato ; Classificazione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2"/>
          <p:cNvSpPr txBox="1">
            <a:spLocks noGrp="1"/>
          </p:cNvSpPr>
          <p:nvPr>
            <p:ph type="title"/>
          </p:nvPr>
        </p:nvSpPr>
        <p:spPr>
          <a:xfrm>
            <a:off x="3101777" y="2906904"/>
            <a:ext cx="5988445" cy="1044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it-IT" sz="5400"/>
              <a:t>Thank you!</a:t>
            </a:r>
            <a:endParaRPr/>
          </a:p>
        </p:txBody>
      </p:sp>
      <p:pic>
        <p:nvPicPr>
          <p:cNvPr id="422" name="Google Shape;42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33</a:t>
            </a:fld>
            <a:endParaRPr>
              <a:solidFill>
                <a:srgbClr val="0F6FC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/>
              <a:t>Backend ?</a:t>
            </a:r>
            <a:endParaRPr/>
          </a:p>
        </p:txBody>
      </p:sp>
      <p:sp>
        <p:nvSpPr>
          <p:cNvPr id="176" name="Google Shape;176;p4"/>
          <p:cNvSpPr txBox="1">
            <a:spLocks noGrp="1"/>
          </p:cNvSpPr>
          <p:nvPr>
            <p:ph type="body" idx="1"/>
          </p:nvPr>
        </p:nvSpPr>
        <p:spPr>
          <a:xfrm>
            <a:off x="677334" y="1537398"/>
            <a:ext cx="8325989" cy="450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it-IT" sz="2400"/>
              <a:t>Con Backend intendiamo tutti quei sotware che non hanno interazione diretta con l’utente ma che nascono per dare supporto agli applicativi di Frontend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it-IT" sz="2400"/>
              <a:t>Come il Frontend anche il Backend ha la sua suite di tecnologie specifiche e di linguaggi appositi</a:t>
            </a:r>
            <a:br>
              <a:rPr lang="it-IT" sz="2400"/>
            </a:br>
            <a:r>
              <a:rPr lang="it-IT" sz="2400"/>
              <a:t>	</a:t>
            </a:r>
            <a:endParaRPr/>
          </a:p>
        </p:txBody>
      </p:sp>
      <p:pic>
        <p:nvPicPr>
          <p:cNvPr id="177" name="Google Shape;17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4</a:t>
            </a:fld>
            <a:endParaRPr>
              <a:solidFill>
                <a:srgbClr val="0F6FC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/>
              <a:t>Cosa vedremo in questo percorso</a:t>
            </a:r>
            <a:endParaRPr/>
          </a:p>
        </p:txBody>
      </p:sp>
      <p:sp>
        <p:nvSpPr>
          <p:cNvPr id="184" name="Google Shape;184;p5"/>
          <p:cNvSpPr txBox="1">
            <a:spLocks noGrp="1"/>
          </p:cNvSpPr>
          <p:nvPr>
            <p:ph type="body" idx="1"/>
          </p:nvPr>
        </p:nvSpPr>
        <p:spPr>
          <a:xfrm>
            <a:off x="677334" y="1495472"/>
            <a:ext cx="6637867" cy="4687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85750" indent="-285750">
              <a:lnSpc>
                <a:spcPct val="150000"/>
              </a:lnSpc>
              <a:buSzPts val="1760"/>
            </a:pPr>
            <a:r>
              <a:rPr lang="it-IT" sz="2800" dirty="0"/>
              <a:t>Self Hosting</a:t>
            </a:r>
          </a:p>
          <a:p>
            <a:pPr marL="742950" lvl="1" indent="-285750">
              <a:lnSpc>
                <a:spcPct val="150000"/>
              </a:lnSpc>
              <a:buSzPts val="1760"/>
            </a:pPr>
            <a:r>
              <a:rPr lang="it-IT" sz="2200" dirty="0" err="1"/>
              <a:t>IHostBuilder</a:t>
            </a:r>
            <a:endParaRPr lang="it-IT" sz="2200" dirty="0"/>
          </a:p>
          <a:p>
            <a:pPr marL="742950" lvl="1" indent="-285750">
              <a:lnSpc>
                <a:spcPct val="150000"/>
              </a:lnSpc>
              <a:buSzPts val="1760"/>
            </a:pPr>
            <a:r>
              <a:rPr lang="it-IT" sz="2200" dirty="0" err="1"/>
              <a:t>IConfiguration</a:t>
            </a:r>
            <a:endParaRPr lang="it-IT" sz="2200" dirty="0"/>
          </a:p>
          <a:p>
            <a:pPr marL="742950" lvl="1" indent="-285750">
              <a:lnSpc>
                <a:spcPct val="150000"/>
              </a:lnSpc>
              <a:buSzPts val="1760"/>
            </a:pPr>
            <a:r>
              <a:rPr lang="it-IT" sz="2200" dirty="0" err="1"/>
              <a:t>BackgroundService</a:t>
            </a:r>
            <a:endParaRPr lang="it-IT" sz="2200" dirty="0"/>
          </a:p>
          <a:p>
            <a:pPr marL="285750" indent="-285750">
              <a:lnSpc>
                <a:spcPct val="150000"/>
              </a:lnSpc>
              <a:buSzPts val="1760"/>
            </a:pPr>
            <a:r>
              <a:rPr lang="it-IT" sz="2200" dirty="0" err="1"/>
              <a:t>Quartz</a:t>
            </a:r>
            <a:endParaRPr lang="it-IT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80"/>
              <a:buChar char="►"/>
            </a:pPr>
            <a:r>
              <a:rPr lang="it-IT" sz="2600" dirty="0" err="1"/>
              <a:t>Inversion</a:t>
            </a:r>
            <a:r>
              <a:rPr lang="it-IT" sz="2600" dirty="0"/>
              <a:t> Of Control (</a:t>
            </a:r>
            <a:r>
              <a:rPr lang="it-IT" sz="2600" dirty="0" err="1"/>
              <a:t>IoC</a:t>
            </a:r>
            <a:r>
              <a:rPr lang="it-IT" sz="2600" dirty="0"/>
              <a:t>)</a:t>
            </a:r>
            <a:endParaRPr dirty="0"/>
          </a:p>
          <a:p>
            <a:pPr marL="742950" lvl="1" indent="-285750">
              <a:lnSpc>
                <a:spcPct val="150000"/>
              </a:lnSpc>
              <a:buSzPts val="1760"/>
            </a:pPr>
            <a:r>
              <a:rPr lang="it-IT" sz="2200" dirty="0" err="1"/>
              <a:t>IServiceCollection</a:t>
            </a:r>
            <a:endParaRPr dirty="0"/>
          </a:p>
          <a:p>
            <a:pPr marL="285750" indent="-285750">
              <a:lnSpc>
                <a:spcPct val="150000"/>
              </a:lnSpc>
              <a:buSzPts val="1760"/>
            </a:pPr>
            <a:r>
              <a:rPr lang="it-IT" sz="2000" dirty="0"/>
              <a:t>Self Hosting</a:t>
            </a:r>
            <a:r>
              <a:rPr lang="it-IT" sz="2200" dirty="0"/>
              <a:t> + </a:t>
            </a:r>
            <a:r>
              <a:rPr lang="it-IT" sz="2200" dirty="0" err="1"/>
              <a:t>IoC</a:t>
            </a:r>
            <a:r>
              <a:rPr lang="it-IT" sz="2200" dirty="0"/>
              <a:t> + </a:t>
            </a:r>
            <a:r>
              <a:rPr lang="it-IT" sz="2000" dirty="0" err="1"/>
              <a:t>Quartz</a:t>
            </a:r>
            <a:r>
              <a:rPr lang="it-IT" sz="2000" dirty="0"/>
              <a:t> </a:t>
            </a:r>
            <a:r>
              <a:rPr lang="it-IT" sz="2200" dirty="0"/>
              <a:t>= livello</a:t>
            </a:r>
            <a:endParaRPr dirty="0"/>
          </a:p>
        </p:txBody>
      </p:sp>
      <p:pic>
        <p:nvPicPr>
          <p:cNvPr id="185" name="Google Shape;18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5</a:t>
            </a:fld>
            <a:endParaRPr>
              <a:solidFill>
                <a:srgbClr val="0F6FC6"/>
              </a:solidFill>
            </a:endParaRPr>
          </a:p>
        </p:txBody>
      </p:sp>
      <p:pic>
        <p:nvPicPr>
          <p:cNvPr id="188" name="Google Shape;188;p5" descr="Risultati immagini per batman logo 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02278" y="5597495"/>
            <a:ext cx="909270" cy="681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Amazon.com: C# 9 and .NET 5 – Modern Cross-Platform Development: Build  intelligent apps, websites, and services with Blazor, ASP.NET Core, and  Entity Framework Core using Visual Studio Code, 5th Edition eBook :">
            <a:extLst>
              <a:ext uri="{FF2B5EF4-FFF2-40B4-BE49-F238E27FC236}">
                <a16:creationId xmlns:a16="http://schemas.microsoft.com/office/drawing/2014/main" id="{570462DC-83F7-4A2A-8A5B-190D70E6D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499" y="1495472"/>
            <a:ext cx="2968097" cy="366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"/>
          <p:cNvSpPr txBox="1">
            <a:spLocks noGrp="1"/>
          </p:cNvSpPr>
          <p:nvPr>
            <p:ph type="title"/>
          </p:nvPr>
        </p:nvSpPr>
        <p:spPr>
          <a:xfrm>
            <a:off x="3101777" y="2906904"/>
            <a:ext cx="5988445" cy="1044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it-IT" sz="5400" dirty="0"/>
              <a:t>Self Hosting</a:t>
            </a:r>
            <a:endParaRPr dirty="0"/>
          </a:p>
        </p:txBody>
      </p:sp>
      <p:pic>
        <p:nvPicPr>
          <p:cNvPr id="270" name="Google Shape;27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6</a:t>
            </a:fld>
            <a:endParaRPr>
              <a:solidFill>
                <a:srgbClr val="0F6FC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 dirty="0"/>
              <a:t>Self-Hosting</a:t>
            </a:r>
            <a:endParaRPr dirty="0"/>
          </a:p>
        </p:txBody>
      </p:sp>
      <p:sp>
        <p:nvSpPr>
          <p:cNvPr id="277" name="Google Shape;277;p16"/>
          <p:cNvSpPr txBox="1">
            <a:spLocks noGrp="1"/>
          </p:cNvSpPr>
          <p:nvPr>
            <p:ph type="body" idx="1"/>
          </p:nvPr>
        </p:nvSpPr>
        <p:spPr>
          <a:xfrm>
            <a:off x="677334" y="1537398"/>
            <a:ext cx="8325989" cy="450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 dirty="0"/>
              <a:t>Con </a:t>
            </a:r>
            <a:r>
              <a:rPr lang="en-US" sz="2400" dirty="0" err="1"/>
              <a:t>l’avvento</a:t>
            </a:r>
            <a:r>
              <a:rPr lang="en-US" sz="2400" dirty="0"/>
              <a:t> di .NET Core non </a:t>
            </a:r>
            <a:r>
              <a:rPr lang="en-US" sz="2400" dirty="0" err="1"/>
              <a:t>esistono</a:t>
            </a:r>
            <a:r>
              <a:rPr lang="en-US" sz="2400" dirty="0"/>
              <a:t> </a:t>
            </a:r>
            <a:r>
              <a:rPr lang="en-US" sz="2400" dirty="0" err="1"/>
              <a:t>più</a:t>
            </a:r>
            <a:r>
              <a:rPr lang="en-US" sz="2400" dirty="0"/>
              <a:t> “</a:t>
            </a:r>
            <a:r>
              <a:rPr lang="en-US" sz="2400" dirty="0" err="1"/>
              <a:t>tipologie</a:t>
            </a:r>
            <a:r>
              <a:rPr lang="en-US" sz="2400" dirty="0"/>
              <a:t>” di </a:t>
            </a:r>
            <a:r>
              <a:rPr lang="en-US" sz="2400" dirty="0" err="1"/>
              <a:t>progetti</a:t>
            </a:r>
            <a:r>
              <a:rPr lang="en-US" sz="2400" dirty="0"/>
              <a:t> </a:t>
            </a:r>
            <a:r>
              <a:rPr lang="en-US" sz="2400" dirty="0" err="1"/>
              <a:t>nativi</a:t>
            </a:r>
            <a:r>
              <a:rPr lang="en-US" sz="2400" dirty="0"/>
              <a:t> come in </a:t>
            </a:r>
            <a:r>
              <a:rPr lang="en-US" sz="2400" dirty="0" err="1"/>
              <a:t>.Net</a:t>
            </a:r>
            <a:r>
              <a:rPr lang="en-US" sz="2400" dirty="0"/>
              <a:t> Framework: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en-US" dirty="0"/>
              <a:t>WCF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en-US" dirty="0"/>
              <a:t>ASP .NET Web Forms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en-US" dirty="0"/>
              <a:t>ASP .NET MVC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en-US" dirty="0"/>
              <a:t>Service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en-US" dirty="0"/>
              <a:t>….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920"/>
            </a:pP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it-IT" sz="2400" dirty="0"/>
              <a:t>Ogni tipologia di applicativo è </a:t>
            </a:r>
            <a:r>
              <a:rPr lang="it-IT" sz="2400" i="1" dirty="0"/>
              <a:t>Console App </a:t>
            </a:r>
            <a:r>
              <a:rPr lang="it-IT" sz="2400" dirty="0"/>
              <a:t>che si occupa di </a:t>
            </a:r>
            <a:r>
              <a:rPr lang="it-IT" sz="2400" i="1" dirty="0" err="1"/>
              <a:t>hostare</a:t>
            </a:r>
            <a:r>
              <a:rPr lang="it-IT" sz="2400" dirty="0"/>
              <a:t> un applicativo Web o Generico</a:t>
            </a:r>
            <a:br>
              <a:rPr lang="it-IT" sz="2400" dirty="0"/>
            </a:br>
            <a:r>
              <a:rPr lang="it-IT" sz="2400" dirty="0"/>
              <a:t>	</a:t>
            </a:r>
            <a:endParaRPr dirty="0"/>
          </a:p>
        </p:txBody>
      </p:sp>
      <p:pic>
        <p:nvPicPr>
          <p:cNvPr id="278" name="Google Shape;27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7</a:t>
            </a:fld>
            <a:endParaRPr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61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 dirty="0"/>
              <a:t>Self-Hosting</a:t>
            </a:r>
            <a:endParaRPr dirty="0"/>
          </a:p>
        </p:txBody>
      </p:sp>
      <p:sp>
        <p:nvSpPr>
          <p:cNvPr id="277" name="Google Shape;277;p16"/>
          <p:cNvSpPr txBox="1">
            <a:spLocks noGrp="1"/>
          </p:cNvSpPr>
          <p:nvPr>
            <p:ph type="body" idx="1"/>
          </p:nvPr>
        </p:nvSpPr>
        <p:spPr>
          <a:xfrm>
            <a:off x="677334" y="1537398"/>
            <a:ext cx="8325989" cy="450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342900" lvl="0" indent="-342900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it-IT" sz="2400" dirty="0"/>
              <a:t>Un </a:t>
            </a:r>
            <a:r>
              <a:rPr lang="it-IT" sz="2400" dirty="0" err="1"/>
              <a:t>host</a:t>
            </a:r>
            <a:r>
              <a:rPr lang="it-IT" sz="2400" dirty="0"/>
              <a:t> è un oggetto che incapsula le risorse di </a:t>
            </a:r>
            <a:r>
              <a:rPr lang="it-IT" sz="2400" dirty="0" err="1"/>
              <a:t>un'app</a:t>
            </a:r>
            <a:r>
              <a:rPr lang="it-IT" sz="2400" dirty="0"/>
              <a:t>, ad esempio: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it-IT" sz="2200" dirty="0"/>
              <a:t>Inserimento di dipendenze (DI)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it-IT" sz="2200" dirty="0"/>
              <a:t>Registrazione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it-IT" sz="2200" dirty="0"/>
              <a:t>Configurazione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it-IT" sz="2200" dirty="0" err="1"/>
              <a:t>IHostedService</a:t>
            </a:r>
            <a:r>
              <a:rPr lang="it-IT" sz="2200" dirty="0"/>
              <a:t> Implementazioni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920"/>
            </a:pPr>
            <a:endParaRPr lang="it-IT" sz="2200" dirty="0"/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it-IT" sz="2400" dirty="0"/>
              <a:t>All'avvio, un </a:t>
            </a:r>
            <a:r>
              <a:rPr lang="it-IT" sz="2400" dirty="0" err="1"/>
              <a:t>host</a:t>
            </a:r>
            <a:r>
              <a:rPr lang="it-IT" sz="2400" dirty="0"/>
              <a:t> chiama su ogni implementazione di registrata nella raccolta di servizi ospitati del </a:t>
            </a:r>
            <a:r>
              <a:rPr lang="it-IT" sz="2400" dirty="0" err="1"/>
              <a:t>IHostedService.StartAsync</a:t>
            </a:r>
            <a:r>
              <a:rPr lang="it-IT" sz="2400" dirty="0"/>
              <a:t> </a:t>
            </a:r>
            <a:r>
              <a:rPr lang="it-IT" sz="2400" dirty="0" err="1"/>
              <a:t>IHostedService</a:t>
            </a:r>
            <a:r>
              <a:rPr lang="it-IT" sz="2400" dirty="0"/>
              <a:t> contenitore del servizio. In </a:t>
            </a:r>
            <a:r>
              <a:rPr lang="it-IT" sz="2400" dirty="0" err="1"/>
              <a:t>un'app</a:t>
            </a:r>
            <a:r>
              <a:rPr lang="it-IT" sz="2400" dirty="0"/>
              <a:t> Web, una delle implementazioni di </a:t>
            </a:r>
            <a:r>
              <a:rPr lang="it-IT" sz="2400" dirty="0" err="1"/>
              <a:t>IHostedService</a:t>
            </a:r>
            <a:r>
              <a:rPr lang="it-IT" sz="2400" dirty="0"/>
              <a:t> è un servizio web che avvia un'implementazione del server HTTP.</a:t>
            </a: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SzPts val="1920"/>
            </a:pPr>
            <a:endParaRPr lang="it-IT" sz="2400" dirty="0"/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it-IT" sz="2400" dirty="0"/>
              <a:t>Il motivo principale per cui tutte le risorse interdipendenti dell'app sono incluse in un unico oggetto è la gestione del ciclo di vita, vale a dire il controllo sull'avvio dell'app e sull'arresto normale.</a:t>
            </a:r>
            <a:endParaRPr dirty="0"/>
          </a:p>
        </p:txBody>
      </p:sp>
      <p:pic>
        <p:nvPicPr>
          <p:cNvPr id="278" name="Google Shape;27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8</a:t>
            </a:fld>
            <a:endParaRPr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1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 dirty="0"/>
              <a:t>Self-Hosting</a:t>
            </a:r>
            <a:endParaRPr dirty="0"/>
          </a:p>
        </p:txBody>
      </p:sp>
      <p:sp>
        <p:nvSpPr>
          <p:cNvPr id="277" name="Google Shape;277;p16"/>
          <p:cNvSpPr txBox="1">
            <a:spLocks noGrp="1"/>
          </p:cNvSpPr>
          <p:nvPr>
            <p:ph type="body" idx="1"/>
          </p:nvPr>
        </p:nvSpPr>
        <p:spPr>
          <a:xfrm>
            <a:off x="732658" y="1270000"/>
            <a:ext cx="3727682" cy="1522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dirty="0"/>
              <a:t>Cosa </a:t>
            </a:r>
            <a:r>
              <a:rPr lang="en-US" dirty="0" err="1"/>
              <a:t>differenzia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vari</a:t>
            </a:r>
            <a:r>
              <a:rPr lang="en-US" dirty="0"/>
              <a:t> </a:t>
            </a:r>
            <a:r>
              <a:rPr lang="en-US" dirty="0" err="1"/>
              <a:t>progetti</a:t>
            </a:r>
            <a:r>
              <a:rPr lang="en-US" dirty="0"/>
              <a:t>?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en-US" sz="1800" dirty="0"/>
              <a:t>Il self-hosting!</a:t>
            </a:r>
            <a:br>
              <a:rPr lang="it-IT" sz="1800" dirty="0"/>
            </a:br>
            <a:r>
              <a:rPr lang="it-IT" sz="1800" dirty="0"/>
              <a:t>	</a:t>
            </a:r>
            <a:endParaRPr sz="1800" dirty="0"/>
          </a:p>
        </p:txBody>
      </p:sp>
      <p:pic>
        <p:nvPicPr>
          <p:cNvPr id="278" name="Google Shape;27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9</a:t>
            </a:fld>
            <a:endParaRPr>
              <a:solidFill>
                <a:srgbClr val="0F6FC6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71E3B76-2C1D-4FB2-9118-CBA3600A2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205" y="819620"/>
            <a:ext cx="4925621" cy="286485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3F9951C-C540-4504-B3FE-A6AF6469B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898" y="4192448"/>
            <a:ext cx="4910894" cy="2076332"/>
          </a:xfrm>
          <a:prstGeom prst="rect">
            <a:avLst/>
          </a:prstGeom>
        </p:spPr>
      </p:pic>
      <p:sp>
        <p:nvSpPr>
          <p:cNvPr id="13" name="Google Shape;277;p16">
            <a:extLst>
              <a:ext uri="{FF2B5EF4-FFF2-40B4-BE49-F238E27FC236}">
                <a16:creationId xmlns:a16="http://schemas.microsoft.com/office/drawing/2014/main" id="{0964DB88-84CC-4913-811F-EDB8FFDA62BB}"/>
              </a:ext>
            </a:extLst>
          </p:cNvPr>
          <p:cNvSpPr txBox="1">
            <a:spLocks/>
          </p:cNvSpPr>
          <p:nvPr/>
        </p:nvSpPr>
        <p:spPr>
          <a:xfrm>
            <a:off x="632636" y="2668771"/>
            <a:ext cx="5336245" cy="277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it-IT" dirty="0" err="1"/>
              <a:t>L'host</a:t>
            </a:r>
            <a:r>
              <a:rPr lang="it-IT" dirty="0"/>
              <a:t> è in genere configurato, compilato ed eseguito da codice nella classe Program. </a:t>
            </a:r>
            <a:br>
              <a:rPr lang="it-IT" dirty="0"/>
            </a:br>
            <a:r>
              <a:rPr lang="it-IT" dirty="0"/>
              <a:t>Il metodo </a:t>
            </a:r>
            <a:r>
              <a:rPr lang="it-IT" dirty="0" err="1"/>
              <a:t>Main</a:t>
            </a:r>
            <a:r>
              <a:rPr lang="it-IT" dirty="0"/>
              <a:t>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it-IT" sz="1800" dirty="0"/>
              <a:t>Chiama un metodo </a:t>
            </a:r>
            <a:r>
              <a:rPr lang="it-IT" sz="1800" dirty="0" err="1"/>
              <a:t>CreateHostBuilder</a:t>
            </a:r>
            <a:r>
              <a:rPr lang="it-IT" sz="1800" dirty="0"/>
              <a:t> per creare e configurare un oggetto generatore.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it-IT" sz="1800" dirty="0"/>
              <a:t>Chiamate </a:t>
            </a:r>
            <a:r>
              <a:rPr lang="it-IT" sz="1800" b="1" dirty="0"/>
              <a:t>Build</a:t>
            </a:r>
            <a:r>
              <a:rPr lang="it-IT" sz="1800" dirty="0"/>
              <a:t> e metodi </a:t>
            </a:r>
            <a:r>
              <a:rPr lang="it-IT" sz="1800" b="1" dirty="0" err="1"/>
              <a:t>Run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1502700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1221</Words>
  <Application>Microsoft Office PowerPoint</Application>
  <PresentationFormat>Widescreen</PresentationFormat>
  <Paragraphs>170</Paragraphs>
  <Slides>33</Slides>
  <Notes>33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9" baseType="lpstr">
      <vt:lpstr>Trebuchet MS</vt:lpstr>
      <vt:lpstr>Noto Sans Symbols</vt:lpstr>
      <vt:lpstr>Calibri</vt:lpstr>
      <vt:lpstr>Arial</vt:lpstr>
      <vt:lpstr>Trabuchete MS</vt:lpstr>
      <vt:lpstr>Facet</vt:lpstr>
      <vt:lpstr>Backend Principle IoC + Hosting</vt:lpstr>
      <vt:lpstr>Di cosa abbiamo bisogno...</vt:lpstr>
      <vt:lpstr>Backend ?</vt:lpstr>
      <vt:lpstr>Backend ?</vt:lpstr>
      <vt:lpstr>Cosa vedremo in questo percorso</vt:lpstr>
      <vt:lpstr>Self Hosting</vt:lpstr>
      <vt:lpstr>Self-Hosting</vt:lpstr>
      <vt:lpstr>Self-Hosting</vt:lpstr>
      <vt:lpstr>Self-Hosting</vt:lpstr>
      <vt:lpstr>Configurazione</vt:lpstr>
      <vt:lpstr>Configurazione</vt:lpstr>
      <vt:lpstr>Configurazione – accesso chiave valore</vt:lpstr>
      <vt:lpstr>Configurazione - Bind</vt:lpstr>
      <vt:lpstr>Background Service</vt:lpstr>
      <vt:lpstr>Background Services – Introduzione</vt:lpstr>
      <vt:lpstr>Background Services – Introduzione</vt:lpstr>
      <vt:lpstr>Background Services</vt:lpstr>
      <vt:lpstr>Windows Services</vt:lpstr>
      <vt:lpstr>Quartz</vt:lpstr>
      <vt:lpstr>Self Hosting + Quartz</vt:lpstr>
      <vt:lpstr>Self Hosting + Quartz</vt:lpstr>
      <vt:lpstr>Inversion Of Control (IoC)</vt:lpstr>
      <vt:lpstr>IoC– Definizione formale</vt:lpstr>
      <vt:lpstr>IoC– Descrizione informale</vt:lpstr>
      <vt:lpstr>IoC</vt:lpstr>
      <vt:lpstr>IoC</vt:lpstr>
      <vt:lpstr>IoC</vt:lpstr>
      <vt:lpstr>IoC</vt:lpstr>
      <vt:lpstr>IoC</vt:lpstr>
      <vt:lpstr>Self Hosting + Quartz + IoC</vt:lpstr>
      <vt:lpstr>Backend Principle – Qualche esempio pratico</vt:lpstr>
      <vt:lpstr>Backend Principle – Qualche esempio pratico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Principle IoC - Windows Service </dc:title>
  <dc:creator>Daniel Maran</dc:creator>
  <cp:lastModifiedBy>Biondo Igor</cp:lastModifiedBy>
  <cp:revision>13</cp:revision>
  <dcterms:created xsi:type="dcterms:W3CDTF">2016-10-04T08:03:39Z</dcterms:created>
  <dcterms:modified xsi:type="dcterms:W3CDTF">2021-10-20T15:16:10Z</dcterms:modified>
</cp:coreProperties>
</file>