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dvent Pro SemiBold"/>
      <p:regular r:id="rId21"/>
      <p:bold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Advent Pro"/>
      <p:regular r:id="rId33"/>
      <p:bold r:id="rId34"/>
    </p:embeddedFont>
    <p:embeddedFont>
      <p:font typeface="Share Tech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bold.fntdata"/><Relationship Id="rId21" Type="http://schemas.openxmlformats.org/officeDocument/2006/relationships/font" Target="fonts/AdventProSemiBold-regular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AdventPro-regular.fntdata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35" Type="http://schemas.openxmlformats.org/officeDocument/2006/relationships/font" Target="fonts/ShareTech-regular.fntdata"/><Relationship Id="rId12" Type="http://schemas.openxmlformats.org/officeDocument/2006/relationships/slide" Target="slides/slide8.xml"/><Relationship Id="rId34" Type="http://schemas.openxmlformats.org/officeDocument/2006/relationships/font" Target="fonts/Advent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6f594055c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6f594055c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6f594055c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6f594055c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73f09c21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73f09c21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f72851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f72851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6f59405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6f59405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a6f594055c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a6f594055c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f545911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f545911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6f59405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6f59405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f5459111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f5459111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6f59405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6f59405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6f594055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6f594055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6f594055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6f594055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1561650" y="5994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WINAMAX</a:t>
            </a:r>
            <a:r>
              <a:rPr lang="en"/>
              <a:t> </a:t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0" name="Google Shape;46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3" name="Google Shape;46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6" name="Google Shape;46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2" name="Google Shape;47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5" name="Google Shape;47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3"/>
          <p:cNvSpPr txBox="1"/>
          <p:nvPr>
            <p:ph idx="1" type="subTitle"/>
          </p:nvPr>
        </p:nvSpPr>
        <p:spPr>
          <a:xfrm>
            <a:off x="2924250" y="2652103"/>
            <a:ext cx="3295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Canta Thomas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Gracia-Moulis 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1561525"/>
            <a:ext cx="49175" cy="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3"/>
          <p:cNvSpPr txBox="1"/>
          <p:nvPr>
            <p:ph idx="1" type="subTitle"/>
          </p:nvPr>
        </p:nvSpPr>
        <p:spPr>
          <a:xfrm>
            <a:off x="2979525" y="3454939"/>
            <a:ext cx="3295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M1 - Aigle &amp; Decol | Edition 2019 - 2020</a:t>
            </a:r>
            <a:endParaRPr sz="1200"/>
          </a:p>
        </p:txBody>
      </p:sp>
      <p:sp>
        <p:nvSpPr>
          <p:cNvPr id="481" name="Google Shape;48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50" y="411675"/>
            <a:ext cx="4737925" cy="36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2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Inscriptions</a:t>
            </a: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800061" y="1995189"/>
            <a:ext cx="3436200" cy="1875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32"/>
          <p:cNvGrpSpPr/>
          <p:nvPr/>
        </p:nvGrpSpPr>
        <p:grpSpPr>
          <a:xfrm>
            <a:off x="675153" y="1515471"/>
            <a:ext cx="2923149" cy="479717"/>
            <a:chOff x="4411970" y="3131459"/>
            <a:chExt cx="710520" cy="117397"/>
          </a:xfrm>
        </p:grpSpPr>
        <p:sp>
          <p:nvSpPr>
            <p:cNvPr id="676" name="Google Shape;676;p3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2"/>
          <p:cNvSpPr txBox="1"/>
          <p:nvPr>
            <p:ph type="ctrTitle"/>
          </p:nvPr>
        </p:nvSpPr>
        <p:spPr>
          <a:xfrm>
            <a:off x="1355229" y="1482025"/>
            <a:ext cx="26121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Attributs</a:t>
            </a:r>
            <a:endParaRPr sz="2600"/>
          </a:p>
        </p:txBody>
      </p:sp>
      <p:sp>
        <p:nvSpPr>
          <p:cNvPr id="679" name="Google Shape;679;p32"/>
          <p:cNvSpPr txBox="1"/>
          <p:nvPr/>
        </p:nvSpPr>
        <p:spPr>
          <a:xfrm>
            <a:off x="842520" y="2086700"/>
            <a:ext cx="3124800" cy="16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Prix d’inscription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Prix permettant de s’inscrire à un événement.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Gain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Gain de l’utilisateur suite à l'événement.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765561" y="1589482"/>
            <a:ext cx="340828" cy="331687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5783A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938" y="152400"/>
            <a:ext cx="45145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Inscriptions</a:t>
            </a:r>
            <a:endParaRPr/>
          </a:p>
        </p:txBody>
      </p:sp>
      <p:sp>
        <p:nvSpPr>
          <p:cNvPr id="688" name="Google Shape;68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</a:t>
            </a:r>
            <a:r>
              <a:rPr i="1" lang="en" sz="2400"/>
              <a:t>(VIEWS)</a:t>
            </a:r>
            <a:endParaRPr i="1" sz="2400"/>
          </a:p>
        </p:txBody>
      </p:sp>
      <p:sp>
        <p:nvSpPr>
          <p:cNvPr id="694" name="Google Shape;694;p34"/>
          <p:cNvSpPr/>
          <p:nvPr/>
        </p:nvSpPr>
        <p:spPr>
          <a:xfrm flipH="1">
            <a:off x="12499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12499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4"/>
          <p:cNvSpPr txBox="1"/>
          <p:nvPr>
            <p:ph type="ctrTitle"/>
          </p:nvPr>
        </p:nvSpPr>
        <p:spPr>
          <a:xfrm>
            <a:off x="1393212" y="1437575"/>
            <a:ext cx="21228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PaiementsAnnuel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1393138" y="2187000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ous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les paiements d’une année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8" name="Google Shape;6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34"/>
          <p:cNvSpPr/>
          <p:nvPr/>
        </p:nvSpPr>
        <p:spPr>
          <a:xfrm flipH="1">
            <a:off x="54847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54847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/>
          <p:cNvSpPr txBox="1"/>
          <p:nvPr/>
        </p:nvSpPr>
        <p:spPr>
          <a:xfrm>
            <a:off x="5627938" y="2187125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Tous les paiements du mois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MàJ: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Tous les mois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2" name="Google Shape;702;p34"/>
          <p:cNvSpPr txBox="1"/>
          <p:nvPr>
            <p:ph type="ctrTitle"/>
          </p:nvPr>
        </p:nvSpPr>
        <p:spPr>
          <a:xfrm>
            <a:off x="5628012" y="1437575"/>
            <a:ext cx="21228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PaiementsMensuel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703" name="Google Shape;703;p34"/>
          <p:cNvCxnSpPr/>
          <p:nvPr/>
        </p:nvCxnSpPr>
        <p:spPr>
          <a:xfrm>
            <a:off x="4571997" y="1618486"/>
            <a:ext cx="9000" cy="246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</a:t>
            </a:r>
            <a:r>
              <a:rPr i="1" lang="en" sz="2400"/>
              <a:t>(VIEWS)</a:t>
            </a:r>
            <a:endParaRPr i="1" sz="2400"/>
          </a:p>
        </p:txBody>
      </p:sp>
      <p:sp>
        <p:nvSpPr>
          <p:cNvPr id="709" name="Google Shape;709;p35"/>
          <p:cNvSpPr/>
          <p:nvPr/>
        </p:nvSpPr>
        <p:spPr>
          <a:xfrm flipH="1">
            <a:off x="12499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12499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/>
          <p:cNvSpPr txBox="1"/>
          <p:nvPr>
            <p:ph type="ctrTitle"/>
          </p:nvPr>
        </p:nvSpPr>
        <p:spPr>
          <a:xfrm>
            <a:off x="1393212" y="1437575"/>
            <a:ext cx="21228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Inscriptions</a:t>
            </a:r>
            <a:r>
              <a:rPr lang="en" sz="2000">
                <a:solidFill>
                  <a:srgbClr val="FFFFFF"/>
                </a:solidFill>
              </a:rPr>
              <a:t>Annuel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12" name="Google Shape;712;p35"/>
          <p:cNvSpPr txBox="1"/>
          <p:nvPr/>
        </p:nvSpPr>
        <p:spPr>
          <a:xfrm>
            <a:off x="1393138" y="2187000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Toutes les inscriptions d’une année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3" name="Google Shape;71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35"/>
          <p:cNvSpPr/>
          <p:nvPr/>
        </p:nvSpPr>
        <p:spPr>
          <a:xfrm flipH="1">
            <a:off x="54847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54847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5627938" y="2187125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Toutes les inscriptions du mois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MàJ: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Tous les mois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7" name="Google Shape;717;p35"/>
          <p:cNvSpPr txBox="1"/>
          <p:nvPr>
            <p:ph type="ctrTitle"/>
          </p:nvPr>
        </p:nvSpPr>
        <p:spPr>
          <a:xfrm>
            <a:off x="5628000" y="1437575"/>
            <a:ext cx="21924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InscriptionsMensuel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718" name="Google Shape;718;p35"/>
          <p:cNvCxnSpPr/>
          <p:nvPr/>
        </p:nvCxnSpPr>
        <p:spPr>
          <a:xfrm>
            <a:off x="4571997" y="1618486"/>
            <a:ext cx="9000" cy="246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/>
          <p:nvPr>
            <p:ph type="ctrTitle"/>
          </p:nvPr>
        </p:nvSpPr>
        <p:spPr>
          <a:xfrm>
            <a:off x="2031275" y="1742775"/>
            <a:ext cx="3061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7" name="Google Shape;727;p36"/>
          <p:cNvCxnSpPr>
            <a:stCxn id="72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36"/>
          <p:cNvSpPr/>
          <p:nvPr/>
        </p:nvSpPr>
        <p:spPr>
          <a:xfrm>
            <a:off x="5782874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6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0" name="Google Shape;73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/>
          <p:nvPr/>
        </p:nvSpPr>
        <p:spPr>
          <a:xfrm>
            <a:off x="-58025" y="4831550"/>
            <a:ext cx="3134100" cy="312600"/>
          </a:xfrm>
          <a:prstGeom prst="rect">
            <a:avLst/>
          </a:prstGeom>
          <a:solidFill>
            <a:srgbClr val="000000">
              <a:alpha val="432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37"/>
          <p:cNvCxnSpPr>
            <a:endCxn id="737" idx="1"/>
          </p:cNvCxnSpPr>
          <p:nvPr/>
        </p:nvCxnSpPr>
        <p:spPr>
          <a:xfrm flipH="1" rot="5400000">
            <a:off x="1143175" y="1920800"/>
            <a:ext cx="2412000" cy="1230900"/>
          </a:xfrm>
          <a:prstGeom prst="bentConnector4">
            <a:avLst>
              <a:gd fmla="val 37248" name="adj1"/>
              <a:gd fmla="val 119346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7"/>
          <p:cNvSpPr txBox="1"/>
          <p:nvPr>
            <p:ph type="title"/>
          </p:nvPr>
        </p:nvSpPr>
        <p:spPr>
          <a:xfrm>
            <a:off x="1733725" y="715100"/>
            <a:ext cx="45039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9,738,000</a:t>
            </a:r>
            <a:endParaRPr/>
          </a:p>
        </p:txBody>
      </p:sp>
      <p:sp>
        <p:nvSpPr>
          <p:cNvPr id="738" name="Google Shape;738;p37"/>
          <p:cNvSpPr txBox="1"/>
          <p:nvPr>
            <p:ph idx="1" type="body"/>
          </p:nvPr>
        </p:nvSpPr>
        <p:spPr>
          <a:xfrm>
            <a:off x="6141500" y="847050"/>
            <a:ext cx="2290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Nouvelles lignes de donnée par an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39" name="Google Shape;739;p37"/>
          <p:cNvSpPr txBox="1"/>
          <p:nvPr>
            <p:ph idx="4294967295" type="body"/>
          </p:nvPr>
        </p:nvSpPr>
        <p:spPr>
          <a:xfrm>
            <a:off x="3040825" y="1860450"/>
            <a:ext cx="33405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1.500</a:t>
            </a:r>
            <a:r>
              <a:rPr lang="en" sz="1400"/>
              <a:t>K lignes </a:t>
            </a:r>
            <a:r>
              <a:rPr lang="en" sz="1400"/>
              <a:t>d’inscription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3M lignes de paiement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4.500K</a:t>
            </a:r>
            <a:r>
              <a:rPr lang="en" sz="1400"/>
              <a:t> lignes de date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450K lignes de joueur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288K lignes d’événement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0" name="Google Shape;74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37"/>
          <p:cNvSpPr txBox="1"/>
          <p:nvPr/>
        </p:nvSpPr>
        <p:spPr>
          <a:xfrm>
            <a:off x="0" y="4836800"/>
            <a:ext cx="3213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des chiffres : 20minutes.fr et winamax.fr 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"/>
          <p:cNvSpPr txBox="1"/>
          <p:nvPr>
            <p:ph type="ctrTitle"/>
          </p:nvPr>
        </p:nvSpPr>
        <p:spPr>
          <a:xfrm>
            <a:off x="1561650" y="1098843"/>
            <a:ext cx="6020700" cy="8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</a:t>
            </a:r>
            <a:endParaRPr/>
          </a:p>
        </p:txBody>
      </p:sp>
      <p:sp>
        <p:nvSpPr>
          <p:cNvPr id="747" name="Google Shape;747;p38"/>
          <p:cNvSpPr txBox="1"/>
          <p:nvPr>
            <p:ph idx="4294967295" type="ctrTitle"/>
          </p:nvPr>
        </p:nvSpPr>
        <p:spPr>
          <a:xfrm>
            <a:off x="2598750" y="2410850"/>
            <a:ext cx="39465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</a:t>
            </a:r>
            <a:br>
              <a:rPr lang="en"/>
            </a:br>
            <a:br>
              <a:rPr lang="en"/>
            </a:br>
            <a:r>
              <a:rPr lang="en"/>
              <a:t>Avez-vous des questions ?</a:t>
            </a:r>
            <a:endParaRPr/>
          </a:p>
        </p:txBody>
      </p:sp>
      <p:sp>
        <p:nvSpPr>
          <p:cNvPr id="748" name="Google Shape;74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487" name="Google Shape;487;p24"/>
          <p:cNvSpPr txBox="1"/>
          <p:nvPr>
            <p:ph idx="1" type="subTitle"/>
          </p:nvPr>
        </p:nvSpPr>
        <p:spPr>
          <a:xfrm>
            <a:off x="6666300" y="3829675"/>
            <a:ext cx="1753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Croissance de la base de données d’année en année.</a:t>
            </a:r>
            <a:endParaRPr/>
          </a:p>
        </p:txBody>
      </p:sp>
      <p:sp>
        <p:nvSpPr>
          <p:cNvPr id="488" name="Google Shape;488;p24"/>
          <p:cNvSpPr txBox="1"/>
          <p:nvPr>
            <p:ph idx="4" type="ctrTitle"/>
          </p:nvPr>
        </p:nvSpPr>
        <p:spPr>
          <a:xfrm>
            <a:off x="3821799" y="3396800"/>
            <a:ext cx="150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489" name="Google Shape;489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dvent Pro"/>
                <a:ea typeface="Advent Pro"/>
                <a:cs typeface="Advent Pro"/>
                <a:sym typeface="Advent Pro"/>
              </a:rPr>
              <a:t>ANALYSE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90" name="Google Shape;490;p24"/>
          <p:cNvSpPr txBox="1"/>
          <p:nvPr>
            <p:ph idx="2" type="subTitle"/>
          </p:nvPr>
        </p:nvSpPr>
        <p:spPr>
          <a:xfrm>
            <a:off x="1223300" y="3829671"/>
            <a:ext cx="1755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Winamax avec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 objectifs et ses attentes.</a:t>
            </a:r>
            <a:endParaRPr/>
          </a:p>
        </p:txBody>
      </p:sp>
      <p:sp>
        <p:nvSpPr>
          <p:cNvPr id="491" name="Google Shape;491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2" name="Google Shape;492;p24"/>
          <p:cNvSpPr txBox="1"/>
          <p:nvPr>
            <p:ph idx="5" type="subTitle"/>
          </p:nvPr>
        </p:nvSpPr>
        <p:spPr>
          <a:xfrm>
            <a:off x="3867325" y="3829672"/>
            <a:ext cx="1755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Explication</a:t>
            </a:r>
            <a:r>
              <a:rPr lang="en"/>
              <a:t> du modèle des deux opérations clefs du site.</a:t>
            </a:r>
            <a:endParaRPr/>
          </a:p>
        </p:txBody>
      </p:sp>
      <p:sp>
        <p:nvSpPr>
          <p:cNvPr id="493" name="Google Shape;493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4" name="Google Shape;494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495" name="Google Shape;495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24"/>
          <p:cNvCxnSpPr>
            <a:stCxn id="496" idx="1"/>
            <a:endCxn id="491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>
            <a:stCxn id="497" idx="1"/>
            <a:endCxn id="493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4"/>
          <p:cNvCxnSpPr>
            <a:stCxn id="498" idx="1"/>
            <a:endCxn id="495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4067949" y="1685892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4"/>
          <p:cNvGrpSpPr/>
          <p:nvPr/>
        </p:nvGrpSpPr>
        <p:grpSpPr>
          <a:xfrm>
            <a:off x="1343443" y="1684647"/>
            <a:ext cx="583817" cy="580314"/>
            <a:chOff x="3541011" y="3367320"/>
            <a:chExt cx="348257" cy="346188"/>
          </a:xfrm>
        </p:grpSpPr>
        <p:sp>
          <p:nvSpPr>
            <p:cNvPr id="506" name="Google Shape;506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4"/>
          <p:cNvGrpSpPr/>
          <p:nvPr/>
        </p:nvGrpSpPr>
        <p:grpSpPr>
          <a:xfrm>
            <a:off x="6862943" y="1631956"/>
            <a:ext cx="429610" cy="685678"/>
            <a:chOff x="4054103" y="2430191"/>
            <a:chExt cx="218687" cy="349052"/>
          </a:xfrm>
        </p:grpSpPr>
        <p:sp>
          <p:nvSpPr>
            <p:cNvPr id="511" name="Google Shape;511;p24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"/>
          <p:cNvSpPr txBox="1"/>
          <p:nvPr>
            <p:ph type="ctrTitle"/>
          </p:nvPr>
        </p:nvSpPr>
        <p:spPr>
          <a:xfrm>
            <a:off x="2507113" y="1742775"/>
            <a:ext cx="2887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25"/>
          <p:cNvCxnSpPr>
            <a:stCxn id="51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6"/>
          <p:cNvGrpSpPr/>
          <p:nvPr/>
        </p:nvGrpSpPr>
        <p:grpSpPr>
          <a:xfrm>
            <a:off x="519301" y="369634"/>
            <a:ext cx="3006493" cy="507012"/>
            <a:chOff x="4411970" y="3131459"/>
            <a:chExt cx="710520" cy="117397"/>
          </a:xfrm>
        </p:grpSpPr>
        <p:sp>
          <p:nvSpPr>
            <p:cNvPr id="530" name="Google Shape;530;p26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26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6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6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6"/>
          <p:cNvSpPr txBox="1"/>
          <p:nvPr>
            <p:ph type="ctrTitle"/>
          </p:nvPr>
        </p:nvSpPr>
        <p:spPr>
          <a:xfrm>
            <a:off x="1173225" y="3342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Son histoire</a:t>
            </a:r>
            <a:endParaRPr sz="2600"/>
          </a:p>
        </p:txBody>
      </p:sp>
      <p:cxnSp>
        <p:nvCxnSpPr>
          <p:cNvPr id="537" name="Google Shape;537;p26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6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39" name="Google Shape;539;p26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6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42" name="Google Shape;542;p26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6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545" name="Google Shape;545;p26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6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548" name="Google Shape;548;p26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6"/>
          <p:cNvSpPr txBox="1"/>
          <p:nvPr>
            <p:ph idx="4294967295" type="subTitle"/>
          </p:nvPr>
        </p:nvSpPr>
        <p:spPr>
          <a:xfrm>
            <a:off x="610438" y="170139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Création du site Winamax</a:t>
            </a:r>
            <a:endParaRPr sz="1400"/>
          </a:p>
        </p:txBody>
      </p:sp>
      <p:sp>
        <p:nvSpPr>
          <p:cNvPr id="551" name="Google Shape;551;p26"/>
          <p:cNvSpPr txBox="1"/>
          <p:nvPr>
            <p:ph idx="4294967295" type="subTitle"/>
          </p:nvPr>
        </p:nvSpPr>
        <p:spPr>
          <a:xfrm>
            <a:off x="6720700" y="3575297"/>
            <a:ext cx="18813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Winamax obtient un agrément de "trader paris sportifs"</a:t>
            </a:r>
            <a:endParaRPr sz="1400"/>
          </a:p>
        </p:txBody>
      </p:sp>
      <p:sp>
        <p:nvSpPr>
          <p:cNvPr id="552" name="Google Shape;552;p26"/>
          <p:cNvSpPr txBox="1"/>
          <p:nvPr>
            <p:ph idx="4294967295" type="subTitle"/>
          </p:nvPr>
        </p:nvSpPr>
        <p:spPr>
          <a:xfrm>
            <a:off x="2532900" y="3490101"/>
            <a:ext cx="2109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</a:t>
            </a:r>
            <a:r>
              <a:rPr baseline="30000" lang="en" sz="1400"/>
              <a:t>ère</a:t>
            </a:r>
            <a:r>
              <a:rPr lang="en" sz="1400"/>
              <a:t> application de poker, avec argent réel, sous IOS</a:t>
            </a:r>
            <a:endParaRPr sz="1400"/>
          </a:p>
        </p:txBody>
      </p:sp>
      <p:sp>
        <p:nvSpPr>
          <p:cNvPr id="553" name="Google Shape;553;p26"/>
          <p:cNvSpPr txBox="1"/>
          <p:nvPr>
            <p:ph idx="4294967295" type="subTitle"/>
          </p:nvPr>
        </p:nvSpPr>
        <p:spPr>
          <a:xfrm>
            <a:off x="4569650" y="1589626"/>
            <a:ext cx="21099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Salle de poker en ligne la plus fréquentée en France</a:t>
            </a:r>
            <a:endParaRPr sz="1400"/>
          </a:p>
        </p:txBody>
      </p:sp>
      <p:sp>
        <p:nvSpPr>
          <p:cNvPr id="554" name="Google Shape;554;p26"/>
          <p:cNvSpPr txBox="1"/>
          <p:nvPr>
            <p:ph idx="4294967295" type="ctrTitle"/>
          </p:nvPr>
        </p:nvSpPr>
        <p:spPr>
          <a:xfrm>
            <a:off x="834525" y="3282475"/>
            <a:ext cx="1449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4 OCT. 2006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555" name="Google Shape;555;p26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DEC. 2011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56" name="Google Shape;556;p26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JAN. 2012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57" name="Google Shape;557;p26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MAI 201</a:t>
            </a:r>
            <a:r>
              <a:rPr lang="en" sz="2000">
                <a:solidFill>
                  <a:schemeClr val="accent4"/>
                </a:solidFill>
              </a:rPr>
              <a:t>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10453" y="467104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gradFill>
            <a:gsLst>
              <a:gs pos="0">
                <a:srgbClr val="FF8C62"/>
              </a:gs>
              <a:gs pos="100000">
                <a:srgbClr val="EE490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0" y="4836800"/>
            <a:ext cx="207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: wikipédia.com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/>
          <p:nvPr/>
        </p:nvSpPr>
        <p:spPr>
          <a:xfrm>
            <a:off x="653425" y="3038475"/>
            <a:ext cx="3534300" cy="9516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01BEB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647825" y="876650"/>
            <a:ext cx="3534300" cy="1323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D7B0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7"/>
          <p:cNvGrpSpPr/>
          <p:nvPr/>
        </p:nvGrpSpPr>
        <p:grpSpPr>
          <a:xfrm>
            <a:off x="519301" y="369634"/>
            <a:ext cx="3006493" cy="507012"/>
            <a:chOff x="4411970" y="3131459"/>
            <a:chExt cx="710520" cy="117397"/>
          </a:xfrm>
        </p:grpSpPr>
        <p:sp>
          <p:nvSpPr>
            <p:cNvPr id="568" name="Google Shape;568;p27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7"/>
          <p:cNvSpPr txBox="1"/>
          <p:nvPr>
            <p:ph type="ctrTitle"/>
          </p:nvPr>
        </p:nvSpPr>
        <p:spPr>
          <a:xfrm>
            <a:off x="1249975" y="3340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Services ?</a:t>
            </a:r>
            <a:endParaRPr sz="2600"/>
          </a:p>
        </p:txBody>
      </p:sp>
      <p:grpSp>
        <p:nvGrpSpPr>
          <p:cNvPr id="571" name="Google Shape;571;p27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72" name="Google Shape;572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7"/>
          <p:cNvGrpSpPr/>
          <p:nvPr/>
        </p:nvGrpSpPr>
        <p:grpSpPr>
          <a:xfrm>
            <a:off x="524901" y="2540247"/>
            <a:ext cx="3006493" cy="507012"/>
            <a:chOff x="4411970" y="3131459"/>
            <a:chExt cx="710520" cy="117397"/>
          </a:xfrm>
        </p:grpSpPr>
        <p:sp>
          <p:nvSpPr>
            <p:cNvPr id="578" name="Google Shape;578;p27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7"/>
          <p:cNvSpPr txBox="1"/>
          <p:nvPr>
            <p:ph type="ctrTitle"/>
          </p:nvPr>
        </p:nvSpPr>
        <p:spPr>
          <a:xfrm>
            <a:off x="1255575" y="25048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Pour qui ?</a:t>
            </a:r>
            <a:endParaRPr sz="2800"/>
          </a:p>
        </p:txBody>
      </p:sp>
      <p:grpSp>
        <p:nvGrpSpPr>
          <p:cNvPr id="581" name="Google Shape;581;p27"/>
          <p:cNvGrpSpPr/>
          <p:nvPr/>
        </p:nvGrpSpPr>
        <p:grpSpPr>
          <a:xfrm>
            <a:off x="615075" y="448603"/>
            <a:ext cx="371341" cy="349690"/>
            <a:chOff x="3996113" y="4291176"/>
            <a:chExt cx="336512" cy="335048"/>
          </a:xfrm>
        </p:grpSpPr>
        <p:sp>
          <p:nvSpPr>
            <p:cNvPr id="582" name="Google Shape;582;p27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635167" y="2620571"/>
            <a:ext cx="342364" cy="346514"/>
            <a:chOff x="4891198" y="2925108"/>
            <a:chExt cx="334634" cy="334634"/>
          </a:xfrm>
        </p:grpSpPr>
        <p:sp>
          <p:nvSpPr>
            <p:cNvPr id="586" name="Google Shape;586;p27"/>
            <p:cNvSpPr/>
            <p:nvPr/>
          </p:nvSpPr>
          <p:spPr>
            <a:xfrm>
              <a:off x="5001830" y="2925108"/>
              <a:ext cx="113338" cy="150831"/>
            </a:xfrm>
            <a:custGeom>
              <a:rect b="b" l="l" r="r" t="t"/>
              <a:pathLst>
                <a:path extrusionOk="0" h="4739" w="3561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102628" y="2933033"/>
              <a:ext cx="98188" cy="76991"/>
            </a:xfrm>
            <a:custGeom>
              <a:rect b="b" l="l" r="r" t="t"/>
              <a:pathLst>
                <a:path extrusionOk="0" h="2419" w="3085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915832" y="2932492"/>
              <a:ext cx="98920" cy="77532"/>
            </a:xfrm>
            <a:custGeom>
              <a:rect b="b" l="l" r="r" t="t"/>
              <a:pathLst>
                <a:path extrusionOk="0" h="2436" w="3108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915832" y="3174254"/>
              <a:ext cx="80746" cy="70689"/>
            </a:xfrm>
            <a:custGeom>
              <a:rect b="b" l="l" r="r" t="t"/>
              <a:pathLst>
                <a:path extrusionOk="0" h="2221" w="2537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121215" y="3173936"/>
              <a:ext cx="79601" cy="69511"/>
            </a:xfrm>
            <a:custGeom>
              <a:rect b="b" l="l" r="r" t="t"/>
              <a:pathLst>
                <a:path extrusionOk="0" h="2184" w="2501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891198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112876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001448" y="3108498"/>
              <a:ext cx="113338" cy="151244"/>
            </a:xfrm>
            <a:custGeom>
              <a:rect b="b" l="l" r="r" t="t"/>
              <a:pathLst>
                <a:path extrusionOk="0" h="4752" w="3561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059175"/>
            <a:ext cx="3000024" cy="28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7"/>
          <p:cNvSpPr txBox="1"/>
          <p:nvPr/>
        </p:nvSpPr>
        <p:spPr>
          <a:xfrm>
            <a:off x="749375" y="954000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Pari sportif en ligne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Table/Tournoi de poker en ligne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Ligue Fantasy en ligne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813625" y="3115875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Bookmakers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Toutes personnes majeurs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7" name="Google Shape;59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/>
          <p:nvPr/>
        </p:nvSpPr>
        <p:spPr>
          <a:xfrm>
            <a:off x="647825" y="876650"/>
            <a:ext cx="3534300" cy="14286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8"/>
          <p:cNvGrpSpPr/>
          <p:nvPr/>
        </p:nvGrpSpPr>
        <p:grpSpPr>
          <a:xfrm>
            <a:off x="519101" y="365997"/>
            <a:ext cx="3006493" cy="507012"/>
            <a:chOff x="4411970" y="3131459"/>
            <a:chExt cx="710520" cy="117397"/>
          </a:xfrm>
        </p:grpSpPr>
        <p:sp>
          <p:nvSpPr>
            <p:cNvPr id="604" name="Google Shape;604;p28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8"/>
          <p:cNvSpPr txBox="1"/>
          <p:nvPr>
            <p:ph type="ctrTitle"/>
          </p:nvPr>
        </p:nvSpPr>
        <p:spPr>
          <a:xfrm>
            <a:off x="1249975" y="334225"/>
            <a:ext cx="2275500" cy="5778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 chiffres</a:t>
            </a:r>
            <a:endParaRPr sz="2800"/>
          </a:p>
        </p:txBody>
      </p:sp>
      <p:grpSp>
        <p:nvGrpSpPr>
          <p:cNvPr id="607" name="Google Shape;607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08" name="Google Shape;608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647613" y="3118275"/>
            <a:ext cx="3534300" cy="9225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E06666">
              <a:alpha val="610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059175"/>
            <a:ext cx="3000024" cy="280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28"/>
          <p:cNvGrpSpPr/>
          <p:nvPr/>
        </p:nvGrpSpPr>
        <p:grpSpPr>
          <a:xfrm>
            <a:off x="643255" y="477277"/>
            <a:ext cx="335638" cy="291689"/>
            <a:chOff x="6639652" y="4323777"/>
            <a:chExt cx="426315" cy="332826"/>
          </a:xfrm>
        </p:grpSpPr>
        <p:sp>
          <p:nvSpPr>
            <p:cNvPr id="616" name="Google Shape;616;p28"/>
            <p:cNvSpPr/>
            <p:nvPr/>
          </p:nvSpPr>
          <p:spPr>
            <a:xfrm>
              <a:off x="6639652" y="4323777"/>
              <a:ext cx="426315" cy="332826"/>
            </a:xfrm>
            <a:custGeom>
              <a:rect b="b" l="l" r="r" t="t"/>
              <a:pathLst>
                <a:path extrusionOk="0" h="8562" w="10967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830793" y="4458937"/>
              <a:ext cx="41244" cy="85675"/>
            </a:xfrm>
            <a:custGeom>
              <a:rect b="b" l="l" r="r" t="t"/>
              <a:pathLst>
                <a:path extrusionOk="0" h="2204" w="1061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6879423" y="4426556"/>
              <a:ext cx="41205" cy="118522"/>
            </a:xfrm>
            <a:custGeom>
              <a:rect b="b" l="l" r="r" t="t"/>
              <a:pathLst>
                <a:path extrusionOk="0" h="3049" w="106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6927549" y="4443194"/>
              <a:ext cx="41205" cy="101418"/>
            </a:xfrm>
            <a:custGeom>
              <a:rect b="b" l="l" r="r" t="t"/>
              <a:pathLst>
                <a:path extrusionOk="0" h="2609" w="106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976141" y="4387645"/>
              <a:ext cx="41244" cy="156967"/>
            </a:xfrm>
            <a:custGeom>
              <a:rect b="b" l="l" r="r" t="t"/>
              <a:pathLst>
                <a:path extrusionOk="0" h="4038" w="1061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6745193" y="4404321"/>
              <a:ext cx="50029" cy="13916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745193" y="4426090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745193" y="4447353"/>
              <a:ext cx="69465" cy="13955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745193" y="4468189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684551" y="4528830"/>
              <a:ext cx="83809" cy="83809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28"/>
          <p:cNvSpPr txBox="1"/>
          <p:nvPr/>
        </p:nvSpPr>
        <p:spPr>
          <a:xfrm>
            <a:off x="722575" y="912025"/>
            <a:ext cx="3459600" cy="129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+ 4M de joueurs inscrit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+ 1M 500K joueurs actif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 centaines de milliers d’événement chaque année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627" name="Google Shape;627;p28"/>
          <p:cNvGrpSpPr/>
          <p:nvPr/>
        </p:nvGrpSpPr>
        <p:grpSpPr>
          <a:xfrm>
            <a:off x="519089" y="2620047"/>
            <a:ext cx="3006493" cy="507012"/>
            <a:chOff x="4411970" y="3131459"/>
            <a:chExt cx="710520" cy="117397"/>
          </a:xfrm>
        </p:grpSpPr>
        <p:sp>
          <p:nvSpPr>
            <p:cNvPr id="628" name="Google Shape;628;p28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8"/>
          <p:cNvSpPr txBox="1"/>
          <p:nvPr>
            <p:ph type="ctrTitle"/>
          </p:nvPr>
        </p:nvSpPr>
        <p:spPr>
          <a:xfrm>
            <a:off x="1206238" y="2584650"/>
            <a:ext cx="231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Point </a:t>
            </a:r>
            <a:r>
              <a:rPr lang="en" sz="2800"/>
              <a:t>d'intérêt</a:t>
            </a:r>
            <a:endParaRPr sz="2800"/>
          </a:p>
        </p:txBody>
      </p:sp>
      <p:sp>
        <p:nvSpPr>
          <p:cNvPr id="631" name="Google Shape;631;p28"/>
          <p:cNvSpPr txBox="1"/>
          <p:nvPr/>
        </p:nvSpPr>
        <p:spPr>
          <a:xfrm>
            <a:off x="807813" y="3195675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Paiement (dépôts + retrait)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Inscriptions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24782" y="268747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gradFill>
            <a:gsLst>
              <a:gs pos="0">
                <a:srgbClr val="F19E9E"/>
              </a:gs>
              <a:gs pos="100000">
                <a:srgbClr val="D9686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28"/>
          <p:cNvSpPr txBox="1"/>
          <p:nvPr/>
        </p:nvSpPr>
        <p:spPr>
          <a:xfrm>
            <a:off x="0" y="4836800"/>
            <a:ext cx="3213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des chiffres : 20minutes.fr et winamax.fr 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 txBox="1"/>
          <p:nvPr>
            <p:ph type="ctrTitle"/>
          </p:nvPr>
        </p:nvSpPr>
        <p:spPr>
          <a:xfrm>
            <a:off x="2031275" y="1742775"/>
            <a:ext cx="3061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29"/>
          <p:cNvCxnSpPr>
            <a:stCxn id="64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29"/>
          <p:cNvSpPr/>
          <p:nvPr/>
        </p:nvSpPr>
        <p:spPr>
          <a:xfrm>
            <a:off x="5782874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6" name="Google Shape;64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/>
          <p:nvPr/>
        </p:nvSpPr>
        <p:spPr>
          <a:xfrm>
            <a:off x="800061" y="1995189"/>
            <a:ext cx="3436200" cy="1875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Paiements</a:t>
            </a:r>
            <a:endParaRPr/>
          </a:p>
        </p:txBody>
      </p:sp>
      <p:pic>
        <p:nvPicPr>
          <p:cNvPr id="653" name="Google Shape;6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411675"/>
            <a:ext cx="4737925" cy="360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30"/>
          <p:cNvGrpSpPr/>
          <p:nvPr/>
        </p:nvGrpSpPr>
        <p:grpSpPr>
          <a:xfrm>
            <a:off x="675153" y="1515471"/>
            <a:ext cx="2923149" cy="479717"/>
            <a:chOff x="4411970" y="3131459"/>
            <a:chExt cx="710520" cy="117397"/>
          </a:xfrm>
        </p:grpSpPr>
        <p:sp>
          <p:nvSpPr>
            <p:cNvPr id="655" name="Google Shape;655;p30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0"/>
          <p:cNvSpPr txBox="1"/>
          <p:nvPr>
            <p:ph type="ctrTitle"/>
          </p:nvPr>
        </p:nvSpPr>
        <p:spPr>
          <a:xfrm>
            <a:off x="1355216" y="1482025"/>
            <a:ext cx="26121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Attributs</a:t>
            </a:r>
            <a:endParaRPr sz="2600"/>
          </a:p>
        </p:txBody>
      </p:sp>
      <p:sp>
        <p:nvSpPr>
          <p:cNvPr id="658" name="Google Shape;658;p30"/>
          <p:cNvSpPr txBox="1"/>
          <p:nvPr/>
        </p:nvSpPr>
        <p:spPr>
          <a:xfrm>
            <a:off x="842520" y="2086700"/>
            <a:ext cx="3124800" cy="16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Quantité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 somme déposé ou retiré par un utilisateur.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Type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Spécifie si c’est le paiement est un dépôt ou un retrait.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765561" y="1589482"/>
            <a:ext cx="340828" cy="331687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5783A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25" y="152400"/>
            <a:ext cx="442775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Paiements</a:t>
            </a:r>
            <a:endParaRPr/>
          </a:p>
        </p:txBody>
      </p:sp>
      <p:sp>
        <p:nvSpPr>
          <p:cNvPr id="667" name="Google Shape;66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