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81813" cy="9296400"/>
  <p:embeddedFontLst>
    <p:embeddedFont>
      <p:font typeface="Open Sans" panose="020B0604020202020204" charset="0"/>
      <p:regular r:id="rId3"/>
      <p:bold r:id="rId4"/>
      <p:italic r:id="rId5"/>
      <p:boldItalic r:id="rId6"/>
    </p:embeddedFont>
  </p:embeddedFontLst>
  <p:custDataLst>
    <p:tags r:id="rId7"/>
  </p:custDataLst>
  <p:defaultTextStyle>
    <a:defPPr>
      <a:defRPr lang="en-US"/>
    </a:defPPr>
    <a:lvl1pPr algn="l" rtl="0" fontAlgn="base">
      <a:spcBef>
        <a:spcPct val="0"/>
      </a:spcBef>
      <a:spcAft>
        <a:spcPct val="0"/>
      </a:spcAft>
      <a:defRPr sz="3500" kern="1200">
        <a:solidFill>
          <a:schemeClr val="tx1"/>
        </a:solidFill>
        <a:latin typeface="Arial"/>
        <a:ea typeface="+mn-ea"/>
        <a:cs typeface="+mn-cs"/>
      </a:defRPr>
    </a:lvl1pPr>
    <a:lvl2pPr marL="457200" algn="l" rtl="0" fontAlgn="base">
      <a:spcBef>
        <a:spcPct val="0"/>
      </a:spcBef>
      <a:spcAft>
        <a:spcPct val="0"/>
      </a:spcAft>
      <a:defRPr sz="3500" kern="1200">
        <a:solidFill>
          <a:schemeClr val="tx1"/>
        </a:solidFill>
        <a:latin typeface="Arial"/>
        <a:ea typeface="+mn-ea"/>
        <a:cs typeface="+mn-cs"/>
      </a:defRPr>
    </a:lvl2pPr>
    <a:lvl3pPr marL="914400" algn="l" rtl="0" fontAlgn="base">
      <a:spcBef>
        <a:spcPct val="0"/>
      </a:spcBef>
      <a:spcAft>
        <a:spcPct val="0"/>
      </a:spcAft>
      <a:defRPr sz="3500" kern="1200">
        <a:solidFill>
          <a:schemeClr val="tx1"/>
        </a:solidFill>
        <a:latin typeface="Arial"/>
        <a:ea typeface="+mn-ea"/>
        <a:cs typeface="+mn-cs"/>
      </a:defRPr>
    </a:lvl3pPr>
    <a:lvl4pPr marL="1371600" algn="l" rtl="0" fontAlgn="base">
      <a:spcBef>
        <a:spcPct val="0"/>
      </a:spcBef>
      <a:spcAft>
        <a:spcPct val="0"/>
      </a:spcAft>
      <a:defRPr sz="3500" kern="1200">
        <a:solidFill>
          <a:schemeClr val="tx1"/>
        </a:solidFill>
        <a:latin typeface="Arial"/>
        <a:ea typeface="+mn-ea"/>
        <a:cs typeface="+mn-cs"/>
      </a:defRPr>
    </a:lvl4pPr>
    <a:lvl5pPr marL="1828800" algn="l" rtl="0" fontAlgn="base">
      <a:spcBef>
        <a:spcPct val="0"/>
      </a:spcBef>
      <a:spcAft>
        <a:spcPct val="0"/>
      </a:spcAft>
      <a:defRPr sz="3500" kern="1200">
        <a:solidFill>
          <a:schemeClr val="tx1"/>
        </a:solidFill>
        <a:latin typeface="Arial"/>
        <a:ea typeface="+mn-ea"/>
        <a:cs typeface="+mn-cs"/>
      </a:defRPr>
    </a:lvl5pPr>
    <a:lvl6pPr marL="2286000" algn="l" defTabSz="914400" rtl="0" eaLnBrk="1" latinLnBrk="0" hangingPunct="1">
      <a:defRPr sz="3500" kern="1200">
        <a:solidFill>
          <a:schemeClr val="tx1"/>
        </a:solidFill>
        <a:latin typeface="Arial"/>
        <a:ea typeface="+mn-ea"/>
        <a:cs typeface="+mn-cs"/>
      </a:defRPr>
    </a:lvl6pPr>
    <a:lvl7pPr marL="2743200" algn="l" defTabSz="914400" rtl="0" eaLnBrk="1" latinLnBrk="0" hangingPunct="1">
      <a:defRPr sz="3500" kern="1200">
        <a:solidFill>
          <a:schemeClr val="tx1"/>
        </a:solidFill>
        <a:latin typeface="Arial"/>
        <a:ea typeface="+mn-ea"/>
        <a:cs typeface="+mn-cs"/>
      </a:defRPr>
    </a:lvl7pPr>
    <a:lvl8pPr marL="3200400" algn="l" defTabSz="914400" rtl="0" eaLnBrk="1" latinLnBrk="0" hangingPunct="1">
      <a:defRPr sz="3500" kern="1200">
        <a:solidFill>
          <a:schemeClr val="tx1"/>
        </a:solidFill>
        <a:latin typeface="Arial"/>
        <a:ea typeface="+mn-ea"/>
        <a:cs typeface="+mn-cs"/>
      </a:defRPr>
    </a:lvl8pPr>
    <a:lvl9pPr marL="3657600" algn="l" defTabSz="914400" rtl="0" eaLnBrk="1" latinLnBrk="0" hangingPunct="1">
      <a:defRPr sz="3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a:srgbClr val="4B4B4B"/>
    <a:srgbClr val="C8C8C8"/>
    <a:srgbClr val="FF3232"/>
    <a:srgbClr val="E1B4B4"/>
    <a:srgbClr val="EAEAEA"/>
    <a:srgbClr val="FFFFB3"/>
    <a:srgbClr val="FFFFD1"/>
    <a:srgbClr val="FFFF99"/>
    <a:srgbClr val="FEFD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9" autoAdjust="0"/>
    <p:restoredTop sz="94660"/>
  </p:normalViewPr>
  <p:slideViewPr>
    <p:cSldViewPr>
      <p:cViewPr>
        <p:scale>
          <a:sx n="25" d="100"/>
          <a:sy n="25" d="100"/>
        </p:scale>
        <p:origin x="490" y="-107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font" Target="fonts/font1.fntdata"/><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ableStyles" Target="tableStyles.xml"/><Relationship Id="rId5" Type="http://schemas.openxmlformats.org/officeDocument/2006/relationships/font" Target="fonts/font3.fntdata"/><Relationship Id="rId10" Type="http://schemas.openxmlformats.org/officeDocument/2006/relationships/theme" Target="theme/theme1.xml"/><Relationship Id="rId4" Type="http://schemas.openxmlformats.org/officeDocument/2006/relationships/font" Target="fonts/font2.fntdata"/><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6279"/>
            <a:ext cx="37308368" cy="7055644"/>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2834" y="18653522"/>
            <a:ext cx="30725532" cy="8412956"/>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92635E1-84E5-4F13-B43E-37D2FAED0D2C}" type="slidenum">
              <a:rPr lang="en-US"/>
              <a:pPr>
                <a:defRPr/>
              </a:pPr>
              <a:t>‹N°›</a:t>
            </a:fld>
            <a:endParaRPr lang="en-US"/>
          </a:p>
        </p:txBody>
      </p:sp>
    </p:spTree>
    <p:extLst>
      <p:ext uri="{BB962C8B-B14F-4D97-AF65-F5344CB8AC3E}">
        <p14:creationId xmlns:p14="http://schemas.microsoft.com/office/powerpoint/2010/main" val="245175025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60A6F3F-9C8B-44CE-BED2-1CF41933011C}" type="slidenum">
              <a:rPr lang="en-US"/>
              <a:pPr>
                <a:defRPr/>
              </a:pPr>
              <a:t>‹N°›</a:t>
            </a:fld>
            <a:endParaRPr lang="en-US"/>
          </a:p>
        </p:txBody>
      </p:sp>
    </p:spTree>
    <p:extLst>
      <p:ext uri="{BB962C8B-B14F-4D97-AF65-F5344CB8AC3E}">
        <p14:creationId xmlns:p14="http://schemas.microsoft.com/office/powerpoint/2010/main" val="13795466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8022"/>
            <a:ext cx="9876367" cy="28088034"/>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2867" y="1318022"/>
            <a:ext cx="29425900" cy="28088034"/>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36F67EB-EDCF-4E87-986D-D9362CB4B02A}" type="slidenum">
              <a:rPr lang="en-US"/>
              <a:pPr>
                <a:defRPr/>
              </a:pPr>
              <a:t>‹N°›</a:t>
            </a:fld>
            <a:endParaRPr lang="en-US"/>
          </a:p>
        </p:txBody>
      </p:sp>
    </p:spTree>
    <p:extLst>
      <p:ext uri="{BB962C8B-B14F-4D97-AF65-F5344CB8AC3E}">
        <p14:creationId xmlns:p14="http://schemas.microsoft.com/office/powerpoint/2010/main" val="5419277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D3195DB-34A1-4119-A215-F62A5FE6440B}" type="slidenum">
              <a:rPr lang="en-US"/>
              <a:pPr>
                <a:defRPr/>
              </a:pPr>
              <a:t>‹N°›</a:t>
            </a:fld>
            <a:endParaRPr lang="en-US"/>
          </a:p>
        </p:txBody>
      </p:sp>
    </p:spTree>
    <p:extLst>
      <p:ext uri="{BB962C8B-B14F-4D97-AF65-F5344CB8AC3E}">
        <p14:creationId xmlns:p14="http://schemas.microsoft.com/office/powerpoint/2010/main" val="11518339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4"/>
            <a:ext cx="37308368" cy="653891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3467101" y="13951744"/>
            <a:ext cx="37308368" cy="72009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0D09999-C139-4E94-B477-200ECFECFBA2}" type="slidenum">
              <a:rPr lang="en-US"/>
              <a:pPr>
                <a:defRPr/>
              </a:pPr>
              <a:t>‹N°›</a:t>
            </a:fld>
            <a:endParaRPr lang="en-US"/>
          </a:p>
        </p:txBody>
      </p:sp>
    </p:spTree>
    <p:extLst>
      <p:ext uri="{BB962C8B-B14F-4D97-AF65-F5344CB8AC3E}">
        <p14:creationId xmlns:p14="http://schemas.microsoft.com/office/powerpoint/2010/main" val="5952993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2867" y="7680722"/>
            <a:ext cx="19651132" cy="21725334"/>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0" y="7680722"/>
            <a:ext cx="19651132" cy="21725334"/>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CC60876-B1C0-4410-8573-5412B519133D}" type="slidenum">
              <a:rPr lang="en-US"/>
              <a:pPr>
                <a:defRPr/>
              </a:pPr>
              <a:t>‹N°›</a:t>
            </a:fld>
            <a:endParaRPr lang="en-US"/>
          </a:p>
        </p:txBody>
      </p:sp>
    </p:spTree>
    <p:extLst>
      <p:ext uri="{BB962C8B-B14F-4D97-AF65-F5344CB8AC3E}">
        <p14:creationId xmlns:p14="http://schemas.microsoft.com/office/powerpoint/2010/main" val="29588169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8022"/>
            <a:ext cx="39501232"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985" y="7368778"/>
            <a:ext cx="19392900" cy="3070622"/>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0" cy="1896665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68" y="7368778"/>
            <a:ext cx="19399252" cy="3070622"/>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296968" y="10439401"/>
            <a:ext cx="19399252" cy="1896665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5C81FEE9-9B80-4F2A-956D-065E37A727D4}" type="slidenum">
              <a:rPr lang="en-US"/>
              <a:pPr>
                <a:defRPr/>
              </a:pPr>
              <a:t>‹N°›</a:t>
            </a:fld>
            <a:endParaRPr lang="en-US"/>
          </a:p>
        </p:txBody>
      </p:sp>
    </p:spTree>
    <p:extLst>
      <p:ext uri="{BB962C8B-B14F-4D97-AF65-F5344CB8AC3E}">
        <p14:creationId xmlns:p14="http://schemas.microsoft.com/office/powerpoint/2010/main" val="11327319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3015E0EE-8FC2-494C-80EA-877234696199}" type="slidenum">
              <a:rPr lang="en-US"/>
              <a:pPr>
                <a:defRPr/>
              </a:pPr>
              <a:t>‹N°›</a:t>
            </a:fld>
            <a:endParaRPr lang="en-US"/>
          </a:p>
        </p:txBody>
      </p:sp>
    </p:spTree>
    <p:extLst>
      <p:ext uri="{BB962C8B-B14F-4D97-AF65-F5344CB8AC3E}">
        <p14:creationId xmlns:p14="http://schemas.microsoft.com/office/powerpoint/2010/main" val="36606948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DFD8BC5-FEAE-4CD8-9AC4-640BB6EAE280}" type="slidenum">
              <a:rPr lang="en-US"/>
              <a:pPr>
                <a:defRPr/>
              </a:pPr>
              <a:t>‹N°›</a:t>
            </a:fld>
            <a:endParaRPr lang="en-US"/>
          </a:p>
        </p:txBody>
      </p:sp>
    </p:spTree>
    <p:extLst>
      <p:ext uri="{BB962C8B-B14F-4D97-AF65-F5344CB8AC3E}">
        <p14:creationId xmlns:p14="http://schemas.microsoft.com/office/powerpoint/2010/main" val="29178128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0879"/>
            <a:ext cx="14439900" cy="5578078"/>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7159818" y="1310878"/>
            <a:ext cx="24536400" cy="28095178"/>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5" y="6888956"/>
            <a:ext cx="14439900" cy="225171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4B659F8-F290-4B1F-9DE5-08C57403E385}" type="slidenum">
              <a:rPr lang="en-US"/>
              <a:pPr>
                <a:defRPr/>
              </a:pPr>
              <a:t>‹N°›</a:t>
            </a:fld>
            <a:endParaRPr lang="en-US"/>
          </a:p>
        </p:txBody>
      </p:sp>
    </p:spTree>
    <p:extLst>
      <p:ext uri="{BB962C8B-B14F-4D97-AF65-F5344CB8AC3E}">
        <p14:creationId xmlns:p14="http://schemas.microsoft.com/office/powerpoint/2010/main" val="22427364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6"/>
            <a:ext cx="26335568" cy="2719388"/>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8602134" y="2940844"/>
            <a:ext cx="26335568" cy="1975128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602134" y="25762744"/>
            <a:ext cx="26335568" cy="386357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BEE6216-8EDC-47E6-B758-9DADFEBD3721}" type="slidenum">
              <a:rPr lang="en-US"/>
              <a:pPr>
                <a:defRPr/>
              </a:pPr>
              <a:t>‹N°›</a:t>
            </a:fld>
            <a:endParaRPr lang="en-US"/>
          </a:p>
        </p:txBody>
      </p:sp>
    </p:spTree>
    <p:extLst>
      <p:ext uri="{BB962C8B-B14F-4D97-AF65-F5344CB8AC3E}">
        <p14:creationId xmlns:p14="http://schemas.microsoft.com/office/powerpoint/2010/main" val="28043823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867" y="1318022"/>
            <a:ext cx="39505468"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2867" y="7680722"/>
            <a:ext cx="39505468" cy="2172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2867" y="29977556"/>
            <a:ext cx="1024466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defTabSz="3292079">
              <a:defRPr sz="5025">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4468" y="29977556"/>
            <a:ext cx="13902268"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algn="ctr" defTabSz="3292079">
              <a:defRPr sz="5025">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3668" y="29977556"/>
            <a:ext cx="1024466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algn="r" defTabSz="3292079">
              <a:defRPr sz="5025">
                <a:latin typeface="Arial" pitchFamily="34" charset="0"/>
              </a:defRPr>
            </a:lvl1pPr>
          </a:lstStyle>
          <a:p>
            <a:pPr>
              <a:defRPr/>
            </a:pPr>
            <a:fld id="{2E84C739-9377-45E7-B2FE-AF118EBE9EF2}" type="slidenum">
              <a:rPr lang="en-US"/>
              <a:pPr>
                <a:defRPr/>
              </a:pPr>
              <a:t>‹N°›</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pragmaticgraphite  Size: tri-fold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292079" rtl="0" eaLnBrk="0" fontAlgn="base" hangingPunct="0">
        <a:spcBef>
          <a:spcPct val="0"/>
        </a:spcBef>
        <a:spcAft>
          <a:spcPct val="0"/>
        </a:spcAft>
        <a:defRPr sz="15900">
          <a:solidFill>
            <a:schemeClr val="tx2"/>
          </a:solidFill>
          <a:latin typeface="+mj-lt"/>
          <a:ea typeface="+mj-ea"/>
          <a:cs typeface="+mj-cs"/>
        </a:defRPr>
      </a:lvl1pPr>
      <a:lvl2pPr algn="ctr" defTabSz="3292079" rtl="0" eaLnBrk="0" fontAlgn="base" hangingPunct="0">
        <a:spcBef>
          <a:spcPct val="0"/>
        </a:spcBef>
        <a:spcAft>
          <a:spcPct val="0"/>
        </a:spcAft>
        <a:defRPr sz="15900">
          <a:solidFill>
            <a:schemeClr val="tx2"/>
          </a:solidFill>
          <a:latin typeface="Arial" pitchFamily="34" charset="0"/>
        </a:defRPr>
      </a:lvl2pPr>
      <a:lvl3pPr algn="ctr" defTabSz="3292079" rtl="0" eaLnBrk="0" fontAlgn="base" hangingPunct="0">
        <a:spcBef>
          <a:spcPct val="0"/>
        </a:spcBef>
        <a:spcAft>
          <a:spcPct val="0"/>
        </a:spcAft>
        <a:defRPr sz="15900">
          <a:solidFill>
            <a:schemeClr val="tx2"/>
          </a:solidFill>
          <a:latin typeface="Arial" pitchFamily="34" charset="0"/>
        </a:defRPr>
      </a:lvl3pPr>
      <a:lvl4pPr algn="ctr" defTabSz="3292079" rtl="0" eaLnBrk="0" fontAlgn="base" hangingPunct="0">
        <a:spcBef>
          <a:spcPct val="0"/>
        </a:spcBef>
        <a:spcAft>
          <a:spcPct val="0"/>
        </a:spcAft>
        <a:defRPr sz="15900">
          <a:solidFill>
            <a:schemeClr val="tx2"/>
          </a:solidFill>
          <a:latin typeface="Arial" pitchFamily="34" charset="0"/>
        </a:defRPr>
      </a:lvl4pPr>
      <a:lvl5pPr algn="ctr" defTabSz="3292079" rtl="0" eaLnBrk="0" fontAlgn="base" hangingPunct="0">
        <a:spcBef>
          <a:spcPct val="0"/>
        </a:spcBef>
        <a:spcAft>
          <a:spcPct val="0"/>
        </a:spcAft>
        <a:defRPr sz="15900">
          <a:solidFill>
            <a:schemeClr val="tx2"/>
          </a:solidFill>
          <a:latin typeface="Arial" pitchFamily="34" charset="0"/>
        </a:defRPr>
      </a:lvl5pPr>
      <a:lvl6pPr marL="342900" algn="ctr" defTabSz="3292079" rtl="0" fontAlgn="base">
        <a:spcBef>
          <a:spcPct val="0"/>
        </a:spcBef>
        <a:spcAft>
          <a:spcPct val="0"/>
        </a:spcAft>
        <a:defRPr sz="15900">
          <a:solidFill>
            <a:schemeClr val="tx2"/>
          </a:solidFill>
          <a:latin typeface="Arial" pitchFamily="34" charset="0"/>
        </a:defRPr>
      </a:lvl6pPr>
      <a:lvl7pPr marL="685800" algn="ctr" defTabSz="3292079" rtl="0" fontAlgn="base">
        <a:spcBef>
          <a:spcPct val="0"/>
        </a:spcBef>
        <a:spcAft>
          <a:spcPct val="0"/>
        </a:spcAft>
        <a:defRPr sz="15900">
          <a:solidFill>
            <a:schemeClr val="tx2"/>
          </a:solidFill>
          <a:latin typeface="Arial" pitchFamily="34" charset="0"/>
        </a:defRPr>
      </a:lvl7pPr>
      <a:lvl8pPr marL="1028700" algn="ctr" defTabSz="3292079" rtl="0" fontAlgn="base">
        <a:spcBef>
          <a:spcPct val="0"/>
        </a:spcBef>
        <a:spcAft>
          <a:spcPct val="0"/>
        </a:spcAft>
        <a:defRPr sz="15900">
          <a:solidFill>
            <a:schemeClr val="tx2"/>
          </a:solidFill>
          <a:latin typeface="Arial" pitchFamily="34" charset="0"/>
        </a:defRPr>
      </a:lvl8pPr>
      <a:lvl9pPr marL="1371600" algn="ctr" defTabSz="3292079" rtl="0" fontAlgn="base">
        <a:spcBef>
          <a:spcPct val="0"/>
        </a:spcBef>
        <a:spcAft>
          <a:spcPct val="0"/>
        </a:spcAft>
        <a:defRPr sz="15900">
          <a:solidFill>
            <a:schemeClr val="tx2"/>
          </a:solidFill>
          <a:latin typeface="Arial" pitchFamily="34" charset="0"/>
        </a:defRPr>
      </a:lvl9pPr>
    </p:titleStyle>
    <p:bodyStyle>
      <a:defPPr>
        <a:defRPr kern="1200" smtId="4294967295"/>
      </a:defPPr>
      <a:lvl1pPr marL="1233488" indent="-1233488" algn="l" defTabSz="3292079" rtl="0" eaLnBrk="0" fontAlgn="base" hangingPunct="0">
        <a:spcBef>
          <a:spcPct val="20000"/>
        </a:spcBef>
        <a:spcAft>
          <a:spcPct val="0"/>
        </a:spcAft>
        <a:buChar char="•"/>
        <a:defRPr sz="11550">
          <a:solidFill>
            <a:schemeClr val="tx1"/>
          </a:solidFill>
          <a:latin typeface="+mn-lt"/>
          <a:ea typeface="+mn-ea"/>
          <a:cs typeface="+mn-cs"/>
        </a:defRPr>
      </a:lvl1pPr>
      <a:lvl2pPr marL="2675335" indent="-1028700" algn="l" defTabSz="3292079" rtl="0" eaLnBrk="0" fontAlgn="base" hangingPunct="0">
        <a:spcBef>
          <a:spcPct val="20000"/>
        </a:spcBef>
        <a:spcAft>
          <a:spcPct val="0"/>
        </a:spcAft>
        <a:buChar char="–"/>
        <a:defRPr sz="10125">
          <a:solidFill>
            <a:schemeClr val="tx1"/>
          </a:solidFill>
          <a:latin typeface="+mn-lt"/>
        </a:defRPr>
      </a:lvl2pPr>
      <a:lvl3pPr marL="4114800" indent="-822722" algn="l" defTabSz="3292079" rtl="0" eaLnBrk="0" fontAlgn="base" hangingPunct="0">
        <a:spcBef>
          <a:spcPct val="20000"/>
        </a:spcBef>
        <a:spcAft>
          <a:spcPct val="0"/>
        </a:spcAft>
        <a:buChar char="•"/>
        <a:defRPr sz="8700">
          <a:solidFill>
            <a:schemeClr val="tx1"/>
          </a:solidFill>
          <a:latin typeface="+mn-lt"/>
        </a:defRPr>
      </a:lvl3pPr>
      <a:lvl4pPr marL="5761435" indent="-822722" algn="l" defTabSz="3292079" rtl="0" eaLnBrk="0" fontAlgn="base" hangingPunct="0">
        <a:spcBef>
          <a:spcPct val="20000"/>
        </a:spcBef>
        <a:spcAft>
          <a:spcPct val="0"/>
        </a:spcAft>
        <a:buChar char="–"/>
        <a:defRPr sz="7200">
          <a:solidFill>
            <a:schemeClr val="tx1"/>
          </a:solidFill>
          <a:latin typeface="+mn-lt"/>
        </a:defRPr>
      </a:lvl4pPr>
      <a:lvl5pPr marL="7406879" indent="-822722" algn="l" defTabSz="3292079" rtl="0" eaLnBrk="0" fontAlgn="base" hangingPunct="0">
        <a:spcBef>
          <a:spcPct val="20000"/>
        </a:spcBef>
        <a:spcAft>
          <a:spcPct val="0"/>
        </a:spcAft>
        <a:buChar char="»"/>
        <a:defRPr sz="7200">
          <a:solidFill>
            <a:schemeClr val="tx1"/>
          </a:solidFill>
          <a:latin typeface="+mn-lt"/>
        </a:defRPr>
      </a:lvl5pPr>
      <a:lvl6pPr marL="7749779" indent="-822722" algn="l" defTabSz="3292079" rtl="0" fontAlgn="base">
        <a:spcBef>
          <a:spcPct val="20000"/>
        </a:spcBef>
        <a:spcAft>
          <a:spcPct val="0"/>
        </a:spcAft>
        <a:buChar char="»"/>
        <a:defRPr sz="7200">
          <a:solidFill>
            <a:schemeClr val="tx1"/>
          </a:solidFill>
          <a:latin typeface="+mn-lt"/>
        </a:defRPr>
      </a:lvl6pPr>
      <a:lvl7pPr marL="8092679" indent="-822722" algn="l" defTabSz="3292079" rtl="0" fontAlgn="base">
        <a:spcBef>
          <a:spcPct val="20000"/>
        </a:spcBef>
        <a:spcAft>
          <a:spcPct val="0"/>
        </a:spcAft>
        <a:buChar char="»"/>
        <a:defRPr sz="7200">
          <a:solidFill>
            <a:schemeClr val="tx1"/>
          </a:solidFill>
          <a:latin typeface="+mn-lt"/>
        </a:defRPr>
      </a:lvl7pPr>
      <a:lvl8pPr marL="8435579" indent="-822722" algn="l" defTabSz="3292079" rtl="0" fontAlgn="base">
        <a:spcBef>
          <a:spcPct val="20000"/>
        </a:spcBef>
        <a:spcAft>
          <a:spcPct val="0"/>
        </a:spcAft>
        <a:buChar char="»"/>
        <a:defRPr sz="7200">
          <a:solidFill>
            <a:schemeClr val="tx1"/>
          </a:solidFill>
          <a:latin typeface="+mn-lt"/>
        </a:defRPr>
      </a:lvl8pPr>
      <a:lvl9pPr marL="8778479" indent="-822722" algn="l" defTabSz="3292079" rtl="0" fontAlgn="base">
        <a:spcBef>
          <a:spcPct val="20000"/>
        </a:spcBef>
        <a:spcAft>
          <a:spcPct val="0"/>
        </a:spcAft>
        <a:buChar char="»"/>
        <a:defRPr sz="7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F78D3B24-9243-4566-851C-9230892405FF}"/>
              </a:ext>
            </a:extLst>
          </p:cNvPr>
          <p:cNvSpPr>
            <a:spLocks noChangeArrowheads="1"/>
          </p:cNvSpPr>
          <p:nvPr/>
        </p:nvSpPr>
        <p:spPr bwMode="auto">
          <a:xfrm>
            <a:off x="0" y="3173"/>
            <a:ext cx="43891200" cy="6668559"/>
          </a:xfrm>
          <a:prstGeom prst="rect">
            <a:avLst/>
          </a:prstGeom>
          <a:solidFill>
            <a:srgbClr val="4B4B4B"/>
          </a:solidFill>
          <a:ln w="38100">
            <a:noFill/>
            <a:miter lim="800000"/>
          </a:ln>
        </p:spPr>
        <p:txBody>
          <a:bodyPr lIns="137160" tIns="68580" rIns="137160" bIns="68580" anchor="ctr"/>
          <a:lstStyle>
            <a:defPPr>
              <a:defRPr kern="1200" smtId="4294967295"/>
            </a:defPPr>
          </a:lstStyle>
          <a:p>
            <a:pPr algn="ctr" defTabSz="4703763"/>
            <a:endParaRPr lang="fr-FR" sz="5400" b="1" dirty="0">
              <a:solidFill>
                <a:schemeClr val="tx2"/>
              </a:solidFill>
              <a:latin typeface="Gill Sans" pitchFamily="34" charset="0"/>
            </a:endParaRPr>
          </a:p>
        </p:txBody>
      </p:sp>
      <p:sp>
        <p:nvSpPr>
          <p:cNvPr id="20" name="Text Placeholder 5">
            <a:extLst>
              <a:ext uri="{FF2B5EF4-FFF2-40B4-BE49-F238E27FC236}">
                <a16:creationId xmlns:a16="http://schemas.microsoft.com/office/drawing/2014/main" id="{2F2F82DA-ED7B-4BDE-9EED-3BB1F8DACB64}"/>
              </a:ext>
            </a:extLst>
          </p:cNvPr>
          <p:cNvSpPr txBox="1"/>
          <p:nvPr/>
        </p:nvSpPr>
        <p:spPr>
          <a:xfrm>
            <a:off x="3657600" y="9144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fr-FR" sz="19900" dirty="0" smtClean="0">
                <a:solidFill>
                  <a:schemeClr val="bg1"/>
                </a:solidFill>
                <a:latin typeface="+mj-lt"/>
              </a:rPr>
              <a:t>Polargraphe</a:t>
            </a:r>
            <a:endParaRPr lang="fr-FR" sz="11500" dirty="0">
              <a:solidFill>
                <a:schemeClr val="bg1"/>
              </a:solidFill>
              <a:latin typeface="+mj-lt"/>
            </a:endParaRPr>
          </a:p>
        </p:txBody>
      </p:sp>
      <p:sp>
        <p:nvSpPr>
          <p:cNvPr id="21" name="Text Placeholder 5">
            <a:extLst>
              <a:ext uri="{FF2B5EF4-FFF2-40B4-BE49-F238E27FC236}">
                <a16:creationId xmlns:a16="http://schemas.microsoft.com/office/drawing/2014/main" id="{610415D0-7E26-42B1-B5B0-E2EFA85D580A}"/>
              </a:ext>
            </a:extLst>
          </p:cNvPr>
          <p:cNvSpPr txBox="1"/>
          <p:nvPr/>
        </p:nvSpPr>
        <p:spPr>
          <a:xfrm>
            <a:off x="3657600" y="4115931"/>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fr-FR" sz="5600" dirty="0" smtClean="0">
                <a:solidFill>
                  <a:schemeClr val="bg1"/>
                </a:solidFill>
                <a:latin typeface="+mj-lt"/>
                <a:ea typeface="Open Sans" panose="020B0606030504020204" pitchFamily="34" charset="0"/>
                <a:cs typeface="Open Sans" panose="020B0606030504020204" pitchFamily="34" charset="0"/>
              </a:rPr>
              <a:t>Quentin Aubailly – Rémy </a:t>
            </a:r>
            <a:r>
              <a:rPr lang="fr-FR" sz="5600" dirty="0" err="1" smtClean="0">
                <a:solidFill>
                  <a:schemeClr val="bg1"/>
                </a:solidFill>
                <a:latin typeface="+mj-lt"/>
                <a:ea typeface="Open Sans" panose="020B0606030504020204" pitchFamily="34" charset="0"/>
                <a:cs typeface="Open Sans" panose="020B0606030504020204" pitchFamily="34" charset="0"/>
              </a:rPr>
              <a:t>Chavrot</a:t>
            </a:r>
            <a:r>
              <a:rPr lang="fr-FR" sz="5600" dirty="0" smtClean="0">
                <a:solidFill>
                  <a:schemeClr val="bg1"/>
                </a:solidFill>
                <a:latin typeface="+mj-lt"/>
                <a:ea typeface="Open Sans" panose="020B0606030504020204" pitchFamily="34" charset="0"/>
                <a:cs typeface="Open Sans" panose="020B0606030504020204" pitchFamily="34" charset="0"/>
              </a:rPr>
              <a:t> – Ibrahim El </a:t>
            </a:r>
            <a:r>
              <a:rPr lang="fr-FR" sz="5600" dirty="0" err="1" smtClean="0">
                <a:solidFill>
                  <a:schemeClr val="bg1"/>
                </a:solidFill>
                <a:latin typeface="+mj-lt"/>
                <a:ea typeface="Open Sans" panose="020B0606030504020204" pitchFamily="34" charset="0"/>
                <a:cs typeface="Open Sans" panose="020B0606030504020204" pitchFamily="34" charset="0"/>
              </a:rPr>
              <a:t>ouard</a:t>
            </a:r>
            <a:endParaRPr lang="fr-FR" sz="5600" dirty="0" smtClean="0">
              <a:solidFill>
                <a:schemeClr val="bg1"/>
              </a:solidFill>
              <a:latin typeface="+mj-lt"/>
              <a:ea typeface="Open Sans" panose="020B0606030504020204" pitchFamily="34" charset="0"/>
              <a:cs typeface="Open Sans" panose="020B0606030504020204" pitchFamily="34" charset="0"/>
            </a:endParaRPr>
          </a:p>
          <a:p>
            <a:pPr algn="ctr">
              <a:defRPr/>
            </a:pPr>
            <a:r>
              <a:rPr lang="fr-FR" sz="5600" dirty="0" smtClean="0">
                <a:solidFill>
                  <a:schemeClr val="bg1"/>
                </a:solidFill>
                <a:latin typeface="+mj-lt"/>
                <a:ea typeface="Open Sans" panose="020B0606030504020204" pitchFamily="34" charset="0"/>
                <a:cs typeface="Open Sans" panose="020B0606030504020204" pitchFamily="34" charset="0"/>
              </a:rPr>
              <a:t>CPE - Lyon</a:t>
            </a:r>
            <a:endParaRPr lang="fr-FR" sz="5600" dirty="0">
              <a:solidFill>
                <a:schemeClr val="bg1"/>
              </a:solidFill>
              <a:latin typeface="+mj-lt"/>
              <a:ea typeface="Open Sans" panose="020B0606030504020204" pitchFamily="34" charset="0"/>
              <a:cs typeface="Open Sans" panose="020B0606030504020204" pitchFamily="34" charset="0"/>
            </a:endParaRPr>
          </a:p>
        </p:txBody>
      </p:sp>
      <p:sp>
        <p:nvSpPr>
          <p:cNvPr id="24" name="TextBox 19">
            <a:extLst>
              <a:ext uri="{FF2B5EF4-FFF2-40B4-BE49-F238E27FC236}">
                <a16:creationId xmlns:a16="http://schemas.microsoft.com/office/drawing/2014/main" id="{F0EE5584-0308-4038-A09C-68D30F85E3BC}"/>
              </a:ext>
            </a:extLst>
          </p:cNvPr>
          <p:cNvSpPr txBox="1">
            <a:spLocks noChangeArrowheads="1"/>
          </p:cNvSpPr>
          <p:nvPr/>
        </p:nvSpPr>
        <p:spPr bwMode="auto">
          <a:xfrm>
            <a:off x="22656800" y="8286545"/>
            <a:ext cx="9601200" cy="3384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fr-FR" sz="2800" dirty="0" smtClean="0">
                <a:latin typeface="+mj-lt"/>
                <a:ea typeface="Open Sans" panose="020B0606030504020204" pitchFamily="34" charset="0"/>
                <a:cs typeface="Open Sans" panose="020B0606030504020204" pitchFamily="34" charset="0"/>
              </a:rPr>
              <a:t>Nous arrivons ainsi à dessiner au tableau de deux manières différentes : soit en créant un fichier comprenant les lignes de commandes trait par trait nécessaires à la réalisations du dessin souhaité, soit directement grâce aux capteurs TOF qui gèrent la position de la gondole (haut-bas-droite-gauche) nous permettant de dessiner directement sur le tableau.</a:t>
            </a:r>
            <a:endParaRPr lang="fr-FR" sz="2800" dirty="0">
              <a:latin typeface="+mj-lt"/>
              <a:ea typeface="Open Sans" panose="020B0606030504020204" pitchFamily="34" charset="0"/>
              <a:cs typeface="Open Sans" panose="020B0606030504020204" pitchFamily="34" charset="0"/>
            </a:endParaRPr>
          </a:p>
        </p:txBody>
      </p:sp>
      <p:sp>
        <p:nvSpPr>
          <p:cNvPr id="26" name="TextBox 19">
            <a:extLst>
              <a:ext uri="{FF2B5EF4-FFF2-40B4-BE49-F238E27FC236}">
                <a16:creationId xmlns:a16="http://schemas.microsoft.com/office/drawing/2014/main" id="{640B5B6F-8D2C-4ED3-831D-A021B2B245EB}"/>
              </a:ext>
            </a:extLst>
          </p:cNvPr>
          <p:cNvSpPr txBox="1">
            <a:spLocks noChangeArrowheads="1"/>
          </p:cNvSpPr>
          <p:nvPr/>
        </p:nvSpPr>
        <p:spPr bwMode="auto">
          <a:xfrm>
            <a:off x="33680400" y="8286545"/>
            <a:ext cx="9601200" cy="528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fr-FR" sz="2800" dirty="0" smtClean="0">
                <a:latin typeface="+mn-lt"/>
                <a:ea typeface="Open Sans" panose="020B0606030504020204" pitchFamily="34" charset="0"/>
                <a:cs typeface="Open Sans" panose="020B0606030504020204" pitchFamily="34" charset="0"/>
              </a:rPr>
              <a:t>Afin d’améliorer ce robot nous souhaitions réaliser un programme en python à l’aide d’</a:t>
            </a:r>
            <a:r>
              <a:rPr lang="fr-FR" sz="2800" dirty="0" err="1" smtClean="0">
                <a:latin typeface="+mn-lt"/>
                <a:ea typeface="Open Sans" panose="020B0606030504020204" pitchFamily="34" charset="0"/>
                <a:cs typeface="Open Sans" panose="020B0606030504020204" pitchFamily="34" charset="0"/>
              </a:rPr>
              <a:t>OpenCV</a:t>
            </a:r>
            <a:r>
              <a:rPr lang="fr-FR" sz="2800" dirty="0" smtClean="0">
                <a:latin typeface="+mn-lt"/>
                <a:ea typeface="Open Sans" panose="020B0606030504020204" pitchFamily="34" charset="0"/>
                <a:cs typeface="Open Sans" panose="020B0606030504020204" pitchFamily="34" charset="0"/>
              </a:rPr>
              <a:t> afin de transformer une image en </a:t>
            </a:r>
            <a:r>
              <a:rPr lang="fr-FR" sz="2800" dirty="0" smtClean="0">
                <a:latin typeface="+mn-lt"/>
                <a:ea typeface="Open Sans" panose="020B0606030504020204" pitchFamily="34" charset="0"/>
                <a:cs typeface="Open Sans" panose="020B0606030504020204" pitchFamily="34" charset="0"/>
              </a:rPr>
              <a:t>coordonnées </a:t>
            </a:r>
            <a:r>
              <a:rPr lang="fr-FR" sz="2800" dirty="0" smtClean="0">
                <a:latin typeface="+mn-lt"/>
                <a:ea typeface="Open Sans" panose="020B0606030504020204" pitchFamily="34" charset="0"/>
                <a:cs typeface="Open Sans" panose="020B0606030504020204" pitchFamily="34" charset="0"/>
              </a:rPr>
              <a:t>pour le robot. Malheureusement, par manque de temps, nous n’avons pas pu implémenter cette fonctionnalité. De plus, en ce qui concerne </a:t>
            </a:r>
            <a:r>
              <a:rPr lang="fr-FR" sz="2800" dirty="0" smtClean="0">
                <a:latin typeface="+mn-lt"/>
                <a:ea typeface="Open Sans" panose="020B0606030504020204" pitchFamily="34" charset="0"/>
                <a:cs typeface="Open Sans" panose="020B0606030504020204" pitchFamily="34" charset="0"/>
              </a:rPr>
              <a:t>l’utilisation </a:t>
            </a:r>
            <a:r>
              <a:rPr lang="fr-FR" sz="2800" dirty="0" smtClean="0">
                <a:latin typeface="+mn-lt"/>
                <a:ea typeface="Open Sans" panose="020B0606030504020204" pitchFamily="34" charset="0"/>
                <a:cs typeface="Open Sans" panose="020B0606030504020204" pitchFamily="34" charset="0"/>
              </a:rPr>
              <a:t>du Lidar, nous voulions à l’origine nous en servir afin de détecter la position de la gondole sur le tableau, cependant nous avons pu réutiliser les fonctions créées pour établir une zone de sécurité devant le tableau qui permet de couper les moteurs à l’approche d’un individu.</a:t>
            </a:r>
            <a:endParaRPr lang="fr-FR" sz="2800" dirty="0">
              <a:latin typeface="+mn-lt"/>
              <a:ea typeface="Open Sans" panose="020B0606030504020204" pitchFamily="34" charset="0"/>
              <a:cs typeface="Open Sans" panose="020B0606030504020204" pitchFamily="34" charset="0"/>
            </a:endParaRPr>
          </a:p>
        </p:txBody>
      </p:sp>
      <p:sp>
        <p:nvSpPr>
          <p:cNvPr id="30" name="TextBox 19">
            <a:extLst>
              <a:ext uri="{FF2B5EF4-FFF2-40B4-BE49-F238E27FC236}">
                <a16:creationId xmlns:a16="http://schemas.microsoft.com/office/drawing/2014/main" id="{DF897FBC-C1EA-4CD0-ACDA-F85507AD4936}"/>
              </a:ext>
            </a:extLst>
          </p:cNvPr>
          <p:cNvSpPr txBox="1">
            <a:spLocks noChangeArrowheads="1"/>
          </p:cNvSpPr>
          <p:nvPr/>
        </p:nvSpPr>
        <p:spPr bwMode="auto">
          <a:xfrm>
            <a:off x="33682858" y="17191550"/>
            <a:ext cx="9601200" cy="224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fr-FR" sz="2800" dirty="0" smtClean="0">
                <a:latin typeface="+mn-lt"/>
                <a:ea typeface="Open Sans" panose="020B0606030504020204" pitchFamily="34" charset="0"/>
                <a:cs typeface="Open Sans" panose="020B0606030504020204" pitchFamily="34" charset="0"/>
              </a:rPr>
              <a:t>Lors de ce module nous avons consolidé les bases acquises lors du module IROS en les appliquant à </a:t>
            </a:r>
            <a:r>
              <a:rPr lang="fr-FR" sz="2800" smtClean="0">
                <a:latin typeface="+mn-lt"/>
                <a:ea typeface="Open Sans" panose="020B0606030504020204" pitchFamily="34" charset="0"/>
                <a:cs typeface="Open Sans" panose="020B0606030504020204" pitchFamily="34" charset="0"/>
              </a:rPr>
              <a:t>la </a:t>
            </a:r>
            <a:r>
              <a:rPr lang="fr-FR" sz="2800" smtClean="0">
                <a:latin typeface="+mn-lt"/>
                <a:ea typeface="Open Sans" panose="020B0606030504020204" pitchFamily="34" charset="0"/>
                <a:cs typeface="Open Sans" panose="020B0606030504020204" pitchFamily="34" charset="0"/>
              </a:rPr>
              <a:t>création </a:t>
            </a:r>
            <a:r>
              <a:rPr lang="fr-FR" sz="2800" dirty="0" smtClean="0">
                <a:latin typeface="+mn-lt"/>
                <a:ea typeface="Open Sans" panose="020B0606030504020204" pitchFamily="34" charset="0"/>
                <a:cs typeface="Open Sans" panose="020B0606030504020204" pitchFamily="34" charset="0"/>
              </a:rPr>
              <a:t>d’un système motorisé complet, la programmation et l’utilisation d’un moteur asservis en vitesse et en position.  </a:t>
            </a:r>
            <a:endParaRPr lang="fr-FR" sz="2800" dirty="0">
              <a:latin typeface="+mn-lt"/>
              <a:ea typeface="Open Sans" panose="020B0606030504020204" pitchFamily="34" charset="0"/>
              <a:cs typeface="Open Sans" panose="020B0606030504020204" pitchFamily="34" charset="0"/>
            </a:endParaRPr>
          </a:p>
        </p:txBody>
      </p:sp>
      <p:sp>
        <p:nvSpPr>
          <p:cNvPr id="32" name="Rectangle 6">
            <a:extLst>
              <a:ext uri="{FF2B5EF4-FFF2-40B4-BE49-F238E27FC236}">
                <a16:creationId xmlns:a16="http://schemas.microsoft.com/office/drawing/2014/main" id="{72A12B13-CB91-4177-B985-2E38309645AD}"/>
              </a:ext>
            </a:extLst>
          </p:cNvPr>
          <p:cNvSpPr>
            <a:spLocks noChangeArrowheads="1"/>
          </p:cNvSpPr>
          <p:nvPr/>
        </p:nvSpPr>
        <p:spPr bwMode="auto">
          <a:xfrm>
            <a:off x="0" y="32004000"/>
            <a:ext cx="43891200" cy="914400"/>
          </a:xfrm>
          <a:prstGeom prst="rect">
            <a:avLst/>
          </a:prstGeom>
          <a:solidFill>
            <a:srgbClr val="C8C8C8"/>
          </a:solidFill>
          <a:ln w="38100">
            <a:noFill/>
            <a:miter lim="800000"/>
          </a:ln>
        </p:spPr>
        <p:txBody>
          <a:bodyPr lIns="137160" tIns="68580" rIns="137160" bIns="68580" anchor="ctr"/>
          <a:lstStyle>
            <a:defPPr>
              <a:defRPr kern="1200" smtId="4294967295"/>
            </a:defPPr>
          </a:lstStyle>
          <a:p>
            <a:pPr algn="ctr" defTabSz="4703763"/>
            <a:endParaRPr lang="fr-FR" sz="5400" b="1" dirty="0">
              <a:solidFill>
                <a:schemeClr val="tx2"/>
              </a:solidFill>
              <a:latin typeface="Gill Sans" pitchFamily="34" charset="0"/>
            </a:endParaRPr>
          </a:p>
        </p:txBody>
      </p:sp>
      <p:sp>
        <p:nvSpPr>
          <p:cNvPr id="2" name="TextBox 1">
            <a:extLst>
              <a:ext uri="{FF2B5EF4-FFF2-40B4-BE49-F238E27FC236}">
                <a16:creationId xmlns:a16="http://schemas.microsoft.com/office/drawing/2014/main" id="{BEF75E56-6D9B-44B9-909D-DE81651577F2}"/>
              </a:ext>
            </a:extLst>
          </p:cNvPr>
          <p:cNvSpPr txBox="1"/>
          <p:nvPr/>
        </p:nvSpPr>
        <p:spPr>
          <a:xfrm>
            <a:off x="1104162" y="18290905"/>
            <a:ext cx="2780248"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fr-FR" sz="3600" dirty="0" smtClean="0">
                <a:solidFill>
                  <a:srgbClr val="B41E1E"/>
                </a:solidFill>
                <a:latin typeface="+mj-lt"/>
              </a:rPr>
              <a:t>Introduction</a:t>
            </a:r>
            <a:endParaRPr lang="fr-FR" sz="3600" dirty="0">
              <a:solidFill>
                <a:srgbClr val="B41E1E"/>
              </a:solidFill>
              <a:latin typeface="+mj-lt"/>
            </a:endParaRPr>
          </a:p>
        </p:txBody>
      </p:sp>
      <p:sp>
        <p:nvSpPr>
          <p:cNvPr id="40" name="TextBox 39">
            <a:extLst>
              <a:ext uri="{FF2B5EF4-FFF2-40B4-BE49-F238E27FC236}">
                <a16:creationId xmlns:a16="http://schemas.microsoft.com/office/drawing/2014/main" id="{CDD95001-5D30-415B-9BF2-D7DCE99B916F}"/>
              </a:ext>
            </a:extLst>
          </p:cNvPr>
          <p:cNvSpPr txBox="1"/>
          <p:nvPr/>
        </p:nvSpPr>
        <p:spPr>
          <a:xfrm>
            <a:off x="1106620" y="7295933"/>
            <a:ext cx="2062103"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fr-FR" sz="3600" dirty="0" smtClean="0">
                <a:solidFill>
                  <a:srgbClr val="B41E1E"/>
                </a:solidFill>
                <a:latin typeface="+mj-lt"/>
              </a:rPr>
              <a:t>Abstract</a:t>
            </a:r>
            <a:endParaRPr lang="fr-FR" sz="3600" dirty="0">
              <a:solidFill>
                <a:srgbClr val="B41E1E"/>
              </a:solidFill>
              <a:latin typeface="+mj-lt"/>
            </a:endParaRPr>
          </a:p>
        </p:txBody>
      </p:sp>
      <p:sp>
        <p:nvSpPr>
          <p:cNvPr id="41" name="TextBox 40">
            <a:extLst>
              <a:ext uri="{FF2B5EF4-FFF2-40B4-BE49-F238E27FC236}">
                <a16:creationId xmlns:a16="http://schemas.microsoft.com/office/drawing/2014/main" id="{0AF5ADB6-F153-486E-992C-4F9B3036D232}"/>
              </a:ext>
            </a:extLst>
          </p:cNvPr>
          <p:cNvSpPr txBox="1"/>
          <p:nvPr/>
        </p:nvSpPr>
        <p:spPr>
          <a:xfrm>
            <a:off x="12130220" y="7292771"/>
            <a:ext cx="3076804"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fr-FR" sz="3600" dirty="0" err="1" smtClean="0">
                <a:solidFill>
                  <a:srgbClr val="B41E1E"/>
                </a:solidFill>
                <a:latin typeface="+mj-lt"/>
              </a:rPr>
              <a:t>Methodology</a:t>
            </a:r>
            <a:endParaRPr lang="fr-FR" sz="3600" dirty="0">
              <a:solidFill>
                <a:srgbClr val="B41E1E"/>
              </a:solidFill>
              <a:latin typeface="+mj-lt"/>
            </a:endParaRPr>
          </a:p>
        </p:txBody>
      </p:sp>
      <p:sp>
        <p:nvSpPr>
          <p:cNvPr id="42" name="TextBox 41">
            <a:extLst>
              <a:ext uri="{FF2B5EF4-FFF2-40B4-BE49-F238E27FC236}">
                <a16:creationId xmlns:a16="http://schemas.microsoft.com/office/drawing/2014/main" id="{3631CCAA-9075-4147-B68D-E6A806B7CC1A}"/>
              </a:ext>
            </a:extLst>
          </p:cNvPr>
          <p:cNvSpPr txBox="1"/>
          <p:nvPr/>
        </p:nvSpPr>
        <p:spPr>
          <a:xfrm>
            <a:off x="23164485" y="7292771"/>
            <a:ext cx="1908215"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fr-FR" sz="3600" dirty="0" err="1" smtClean="0">
                <a:solidFill>
                  <a:srgbClr val="B41E1E"/>
                </a:solidFill>
                <a:latin typeface="+mj-lt"/>
              </a:rPr>
              <a:t>Results</a:t>
            </a:r>
            <a:endParaRPr lang="fr-FR" sz="3600" dirty="0">
              <a:solidFill>
                <a:srgbClr val="B41E1E"/>
              </a:solidFill>
              <a:latin typeface="+mj-lt"/>
            </a:endParaRPr>
          </a:p>
        </p:txBody>
      </p:sp>
      <p:sp>
        <p:nvSpPr>
          <p:cNvPr id="43" name="TextBox 42">
            <a:extLst>
              <a:ext uri="{FF2B5EF4-FFF2-40B4-BE49-F238E27FC236}">
                <a16:creationId xmlns:a16="http://schemas.microsoft.com/office/drawing/2014/main" id="{615ECB2F-EF20-4B8B-A2FC-E77AB64D4176}"/>
              </a:ext>
            </a:extLst>
          </p:cNvPr>
          <p:cNvSpPr txBox="1"/>
          <p:nvPr/>
        </p:nvSpPr>
        <p:spPr>
          <a:xfrm>
            <a:off x="34170950" y="7292771"/>
            <a:ext cx="2661626"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fr-FR" sz="3600" dirty="0" smtClean="0">
                <a:solidFill>
                  <a:srgbClr val="B41E1E"/>
                </a:solidFill>
                <a:latin typeface="+mj-lt"/>
              </a:rPr>
              <a:t>Conclusion</a:t>
            </a:r>
            <a:endParaRPr lang="fr-FR" sz="3600" dirty="0">
              <a:solidFill>
                <a:srgbClr val="B41E1E"/>
              </a:solidFill>
              <a:latin typeface="+mj-lt"/>
            </a:endParaRPr>
          </a:p>
        </p:txBody>
      </p:sp>
      <p:sp>
        <p:nvSpPr>
          <p:cNvPr id="44" name="TextBox 43">
            <a:extLst>
              <a:ext uri="{FF2B5EF4-FFF2-40B4-BE49-F238E27FC236}">
                <a16:creationId xmlns:a16="http://schemas.microsoft.com/office/drawing/2014/main" id="{60851042-BFEF-43EF-B727-0115C9F72DC2}"/>
              </a:ext>
            </a:extLst>
          </p:cNvPr>
          <p:cNvSpPr txBox="1"/>
          <p:nvPr/>
        </p:nvSpPr>
        <p:spPr>
          <a:xfrm>
            <a:off x="34062483" y="16094377"/>
            <a:ext cx="4418517"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fr-FR" sz="3600" dirty="0" err="1" smtClean="0">
                <a:solidFill>
                  <a:srgbClr val="B41E1E"/>
                </a:solidFill>
              </a:rPr>
              <a:t>Acknowledgements</a:t>
            </a:r>
            <a:endParaRPr lang="fr-FR" sz="3600" dirty="0">
              <a:solidFill>
                <a:srgbClr val="B41E1E"/>
              </a:solidFill>
            </a:endParaRPr>
          </a:p>
        </p:txBody>
      </p:sp>
      <p:pic>
        <p:nvPicPr>
          <p:cNvPr id="34" name="Image 33">
            <a:extLst>
              <a:ext uri="{FF2B5EF4-FFF2-40B4-BE49-F238E27FC236}">
                <a16:creationId xmlns:a16="http://schemas.microsoft.com/office/drawing/2014/main" id="{DF8083D5-31C0-4859-8CFA-13D8236F7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3531" y="21399098"/>
            <a:ext cx="2629436" cy="19720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5" name="Image 34">
            <a:extLst>
              <a:ext uri="{FF2B5EF4-FFF2-40B4-BE49-F238E27FC236}">
                <a16:creationId xmlns:a16="http://schemas.microsoft.com/office/drawing/2014/main" id="{E4F9DEFE-CFFD-4888-A44B-13C8DD056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0889" y="21359679"/>
            <a:ext cx="2629436" cy="19720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 name="Groupe 2"/>
          <p:cNvGrpSpPr/>
          <p:nvPr/>
        </p:nvGrpSpPr>
        <p:grpSpPr>
          <a:xfrm>
            <a:off x="11536514" y="16018050"/>
            <a:ext cx="10924613" cy="3511570"/>
            <a:chOff x="11795800" y="14551184"/>
            <a:chExt cx="10924613" cy="3511570"/>
          </a:xfrm>
        </p:grpSpPr>
        <p:sp>
          <p:nvSpPr>
            <p:cNvPr id="36" name="Rectangle à coins arrondis 10">
              <a:extLst>
                <a:ext uri="{FF2B5EF4-FFF2-40B4-BE49-F238E27FC236}">
                  <a16:creationId xmlns:a16="http://schemas.microsoft.com/office/drawing/2014/main" id="{BC57CEED-ACFE-4A9E-899B-DB2B3D56A156}"/>
                </a:ext>
              </a:extLst>
            </p:cNvPr>
            <p:cNvSpPr/>
            <p:nvPr/>
          </p:nvSpPr>
          <p:spPr>
            <a:xfrm>
              <a:off x="12855053" y="17420745"/>
              <a:ext cx="849811" cy="6176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PC</a:t>
              </a:r>
              <a:endParaRPr lang="fr-FR" sz="1400" dirty="0"/>
            </a:p>
          </p:txBody>
        </p:sp>
        <p:sp>
          <p:nvSpPr>
            <p:cNvPr id="37" name="Rectangle à coins arrondis 11">
              <a:extLst>
                <a:ext uri="{FF2B5EF4-FFF2-40B4-BE49-F238E27FC236}">
                  <a16:creationId xmlns:a16="http://schemas.microsoft.com/office/drawing/2014/main" id="{166A5467-D00B-441C-8BBE-7912B9198C03}"/>
                </a:ext>
              </a:extLst>
            </p:cNvPr>
            <p:cNvSpPr/>
            <p:nvPr/>
          </p:nvSpPr>
          <p:spPr>
            <a:xfrm>
              <a:off x="11936589" y="15854419"/>
              <a:ext cx="918464" cy="7660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Arduino</a:t>
              </a:r>
              <a:endParaRPr lang="fr-FR" sz="1400" dirty="0"/>
            </a:p>
          </p:txBody>
        </p:sp>
        <p:sp>
          <p:nvSpPr>
            <p:cNvPr id="38" name="Rectangle à coins arrondis 12">
              <a:extLst>
                <a:ext uri="{FF2B5EF4-FFF2-40B4-BE49-F238E27FC236}">
                  <a16:creationId xmlns:a16="http://schemas.microsoft.com/office/drawing/2014/main" id="{617FC044-563A-4F4F-8541-24BD8571152E}"/>
                </a:ext>
              </a:extLst>
            </p:cNvPr>
            <p:cNvSpPr/>
            <p:nvPr/>
          </p:nvSpPr>
          <p:spPr>
            <a:xfrm>
              <a:off x="14070189" y="15994863"/>
              <a:ext cx="849811" cy="6385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Lidar</a:t>
              </a:r>
              <a:endParaRPr lang="fr-FR" sz="1400" dirty="0"/>
            </a:p>
          </p:txBody>
        </p:sp>
        <p:sp>
          <p:nvSpPr>
            <p:cNvPr id="39" name="Rectangle à coins arrondis 13">
              <a:extLst>
                <a:ext uri="{FF2B5EF4-FFF2-40B4-BE49-F238E27FC236}">
                  <a16:creationId xmlns:a16="http://schemas.microsoft.com/office/drawing/2014/main" id="{796400CE-953C-4988-A16F-B3D0A9B8AA5E}"/>
                </a:ext>
              </a:extLst>
            </p:cNvPr>
            <p:cNvSpPr/>
            <p:nvPr/>
          </p:nvSpPr>
          <p:spPr>
            <a:xfrm>
              <a:off x="11795800" y="14551184"/>
              <a:ext cx="1154611" cy="8002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Distance </a:t>
              </a:r>
              <a:r>
                <a:rPr lang="fr-FR" sz="1400" dirty="0" err="1" smtClean="0"/>
                <a:t>Sensor</a:t>
              </a:r>
              <a:endParaRPr lang="fr-FR" sz="1400" dirty="0"/>
            </a:p>
          </p:txBody>
        </p:sp>
        <p:sp>
          <p:nvSpPr>
            <p:cNvPr id="46" name="Rectangle à coins arrondis 14">
              <a:extLst>
                <a:ext uri="{FF2B5EF4-FFF2-40B4-BE49-F238E27FC236}">
                  <a16:creationId xmlns:a16="http://schemas.microsoft.com/office/drawing/2014/main" id="{9249CA7C-B5B9-4676-9C84-7059921BB1DC}"/>
                </a:ext>
              </a:extLst>
            </p:cNvPr>
            <p:cNvSpPr/>
            <p:nvPr/>
          </p:nvSpPr>
          <p:spPr>
            <a:xfrm>
              <a:off x="15890861" y="17424192"/>
              <a:ext cx="849811" cy="6385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Moteur</a:t>
              </a:r>
              <a:endParaRPr lang="fr-FR" sz="1400" dirty="0"/>
            </a:p>
          </p:txBody>
        </p:sp>
        <p:sp>
          <p:nvSpPr>
            <p:cNvPr id="47" name="Rectangle à coins arrondis 15">
              <a:extLst>
                <a:ext uri="{FF2B5EF4-FFF2-40B4-BE49-F238E27FC236}">
                  <a16:creationId xmlns:a16="http://schemas.microsoft.com/office/drawing/2014/main" id="{B508EFD3-463D-400E-8543-29874F8D1132}"/>
                </a:ext>
              </a:extLst>
            </p:cNvPr>
            <p:cNvSpPr/>
            <p:nvPr/>
          </p:nvSpPr>
          <p:spPr>
            <a:xfrm>
              <a:off x="18957517" y="17420746"/>
              <a:ext cx="1215136" cy="6420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Ensemble mécanique </a:t>
              </a:r>
              <a:endParaRPr lang="fr-FR" sz="1400" dirty="0"/>
            </a:p>
          </p:txBody>
        </p:sp>
        <p:sp>
          <p:nvSpPr>
            <p:cNvPr id="48" name="Rectangle à coins arrondis 16">
              <a:extLst>
                <a:ext uri="{FF2B5EF4-FFF2-40B4-BE49-F238E27FC236}">
                  <a16:creationId xmlns:a16="http://schemas.microsoft.com/office/drawing/2014/main" id="{DE56F9CF-B67C-4174-A34F-A09524FE0DC2}"/>
                </a:ext>
              </a:extLst>
            </p:cNvPr>
            <p:cNvSpPr/>
            <p:nvPr/>
          </p:nvSpPr>
          <p:spPr>
            <a:xfrm>
              <a:off x="21505277" y="17420746"/>
              <a:ext cx="1215136" cy="6420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 écriture »</a:t>
              </a:r>
              <a:endParaRPr lang="fr-FR" sz="1400" dirty="0"/>
            </a:p>
          </p:txBody>
        </p:sp>
        <p:cxnSp>
          <p:nvCxnSpPr>
            <p:cNvPr id="49" name="Connecteur droit avec flèche 48">
              <a:extLst>
                <a:ext uri="{FF2B5EF4-FFF2-40B4-BE49-F238E27FC236}">
                  <a16:creationId xmlns:a16="http://schemas.microsoft.com/office/drawing/2014/main" id="{12186466-CD3F-46BC-B683-5859CC4001A1}"/>
                </a:ext>
              </a:extLst>
            </p:cNvPr>
            <p:cNvCxnSpPr>
              <a:cxnSpLocks/>
              <a:stCxn id="39" idx="2"/>
              <a:endCxn id="37" idx="0"/>
            </p:cNvCxnSpPr>
            <p:nvPr/>
          </p:nvCxnSpPr>
          <p:spPr>
            <a:xfrm>
              <a:off x="12373106" y="15351468"/>
              <a:ext cx="22715" cy="5029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Connecteur droit avec flèche 49">
              <a:extLst>
                <a:ext uri="{FF2B5EF4-FFF2-40B4-BE49-F238E27FC236}">
                  <a16:creationId xmlns:a16="http://schemas.microsoft.com/office/drawing/2014/main" id="{66EFFCC8-6843-428C-A4CC-14F3BEE4E892}"/>
                </a:ext>
              </a:extLst>
            </p:cNvPr>
            <p:cNvCxnSpPr>
              <a:cxnSpLocks/>
              <a:stCxn id="37" idx="2"/>
              <a:endCxn id="36" idx="0"/>
            </p:cNvCxnSpPr>
            <p:nvPr/>
          </p:nvCxnSpPr>
          <p:spPr>
            <a:xfrm>
              <a:off x="12395821" y="16620460"/>
              <a:ext cx="884138" cy="8002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Connecteur droit avec flèche 50">
              <a:extLst>
                <a:ext uri="{FF2B5EF4-FFF2-40B4-BE49-F238E27FC236}">
                  <a16:creationId xmlns:a16="http://schemas.microsoft.com/office/drawing/2014/main" id="{04346180-648F-43B0-81DF-40EB68778E9C}"/>
                </a:ext>
              </a:extLst>
            </p:cNvPr>
            <p:cNvCxnSpPr>
              <a:stCxn id="38" idx="2"/>
              <a:endCxn id="36" idx="0"/>
            </p:cNvCxnSpPr>
            <p:nvPr/>
          </p:nvCxnSpPr>
          <p:spPr>
            <a:xfrm flipH="1">
              <a:off x="13279959" y="16633424"/>
              <a:ext cx="1215136" cy="7873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Connecteur droit avec flèche 51">
              <a:extLst>
                <a:ext uri="{FF2B5EF4-FFF2-40B4-BE49-F238E27FC236}">
                  <a16:creationId xmlns:a16="http://schemas.microsoft.com/office/drawing/2014/main" id="{E95944B5-106A-4DA8-8513-6C353C90E7E8}"/>
                </a:ext>
              </a:extLst>
            </p:cNvPr>
            <p:cNvCxnSpPr>
              <a:stCxn id="36" idx="3"/>
              <a:endCxn id="46" idx="1"/>
            </p:cNvCxnSpPr>
            <p:nvPr/>
          </p:nvCxnSpPr>
          <p:spPr>
            <a:xfrm>
              <a:off x="13704864" y="17729558"/>
              <a:ext cx="2185997" cy="139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Connecteur droit avec flèche 52">
              <a:extLst>
                <a:ext uri="{FF2B5EF4-FFF2-40B4-BE49-F238E27FC236}">
                  <a16:creationId xmlns:a16="http://schemas.microsoft.com/office/drawing/2014/main" id="{0474F2CB-B500-459D-8F93-D2E3FB10790F}"/>
                </a:ext>
              </a:extLst>
            </p:cNvPr>
            <p:cNvCxnSpPr>
              <a:cxnSpLocks/>
              <a:stCxn id="46" idx="3"/>
              <a:endCxn id="47" idx="1"/>
            </p:cNvCxnSpPr>
            <p:nvPr/>
          </p:nvCxnSpPr>
          <p:spPr>
            <a:xfrm flipV="1">
              <a:off x="16740672" y="17741750"/>
              <a:ext cx="2216845" cy="17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Connecteur droit avec flèche 53">
              <a:extLst>
                <a:ext uri="{FF2B5EF4-FFF2-40B4-BE49-F238E27FC236}">
                  <a16:creationId xmlns:a16="http://schemas.microsoft.com/office/drawing/2014/main" id="{8288DF06-5E4E-452F-83CA-006437EE0AD0}"/>
                </a:ext>
              </a:extLst>
            </p:cNvPr>
            <p:cNvCxnSpPr>
              <a:cxnSpLocks/>
              <a:stCxn id="47" idx="3"/>
              <a:endCxn id="48" idx="1"/>
            </p:cNvCxnSpPr>
            <p:nvPr/>
          </p:nvCxnSpPr>
          <p:spPr>
            <a:xfrm>
              <a:off x="20172653" y="17741750"/>
              <a:ext cx="13326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55" name="Image 54">
            <a:extLst>
              <a:ext uri="{FF2B5EF4-FFF2-40B4-BE49-F238E27FC236}">
                <a16:creationId xmlns:a16="http://schemas.microsoft.com/office/drawing/2014/main" id="{22E2D542-0D7B-4EB7-8099-39BB990E6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36514" y="9290629"/>
            <a:ext cx="5797801" cy="43483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6" name="TextBox 19">
            <a:extLst>
              <a:ext uri="{FF2B5EF4-FFF2-40B4-BE49-F238E27FC236}">
                <a16:creationId xmlns:a16="http://schemas.microsoft.com/office/drawing/2014/main" id="{3F3ABBB2-C117-44B0-A62F-2CA612885F79}"/>
              </a:ext>
            </a:extLst>
          </p:cNvPr>
          <p:cNvSpPr txBox="1">
            <a:spLocks noChangeArrowheads="1"/>
          </p:cNvSpPr>
          <p:nvPr/>
        </p:nvSpPr>
        <p:spPr bwMode="auto">
          <a:xfrm>
            <a:off x="607141" y="19244803"/>
            <a:ext cx="9601200" cy="575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fr-FR" sz="2800" dirty="0" smtClean="0">
                <a:latin typeface="+mn-lt"/>
                <a:ea typeface="Open Sans" panose="020B0606030504020204" pitchFamily="34" charset="0"/>
                <a:cs typeface="Open Sans" panose="020B0606030504020204" pitchFamily="34" charset="0"/>
              </a:rPr>
              <a:t>Un traceur mural (aussi connu sous le nom de traceur en V ou polargraphe) fonctionne en déplaçant un stylo autour d'une surface de dessin verticale (ou légèrement inclinée) au moyen de deux moteurs fixés à une corde ou une courroie dentée.  Bien que les traceurs muraux ne soient en réalité des imprimantes très lentes et à faible résolution, leur extensibilité potentiellement illimitée et les nombreuses variations de la sortie les rendent fascinants à regarder.  Grâce à leur conception simple et l’aspect amusant de voir une machine imprimer à l’aide d’un stylo, elles sont beaucoup plus attrayantes qu'une imprimante de bureau typique.</a:t>
            </a:r>
            <a:endParaRPr lang="fr-FR" sz="2800" dirty="0">
              <a:latin typeface="+mn-lt"/>
              <a:ea typeface="Open Sans" panose="020B0606030504020204" pitchFamily="34" charset="0"/>
              <a:cs typeface="Open Sans" panose="020B0606030504020204" pitchFamily="34" charset="0"/>
            </a:endParaRPr>
          </a:p>
        </p:txBody>
      </p:sp>
      <p:pic>
        <p:nvPicPr>
          <p:cNvPr id="57" name="Picture 2" descr="Image result for polargraphe">
            <a:extLst>
              <a:ext uri="{FF2B5EF4-FFF2-40B4-BE49-F238E27FC236}">
                <a16:creationId xmlns:a16="http://schemas.microsoft.com/office/drawing/2014/main" id="{FF92A41E-226D-4A7D-9C99-F48E6E4F1E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5823303"/>
            <a:ext cx="8458200" cy="4757737"/>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19">
            <a:extLst>
              <a:ext uri="{FF2B5EF4-FFF2-40B4-BE49-F238E27FC236}">
                <a16:creationId xmlns:a16="http://schemas.microsoft.com/office/drawing/2014/main" id="{3F54A7A7-9808-47E8-BF99-A7807B4B2B1A}"/>
              </a:ext>
            </a:extLst>
          </p:cNvPr>
          <p:cNvSpPr txBox="1">
            <a:spLocks noChangeArrowheads="1"/>
          </p:cNvSpPr>
          <p:nvPr/>
        </p:nvSpPr>
        <p:spPr bwMode="auto">
          <a:xfrm>
            <a:off x="632541" y="8388250"/>
            <a:ext cx="9601200" cy="480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fr-FR" sz="2800" dirty="0" smtClean="0">
                <a:latin typeface="+mn-lt"/>
                <a:ea typeface="Open Sans" panose="020B0606030504020204" pitchFamily="34" charset="0"/>
                <a:cs typeface="Open Sans" panose="020B0606030504020204" pitchFamily="34" charset="0"/>
              </a:rPr>
              <a:t>Le but de ce module est de développer un prototype de robot en respectant les contraintes suivantes:</a:t>
            </a:r>
          </a:p>
          <a:p>
            <a:pPr algn="just">
              <a:lnSpc>
                <a:spcPct val="110000"/>
              </a:lnSpc>
            </a:pPr>
            <a:endParaRPr lang="fr-FR" sz="2800" dirty="0" smtClean="0">
              <a:latin typeface="+mn-lt"/>
              <a:ea typeface="Open Sans" panose="020B0606030504020204" pitchFamily="34" charset="0"/>
              <a:cs typeface="Open Sans" panose="020B0606030504020204" pitchFamily="34" charset="0"/>
            </a:endParaRPr>
          </a:p>
          <a:p>
            <a:pPr algn="just">
              <a:lnSpc>
                <a:spcPct val="110000"/>
              </a:lnSpc>
            </a:pPr>
            <a:r>
              <a:rPr lang="fr-FR" sz="2800" dirty="0" smtClean="0">
                <a:latin typeface="+mn-lt"/>
                <a:ea typeface="Open Sans" panose="020B0606030504020204" pitchFamily="34" charset="0"/>
                <a:cs typeface="Open Sans" panose="020B0606030504020204" pitchFamily="34" charset="0"/>
              </a:rPr>
              <a:t>20H pour le développement</a:t>
            </a:r>
          </a:p>
          <a:p>
            <a:pPr algn="just">
              <a:lnSpc>
                <a:spcPct val="110000"/>
              </a:lnSpc>
            </a:pPr>
            <a:r>
              <a:rPr lang="fr-FR" sz="2800" dirty="0" smtClean="0">
                <a:latin typeface="+mn-lt"/>
                <a:ea typeface="Open Sans" panose="020B0606030504020204" pitchFamily="34" charset="0"/>
                <a:cs typeface="Open Sans" panose="020B0606030504020204" pitchFamily="34" charset="0"/>
              </a:rPr>
              <a:t>1 moteur Dynamixel</a:t>
            </a:r>
          </a:p>
          <a:p>
            <a:pPr algn="just">
              <a:lnSpc>
                <a:spcPct val="110000"/>
              </a:lnSpc>
            </a:pPr>
            <a:r>
              <a:rPr lang="fr-FR" sz="2800" dirty="0" smtClean="0">
                <a:latin typeface="+mn-lt"/>
                <a:ea typeface="Open Sans" panose="020B0606030504020204" pitchFamily="34" charset="0"/>
                <a:cs typeface="Open Sans" panose="020B0606030504020204" pitchFamily="34" charset="0"/>
              </a:rPr>
              <a:t>1 Lidar</a:t>
            </a:r>
          </a:p>
          <a:p>
            <a:pPr algn="just">
              <a:lnSpc>
                <a:spcPct val="110000"/>
              </a:lnSpc>
            </a:pPr>
            <a:r>
              <a:rPr lang="fr-FR" sz="2800" dirty="0" smtClean="0">
                <a:latin typeface="+mn-lt"/>
                <a:ea typeface="Open Sans" panose="020B0606030504020204" pitchFamily="34" charset="0"/>
                <a:cs typeface="Open Sans" panose="020B0606030504020204" pitchFamily="34" charset="0"/>
              </a:rPr>
              <a:t>1 capteur de distance</a:t>
            </a:r>
          </a:p>
          <a:p>
            <a:pPr algn="just">
              <a:lnSpc>
                <a:spcPct val="110000"/>
              </a:lnSpc>
            </a:pPr>
            <a:r>
              <a:rPr lang="fr-FR" sz="2800" dirty="0" smtClean="0">
                <a:latin typeface="+mn-lt"/>
                <a:ea typeface="Open Sans" panose="020B0606030504020204" pitchFamily="34" charset="0"/>
                <a:cs typeface="Open Sans" panose="020B0606030504020204" pitchFamily="34" charset="0"/>
              </a:rPr>
              <a:t>1 Arduino ou Nucléo</a:t>
            </a:r>
          </a:p>
          <a:p>
            <a:pPr algn="just">
              <a:lnSpc>
                <a:spcPct val="110000"/>
              </a:lnSpc>
            </a:pPr>
            <a:endParaRPr lang="fr-FR" sz="2800" dirty="0" smtClean="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endParaRPr lang="fr-FR" sz="2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61" name="Image 60">
            <a:extLst>
              <a:ext uri="{FF2B5EF4-FFF2-40B4-BE49-F238E27FC236}">
                <a16:creationId xmlns:a16="http://schemas.microsoft.com/office/drawing/2014/main" id="{651D4816-47D4-41B4-87B7-D86E90FB9C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984727" y="12629457"/>
            <a:ext cx="9160110" cy="68700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0" name="Picture 6" descr="Image result for moteur dynamixel AX12-A">
            <a:extLst>
              <a:ext uri="{FF2B5EF4-FFF2-40B4-BE49-F238E27FC236}">
                <a16:creationId xmlns:a16="http://schemas.microsoft.com/office/drawing/2014/main" id="{7E00E61D-67B0-4368-9FD8-8E23296305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4741" y="9587787"/>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a.pololu-files.com/picture/0J7223.600x480.jpg?39275d0026d0809ee15839805229db3b">
            <a:extLst>
              <a:ext uri="{FF2B5EF4-FFF2-40B4-BE49-F238E27FC236}">
                <a16:creationId xmlns:a16="http://schemas.microsoft.com/office/drawing/2014/main" id="{B09DCA1E-491E-4A46-B48B-3E323C2166D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143" y="12590793"/>
            <a:ext cx="2229153" cy="17833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rduino uno">
            <a:extLst>
              <a:ext uri="{FF2B5EF4-FFF2-40B4-BE49-F238E27FC236}">
                <a16:creationId xmlns:a16="http://schemas.microsoft.com/office/drawing/2014/main" id="{398FE6A0-AC17-4EBA-8444-32127A7154A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0948" b="16713"/>
          <a:stretch/>
        </p:blipFill>
        <p:spPr bwMode="auto">
          <a:xfrm>
            <a:off x="4594114" y="12102931"/>
            <a:ext cx="550062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plidar">
            <a:extLst>
              <a:ext uri="{FF2B5EF4-FFF2-40B4-BE49-F238E27FC236}">
                <a16:creationId xmlns:a16="http://schemas.microsoft.com/office/drawing/2014/main" id="{01A54359-C28F-4F27-BD92-89C64929FB8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5772" t="27543" r="5458" b="12457"/>
          <a:stretch/>
        </p:blipFill>
        <p:spPr bwMode="auto">
          <a:xfrm>
            <a:off x="1038581" y="14528911"/>
            <a:ext cx="507321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9">
            <a:extLst>
              <a:ext uri="{FF2B5EF4-FFF2-40B4-BE49-F238E27FC236}">
                <a16:creationId xmlns:a16="http://schemas.microsoft.com/office/drawing/2014/main" id="{1032420B-63E7-43BD-8FFB-C6CE674D04B8}"/>
              </a:ext>
            </a:extLst>
          </p:cNvPr>
          <p:cNvPicPr>
            <a:picLocks noChangeAspect="1"/>
          </p:cNvPicPr>
          <p:nvPr/>
        </p:nvPicPr>
        <p:blipFill rotWithShape="1">
          <a:blip r:embed="rId11">
            <a:extLst>
              <a:ext uri="{28A0092B-C50C-407E-A947-70E740481C1C}">
                <a14:useLocalDpi xmlns:a14="http://schemas.microsoft.com/office/drawing/2010/main" val="0"/>
              </a:ext>
            </a:extLst>
          </a:blip>
          <a:srcRect l="3449" t="31236" r="248" b="20445"/>
          <a:stretch/>
        </p:blipFill>
        <p:spPr>
          <a:xfrm>
            <a:off x="11536514" y="24891239"/>
            <a:ext cx="17611823" cy="4970627"/>
          </a:xfrm>
          <a:prstGeom prst="rect">
            <a:avLst/>
          </a:prstGeom>
        </p:spPr>
      </p:pic>
      <p:pic>
        <p:nvPicPr>
          <p:cNvPr id="1038" name="Picture 14" descr="Image result for cpe lyon">
            <a:extLst>
              <a:ext uri="{FF2B5EF4-FFF2-40B4-BE49-F238E27FC236}">
                <a16:creationId xmlns:a16="http://schemas.microsoft.com/office/drawing/2014/main" id="{22128F0E-3544-4424-9D65-2B6D7D6BE29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689526" y="24382621"/>
            <a:ext cx="5329061" cy="3641849"/>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1499598" y="13905525"/>
            <a:ext cx="4981788" cy="630942"/>
          </a:xfrm>
          <a:prstGeom prst="rect">
            <a:avLst/>
          </a:prstGeom>
          <a:noFill/>
        </p:spPr>
        <p:txBody>
          <a:bodyPr wrap="square" rtlCol="0">
            <a:spAutoFit/>
          </a:bodyPr>
          <a:lstStyle/>
          <a:p>
            <a:r>
              <a:rPr lang="fr-FR" dirty="0" smtClean="0"/>
              <a:t>Capteurs TOF</a:t>
            </a:r>
            <a:endParaRPr lang="en-US" dirty="0"/>
          </a:p>
        </p:txBody>
      </p:sp>
      <p:sp>
        <p:nvSpPr>
          <p:cNvPr id="60" name="ZoneTexte 59"/>
          <p:cNvSpPr txBox="1"/>
          <p:nvPr/>
        </p:nvSpPr>
        <p:spPr>
          <a:xfrm>
            <a:off x="11677303" y="19938542"/>
            <a:ext cx="4981788" cy="630942"/>
          </a:xfrm>
          <a:prstGeom prst="rect">
            <a:avLst/>
          </a:prstGeom>
          <a:noFill/>
        </p:spPr>
        <p:txBody>
          <a:bodyPr wrap="square" rtlCol="0">
            <a:spAutoFit/>
          </a:bodyPr>
          <a:lstStyle/>
          <a:p>
            <a:r>
              <a:rPr lang="fr-FR" dirty="0" smtClean="0"/>
              <a:t>Organigramme du robot</a:t>
            </a:r>
            <a:endParaRPr lang="en-US" dirty="0"/>
          </a:p>
        </p:txBody>
      </p:sp>
      <p:sp>
        <p:nvSpPr>
          <p:cNvPr id="62" name="ZoneTexte 61"/>
          <p:cNvSpPr txBox="1"/>
          <p:nvPr/>
        </p:nvSpPr>
        <p:spPr>
          <a:xfrm>
            <a:off x="11623530" y="23870296"/>
            <a:ext cx="7125999" cy="630942"/>
          </a:xfrm>
          <a:prstGeom prst="rect">
            <a:avLst/>
          </a:prstGeom>
          <a:noFill/>
        </p:spPr>
        <p:txBody>
          <a:bodyPr wrap="square" rtlCol="0">
            <a:spAutoFit/>
          </a:bodyPr>
          <a:lstStyle/>
          <a:p>
            <a:r>
              <a:rPr lang="fr-FR" dirty="0" smtClean="0"/>
              <a:t>Pièces Fabriquées et imprimées</a:t>
            </a:r>
            <a:endParaRPr lang="en-US" dirty="0"/>
          </a:p>
        </p:txBody>
      </p:sp>
      <p:sp>
        <p:nvSpPr>
          <p:cNvPr id="63" name="ZoneTexte 62"/>
          <p:cNvSpPr txBox="1"/>
          <p:nvPr/>
        </p:nvSpPr>
        <p:spPr>
          <a:xfrm>
            <a:off x="11499598" y="29993268"/>
            <a:ext cx="7125999" cy="630942"/>
          </a:xfrm>
          <a:prstGeom prst="rect">
            <a:avLst/>
          </a:prstGeom>
          <a:noFill/>
        </p:spPr>
        <p:txBody>
          <a:bodyPr wrap="square" rtlCol="0">
            <a:spAutoFit/>
          </a:bodyPr>
          <a:lstStyle/>
          <a:p>
            <a:r>
              <a:rPr lang="fr-FR" dirty="0" smtClean="0"/>
              <a:t>RQT Graphe</a:t>
            </a:r>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ragmaticgraphite|09-2018"/>
</p:tagLst>
</file>

<file path=ppt/theme/theme1.xml><?xml version="1.0" encoding="utf-8"?>
<a:theme xmlns:a="http://schemas.openxmlformats.org/drawingml/2006/main" name="Default Desig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316</TotalTime>
  <Words>378</Words>
  <Application>Microsoft Office PowerPoint</Application>
  <PresentationFormat>Personnalisé</PresentationFormat>
  <Paragraphs>31</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Open Sans</vt:lpstr>
      <vt:lpstr>Gill Sans</vt:lpstr>
      <vt:lpstr>Arial</vt:lpstr>
      <vt:lpstr>Default Design</vt:lpstr>
      <vt:lpstr>Présentation PowerPoint</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Quentin Aubailly</cp:lastModifiedBy>
  <cp:revision>43</cp:revision>
  <dcterms:modified xsi:type="dcterms:W3CDTF">2018-10-29T12:07:23Z</dcterms:modified>
  <cp:category>scientific poster template</cp:category>
</cp:coreProperties>
</file>