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2" autoAdjust="0"/>
  </p:normalViewPr>
  <p:slideViewPr>
    <p:cSldViewPr>
      <p:cViewPr varScale="1">
        <p:scale>
          <a:sx n="80" d="100"/>
          <a:sy n="80" d="100"/>
        </p:scale>
        <p:origin x="90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90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61ED-4895-4BA7-B9ED-31D61D901F5B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0C73-731C-41B1-B188-DA88818424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9E08D-4476-4AA3-8E8A-83947C3CAFC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4157-11ED-4DD4-9EF2-AD7EFBD4D2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20067" indent="-276949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07796" indent="-221559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550914" indent="-221559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1994032" indent="-221559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437150" indent="-2215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880269" indent="-2215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323387" indent="-2215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766505" indent="-2215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fld id="{BD924B13-64B9-49FA-91E3-B4591057F352}" type="slidenum">
              <a:rPr lang="zh-CN" altLang="en-US" smtClean="0">
                <a:latin typeface="Calibri" panose="020F0502020204030204" pitchFamily="34" charset="0"/>
              </a:rPr>
              <a:pPr/>
              <a:t>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5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33FEB-A754-4D26-BDCF-3002D1F24D3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19B42-9F7E-47F6-B56C-F0ECEA47CD1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9186A-4C5B-4632-BC01-46880E77A1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82702-7288-4B23-88E5-8274612BE0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7739F-4743-417B-9B13-9026A76976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981E9-383A-4B8B-8AEF-56FA9082FE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6A834-C171-41DB-BF6E-6521A629FAA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50F-45AF-4A7E-984C-C086F841DB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A57EC-F97F-41A6-853D-B517517825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41B8-D15D-4077-A573-7DA9B6E69B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BE61D-1C20-4E9C-A065-AF16D4DE7D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FF5E8-92B4-4CAE-8A25-9CBC557A062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9D0FA-D8AF-458C-AEFB-29E22D57D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/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>
                <a:solidFill>
                  <a:srgbClr val="00339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>
                <a:ea typeface="宋体" panose="02010600030101010101" pitchFamily="2" charset="-122"/>
              </a:rPr>
              <a:t>Guijin Wang, Tsinghua University </a:t>
            </a:r>
            <a:r>
              <a:rPr kumimoji="1" lang="zh-CN" altLang="en-US" sz="1400">
                <a:ea typeface="宋体" panose="02010600030101010101" pitchFamily="2" charset="-122"/>
              </a:rPr>
              <a:t>第二章 简单模板匹配和模式的数值特征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FF99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60547C-CFF0-4196-A2E1-378AAB9016F1}" type="slidenum">
              <a:rPr kumimoji="1" lang="en-US" altLang="zh-CN" sz="1400">
                <a:ea typeface="宋体" panose="02010600030101010101" pitchFamily="2" charset="-122"/>
              </a:rPr>
              <a:t>‹#›</a:t>
            </a:fld>
            <a:endParaRPr kumimoji="1" lang="en-US" altLang="zh-CN" sz="140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n"/>
              <a:defRPr kumimoji="1" sz="3200" b="1">
                <a:solidFill>
                  <a:srgbClr val="27772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Monotype Sorts"/>
              <a:buChar char="u"/>
              <a:defRPr kumimoji="1" sz="2800" b="1">
                <a:solidFill>
                  <a:srgbClr val="277727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u"/>
              <a:defRPr kumimoji="1" sz="2400" b="1">
                <a:solidFill>
                  <a:srgbClr val="277727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onotype Sorts"/>
              <a:buChar char="l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smtClean="0"/>
              <a:t>设有符合正态分布的两类训练样本，并且设</a:t>
            </a:r>
          </a:p>
          <a:p>
            <a:pPr>
              <a:defRPr/>
            </a:pPr>
            <a:endParaRPr lang="zh-CN" altLang="en-US" kern="0" smtClean="0"/>
          </a:p>
          <a:p>
            <a:pPr>
              <a:defRPr/>
            </a:pPr>
            <a:endParaRPr lang="zh-CN" altLang="en-US" kern="0" smtClean="0"/>
          </a:p>
          <a:p>
            <a:pPr>
              <a:defRPr/>
            </a:pPr>
            <a:r>
              <a:rPr lang="zh-CN" altLang="en-US" kern="0" smtClean="0"/>
              <a:t>求</a:t>
            </a:r>
          </a:p>
          <a:p>
            <a:pPr lvl="1">
              <a:defRPr/>
            </a:pPr>
            <a:r>
              <a:rPr lang="zh-CN" altLang="en-US" kern="0" smtClean="0"/>
              <a:t>识别函数</a:t>
            </a:r>
          </a:p>
          <a:p>
            <a:pPr lvl="1">
              <a:defRPr/>
            </a:pPr>
            <a:r>
              <a:rPr lang="zh-CN" altLang="en-US" kern="0" smtClean="0"/>
              <a:t>识别界面方程</a:t>
            </a:r>
          </a:p>
          <a:p>
            <a:pPr lvl="1">
              <a:defRPr/>
            </a:pPr>
            <a:r>
              <a:rPr lang="zh-CN" altLang="en-US" kern="0" smtClean="0"/>
              <a:t>作图</a:t>
            </a:r>
            <a:endParaRPr lang="zh-CN" altLang="en-US" ker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</a:t>
            </a:r>
            <a:r>
              <a:rPr lang="zh-CN" altLang="en-US" dirty="0" smtClean="0"/>
              <a:t>作业</a:t>
            </a:r>
            <a:endParaRPr lang="en-US" altLang="zh-CN" dirty="0" smtClean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066800" y="2743200"/>
            <a:ext cx="4429125" cy="1143000"/>
            <a:chOff x="864" y="1488"/>
            <a:chExt cx="2790" cy="720"/>
          </a:xfrm>
        </p:grpSpPr>
        <p:graphicFrame>
          <p:nvGraphicFramePr>
            <p:cNvPr id="17414" name="Object 5"/>
            <p:cNvGraphicFramePr>
              <a:graphicFrameLocks noChangeAspect="1"/>
            </p:cNvGraphicFramePr>
            <p:nvPr/>
          </p:nvGraphicFramePr>
          <p:xfrm>
            <a:off x="1016" y="1488"/>
            <a:ext cx="231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4" imgW="1688367" imgH="215806" progId="Equation.3">
                    <p:embed/>
                  </p:oleObj>
                </mc:Choice>
                <mc:Fallback>
                  <p:oleObj name="Equation" r:id="rId4" imgW="1688367" imgH="215806" progId="Equation.3">
                    <p:embed/>
                    <p:pic>
                      <p:nvPicPr>
                        <p:cNvPr id="1741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1488"/>
                          <a:ext cx="231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6"/>
            <p:cNvGraphicFramePr>
              <a:graphicFrameLocks noChangeAspect="1"/>
            </p:cNvGraphicFramePr>
            <p:nvPr/>
          </p:nvGraphicFramePr>
          <p:xfrm>
            <a:off x="1008" y="1824"/>
            <a:ext cx="264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6" imgW="1930400" imgH="215900" progId="Equation.3">
                    <p:embed/>
                  </p:oleObj>
                </mc:Choice>
                <mc:Fallback>
                  <p:oleObj name="Equation" r:id="rId6" imgW="1930400" imgH="215900" progId="Equation.3">
                    <p:embed/>
                    <p:pic>
                      <p:nvPicPr>
                        <p:cNvPr id="1741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824"/>
                          <a:ext cx="264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AutoShape 7"/>
            <p:cNvSpPr>
              <a:spLocks/>
            </p:cNvSpPr>
            <p:nvPr/>
          </p:nvSpPr>
          <p:spPr bwMode="auto">
            <a:xfrm>
              <a:off x="864" y="1584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B9FFFF"/>
                      </a:gs>
                      <a:gs pos="100000">
                        <a:srgbClr val="FFFFB9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70000"/>
                <a:buFont typeface="Monotype Sorts"/>
                <a:buChar char="n"/>
                <a:defRPr kumimoji="1" sz="3200" b="1">
                  <a:solidFill>
                    <a:srgbClr val="277727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SzPct val="65000"/>
                <a:buFont typeface="Monotype Sorts"/>
                <a:buChar char="u"/>
                <a:defRPr kumimoji="1" sz="2800" b="1">
                  <a:solidFill>
                    <a:srgbClr val="277727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70000"/>
                <a:buFont typeface="Monotype Sorts"/>
                <a:buChar char="u"/>
                <a:defRPr kumimoji="1" sz="2400" b="1">
                  <a:solidFill>
                    <a:srgbClr val="277727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SzPct val="50000"/>
                <a:buFont typeface="Monotype Sorts"/>
                <a:buChar char="l"/>
                <a:defRPr kumimoji="1" sz="2000" b="1">
                  <a:solidFill>
                    <a:srgbClr val="277727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Char char="–"/>
                <a:defRPr kumimoji="1" sz="2000" b="1">
                  <a:solidFill>
                    <a:srgbClr val="277727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Char char="–"/>
                <a:defRPr kumimoji="1" sz="2000" b="1">
                  <a:solidFill>
                    <a:srgbClr val="277727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Char char="–"/>
                <a:defRPr kumimoji="1" sz="2000" b="1">
                  <a:solidFill>
                    <a:srgbClr val="277727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Char char="–"/>
                <a:defRPr kumimoji="1" sz="2000" b="1">
                  <a:solidFill>
                    <a:srgbClr val="277727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Char char="–"/>
                <a:defRPr kumimoji="1" sz="2000" b="1">
                  <a:solidFill>
                    <a:srgbClr val="277727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413" name="Object 8"/>
          <p:cNvGraphicFramePr>
            <a:graphicFrameLocks noChangeAspect="1"/>
          </p:cNvGraphicFramePr>
          <p:nvPr/>
        </p:nvGraphicFramePr>
        <p:xfrm>
          <a:off x="2057400" y="2286000"/>
          <a:ext cx="304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1231366" imgH="215806" progId="Equation.3">
                  <p:embed/>
                </p:oleObj>
              </mc:Choice>
              <mc:Fallback>
                <p:oleObj name="Equation" r:id="rId8" imgW="1231366" imgH="215806" progId="Equation.3">
                  <p:embed/>
                  <p:pic>
                    <p:nvPicPr>
                      <p:cNvPr id="174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0"/>
                        <a:ext cx="304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08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式识别课程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全屏显示(4:3)</PresentationFormat>
  <Paragraphs>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Monotype Sorts</vt:lpstr>
      <vt:lpstr>黑体</vt:lpstr>
      <vt:lpstr>宋体</vt:lpstr>
      <vt:lpstr>Calibri</vt:lpstr>
      <vt:lpstr>Georgia</vt:lpstr>
      <vt:lpstr>Times New Roman</vt:lpstr>
      <vt:lpstr>模式识别课程</vt:lpstr>
      <vt:lpstr>Equation</vt:lpstr>
      <vt:lpstr>第七次作业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模式识别作业1：数字字符识别—模板匹配</dc:title>
  <dc:creator>ChangAn</dc:creator>
  <cp:lastModifiedBy>visionlab</cp:lastModifiedBy>
  <cp:revision>270</cp:revision>
  <cp:lastPrinted>2016-03-25T03:22:00Z</cp:lastPrinted>
  <dcterms:created xsi:type="dcterms:W3CDTF">2015-03-12T01:51:00Z</dcterms:created>
  <dcterms:modified xsi:type="dcterms:W3CDTF">2018-05-06T02:45:18Z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