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8" autoAdjust="0"/>
  </p:normalViewPr>
  <p:slideViewPr>
    <p:cSldViewPr>
      <p:cViewPr varScale="1">
        <p:scale>
          <a:sx n="80" d="100"/>
          <a:sy n="80" d="100"/>
        </p:scale>
        <p:origin x="90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C95F1-6070-4268-9245-6FF4B428214E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0FDA-91F9-49AD-8DF8-829701F0F4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33FEB-A754-4D26-BDCF-3002D1F24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3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19B42-9F7E-47F6-B56C-F0ECEA47C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186A-4C5B-4632-BC01-46880E77A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32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2702-7288-4B23-88E5-8274612BE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4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739F-4743-417B-9B13-9026A7697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2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981E9-383A-4B8B-8AEF-56FA9082F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2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A834-C171-41DB-BF6E-6521A629FA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6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0050F-45AF-4A7E-984C-C086F841D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57EC-F97F-41A6-853D-B51751782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0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41B8-D15D-4077-A573-7DA9B6E69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13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BE61D-1C20-4E9C-A065-AF16D4DE7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37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F5E8-92B4-4CAE-8A25-9CBC557A0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7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9D0FA-D8AF-458C-AEFB-29E22D57D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45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339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>
                <a:ea typeface="宋体" panose="02010600030101010101" pitchFamily="2" charset="-122"/>
              </a:rPr>
              <a:t>Guijin Wang, Tsinghua University </a:t>
            </a:r>
            <a:r>
              <a:rPr kumimoji="1" lang="zh-CN" altLang="en-US" sz="1400">
                <a:ea typeface="宋体" panose="02010600030101010101" pitchFamily="2" charset="-122"/>
              </a:rPr>
              <a:t>第二章 简单模板匹配和模式的数值特征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0547C-CFF0-4196-A2E1-378AAB9016F1}" type="slidenum">
              <a:rPr kumimoji="1" lang="en-US" altLang="zh-CN" sz="140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9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2850"/>
            <a:ext cx="4391025" cy="6096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latin typeface="黑体" panose="02010609060101010101" pitchFamily="49" charset="-122"/>
              </a:rPr>
              <a:t>练习</a:t>
            </a:r>
            <a:r>
              <a:rPr lang="en-US" altLang="zh-CN" sz="3200" smtClean="0">
                <a:latin typeface="黑体" panose="02010609060101010101" pitchFamily="49" charset="-122"/>
              </a:rPr>
              <a:t>3-2 </a:t>
            </a:r>
            <a:r>
              <a:rPr lang="zh-CN" altLang="en-US" sz="3200" smtClean="0">
                <a:latin typeface="黑体" panose="02010609060101010101" pitchFamily="49" charset="-122"/>
              </a:rPr>
              <a:t>非线性分类器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495800" y="2386013"/>
            <a:ext cx="42672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求分离      和      的函数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（不是唯一解）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57200" y="1952625"/>
            <a:ext cx="3657600" cy="3708400"/>
            <a:chOff x="288" y="1104"/>
            <a:chExt cx="2304" cy="2336"/>
          </a:xfrm>
        </p:grpSpPr>
        <p:grpSp>
          <p:nvGrpSpPr>
            <p:cNvPr id="15368" name="Group 5"/>
            <p:cNvGrpSpPr>
              <a:grpSpLocks/>
            </p:cNvGrpSpPr>
            <p:nvPr/>
          </p:nvGrpSpPr>
          <p:grpSpPr bwMode="auto">
            <a:xfrm>
              <a:off x="288" y="1104"/>
              <a:ext cx="2304" cy="2336"/>
              <a:chOff x="288" y="1104"/>
              <a:chExt cx="2304" cy="2336"/>
            </a:xfrm>
          </p:grpSpPr>
          <p:grpSp>
            <p:nvGrpSpPr>
              <p:cNvPr id="15379" name="Group 6"/>
              <p:cNvGrpSpPr>
                <a:grpSpLocks/>
              </p:cNvGrpSpPr>
              <p:nvPr/>
            </p:nvGrpSpPr>
            <p:grpSpPr bwMode="auto">
              <a:xfrm>
                <a:off x="288" y="1104"/>
                <a:ext cx="2304" cy="2336"/>
                <a:chOff x="288" y="1104"/>
                <a:chExt cx="2304" cy="2336"/>
              </a:xfrm>
            </p:grpSpPr>
            <p:grpSp>
              <p:nvGrpSpPr>
                <p:cNvPr id="15387" name="Group 7"/>
                <p:cNvGrpSpPr>
                  <a:grpSpLocks/>
                </p:cNvGrpSpPr>
                <p:nvPr/>
              </p:nvGrpSpPr>
              <p:grpSpPr bwMode="auto">
                <a:xfrm>
                  <a:off x="288" y="1104"/>
                  <a:ext cx="2304" cy="2336"/>
                  <a:chOff x="288" y="1104"/>
                  <a:chExt cx="2304" cy="2336"/>
                </a:xfrm>
              </p:grpSpPr>
              <p:grpSp>
                <p:nvGrpSpPr>
                  <p:cNvPr id="1539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76" y="1344"/>
                    <a:ext cx="1872" cy="1824"/>
                    <a:chOff x="576" y="1344"/>
                    <a:chExt cx="1872" cy="1824"/>
                  </a:xfrm>
                </p:grpSpPr>
                <p:grpSp>
                  <p:nvGrpSpPr>
                    <p:cNvPr id="15398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1344"/>
                      <a:ext cx="1872" cy="1824"/>
                      <a:chOff x="576" y="1344"/>
                      <a:chExt cx="1872" cy="1824"/>
                    </a:xfrm>
                  </p:grpSpPr>
                  <p:sp>
                    <p:nvSpPr>
                      <p:cNvPr id="15405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3168"/>
                        <a:ext cx="187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stealth" w="lg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06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1344"/>
                        <a:ext cx="0" cy="182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stealth" w="lg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5399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" y="3072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0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3072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1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072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2" name="Line 15"/>
                    <p:cNvSpPr>
                      <a:spLocks noChangeShapeType="1"/>
                    </p:cNvSpPr>
                    <p:nvPr/>
                  </p:nvSpPr>
                  <p:spPr bwMode="auto">
                    <a:xfrm rot="5471610">
                      <a:off x="623" y="2401"/>
                      <a:ext cx="1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3" name="Line 16"/>
                    <p:cNvSpPr>
                      <a:spLocks noChangeShapeType="1"/>
                    </p:cNvSpPr>
                    <p:nvPr/>
                  </p:nvSpPr>
                  <p:spPr bwMode="auto">
                    <a:xfrm rot="5471610">
                      <a:off x="623" y="2065"/>
                      <a:ext cx="1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4" name="Line 17"/>
                    <p:cNvSpPr>
                      <a:spLocks noChangeShapeType="1"/>
                    </p:cNvSpPr>
                    <p:nvPr/>
                  </p:nvSpPr>
                  <p:spPr bwMode="auto">
                    <a:xfrm rot="5471610" flipV="1">
                      <a:off x="624" y="2736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15395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2352" y="3120"/>
                  <a:ext cx="240" cy="3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26" name="Equation" r:id="rId3" imgW="190417" imgH="253890" progId="Equation.3">
                          <p:embed/>
                        </p:oleObj>
                      </mc:Choice>
                      <mc:Fallback>
                        <p:oleObj name="Equation" r:id="rId3" imgW="190417" imgH="253890" progId="Equation.3">
                          <p:embed/>
                          <p:pic>
                            <p:nvPicPr>
                              <p:cNvPr id="15395" name="Object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52" y="3120"/>
                                <a:ext cx="240" cy="32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96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288" y="1104"/>
                  <a:ext cx="272" cy="3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27" name="Equation" r:id="rId5" imgW="215713" imgH="253780" progId="Equation.3">
                          <p:embed/>
                        </p:oleObj>
                      </mc:Choice>
                      <mc:Fallback>
                        <p:oleObj name="Equation" r:id="rId5" imgW="215713" imgH="253780" progId="Equation.3">
                          <p:embed/>
                          <p:pic>
                            <p:nvPicPr>
                              <p:cNvPr id="15396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8" y="1104"/>
                                <a:ext cx="272" cy="32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97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432" y="3168"/>
                  <a:ext cx="143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28" name="Equation" r:id="rId7" imgW="126725" imgH="177415" progId="Equation.3">
                          <p:embed/>
                        </p:oleObj>
                      </mc:Choice>
                      <mc:Fallback>
                        <p:oleObj name="Equation" r:id="rId7" imgW="126725" imgH="177415" progId="Equation.3">
                          <p:embed/>
                          <p:pic>
                            <p:nvPicPr>
                              <p:cNvPr id="15397" name="Object 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2" y="3168"/>
                                <a:ext cx="143" cy="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5388" name="Object 21"/>
                <p:cNvGraphicFramePr>
                  <a:graphicFrameLocks noChangeAspect="1"/>
                </p:cNvGraphicFramePr>
                <p:nvPr/>
              </p:nvGraphicFramePr>
              <p:xfrm>
                <a:off x="912" y="3216"/>
                <a:ext cx="106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9" name="Equation" r:id="rId9" imgW="88707" imgH="164742" progId="Equation.3">
                        <p:embed/>
                      </p:oleObj>
                    </mc:Choice>
                    <mc:Fallback>
                      <p:oleObj name="Equation" r:id="rId9" imgW="88707" imgH="164742" progId="Equation.3">
                        <p:embed/>
                        <p:pic>
                          <p:nvPicPr>
                            <p:cNvPr id="15388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3216"/>
                              <a:ext cx="106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89" name="Object 22"/>
                <p:cNvGraphicFramePr>
                  <a:graphicFrameLocks noChangeAspect="1"/>
                </p:cNvGraphicFramePr>
                <p:nvPr/>
              </p:nvGraphicFramePr>
              <p:xfrm>
                <a:off x="1296" y="3216"/>
                <a:ext cx="151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Equation" r:id="rId11" imgW="126780" imgH="164814" progId="Equation.3">
                        <p:embed/>
                      </p:oleObj>
                    </mc:Choice>
                    <mc:Fallback>
                      <p:oleObj name="Equation" r:id="rId11" imgW="126780" imgH="164814" progId="Equation.3">
                        <p:embed/>
                        <p:pic>
                          <p:nvPicPr>
                            <p:cNvPr id="15389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6" y="3216"/>
                              <a:ext cx="151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0" name="Object 23"/>
                <p:cNvGraphicFramePr>
                  <a:graphicFrameLocks noChangeAspect="1"/>
                </p:cNvGraphicFramePr>
                <p:nvPr/>
              </p:nvGraphicFramePr>
              <p:xfrm>
                <a:off x="1776" y="3216"/>
                <a:ext cx="137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1" name="Equation" r:id="rId13" imgW="114102" imgH="177492" progId="Equation.3">
                        <p:embed/>
                      </p:oleObj>
                    </mc:Choice>
                    <mc:Fallback>
                      <p:oleObj name="Equation" r:id="rId13" imgW="114102" imgH="177492" progId="Equation.3">
                        <p:embed/>
                        <p:pic>
                          <p:nvPicPr>
                            <p:cNvPr id="1539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6" y="3216"/>
                              <a:ext cx="137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1" name="Object 24"/>
                <p:cNvGraphicFramePr>
                  <a:graphicFrameLocks noChangeAspect="1"/>
                </p:cNvGraphicFramePr>
                <p:nvPr/>
              </p:nvGraphicFramePr>
              <p:xfrm>
                <a:off x="384" y="2016"/>
                <a:ext cx="136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2" name="Equation" r:id="rId15" imgW="114102" imgH="177492" progId="Equation.3">
                        <p:embed/>
                      </p:oleObj>
                    </mc:Choice>
                    <mc:Fallback>
                      <p:oleObj name="Equation" r:id="rId15" imgW="114102" imgH="177492" progId="Equation.3">
                        <p:embed/>
                        <p:pic>
                          <p:nvPicPr>
                            <p:cNvPr id="15391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2016"/>
                              <a:ext cx="136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2" name="Object 25"/>
                <p:cNvGraphicFramePr>
                  <a:graphicFrameLocks noChangeAspect="1"/>
                </p:cNvGraphicFramePr>
                <p:nvPr/>
              </p:nvGraphicFramePr>
              <p:xfrm>
                <a:off x="384" y="2352"/>
                <a:ext cx="152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3" name="Equation" r:id="rId16" imgW="126780" imgH="164814" progId="Equation.3">
                        <p:embed/>
                      </p:oleObj>
                    </mc:Choice>
                    <mc:Fallback>
                      <p:oleObj name="Equation" r:id="rId16" imgW="126780" imgH="164814" progId="Equation.3">
                        <p:embed/>
                        <p:pic>
                          <p:nvPicPr>
                            <p:cNvPr id="15392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2352"/>
                              <a:ext cx="152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3" name="Object 26"/>
                <p:cNvGraphicFramePr>
                  <a:graphicFrameLocks noChangeAspect="1"/>
                </p:cNvGraphicFramePr>
                <p:nvPr/>
              </p:nvGraphicFramePr>
              <p:xfrm>
                <a:off x="384" y="2688"/>
                <a:ext cx="106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" name="Equation" r:id="rId17" imgW="88707" imgH="164742" progId="Equation.3">
                        <p:embed/>
                      </p:oleObj>
                    </mc:Choice>
                    <mc:Fallback>
                      <p:oleObj name="Equation" r:id="rId17" imgW="88707" imgH="164742" progId="Equation.3">
                        <p:embed/>
                        <p:pic>
                          <p:nvPicPr>
                            <p:cNvPr id="15393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2688"/>
                              <a:ext cx="106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380" name="Group 27"/>
              <p:cNvGrpSpPr>
                <a:grpSpLocks/>
              </p:cNvGrpSpPr>
              <p:nvPr/>
            </p:nvGrpSpPr>
            <p:grpSpPr bwMode="auto">
              <a:xfrm>
                <a:off x="576" y="2112"/>
                <a:ext cx="1248" cy="1056"/>
                <a:chOff x="576" y="2112"/>
                <a:chExt cx="1248" cy="1056"/>
              </a:xfrm>
            </p:grpSpPr>
            <p:sp>
              <p:nvSpPr>
                <p:cNvPr id="15381" name="Line 28"/>
                <p:cNvSpPr>
                  <a:spLocks noChangeShapeType="1"/>
                </p:cNvSpPr>
                <p:nvPr/>
              </p:nvSpPr>
              <p:spPr bwMode="auto">
                <a:xfrm>
                  <a:off x="960" y="2112"/>
                  <a:ext cx="0" cy="1056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2" name="Line 29"/>
                <p:cNvSpPr>
                  <a:spLocks noChangeShapeType="1"/>
                </p:cNvSpPr>
                <p:nvPr/>
              </p:nvSpPr>
              <p:spPr bwMode="auto">
                <a:xfrm>
                  <a:off x="1824" y="2112"/>
                  <a:ext cx="0" cy="1056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3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1056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4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1200" y="1488"/>
                  <a:ext cx="0" cy="1248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5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1200" y="2160"/>
                  <a:ext cx="0" cy="1248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1200" y="1824"/>
                  <a:ext cx="0" cy="1248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369" name="Group 34"/>
            <p:cNvGrpSpPr>
              <a:grpSpLocks/>
            </p:cNvGrpSpPr>
            <p:nvPr/>
          </p:nvGrpSpPr>
          <p:grpSpPr bwMode="auto">
            <a:xfrm>
              <a:off x="864" y="2016"/>
              <a:ext cx="1008" cy="816"/>
              <a:chOff x="864" y="2016"/>
              <a:chExt cx="1008" cy="816"/>
            </a:xfrm>
          </p:grpSpPr>
          <p:sp>
            <p:nvSpPr>
              <p:cNvPr id="15370" name="Oval 35"/>
              <p:cNvSpPr>
                <a:spLocks noChangeArrowheads="1"/>
              </p:cNvSpPr>
              <p:nvPr/>
            </p:nvSpPr>
            <p:spPr bwMode="auto">
              <a:xfrm>
                <a:off x="1344" y="20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1" name="Oval 36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2" name="Oval 37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3" name="Oval 38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AutoShape 39"/>
              <p:cNvSpPr>
                <a:spLocks noChangeArrowheads="1"/>
              </p:cNvSpPr>
              <p:nvPr/>
            </p:nvSpPr>
            <p:spPr bwMode="auto">
              <a:xfrm>
                <a:off x="864" y="2016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5" name="AutoShape 40"/>
              <p:cNvSpPr>
                <a:spLocks noChangeArrowheads="1"/>
              </p:cNvSpPr>
              <p:nvPr/>
            </p:nvSpPr>
            <p:spPr bwMode="auto">
              <a:xfrm>
                <a:off x="864" y="2688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6" name="AutoShape 4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7" name="AutoShape 42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8" name="AutoShape 43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n"/>
                  <a:defRPr kumimoji="1" sz="32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SzPct val="65000"/>
                  <a:buFont typeface="Monotype Sorts"/>
                  <a:buChar char="u"/>
                  <a:defRPr kumimoji="1" sz="28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70000"/>
                  <a:buFont typeface="Monotype Sorts"/>
                  <a:buChar char="u"/>
                  <a:defRPr kumimoji="1" sz="24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SzPct val="50000"/>
                  <a:buFont typeface="Monotype Sorts"/>
                  <a:buChar char="l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Char char="–"/>
                  <a:defRPr kumimoji="1" sz="2000" b="1">
                    <a:solidFill>
                      <a:srgbClr val="277727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65" name="Oval 44"/>
          <p:cNvSpPr>
            <a:spLocks noChangeArrowheads="1"/>
          </p:cNvSpPr>
          <p:nvPr/>
        </p:nvSpPr>
        <p:spPr bwMode="auto">
          <a:xfrm>
            <a:off x="5791200" y="2538413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AutoShape 45"/>
          <p:cNvSpPr>
            <a:spLocks noChangeArrowheads="1"/>
          </p:cNvSpPr>
          <p:nvPr/>
        </p:nvSpPr>
        <p:spPr bwMode="auto">
          <a:xfrm>
            <a:off x="6705600" y="2538413"/>
            <a:ext cx="304800" cy="228600"/>
          </a:xfrm>
          <a:prstGeom prst="triangle">
            <a:avLst>
              <a:gd name="adj" fmla="val 50000"/>
            </a:avLst>
          </a:prstGeom>
          <a:solidFill>
            <a:srgbClr val="006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52513"/>
            <a:ext cx="7772400" cy="914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latin typeface="黑体" panose="02010609060101010101" pitchFamily="49" charset="-122"/>
              </a:rPr>
              <a:t>练习</a:t>
            </a:r>
            <a:r>
              <a:rPr lang="en-US" altLang="zh-CN" sz="3200" smtClean="0">
                <a:latin typeface="黑体" panose="02010609060101010101" pitchFamily="49" charset="-122"/>
              </a:rPr>
              <a:t>3-3 </a:t>
            </a:r>
            <a:r>
              <a:rPr lang="zh-CN" altLang="en-US" sz="3200" smtClean="0">
                <a:latin typeface="黑体" panose="02010609060101010101" pitchFamily="49" charset="-122"/>
              </a:rPr>
              <a:t>迭代修正求权向量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19513"/>
            <a:ext cx="7772400" cy="2819400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迭代修正求权向量的方法，求上述两类的线性识别函数</a:t>
            </a:r>
            <a:endParaRPr lang="zh-CN" altLang="en-US" sz="3200" smtClean="0"/>
          </a:p>
          <a:p>
            <a:pPr lvl="1" eaLnBrk="1" hangingPunct="1"/>
            <a:r>
              <a:rPr lang="zh-CN" altLang="en-US" smtClean="0"/>
              <a:t>迭代修正求权向量的方法，求上述两类的线性识别界面</a:t>
            </a:r>
          </a:p>
          <a:p>
            <a:pPr lvl="1" eaLnBrk="1" hangingPunct="1"/>
            <a:r>
              <a:rPr lang="zh-CN" altLang="en-US" smtClean="0"/>
              <a:t>画出该识别界面将训练样本的区分结果图示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2119313"/>
          <a:ext cx="6137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930400" imgH="215900" progId="Equation.3">
                  <p:embed/>
                </p:oleObj>
              </mc:Choice>
              <mc:Fallback>
                <p:oleObj name="Equation" r:id="rId3" imgW="1930400" imgH="2159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19313"/>
                        <a:ext cx="6137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74713" y="2881313"/>
          <a:ext cx="7872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476500" imgH="215900" progId="Equation.3">
                  <p:embed/>
                </p:oleObj>
              </mc:Choice>
              <mc:Fallback>
                <p:oleObj name="Equation" r:id="rId5" imgW="2476500" imgH="2159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881313"/>
                        <a:ext cx="78724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7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式识别课程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6639</TotalTime>
  <Words>61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Monotype Sorts</vt:lpstr>
      <vt:lpstr>黑体</vt:lpstr>
      <vt:lpstr>宋体</vt:lpstr>
      <vt:lpstr>Calibri</vt:lpstr>
      <vt:lpstr>Times New Roman</vt:lpstr>
      <vt:lpstr>模式识别课程</vt:lpstr>
      <vt:lpstr>Equation</vt:lpstr>
      <vt:lpstr>练习3-2 非线性分类器</vt:lpstr>
      <vt:lpstr>练习3-3 迭代修正求权向量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Sony Project</dc:title>
  <dc:creator>Liucx</dc:creator>
  <cp:lastModifiedBy>visionlab</cp:lastModifiedBy>
  <cp:revision>509</cp:revision>
  <dcterms:created xsi:type="dcterms:W3CDTF">2012-03-06T11:29:17Z</dcterms:created>
  <dcterms:modified xsi:type="dcterms:W3CDTF">2018-04-20T01:09:07Z</dcterms:modified>
</cp:coreProperties>
</file>