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6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03/03/2014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was designed so that people on an unreliable link could exchange code via email, even. It is possible to work completely disconnected and burn a CD to exchange code via git.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15</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martell/iSCA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br>
              <a:rPr lang="en-CA" dirty="0" smtClean="0"/>
            </a:br>
            <a:r>
              <a:rPr lang="en-CA" sz="2000" dirty="0" smtClean="0"/>
              <a:t>for Windows users</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a:t>
            </a:r>
            <a:r>
              <a:rPr lang="en-CA" sz="1800" dirty="0" smtClean="0"/>
              <a:t>origin/master </a:t>
            </a:r>
            <a:r>
              <a:rPr lang="en-CA" sz="1800" dirty="0" smtClean="0"/>
              <a:t>by 1 commit:</a:t>
            </a:r>
          </a:p>
          <a:p>
            <a:pPr marL="0" indent="0">
              <a:buNone/>
            </a:pPr>
            <a:r>
              <a:rPr lang="en-CA" sz="1800" i="1" dirty="0">
                <a:solidFill>
                  <a:schemeClr val="accent6"/>
                </a:solidFill>
              </a:rPr>
              <a:t>git </a:t>
            </a:r>
            <a:r>
              <a:rPr lang="en-CA" sz="1800" i="1" dirty="0" smtClean="0">
                <a:solidFill>
                  <a:schemeClr val="accent6"/>
                </a:solidFill>
              </a:rPr>
              <a:t>push origin master</a:t>
            </a:r>
          </a:p>
          <a:p>
            <a:pPr marL="0" indent="0">
              <a:buNone/>
            </a:pPr>
            <a:r>
              <a:rPr lang="en-CA" sz="1800" dirty="0" smtClean="0"/>
              <a:t>Will update the remote repository on GitHub. Look at the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a:t>
            </a:r>
            <a:r>
              <a:rPr lang="en-CA" sz="1800" dirty="0" smtClean="0"/>
              <a:t>file</a:t>
            </a:r>
            <a:endParaRPr lang="en-CA" sz="1800" dirty="0" smtClean="0"/>
          </a:p>
          <a:p>
            <a:pPr marL="0" indent="0">
              <a:buNone/>
            </a:pPr>
            <a:r>
              <a:rPr lang="en-CA" sz="1800" i="1" dirty="0" smtClean="0">
                <a:solidFill>
                  <a:schemeClr val="accent6"/>
                </a:solidFill>
              </a:rPr>
              <a:t>git remove 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 origin master</a:t>
            </a:r>
          </a:p>
          <a:p>
            <a:pPr marL="0" indent="0">
              <a:buNone/>
            </a:pPr>
            <a:r>
              <a:rPr lang="en-CA" sz="1800" dirty="0" smtClean="0"/>
              <a:t>Will update the remote repository on GitHub. Look at the webpage to confirm this. The file test.txt should be gone</a:t>
            </a:r>
            <a:r>
              <a:rPr lang="en-CA" sz="1800" dirty="0" smtClean="0"/>
              <a:t>.</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push origin master</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err="1" smtClean="0">
                <a:solidFill>
                  <a:schemeClr val="accent6"/>
                </a:solidFill>
              </a:rPr>
              <a:t>pom</a:t>
            </a:r>
            <a:r>
              <a:rPr lang="en-CA" sz="1800" dirty="0" smtClean="0"/>
              <a:t>.</a:t>
            </a:r>
          </a:p>
          <a:p>
            <a:pPr marL="0" indent="0">
              <a:buNone/>
            </a:pPr>
            <a:endParaRPr lang="en-CA" sz="1800" dirty="0" smtClean="0"/>
          </a:p>
          <a:p>
            <a:r>
              <a:rPr lang="en-CA" sz="1800" dirty="0" smtClean="0"/>
              <a:t>To get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yours.</a:t>
            </a:r>
          </a:p>
          <a:p>
            <a:endParaRPr lang="en-CA" sz="1800" dirty="0" smtClean="0"/>
          </a:p>
          <a:p>
            <a:r>
              <a:rPr lang="en-CA" sz="1800" dirty="0" smtClean="0"/>
              <a:t>Some of these aliases might not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 (careful):</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remove the advanced detail from the Readme.md file.</a:t>
            </a:r>
          </a:p>
          <a:p>
            <a:pPr marL="0" indent="0">
              <a:buNone/>
            </a:pPr>
            <a:r>
              <a:rPr lang="en-CA" sz="1800" dirty="0" smtClean="0"/>
              <a:t>Commit the change:</a:t>
            </a:r>
          </a:p>
          <a:p>
            <a:pPr marL="0" indent="0">
              <a:buNone/>
            </a:pPr>
            <a:r>
              <a:rPr lang="en-CA" sz="1800" i="1" dirty="0">
                <a:solidFill>
                  <a:schemeClr val="accent6"/>
                </a:solidFill>
              </a:rPr>
              <a:t>g</a:t>
            </a:r>
            <a:r>
              <a:rPr lang="en-CA" sz="1800" i="1" dirty="0" smtClean="0">
                <a:solidFill>
                  <a:schemeClr val="accent6"/>
                </a:solidFill>
              </a:rPr>
              <a:t>it com “Removed advanced detail from the Readme.md file”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The advanced section is back.</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pulling and merging</a:t>
            </a:r>
            <a:endParaRPr lang="en-CA" dirty="0"/>
          </a:p>
        </p:txBody>
      </p:sp>
      <p:sp>
        <p:nvSpPr>
          <p:cNvPr id="3" name="Content Placeholder 2"/>
          <p:cNvSpPr>
            <a:spLocks noGrp="1"/>
          </p:cNvSpPr>
          <p:nvPr>
            <p:ph idx="1"/>
          </p:nvPr>
        </p:nvSpPr>
        <p:spPr>
          <a:xfrm>
            <a:off x="457200" y="1295400"/>
            <a:ext cx="8229600" cy="4525963"/>
          </a:xfrm>
        </p:spPr>
        <p:txBody>
          <a:bodyPr>
            <a:normAutofit/>
          </a:bodyPr>
          <a:lstStyle/>
          <a:p>
            <a:r>
              <a:rPr lang="en-CA" sz="1800" dirty="0" smtClean="0"/>
              <a:t>So you want to merge your changes with the remote (GitHub) repository. This is the order you should do things..</a:t>
            </a:r>
          </a:p>
          <a:p>
            <a:pPr lvl="1"/>
            <a:r>
              <a:rPr lang="en-CA" sz="1400" dirty="0" smtClean="0">
                <a:solidFill>
                  <a:srgbClr val="FF0000"/>
                </a:solidFill>
              </a:rPr>
              <a:t>git fetch </a:t>
            </a:r>
            <a:r>
              <a:rPr lang="en-CA" sz="1400" dirty="0" smtClean="0"/>
              <a:t>– Get the latest changes to the remote repository not made by you. This does not do a merge of your current working copy, instead it stores a copy of the current repository (on GitHub). The prompt will change to show you how different your master repository is compared with the current remote copy.</a:t>
            </a:r>
          </a:p>
          <a:p>
            <a:pPr lvl="1"/>
            <a:r>
              <a:rPr lang="en-CA" sz="1400" dirty="0" smtClean="0">
                <a:solidFill>
                  <a:srgbClr val="FF0000"/>
                </a:solidFill>
              </a:rPr>
              <a:t>git pull </a:t>
            </a:r>
            <a:r>
              <a:rPr lang="en-CA" sz="1400" dirty="0" smtClean="0"/>
              <a:t>– merges the remote copy you just got into your current working copy without involving the outside world. Resolve any conflicts at this stage before pushing your work back onto the remote.</a:t>
            </a:r>
          </a:p>
          <a:p>
            <a:pPr lvl="1"/>
            <a:r>
              <a:rPr lang="en-CA" sz="1400" dirty="0" smtClean="0">
                <a:solidFill>
                  <a:srgbClr val="FF0000"/>
                </a:solidFill>
              </a:rPr>
              <a:t>git push origin master </a:t>
            </a:r>
            <a:r>
              <a:rPr lang="en-CA" sz="1400" dirty="0" smtClean="0"/>
              <a:t>– never does a merge. Push the contents of your origin/master to the remote master (</a:t>
            </a:r>
            <a:r>
              <a:rPr lang="en-CA" sz="1400" dirty="0" smtClean="0">
                <a:solidFill>
                  <a:srgbClr val="FF0000"/>
                </a:solidFill>
              </a:rPr>
              <a:t>origin master</a:t>
            </a:r>
            <a:r>
              <a:rPr lang="en-CA" sz="1400" dirty="0" smtClean="0"/>
              <a:t>). Your working copy is not involved at all.</a:t>
            </a:r>
            <a:endParaRPr lang="en-CA"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95248"/>
            <a:ext cx="6629400" cy="3057952"/>
          </a:xfrm>
          <a:prstGeom prst="rect">
            <a:avLst/>
          </a:prstGeom>
        </p:spPr>
      </p:pic>
      <p:sp>
        <p:nvSpPr>
          <p:cNvPr id="9" name="Curved Right Arrow 8"/>
          <p:cNvSpPr/>
          <p:nvPr/>
        </p:nvSpPr>
        <p:spPr>
          <a:xfrm rot="3570719">
            <a:off x="2492687" y="3376305"/>
            <a:ext cx="495620" cy="200120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1" name="Curved Right Arrow 10"/>
          <p:cNvSpPr/>
          <p:nvPr/>
        </p:nvSpPr>
        <p:spPr>
          <a:xfrm rot="1418727">
            <a:off x="3097772" y="5074053"/>
            <a:ext cx="495620" cy="80390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2" name="Curved Right Arrow 11"/>
          <p:cNvSpPr/>
          <p:nvPr/>
        </p:nvSpPr>
        <p:spPr>
          <a:xfrm rot="17899941" flipH="1">
            <a:off x="5777776" y="3332311"/>
            <a:ext cx="503091" cy="200120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3" name="Curved Right Arrow 12"/>
          <p:cNvSpPr/>
          <p:nvPr/>
        </p:nvSpPr>
        <p:spPr>
          <a:xfrm rot="1957567" flipH="1">
            <a:off x="6967318" y="5401330"/>
            <a:ext cx="395405" cy="80390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TextBox 13"/>
          <p:cNvSpPr txBox="1"/>
          <p:nvPr/>
        </p:nvSpPr>
        <p:spPr>
          <a:xfrm>
            <a:off x="1641694" y="3962400"/>
            <a:ext cx="949106"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fetch</a:t>
            </a:r>
            <a:endParaRPr lang="en-CA" dirty="0">
              <a:solidFill>
                <a:srgbClr val="FF0000"/>
              </a:solidFill>
            </a:endParaRPr>
          </a:p>
        </p:txBody>
      </p:sp>
      <p:sp>
        <p:nvSpPr>
          <p:cNvPr id="15" name="TextBox 14"/>
          <p:cNvSpPr txBox="1"/>
          <p:nvPr/>
        </p:nvSpPr>
        <p:spPr>
          <a:xfrm>
            <a:off x="2438400" y="5802868"/>
            <a:ext cx="1075679"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merge</a:t>
            </a:r>
            <a:endParaRPr lang="en-CA" dirty="0">
              <a:solidFill>
                <a:srgbClr val="FF0000"/>
              </a:solidFill>
            </a:endParaRPr>
          </a:p>
        </p:txBody>
      </p:sp>
      <p:sp>
        <p:nvSpPr>
          <p:cNvPr id="16" name="Curved Right Arrow 15"/>
          <p:cNvSpPr/>
          <p:nvPr/>
        </p:nvSpPr>
        <p:spPr>
          <a:xfrm rot="19358858" flipH="1">
            <a:off x="6847975" y="3678003"/>
            <a:ext cx="559410" cy="216555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7" name="TextBox 16"/>
          <p:cNvSpPr txBox="1"/>
          <p:nvPr/>
        </p:nvSpPr>
        <p:spPr>
          <a:xfrm>
            <a:off x="7239000" y="4202668"/>
            <a:ext cx="825867"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pull</a:t>
            </a:r>
            <a:endParaRPr lang="en-CA" dirty="0">
              <a:solidFill>
                <a:srgbClr val="FF0000"/>
              </a:solidFill>
            </a:endParaRPr>
          </a:p>
        </p:txBody>
      </p:sp>
      <p:sp>
        <p:nvSpPr>
          <p:cNvPr id="18" name="Curved Right Arrow 17"/>
          <p:cNvSpPr/>
          <p:nvPr/>
        </p:nvSpPr>
        <p:spPr>
          <a:xfrm rot="7592047" flipH="1">
            <a:off x="5237193" y="4296295"/>
            <a:ext cx="337110" cy="127867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TextBox 18"/>
          <p:cNvSpPr txBox="1"/>
          <p:nvPr/>
        </p:nvSpPr>
        <p:spPr>
          <a:xfrm>
            <a:off x="5011935" y="5257800"/>
            <a:ext cx="931665"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push</a:t>
            </a:r>
            <a:endParaRPr lang="en-CA" dirty="0">
              <a:solidFill>
                <a:srgbClr val="FF0000"/>
              </a:solidFill>
            </a:endParaRPr>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making copies 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a:t>
            </a:r>
            <a:r>
              <a:rPr lang="en-CA" dirty="0" smtClean="0"/>
              <a:t>silly</a:t>
            </a:r>
            <a:r>
              <a:rPr lang="en-CA" dirty="0" smtClean="0"/>
              <a:t>) </a:t>
            </a:r>
            <a:r>
              <a:rPr lang="en-CA" dirty="0" smtClean="0"/>
              <a:t>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only.</a:t>
            </a:r>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a:t>
            </a:r>
            <a:endParaRPr lang="en-CA" dirty="0"/>
          </a:p>
        </p:txBody>
      </p:sp>
      <p:sp>
        <p:nvSpPr>
          <p:cNvPr id="3" name="Content Placeholder 2"/>
          <p:cNvSpPr>
            <a:spLocks noGrp="1"/>
          </p:cNvSpPr>
          <p:nvPr>
            <p:ph idx="1"/>
          </p:nvPr>
        </p:nvSpPr>
        <p:spPr>
          <a:xfrm>
            <a:off x="381000" y="1143000"/>
            <a:ext cx="8229600" cy="2667000"/>
          </a:xfrm>
        </p:spPr>
        <p:txBody>
          <a:bodyPr>
            <a:normAutofit/>
          </a:bodyPr>
          <a:lstStyle/>
          <a:p>
            <a:r>
              <a:rPr lang="en-CA" sz="1800" dirty="0" smtClean="0"/>
              <a:t>GIT is a </a:t>
            </a:r>
            <a:r>
              <a:rPr lang="en-CA" sz="1800" i="1" dirty="0" smtClean="0"/>
              <a:t>distributed</a:t>
            </a:r>
            <a:r>
              <a:rPr lang="en-CA" sz="1800" dirty="0" smtClean="0"/>
              <a:t> version control system. It was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a:bodyPr>
          <a:lstStyle/>
          <a:p>
            <a:pPr marL="0" indent="0">
              <a:buNone/>
            </a:pPr>
            <a:r>
              <a:rPr lang="en-CA" sz="1800" dirty="0" smtClean="0"/>
              <a:t>Decide on how you want to work. If you are:</a:t>
            </a:r>
          </a:p>
          <a:p>
            <a:r>
              <a:rPr lang="en-CA" sz="1800" dirty="0" smtClean="0"/>
              <a:t>Working closely 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never be allowed to </a:t>
            </a:r>
            <a:r>
              <a:rPr lang="en-CA" sz="1800" b="1" i="1" dirty="0" smtClean="0"/>
              <a:t>push</a:t>
            </a:r>
            <a:r>
              <a:rPr lang="en-CA" sz="1800" i="1" dirty="0" smtClean="0"/>
              <a:t> your changes to their home project, they have to </a:t>
            </a:r>
            <a:r>
              <a:rPr lang="en-CA" sz="1800" b="1" i="1" dirty="0" smtClean="0"/>
              <a:t>pull</a:t>
            </a:r>
            <a:r>
              <a:rPr lang="en-CA" sz="1800" i="1" dirty="0" smtClean="0"/>
              <a:t> </a:t>
            </a:r>
            <a:r>
              <a:rPr lang="en-CA" sz="1800" i="1" dirty="0" smtClean="0"/>
              <a:t>yours (Pull request in GitHub).</a:t>
            </a:r>
            <a:endParaRPr lang="en-CA" sz="1800" i="1" dirty="0" smtClean="0"/>
          </a:p>
          <a:p>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github.com/smartell/iSCAM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a:bodyPr>
          <a:lstStyle/>
          <a:p>
            <a:pPr marL="0" indent="0">
              <a:buNone/>
            </a:pPr>
            <a:endParaRPr lang="en-CA" sz="1800" i="1" dirty="0"/>
          </a:p>
        </p:txBody>
      </p:sp>
    </p:spTree>
    <p:extLst>
      <p:ext uri="{BB962C8B-B14F-4D97-AF65-F5344CB8AC3E}">
        <p14:creationId xmlns:p14="http://schemas.microsoft.com/office/powerpoint/2010/main" val="381526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 You only see one set of folders though. The three copies are: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copy of the cloned repository. Nothing you do locally can change this, only doing a </a:t>
            </a:r>
            <a:r>
              <a:rPr lang="en-CA" sz="1800" i="1" dirty="0" smtClean="0"/>
              <a:t>git fetch</a:t>
            </a:r>
            <a:r>
              <a:rPr lang="en-CA" sz="1800" dirty="0" smtClean="0"/>
              <a:t> will change it, in that case it will be updated to what is on the remote server.</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repository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you can merge them with the remote server.</a:t>
            </a:r>
          </a:p>
          <a:p>
            <a:pPr marL="0" indent="0">
              <a:buNone/>
            </a:pPr>
            <a:endParaRPr lang="en-CA" sz="1800" dirty="0" smtClean="0"/>
          </a:p>
          <a:p>
            <a:pPr marL="0" indent="0">
              <a:buNone/>
            </a:pPr>
            <a:r>
              <a:rPr lang="en-CA" sz="1800" dirty="0" smtClean="0"/>
              <a:t>The remote server, in this case Github.com, holds one repository.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a:t>	</a:t>
            </a:r>
            <a:r>
              <a:rPr lang="en-CA" sz="1800" i="1" dirty="0" smtClean="0"/>
              <a:t># </a:t>
            </a:r>
            <a:r>
              <a:rPr lang="en-CA" sz="1800" i="1" dirty="0"/>
              <a:t>On branch </a:t>
            </a:r>
            <a:r>
              <a:rPr lang="en-CA" sz="1800" i="1" dirty="0" smtClean="0"/>
              <a:t>master</a:t>
            </a:r>
            <a:endParaRPr lang="en-CA" sz="1800" dirty="0" smtClean="0"/>
          </a:p>
          <a:p>
            <a:pPr marL="0" indent="0">
              <a:buNone/>
            </a:pPr>
            <a:r>
              <a:rPr lang="en-CA" sz="1800" i="1" dirty="0" smtClean="0">
                <a:solidFill>
                  <a:schemeClr val="accent6"/>
                </a:solidFill>
              </a:rPr>
              <a:t>git remote -v</a:t>
            </a:r>
          </a:p>
          <a:p>
            <a:r>
              <a:rPr lang="en-CA" sz="1800" dirty="0" smtClean="0"/>
              <a:t>Lists the URLs for the GIT remote repository that you </a:t>
            </a:r>
            <a:r>
              <a:rPr lang="en-CA" sz="1800" b="1" i="1" dirty="0" smtClean="0"/>
              <a:t>cloned</a:t>
            </a:r>
            <a:r>
              <a:rPr lang="en-CA" sz="1800" dirty="0" smtClean="0"/>
              <a:t> from.</a:t>
            </a:r>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push origin master</a:t>
            </a: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1865</Words>
  <Application>Microsoft Office PowerPoint</Application>
  <PresentationFormat>On-screen Show (4:3)</PresentationFormat>
  <Paragraphs>170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 Version control for Windows users</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vt:lpstr>
      <vt:lpstr>GIT pulling and merging</vt:lpstr>
      <vt:lpstr>Stashing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293</cp:revision>
  <dcterms:created xsi:type="dcterms:W3CDTF">2006-08-16T00:00:00Z</dcterms:created>
  <dcterms:modified xsi:type="dcterms:W3CDTF">2014-03-04T01:51:36Z</dcterms:modified>
</cp:coreProperties>
</file>