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2" r:id="rId6"/>
    <p:sldId id="266" r:id="rId7"/>
    <p:sldId id="271" r:id="rId8"/>
    <p:sldId id="264" r:id="rId9"/>
    <p:sldId id="263" r:id="rId10"/>
    <p:sldId id="267" r:id="rId11"/>
    <p:sldId id="268" r:id="rId12"/>
    <p:sldId id="260" r:id="rId13"/>
    <p:sldId id="265" r:id="rId14"/>
    <p:sldId id="269" r:id="rId15"/>
    <p:sldId id="261"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9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A27432-2B61-43FB-8D64-B81ECA60EC3E}" type="datetimeFigureOut">
              <a:rPr lang="en-CA" smtClean="0"/>
              <a:t>03/03/2014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8A9842-5A58-4815-8449-4FCBEADA5A58}" type="slidenum">
              <a:rPr lang="en-CA" smtClean="0"/>
              <a:t>‹#›</a:t>
            </a:fld>
            <a:endParaRPr lang="en-CA"/>
          </a:p>
        </p:txBody>
      </p:sp>
    </p:spTree>
    <p:extLst>
      <p:ext uri="{BB962C8B-B14F-4D97-AF65-F5344CB8AC3E}">
        <p14:creationId xmlns:p14="http://schemas.microsoft.com/office/powerpoint/2010/main" val="2967433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was designed so that people on an unreliable link could exchange code via email, even. It is possible to work completely disconnected and burn a CD to exchange code via git.</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4</a:t>
            </a:fld>
            <a:endParaRPr lang="en-CA"/>
          </a:p>
        </p:txBody>
      </p:sp>
    </p:spTree>
    <p:extLst>
      <p:ext uri="{BB962C8B-B14F-4D97-AF65-F5344CB8AC3E}">
        <p14:creationId xmlns:p14="http://schemas.microsoft.com/office/powerpoint/2010/main" val="2641413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smtClean="0"/>
              <a:t>shortcut is C:\Users\grandinc\AppData\Local\GitHub\GitHub.appref-ms --open-shell</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5</a:t>
            </a:fld>
            <a:endParaRPr lang="en-CA"/>
          </a:p>
        </p:txBody>
      </p:sp>
    </p:spTree>
    <p:extLst>
      <p:ext uri="{BB962C8B-B14F-4D97-AF65-F5344CB8AC3E}">
        <p14:creationId xmlns:p14="http://schemas.microsoft.com/office/powerpoint/2010/main" val="4281137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Fetch is</a:t>
            </a:r>
            <a:r>
              <a:rPr lang="en-CA" baseline="0" dirty="0" smtClean="0"/>
              <a:t> always good, it will not overwrite anything at all in your repository. Pull will change your repository by merging the current </a:t>
            </a:r>
            <a:r>
              <a:rPr lang="en-CA" baseline="0" dirty="0" err="1" smtClean="0"/>
              <a:t>Github</a:t>
            </a:r>
            <a:r>
              <a:rPr lang="en-CA" baseline="0" dirty="0" smtClean="0"/>
              <a:t> repo with yours.</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15</a:t>
            </a:fld>
            <a:endParaRPr lang="en-CA"/>
          </a:p>
        </p:txBody>
      </p:sp>
    </p:spTree>
    <p:extLst>
      <p:ext uri="{BB962C8B-B14F-4D97-AF65-F5344CB8AC3E}">
        <p14:creationId xmlns:p14="http://schemas.microsoft.com/office/powerpoint/2010/main" val="1077628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digitalvampire.org/blog/index.php/2006/11/16/oh-what-a-relief-it-i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grandin/git-worksho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smartell/iSCA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dahlbyk/posh-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6425"/>
            <a:ext cx="7772400" cy="1470025"/>
          </a:xfrm>
        </p:spPr>
        <p:txBody>
          <a:bodyPr/>
          <a:lstStyle/>
          <a:p>
            <a:r>
              <a:rPr lang="en-CA" dirty="0" smtClean="0"/>
              <a:t>GIT Version control</a:t>
            </a:r>
            <a:br>
              <a:rPr lang="en-CA" dirty="0" smtClean="0"/>
            </a:br>
            <a:r>
              <a:rPr lang="en-CA" sz="2000" dirty="0" smtClean="0"/>
              <a:t>for Windows users</a:t>
            </a:r>
            <a:endParaRPr lang="en-CA" dirty="0"/>
          </a:p>
        </p:txBody>
      </p:sp>
      <p:sp>
        <p:nvSpPr>
          <p:cNvPr id="3" name="Subtitle 2"/>
          <p:cNvSpPr>
            <a:spLocks noGrp="1"/>
          </p:cNvSpPr>
          <p:nvPr>
            <p:ph type="subTitle" idx="1"/>
          </p:nvPr>
        </p:nvSpPr>
        <p:spPr>
          <a:xfrm>
            <a:off x="1371600" y="2362200"/>
            <a:ext cx="6400800" cy="1752600"/>
          </a:xfrm>
        </p:spPr>
        <p:txBody>
          <a:bodyPr>
            <a:normAutofit/>
          </a:bodyPr>
          <a:lstStyle/>
          <a:p>
            <a:r>
              <a:rPr lang="en-CA" sz="2400" dirty="0" smtClean="0"/>
              <a:t>C Grandin, March 17 2014</a:t>
            </a:r>
            <a:endParaRPr lang="en-CA"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 y="2971800"/>
            <a:ext cx="8982075" cy="3419475"/>
          </a:xfrm>
          <a:prstGeom prst="rect">
            <a:avLst/>
          </a:prstGeom>
        </p:spPr>
      </p:pic>
      <p:sp>
        <p:nvSpPr>
          <p:cNvPr id="5" name="TextBox 4"/>
          <p:cNvSpPr txBox="1"/>
          <p:nvPr/>
        </p:nvSpPr>
        <p:spPr>
          <a:xfrm>
            <a:off x="1447800" y="6564868"/>
            <a:ext cx="6087244" cy="276999"/>
          </a:xfrm>
          <a:prstGeom prst="rect">
            <a:avLst/>
          </a:prstGeom>
          <a:noFill/>
        </p:spPr>
        <p:txBody>
          <a:bodyPr wrap="none" rtlCol="0">
            <a:spAutoFit/>
          </a:bodyPr>
          <a:lstStyle/>
          <a:p>
            <a:r>
              <a:rPr lang="en-CA" sz="1200" dirty="0" smtClean="0"/>
              <a:t>Image source: http</a:t>
            </a:r>
            <a:r>
              <a:rPr lang="en-CA" sz="1200" dirty="0"/>
              <a:t>://nxvl.blogspot.ca/2012/07/a-continous-delivery-git-branching-model.html</a:t>
            </a:r>
          </a:p>
        </p:txBody>
      </p:sp>
    </p:spTree>
    <p:extLst>
      <p:ext uri="{BB962C8B-B14F-4D97-AF65-F5344CB8AC3E}">
        <p14:creationId xmlns:p14="http://schemas.microsoft.com/office/powerpoint/2010/main" val="676454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GIT </a:t>
            </a:r>
            <a:r>
              <a:rPr lang="en-CA" dirty="0" smtClean="0"/>
              <a:t>commands (2)- adding a file</a:t>
            </a:r>
            <a:endParaRPr lang="en-CA" dirty="0"/>
          </a:p>
        </p:txBody>
      </p:sp>
      <p:sp>
        <p:nvSpPr>
          <p:cNvPr id="3" name="Content Placeholder 2"/>
          <p:cNvSpPr>
            <a:spLocks noGrp="1"/>
          </p:cNvSpPr>
          <p:nvPr>
            <p:ph idx="1"/>
          </p:nvPr>
        </p:nvSpPr>
        <p:spPr>
          <a:xfrm>
            <a:off x="457200" y="1295400"/>
            <a:ext cx="8229600" cy="5410200"/>
          </a:xfrm>
        </p:spPr>
        <p:txBody>
          <a:bodyPr>
            <a:normAutofit/>
          </a:bodyPr>
          <a:lstStyle/>
          <a:p>
            <a:pPr marL="0" indent="0">
              <a:buNone/>
            </a:pPr>
            <a:r>
              <a:rPr lang="en-CA" sz="1800" dirty="0" smtClean="0"/>
              <a:t>Create a new text file however you usually do it, call it </a:t>
            </a:r>
            <a:r>
              <a:rPr lang="en-CA" sz="1800" i="1" dirty="0" smtClean="0"/>
              <a:t>test.txt, </a:t>
            </a:r>
            <a:r>
              <a:rPr lang="en-CA" sz="1800" dirty="0" smtClean="0"/>
              <a:t>edit it</a:t>
            </a:r>
            <a:r>
              <a:rPr lang="en-CA" sz="1800" i="1" dirty="0" smtClean="0"/>
              <a:t>, </a:t>
            </a:r>
            <a:r>
              <a:rPr lang="en-CA" sz="1800" dirty="0" smtClean="0"/>
              <a:t>type something in it, and save the file.</a:t>
            </a:r>
          </a:p>
          <a:p>
            <a:pPr marL="0" indent="0">
              <a:buNone/>
            </a:pPr>
            <a:r>
              <a:rPr lang="en-CA" sz="1800" i="1" dirty="0" smtClean="0">
                <a:solidFill>
                  <a:schemeClr val="accent6"/>
                </a:solidFill>
              </a:rPr>
              <a:t>git status</a:t>
            </a:r>
            <a:endParaRPr lang="en-CA" sz="1800" i="1" dirty="0">
              <a:solidFill>
                <a:schemeClr val="accent6"/>
              </a:solidFill>
            </a:endParaRPr>
          </a:p>
          <a:p>
            <a:pPr marL="0" indent="0">
              <a:buNone/>
            </a:pPr>
            <a:r>
              <a:rPr lang="en-CA" sz="1800" dirty="0" smtClean="0"/>
              <a:t>This will tell you that your new file is untracked, and the prompt will have an </a:t>
            </a:r>
            <a:r>
              <a:rPr lang="en-CA" sz="1800" dirty="0" smtClean="0">
                <a:solidFill>
                  <a:srgbClr val="FF0000"/>
                </a:solidFill>
              </a:rPr>
              <a:t>!</a:t>
            </a:r>
            <a:r>
              <a:rPr lang="en-CA" sz="1800" dirty="0" smtClean="0"/>
              <a:t> at the end. You must add it to the list of things to commit to your repository:</a:t>
            </a:r>
          </a:p>
          <a:p>
            <a:pPr marL="0" indent="0">
              <a:buNone/>
            </a:pPr>
            <a:r>
              <a:rPr lang="en-CA" sz="1800" i="1" dirty="0" smtClean="0">
                <a:solidFill>
                  <a:schemeClr val="accent6"/>
                </a:solidFill>
              </a:rPr>
              <a:t>git add test.txt</a:t>
            </a:r>
            <a:endParaRPr lang="en-CA" sz="1800" i="1" dirty="0">
              <a:solidFill>
                <a:schemeClr val="accent6"/>
              </a:solidFill>
            </a:endParaRPr>
          </a:p>
          <a:p>
            <a:pPr marL="0" indent="0">
              <a:buNone/>
            </a:pPr>
            <a:r>
              <a:rPr lang="en-CA" sz="1800" dirty="0" smtClean="0"/>
              <a:t>The prompt will change to reflect that the new file was added.</a:t>
            </a:r>
          </a:p>
          <a:p>
            <a:pPr marL="0" indent="0">
              <a:buNone/>
            </a:pPr>
            <a:r>
              <a:rPr lang="en-CA" sz="1800" i="1" dirty="0">
                <a:solidFill>
                  <a:schemeClr val="accent6"/>
                </a:solidFill>
              </a:rPr>
              <a:t>git status</a:t>
            </a:r>
          </a:p>
          <a:p>
            <a:pPr marL="0" indent="0">
              <a:buNone/>
            </a:pPr>
            <a:r>
              <a:rPr lang="en-CA" sz="1800" dirty="0" smtClean="0"/>
              <a:t>Now the file is tracked, but it must be committed to your local repository:</a:t>
            </a:r>
          </a:p>
          <a:p>
            <a:pPr marL="0" indent="0">
              <a:buNone/>
            </a:pPr>
            <a:r>
              <a:rPr lang="en-CA" sz="1800" i="1" dirty="0" smtClean="0">
                <a:solidFill>
                  <a:schemeClr val="accent6"/>
                </a:solidFill>
              </a:rPr>
              <a:t>git commit -a -m “Added the file test.txt”</a:t>
            </a:r>
          </a:p>
          <a:p>
            <a:pPr marL="0" indent="0">
              <a:buNone/>
            </a:pPr>
            <a:r>
              <a:rPr lang="en-CA" sz="1800" dirty="0" smtClean="0"/>
              <a:t>The prompt will change again showing you that the file was committed and your local repository is up-to-date with your working copy.</a:t>
            </a:r>
          </a:p>
          <a:p>
            <a:pPr marL="0" indent="0">
              <a:buNone/>
            </a:pPr>
            <a:r>
              <a:rPr lang="en-CA" sz="1800" i="1" dirty="0">
                <a:solidFill>
                  <a:schemeClr val="accent6"/>
                </a:solidFill>
              </a:rPr>
              <a:t>git status</a:t>
            </a:r>
          </a:p>
          <a:p>
            <a:pPr marL="0" indent="0">
              <a:buNone/>
            </a:pPr>
            <a:r>
              <a:rPr lang="en-CA" sz="1800" dirty="0"/>
              <a:t>w</a:t>
            </a:r>
            <a:r>
              <a:rPr lang="en-CA" sz="1800" dirty="0" smtClean="0"/>
              <a:t>ill tell you that your local repository is ahead of origin/master by 1 commit:</a:t>
            </a:r>
          </a:p>
          <a:p>
            <a:pPr marL="0" indent="0">
              <a:buNone/>
            </a:pPr>
            <a:r>
              <a:rPr lang="en-CA" sz="1800" i="1" dirty="0">
                <a:solidFill>
                  <a:schemeClr val="accent6"/>
                </a:solidFill>
              </a:rPr>
              <a:t>git </a:t>
            </a:r>
            <a:r>
              <a:rPr lang="en-CA" sz="1800" i="1" dirty="0" smtClean="0">
                <a:solidFill>
                  <a:schemeClr val="accent6"/>
                </a:solidFill>
              </a:rPr>
              <a:t>push origin master</a:t>
            </a:r>
          </a:p>
          <a:p>
            <a:pPr marL="0" indent="0">
              <a:buNone/>
            </a:pPr>
            <a:r>
              <a:rPr lang="en-CA" sz="1800" dirty="0" smtClean="0"/>
              <a:t>Will update the remote repository on GitHub. Look at the webpage to confirm this.</a:t>
            </a:r>
            <a:endParaRPr lang="en-CA" sz="1800" dirty="0"/>
          </a:p>
          <a:p>
            <a:pPr marL="0" indent="0">
              <a:buNone/>
            </a:pPr>
            <a:endParaRPr lang="en-CA" sz="1800" dirty="0"/>
          </a:p>
        </p:txBody>
      </p:sp>
    </p:spTree>
    <p:extLst>
      <p:ext uri="{BB962C8B-B14F-4D97-AF65-F5344CB8AC3E}">
        <p14:creationId xmlns:p14="http://schemas.microsoft.com/office/powerpoint/2010/main" val="3748970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GIT </a:t>
            </a:r>
            <a:r>
              <a:rPr lang="en-CA" dirty="0" smtClean="0"/>
              <a:t>commands (3)- deleting a file</a:t>
            </a:r>
            <a:endParaRPr lang="en-CA" dirty="0"/>
          </a:p>
        </p:txBody>
      </p:sp>
      <p:sp>
        <p:nvSpPr>
          <p:cNvPr id="3" name="Content Placeholder 2"/>
          <p:cNvSpPr>
            <a:spLocks noGrp="1"/>
          </p:cNvSpPr>
          <p:nvPr>
            <p:ph idx="1"/>
          </p:nvPr>
        </p:nvSpPr>
        <p:spPr>
          <a:xfrm>
            <a:off x="457200" y="1295400"/>
            <a:ext cx="8229600" cy="5410200"/>
          </a:xfrm>
        </p:spPr>
        <p:txBody>
          <a:bodyPr>
            <a:normAutofit/>
          </a:bodyPr>
          <a:lstStyle/>
          <a:p>
            <a:pPr marL="0" indent="0">
              <a:buNone/>
            </a:pPr>
            <a:r>
              <a:rPr lang="en-CA" sz="1800" dirty="0" smtClean="0"/>
              <a:t>Now to remove the test.txt file</a:t>
            </a:r>
          </a:p>
          <a:p>
            <a:pPr marL="0" indent="0">
              <a:buNone/>
            </a:pPr>
            <a:r>
              <a:rPr lang="en-CA" sz="1800" i="1" dirty="0" smtClean="0">
                <a:solidFill>
                  <a:schemeClr val="accent6"/>
                </a:solidFill>
              </a:rPr>
              <a:t>git remove test.txt</a:t>
            </a:r>
            <a:endParaRPr lang="en-CA" sz="1800" i="1" dirty="0">
              <a:solidFill>
                <a:schemeClr val="accent6"/>
              </a:solidFill>
            </a:endParaRPr>
          </a:p>
          <a:p>
            <a:pPr marL="0" indent="0">
              <a:buNone/>
            </a:pPr>
            <a:r>
              <a:rPr lang="en-CA" sz="1800" dirty="0" smtClean="0"/>
              <a:t>The prompt will change to reflect that the new file was removed. It should be gone from your working folder now.</a:t>
            </a:r>
          </a:p>
          <a:p>
            <a:pPr marL="0" indent="0">
              <a:buNone/>
            </a:pPr>
            <a:r>
              <a:rPr lang="en-CA" sz="1800" i="1" dirty="0">
                <a:solidFill>
                  <a:schemeClr val="accent6"/>
                </a:solidFill>
              </a:rPr>
              <a:t>git status</a:t>
            </a:r>
          </a:p>
          <a:p>
            <a:pPr marL="0" indent="0">
              <a:buNone/>
            </a:pPr>
            <a:r>
              <a:rPr lang="en-CA" sz="1800" dirty="0" smtClean="0"/>
              <a:t>Now the file is removed, but this change must be committed to your local repository:</a:t>
            </a:r>
          </a:p>
          <a:p>
            <a:pPr marL="0" indent="0">
              <a:buNone/>
            </a:pPr>
            <a:r>
              <a:rPr lang="en-CA" sz="1800" i="1" dirty="0" smtClean="0">
                <a:solidFill>
                  <a:schemeClr val="accent6"/>
                </a:solidFill>
              </a:rPr>
              <a:t>git commit –a -m “Removed the file test.txt”</a:t>
            </a:r>
          </a:p>
          <a:p>
            <a:pPr marL="0" indent="0">
              <a:buNone/>
            </a:pPr>
            <a:r>
              <a:rPr lang="en-CA" sz="1800" dirty="0" smtClean="0"/>
              <a:t>The prompt will change again showing you that the file was committed as </a:t>
            </a:r>
            <a:r>
              <a:rPr lang="en-CA" sz="1800" i="1" dirty="0" smtClean="0"/>
              <a:t>removed</a:t>
            </a:r>
            <a:r>
              <a:rPr lang="en-CA" sz="1800" dirty="0" smtClean="0"/>
              <a:t> and your local repository is up-to-date with your working copy.</a:t>
            </a:r>
          </a:p>
          <a:p>
            <a:pPr marL="0" indent="0">
              <a:buNone/>
            </a:pPr>
            <a:r>
              <a:rPr lang="en-CA" sz="1800" i="1" dirty="0">
                <a:solidFill>
                  <a:schemeClr val="accent6"/>
                </a:solidFill>
              </a:rPr>
              <a:t>git status</a:t>
            </a:r>
          </a:p>
          <a:p>
            <a:pPr marL="0" indent="0">
              <a:buNone/>
            </a:pPr>
            <a:r>
              <a:rPr lang="en-CA" sz="1800" dirty="0"/>
              <a:t>w</a:t>
            </a:r>
            <a:r>
              <a:rPr lang="en-CA" sz="1800" dirty="0" smtClean="0"/>
              <a:t>ill tell you that your local repository is ahead of the remote by 1 commit:</a:t>
            </a:r>
          </a:p>
          <a:p>
            <a:pPr marL="0" indent="0">
              <a:buNone/>
            </a:pPr>
            <a:r>
              <a:rPr lang="en-CA" sz="1800" i="1" dirty="0">
                <a:solidFill>
                  <a:schemeClr val="accent6"/>
                </a:solidFill>
              </a:rPr>
              <a:t>git </a:t>
            </a:r>
            <a:r>
              <a:rPr lang="en-CA" sz="1800" i="1" dirty="0" smtClean="0">
                <a:solidFill>
                  <a:schemeClr val="accent6"/>
                </a:solidFill>
              </a:rPr>
              <a:t>push origin master</a:t>
            </a:r>
          </a:p>
          <a:p>
            <a:pPr marL="0" indent="0">
              <a:buNone/>
            </a:pPr>
            <a:r>
              <a:rPr lang="en-CA" sz="1800" dirty="0" smtClean="0"/>
              <a:t>Will update the remote repository on GitHub. Look at the webpage to confirm this. The file test.txt should be gone.</a:t>
            </a:r>
            <a:endParaRPr lang="en-CA" sz="1800" dirty="0"/>
          </a:p>
        </p:txBody>
      </p:sp>
    </p:spTree>
    <p:extLst>
      <p:ext uri="{BB962C8B-B14F-4D97-AF65-F5344CB8AC3E}">
        <p14:creationId xmlns:p14="http://schemas.microsoft.com/office/powerpoint/2010/main" val="898310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config file and Aliasing</a:t>
            </a:r>
            <a:endParaRPr lang="en-CA" dirty="0"/>
          </a:p>
        </p:txBody>
      </p:sp>
      <p:sp>
        <p:nvSpPr>
          <p:cNvPr id="3" name="Content Placeholder 2"/>
          <p:cNvSpPr>
            <a:spLocks noGrp="1"/>
          </p:cNvSpPr>
          <p:nvPr>
            <p:ph idx="1"/>
          </p:nvPr>
        </p:nvSpPr>
        <p:spPr>
          <a:xfrm>
            <a:off x="457200" y="1295400"/>
            <a:ext cx="8229600" cy="5410200"/>
          </a:xfrm>
        </p:spPr>
        <p:txBody>
          <a:bodyPr>
            <a:normAutofit/>
          </a:bodyPr>
          <a:lstStyle/>
          <a:p>
            <a:r>
              <a:rPr lang="en-CA" sz="1800" dirty="0" smtClean="0"/>
              <a:t>The commands in GIT can get long and tedious. You can simplify them by creating </a:t>
            </a:r>
            <a:r>
              <a:rPr lang="en-CA" sz="1800" i="1" dirty="0" smtClean="0"/>
              <a:t>aliases</a:t>
            </a:r>
            <a:r>
              <a:rPr lang="en-CA" sz="1800" dirty="0" smtClean="0"/>
              <a:t>. </a:t>
            </a:r>
            <a:r>
              <a:rPr lang="en-CA" sz="1800" dirty="0"/>
              <a:t>For example, instead of typing </a:t>
            </a:r>
            <a:r>
              <a:rPr lang="en-CA" sz="1800" i="1" dirty="0">
                <a:solidFill>
                  <a:schemeClr val="accent6"/>
                </a:solidFill>
              </a:rPr>
              <a:t>git </a:t>
            </a:r>
            <a:r>
              <a:rPr lang="en-CA" sz="1800" i="1" dirty="0" smtClean="0">
                <a:solidFill>
                  <a:schemeClr val="accent6"/>
                </a:solidFill>
              </a:rPr>
              <a:t>push origin master</a:t>
            </a:r>
            <a:r>
              <a:rPr lang="en-CA" sz="1800" dirty="0" smtClean="0"/>
              <a:t> all the time, you </a:t>
            </a:r>
            <a:r>
              <a:rPr lang="en-CA" sz="1800" dirty="0"/>
              <a:t>can create an alias so that you can just type </a:t>
            </a:r>
            <a:r>
              <a:rPr lang="en-CA" sz="1800" i="1" dirty="0">
                <a:solidFill>
                  <a:schemeClr val="accent6"/>
                </a:solidFill>
              </a:rPr>
              <a:t>git </a:t>
            </a:r>
            <a:r>
              <a:rPr lang="en-CA" sz="1800" i="1" dirty="0" err="1" smtClean="0">
                <a:solidFill>
                  <a:schemeClr val="accent6"/>
                </a:solidFill>
              </a:rPr>
              <a:t>pom</a:t>
            </a:r>
            <a:r>
              <a:rPr lang="en-CA" sz="1800" dirty="0" smtClean="0"/>
              <a:t>.</a:t>
            </a:r>
          </a:p>
          <a:p>
            <a:pPr marL="0" indent="0">
              <a:buNone/>
            </a:pPr>
            <a:endParaRPr lang="en-CA" sz="1800" dirty="0" smtClean="0"/>
          </a:p>
          <a:p>
            <a:r>
              <a:rPr lang="en-CA" sz="1800" dirty="0" smtClean="0"/>
              <a:t>To get the aliases I have already set up, go to your </a:t>
            </a:r>
            <a:r>
              <a:rPr lang="en-CA" sz="1800" b="1" i="1" dirty="0" smtClean="0"/>
              <a:t>HOME</a:t>
            </a:r>
            <a:r>
              <a:rPr lang="en-CA" sz="1800" dirty="0" smtClean="0"/>
              <a:t> directory (</a:t>
            </a:r>
            <a:r>
              <a:rPr lang="en-CA" sz="1800" i="1" dirty="0" smtClean="0"/>
              <a:t>C:\Users\{your username}\</a:t>
            </a:r>
            <a:r>
              <a:rPr lang="en-CA" sz="1800" dirty="0" smtClean="0"/>
              <a:t>) and you will find the file </a:t>
            </a:r>
            <a:r>
              <a:rPr lang="en-CA" sz="1800" b="1" i="1" dirty="0" smtClean="0"/>
              <a:t>.</a:t>
            </a:r>
            <a:r>
              <a:rPr lang="en-CA" sz="1800" b="1" i="1" dirty="0" err="1" smtClean="0"/>
              <a:t>gitconfig</a:t>
            </a:r>
            <a:r>
              <a:rPr lang="en-CA" sz="1800" dirty="0" smtClean="0"/>
              <a:t>. Overwrite this file with the one provided in the </a:t>
            </a:r>
            <a:r>
              <a:rPr lang="en-CA" sz="1800" i="1" dirty="0" smtClean="0"/>
              <a:t>git-workshop </a:t>
            </a:r>
            <a:r>
              <a:rPr lang="en-CA" sz="1800" dirty="0" smtClean="0"/>
              <a:t>repository. Make sure to edit the file and change the name and email to yours.</a:t>
            </a:r>
          </a:p>
          <a:p>
            <a:endParaRPr lang="en-CA" sz="1800" dirty="0" smtClean="0"/>
          </a:p>
          <a:p>
            <a:r>
              <a:rPr lang="en-CA" sz="1800" dirty="0" smtClean="0"/>
              <a:t>Some of these aliases might not work for you unless you have ‘</a:t>
            </a:r>
            <a:r>
              <a:rPr lang="en-CA" sz="1800" i="1" dirty="0" smtClean="0"/>
              <a:t>sh.exe</a:t>
            </a:r>
            <a:r>
              <a:rPr lang="en-CA" sz="1800" dirty="0" smtClean="0"/>
              <a:t>’ installed on your </a:t>
            </a:r>
            <a:r>
              <a:rPr lang="en-CA" sz="1800" i="1" dirty="0" smtClean="0"/>
              <a:t>PATH. *</a:t>
            </a:r>
            <a:r>
              <a:rPr lang="en-CA" sz="1800" i="1" dirty="0" err="1" smtClean="0"/>
              <a:t>Rtools</a:t>
            </a:r>
            <a:r>
              <a:rPr lang="en-CA" sz="1800" i="1" dirty="0" smtClean="0"/>
              <a:t> or MinGW provide sh.exe.</a:t>
            </a:r>
          </a:p>
          <a:p>
            <a:pPr marL="0" indent="0">
              <a:buNone/>
            </a:pPr>
            <a:endParaRPr lang="en-CA" sz="1800" i="1" dirty="0" smtClean="0"/>
          </a:p>
          <a:p>
            <a:r>
              <a:rPr lang="en-CA" sz="1800" dirty="0" smtClean="0"/>
              <a:t>Look at the Readme.md for a description of the included aliases. Try these for fun:</a:t>
            </a:r>
          </a:p>
          <a:p>
            <a:pPr marL="0" indent="0">
              <a:buNone/>
            </a:pPr>
            <a:r>
              <a:rPr lang="en-CA" sz="1800" i="1" dirty="0">
                <a:solidFill>
                  <a:schemeClr val="accent6"/>
                </a:solidFill>
              </a:rPr>
              <a:t>g</a:t>
            </a:r>
            <a:r>
              <a:rPr lang="en-CA" sz="1800" i="1" dirty="0" smtClean="0">
                <a:solidFill>
                  <a:schemeClr val="accent6"/>
                </a:solidFill>
              </a:rPr>
              <a:t>it </a:t>
            </a:r>
            <a:r>
              <a:rPr lang="en-CA" sz="1800" i="1" dirty="0" err="1" smtClean="0">
                <a:solidFill>
                  <a:schemeClr val="accent6"/>
                </a:solidFill>
              </a:rPr>
              <a:t>dlc</a:t>
            </a:r>
            <a:r>
              <a:rPr lang="en-CA" sz="1800" i="1" dirty="0" smtClean="0">
                <a:solidFill>
                  <a:schemeClr val="accent6"/>
                </a:solidFill>
              </a:rPr>
              <a:t> </a:t>
            </a:r>
          </a:p>
          <a:p>
            <a:pPr marL="0" indent="0">
              <a:buNone/>
            </a:pPr>
            <a:r>
              <a:rPr lang="en-CA" sz="1800" i="1" dirty="0">
                <a:solidFill>
                  <a:schemeClr val="accent6"/>
                </a:solidFill>
              </a:rPr>
              <a:t>g</a:t>
            </a:r>
            <a:r>
              <a:rPr lang="en-CA" sz="1800" i="1" dirty="0" smtClean="0">
                <a:solidFill>
                  <a:schemeClr val="accent6"/>
                </a:solidFill>
              </a:rPr>
              <a:t>it </a:t>
            </a:r>
            <a:r>
              <a:rPr lang="en-CA" sz="1800" i="1" dirty="0" err="1" smtClean="0">
                <a:solidFill>
                  <a:schemeClr val="accent6"/>
                </a:solidFill>
              </a:rPr>
              <a:t>ls</a:t>
            </a:r>
            <a:endParaRPr lang="en-CA" sz="1800" i="1" dirty="0" smtClean="0">
              <a:solidFill>
                <a:schemeClr val="accent6"/>
              </a:solidFill>
            </a:endParaRPr>
          </a:p>
          <a:p>
            <a:pPr marL="0" indent="0">
              <a:buNone/>
            </a:pPr>
            <a:r>
              <a:rPr lang="en-CA" sz="1800" i="1" dirty="0">
                <a:solidFill>
                  <a:schemeClr val="accent6"/>
                </a:solidFill>
              </a:rPr>
              <a:t>g</a:t>
            </a:r>
            <a:r>
              <a:rPr lang="en-CA" sz="1800" i="1" dirty="0" smtClean="0">
                <a:solidFill>
                  <a:schemeClr val="accent6"/>
                </a:solidFill>
              </a:rPr>
              <a:t>it </a:t>
            </a:r>
            <a:r>
              <a:rPr lang="en-CA" sz="1800" i="1" dirty="0" err="1" smtClean="0">
                <a:solidFill>
                  <a:schemeClr val="accent6"/>
                </a:solidFill>
              </a:rPr>
              <a:t>ld</a:t>
            </a:r>
            <a:endParaRPr lang="en-CA" sz="1800" i="1" dirty="0" smtClean="0">
              <a:solidFill>
                <a:schemeClr val="accent6"/>
              </a:solidFill>
            </a:endParaRPr>
          </a:p>
        </p:txBody>
      </p:sp>
    </p:spTree>
    <p:extLst>
      <p:ext uri="{BB962C8B-B14F-4D97-AF65-F5344CB8AC3E}">
        <p14:creationId xmlns:p14="http://schemas.microsoft.com/office/powerpoint/2010/main" val="1030786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Branching (1)</a:t>
            </a:r>
            <a:endParaRPr lang="en-CA" dirty="0"/>
          </a:p>
        </p:txBody>
      </p:sp>
      <p:sp>
        <p:nvSpPr>
          <p:cNvPr id="3" name="Content Placeholder 2"/>
          <p:cNvSpPr>
            <a:spLocks noGrp="1"/>
          </p:cNvSpPr>
          <p:nvPr>
            <p:ph idx="1"/>
          </p:nvPr>
        </p:nvSpPr>
        <p:spPr>
          <a:xfrm>
            <a:off x="457200" y="1143000"/>
            <a:ext cx="8229600" cy="5562600"/>
          </a:xfrm>
        </p:spPr>
        <p:txBody>
          <a:bodyPr>
            <a:normAutofit/>
          </a:bodyPr>
          <a:lstStyle/>
          <a:p>
            <a:r>
              <a:rPr lang="en-CA" sz="1800" dirty="0" smtClean="0"/>
              <a:t>Branching in GIT is not like SVN. In SVN it is used for major changes and projected deviations from the core project. In GIT it is used in everyday workflow.</a:t>
            </a:r>
          </a:p>
          <a:p>
            <a:r>
              <a:rPr lang="en-CA" sz="1800" dirty="0" smtClean="0"/>
              <a:t>Say you want to change something, but don’t want your code to break in the meantime. Create a branch to do this:</a:t>
            </a:r>
          </a:p>
          <a:p>
            <a:pPr marL="0" indent="0">
              <a:buNone/>
            </a:pPr>
            <a:r>
              <a:rPr lang="en-CA" sz="1800" i="1" dirty="0" smtClean="0"/>
              <a:t>	</a:t>
            </a:r>
            <a:r>
              <a:rPr lang="en-CA" sz="1800" i="1" dirty="0" smtClean="0">
                <a:solidFill>
                  <a:schemeClr val="accent6"/>
                </a:solidFill>
              </a:rPr>
              <a:t>git checkout –b test</a:t>
            </a:r>
          </a:p>
          <a:p>
            <a:pPr marL="0" indent="0">
              <a:buNone/>
            </a:pPr>
            <a:r>
              <a:rPr lang="en-CA" sz="1800" i="1" dirty="0"/>
              <a:t>	</a:t>
            </a:r>
            <a:r>
              <a:rPr lang="en-CA" sz="1800" dirty="0" smtClean="0"/>
              <a:t>Or, with the provided alias:</a:t>
            </a:r>
          </a:p>
          <a:p>
            <a:pPr marL="0" indent="0">
              <a:buNone/>
            </a:pPr>
            <a:r>
              <a:rPr lang="en-CA" sz="1800" i="1" dirty="0"/>
              <a:t>	</a:t>
            </a:r>
            <a:r>
              <a:rPr lang="en-CA" sz="1800" i="1" dirty="0" smtClean="0">
                <a:solidFill>
                  <a:schemeClr val="accent6"/>
                </a:solidFill>
              </a:rPr>
              <a:t>git </a:t>
            </a:r>
            <a:r>
              <a:rPr lang="en-CA" sz="1800" i="1" dirty="0" err="1" smtClean="0">
                <a:solidFill>
                  <a:schemeClr val="accent6"/>
                </a:solidFill>
              </a:rPr>
              <a:t>cb</a:t>
            </a:r>
            <a:r>
              <a:rPr lang="en-CA" sz="1800" i="1" dirty="0" smtClean="0">
                <a:solidFill>
                  <a:schemeClr val="accent6"/>
                </a:solidFill>
              </a:rPr>
              <a:t> test</a:t>
            </a:r>
          </a:p>
          <a:p>
            <a:r>
              <a:rPr lang="en-CA" sz="1800" dirty="0" smtClean="0"/>
              <a:t>You will now have a new branch called </a:t>
            </a:r>
            <a:r>
              <a:rPr lang="en-CA" sz="1800" i="1" dirty="0" smtClean="0"/>
              <a:t>test</a:t>
            </a:r>
            <a:r>
              <a:rPr lang="en-CA" sz="1800" dirty="0" smtClean="0"/>
              <a:t>, identical to the master. You will be in that branch, as seen in your shell prompt.</a:t>
            </a:r>
          </a:p>
          <a:p>
            <a:r>
              <a:rPr lang="en-CA" sz="1800" dirty="0" smtClean="0"/>
              <a:t>To view all branches:</a:t>
            </a:r>
          </a:p>
          <a:p>
            <a:pPr marL="0" indent="0">
              <a:buNone/>
            </a:pPr>
            <a:r>
              <a:rPr lang="en-CA" sz="1800" dirty="0" smtClean="0"/>
              <a:t>	</a:t>
            </a:r>
            <a:r>
              <a:rPr lang="en-CA" sz="1800" i="1" dirty="0" smtClean="0">
                <a:solidFill>
                  <a:schemeClr val="accent6"/>
                </a:solidFill>
              </a:rPr>
              <a:t>git branch</a:t>
            </a:r>
          </a:p>
          <a:p>
            <a:r>
              <a:rPr lang="en-CA" sz="1800" dirty="0" smtClean="0"/>
              <a:t>To change to a branch:</a:t>
            </a:r>
          </a:p>
          <a:p>
            <a:pPr marL="0" indent="0">
              <a:buNone/>
            </a:pPr>
            <a:r>
              <a:rPr lang="en-CA" sz="1800" dirty="0"/>
              <a:t>	</a:t>
            </a:r>
            <a:r>
              <a:rPr lang="en-CA" sz="1800" i="1" dirty="0" smtClean="0">
                <a:solidFill>
                  <a:schemeClr val="accent6"/>
                </a:solidFill>
              </a:rPr>
              <a:t>git checkout test</a:t>
            </a:r>
          </a:p>
          <a:p>
            <a:pPr marL="0" indent="0">
              <a:buNone/>
            </a:pPr>
            <a:r>
              <a:rPr lang="en-CA" sz="1800" i="1" dirty="0"/>
              <a:t>	</a:t>
            </a:r>
            <a:r>
              <a:rPr lang="en-CA" sz="1800" dirty="0"/>
              <a:t>Or, with the provided alias:</a:t>
            </a:r>
          </a:p>
          <a:p>
            <a:pPr marL="0" indent="0">
              <a:buNone/>
            </a:pPr>
            <a:r>
              <a:rPr lang="en-CA" sz="1800" i="1" dirty="0"/>
              <a:t>	</a:t>
            </a:r>
            <a:r>
              <a:rPr lang="en-CA" sz="1800" i="1" dirty="0">
                <a:solidFill>
                  <a:schemeClr val="accent6"/>
                </a:solidFill>
              </a:rPr>
              <a:t>git co </a:t>
            </a:r>
            <a:r>
              <a:rPr lang="en-CA" sz="1800" i="1" dirty="0" smtClean="0">
                <a:solidFill>
                  <a:schemeClr val="accent6"/>
                </a:solidFill>
              </a:rPr>
              <a:t>test</a:t>
            </a:r>
          </a:p>
          <a:p>
            <a:r>
              <a:rPr lang="en-CA" sz="1800" dirty="0" smtClean="0"/>
              <a:t>To delete a branch (careful):</a:t>
            </a:r>
          </a:p>
          <a:p>
            <a:pPr marL="0" indent="0">
              <a:buNone/>
            </a:pPr>
            <a:r>
              <a:rPr lang="en-CA" sz="1800" dirty="0"/>
              <a:t>	</a:t>
            </a:r>
            <a:r>
              <a:rPr lang="en-CA" sz="1800" i="1" dirty="0" smtClean="0">
                <a:solidFill>
                  <a:schemeClr val="accent6"/>
                </a:solidFill>
              </a:rPr>
              <a:t>git branch –D test</a:t>
            </a:r>
            <a:endParaRPr lang="en-CA" sz="1800" i="1" dirty="0">
              <a:solidFill>
                <a:schemeClr val="accent6"/>
              </a:solidFill>
            </a:endParaRPr>
          </a:p>
          <a:p>
            <a:pPr marL="0" indent="0">
              <a:buNone/>
            </a:pPr>
            <a:endParaRPr lang="en-CA" sz="1800" dirty="0"/>
          </a:p>
          <a:p>
            <a:pPr marL="0" indent="0">
              <a:buNone/>
            </a:pPr>
            <a:endParaRPr lang="en-CA" sz="1800" dirty="0"/>
          </a:p>
        </p:txBody>
      </p:sp>
    </p:spTree>
    <p:extLst>
      <p:ext uri="{BB962C8B-B14F-4D97-AF65-F5344CB8AC3E}">
        <p14:creationId xmlns:p14="http://schemas.microsoft.com/office/powerpoint/2010/main" val="306374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CA" dirty="0" smtClean="0"/>
              <a:t>Branching (2)</a:t>
            </a:r>
            <a:endParaRPr lang="en-CA" dirty="0"/>
          </a:p>
        </p:txBody>
      </p:sp>
      <p:sp>
        <p:nvSpPr>
          <p:cNvPr id="3" name="Content Placeholder 2"/>
          <p:cNvSpPr>
            <a:spLocks noGrp="1"/>
          </p:cNvSpPr>
          <p:nvPr>
            <p:ph idx="1"/>
          </p:nvPr>
        </p:nvSpPr>
        <p:spPr>
          <a:xfrm>
            <a:off x="457200" y="1143000"/>
            <a:ext cx="8229600" cy="5562600"/>
          </a:xfrm>
        </p:spPr>
        <p:txBody>
          <a:bodyPr>
            <a:normAutofit/>
          </a:bodyPr>
          <a:lstStyle/>
          <a:p>
            <a:pPr marL="0" indent="0">
              <a:buNone/>
            </a:pPr>
            <a:r>
              <a:rPr lang="en-CA" sz="1800" dirty="0" smtClean="0"/>
              <a:t>Making sure you are in the new branch </a:t>
            </a:r>
            <a:r>
              <a:rPr lang="en-CA" sz="1800" i="1" dirty="0" smtClean="0"/>
              <a:t>test,</a:t>
            </a:r>
            <a:r>
              <a:rPr lang="en-CA" sz="1800" dirty="0" smtClean="0"/>
              <a:t> remove the advanced detail from the Readme.md file.</a:t>
            </a:r>
          </a:p>
          <a:p>
            <a:pPr marL="0" indent="0">
              <a:buNone/>
            </a:pPr>
            <a:r>
              <a:rPr lang="en-CA" sz="1800" dirty="0" smtClean="0"/>
              <a:t>Commit the change:</a:t>
            </a:r>
          </a:p>
          <a:p>
            <a:pPr marL="0" indent="0">
              <a:buNone/>
            </a:pPr>
            <a:r>
              <a:rPr lang="en-CA" sz="1800" i="1" dirty="0">
                <a:solidFill>
                  <a:schemeClr val="accent6"/>
                </a:solidFill>
              </a:rPr>
              <a:t>g</a:t>
            </a:r>
            <a:r>
              <a:rPr lang="en-CA" sz="1800" i="1" dirty="0" smtClean="0">
                <a:solidFill>
                  <a:schemeClr val="accent6"/>
                </a:solidFill>
              </a:rPr>
              <a:t>it com “Removed advanced detail from the Readme.md file”</a:t>
            </a:r>
          </a:p>
          <a:p>
            <a:pPr marL="0" indent="0">
              <a:buNone/>
            </a:pPr>
            <a:r>
              <a:rPr lang="en-CA" sz="1800" dirty="0" smtClean="0"/>
              <a:t>And push it to GitHub</a:t>
            </a:r>
          </a:p>
          <a:p>
            <a:pPr marL="0" indent="0">
              <a:buNone/>
            </a:pPr>
            <a:r>
              <a:rPr lang="en-CA" sz="1800" i="1" dirty="0">
                <a:solidFill>
                  <a:schemeClr val="accent6"/>
                </a:solidFill>
              </a:rPr>
              <a:t>g</a:t>
            </a:r>
            <a:r>
              <a:rPr lang="en-CA" sz="1800" i="1" dirty="0" smtClean="0">
                <a:solidFill>
                  <a:schemeClr val="accent6"/>
                </a:solidFill>
              </a:rPr>
              <a:t>it push origin test</a:t>
            </a:r>
          </a:p>
          <a:p>
            <a:pPr marL="0" indent="0">
              <a:buNone/>
            </a:pPr>
            <a:r>
              <a:rPr lang="en-CA" sz="1800" dirty="0" smtClean="0"/>
              <a:t>Check the GitHub webpage and you will see that there is a new branch added.</a:t>
            </a:r>
          </a:p>
          <a:p>
            <a:pPr marL="0" indent="0">
              <a:buNone/>
            </a:pPr>
            <a:endParaRPr lang="en-CA" sz="1800" dirty="0"/>
          </a:p>
          <a:p>
            <a:pPr marL="0" indent="0">
              <a:buNone/>
            </a:pPr>
            <a:r>
              <a:rPr lang="en-CA" sz="1800" dirty="0" smtClean="0"/>
              <a:t>Change back to master…</a:t>
            </a:r>
          </a:p>
          <a:p>
            <a:pPr marL="0" indent="0">
              <a:buNone/>
            </a:pPr>
            <a:r>
              <a:rPr lang="en-CA" sz="1800" i="1" dirty="0" smtClean="0">
                <a:solidFill>
                  <a:schemeClr val="accent6"/>
                </a:solidFill>
              </a:rPr>
              <a:t>git co master</a:t>
            </a:r>
          </a:p>
          <a:p>
            <a:pPr marL="0" indent="0">
              <a:buNone/>
            </a:pPr>
            <a:r>
              <a:rPr lang="en-CA" sz="1800" dirty="0" smtClean="0"/>
              <a:t>And edit the Readme.md again. The advanced section is back.</a:t>
            </a:r>
          </a:p>
          <a:p>
            <a:pPr marL="0" indent="0">
              <a:buNone/>
            </a:pPr>
            <a:r>
              <a:rPr lang="en-CA" sz="1800" dirty="0" smtClean="0"/>
              <a:t>Change back to the branch </a:t>
            </a:r>
            <a:r>
              <a:rPr lang="en-CA" sz="1800" i="1" dirty="0" smtClean="0"/>
              <a:t>test:</a:t>
            </a:r>
          </a:p>
          <a:p>
            <a:pPr marL="0" indent="0">
              <a:buNone/>
            </a:pPr>
            <a:r>
              <a:rPr lang="en-CA" sz="1800" i="1" dirty="0">
                <a:solidFill>
                  <a:schemeClr val="accent6"/>
                </a:solidFill>
              </a:rPr>
              <a:t>git co </a:t>
            </a:r>
            <a:r>
              <a:rPr lang="en-CA" sz="1800" i="1" dirty="0" smtClean="0">
                <a:solidFill>
                  <a:schemeClr val="accent6"/>
                </a:solidFill>
              </a:rPr>
              <a:t>test</a:t>
            </a:r>
            <a:endParaRPr lang="en-CA" sz="1800" i="1" dirty="0">
              <a:solidFill>
                <a:schemeClr val="accent6"/>
              </a:solidFill>
            </a:endParaRPr>
          </a:p>
          <a:p>
            <a:pPr marL="0" indent="0">
              <a:buNone/>
            </a:pPr>
            <a:r>
              <a:rPr lang="en-CA" sz="1800" dirty="0"/>
              <a:t>And edit the Readme.md again. The advanced section is </a:t>
            </a:r>
            <a:r>
              <a:rPr lang="en-CA" sz="1800" dirty="0" smtClean="0"/>
              <a:t>gone.</a:t>
            </a:r>
            <a:endParaRPr lang="en-CA" sz="1800" dirty="0"/>
          </a:p>
          <a:p>
            <a:pPr marL="0" indent="0">
              <a:buNone/>
            </a:pPr>
            <a:r>
              <a:rPr lang="en-CA" sz="1800" dirty="0" smtClean="0"/>
              <a:t>GIT is smart and keeps track of all the changes, so you will never have to cut/paste folders and files again.</a:t>
            </a:r>
            <a:endParaRPr lang="en-CA" sz="1800" i="1" dirty="0"/>
          </a:p>
          <a:p>
            <a:pPr marL="0" indent="0">
              <a:buNone/>
            </a:pPr>
            <a:endParaRPr lang="en-CA" sz="1800" i="1" dirty="0"/>
          </a:p>
          <a:p>
            <a:pPr marL="0" indent="0">
              <a:buNone/>
            </a:pPr>
            <a:endParaRPr lang="en-CA" sz="1800" dirty="0"/>
          </a:p>
        </p:txBody>
      </p:sp>
    </p:spTree>
    <p:extLst>
      <p:ext uri="{BB962C8B-B14F-4D97-AF65-F5344CB8AC3E}">
        <p14:creationId xmlns:p14="http://schemas.microsoft.com/office/powerpoint/2010/main" val="230006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pulling and merging</a:t>
            </a:r>
            <a:endParaRPr lang="en-CA" dirty="0"/>
          </a:p>
        </p:txBody>
      </p:sp>
      <p:sp>
        <p:nvSpPr>
          <p:cNvPr id="3" name="Content Placeholder 2"/>
          <p:cNvSpPr>
            <a:spLocks noGrp="1"/>
          </p:cNvSpPr>
          <p:nvPr>
            <p:ph idx="1"/>
          </p:nvPr>
        </p:nvSpPr>
        <p:spPr>
          <a:xfrm>
            <a:off x="457200" y="1295400"/>
            <a:ext cx="8229600" cy="4525963"/>
          </a:xfrm>
        </p:spPr>
        <p:txBody>
          <a:bodyPr>
            <a:normAutofit/>
          </a:bodyPr>
          <a:lstStyle/>
          <a:p>
            <a:r>
              <a:rPr lang="en-CA" sz="1800" dirty="0" smtClean="0"/>
              <a:t>So you want to merge your changes with the remote (GitHub) repository. This is the order you should do things..</a:t>
            </a:r>
          </a:p>
          <a:p>
            <a:pPr lvl="1"/>
            <a:r>
              <a:rPr lang="en-CA" sz="1400" dirty="0" smtClean="0">
                <a:solidFill>
                  <a:srgbClr val="FF0000"/>
                </a:solidFill>
              </a:rPr>
              <a:t>git fetch </a:t>
            </a:r>
            <a:r>
              <a:rPr lang="en-CA" sz="1400" dirty="0" smtClean="0"/>
              <a:t>– Get the latest changes to the remote repository not made by you. This does not do a merge of your current working copy, instead it stores a copy of the current repository (on GitHub). The prompt will change to show you how different your master repository is compared with the current remote copy.</a:t>
            </a:r>
          </a:p>
          <a:p>
            <a:pPr lvl="1"/>
            <a:r>
              <a:rPr lang="en-CA" sz="1400" dirty="0" smtClean="0">
                <a:solidFill>
                  <a:srgbClr val="FF0000"/>
                </a:solidFill>
              </a:rPr>
              <a:t>git pull </a:t>
            </a:r>
            <a:r>
              <a:rPr lang="en-CA" sz="1400" dirty="0" smtClean="0"/>
              <a:t>– merges the remote copy you just got into your current working copy without involving the outside world. Resolve any conflicts at this stage before pushing your work back onto the remote.</a:t>
            </a:r>
          </a:p>
          <a:p>
            <a:pPr lvl="1"/>
            <a:r>
              <a:rPr lang="en-CA" sz="1400" dirty="0" smtClean="0">
                <a:solidFill>
                  <a:srgbClr val="FF0000"/>
                </a:solidFill>
              </a:rPr>
              <a:t>git push origin master </a:t>
            </a:r>
            <a:r>
              <a:rPr lang="en-CA" sz="1400" dirty="0" smtClean="0"/>
              <a:t>– never does a merge. Push the contents of your origin/master to the remote master (</a:t>
            </a:r>
            <a:r>
              <a:rPr lang="en-CA" sz="1400" dirty="0" smtClean="0">
                <a:solidFill>
                  <a:srgbClr val="FF0000"/>
                </a:solidFill>
              </a:rPr>
              <a:t>origin master</a:t>
            </a:r>
            <a:r>
              <a:rPr lang="en-CA" sz="1400" dirty="0" smtClean="0"/>
              <a:t>). Your working copy is not involved at all.</a:t>
            </a:r>
            <a:endParaRPr lang="en-CA"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495248"/>
            <a:ext cx="6629400" cy="3057952"/>
          </a:xfrm>
          <a:prstGeom prst="rect">
            <a:avLst/>
          </a:prstGeom>
        </p:spPr>
      </p:pic>
      <p:sp>
        <p:nvSpPr>
          <p:cNvPr id="9" name="Curved Right Arrow 8"/>
          <p:cNvSpPr/>
          <p:nvPr/>
        </p:nvSpPr>
        <p:spPr>
          <a:xfrm rot="3570719">
            <a:off x="2492687" y="3376305"/>
            <a:ext cx="495620" cy="2001208"/>
          </a:xfrm>
          <a:prstGeom prst="curv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11" name="Curved Right Arrow 10"/>
          <p:cNvSpPr/>
          <p:nvPr/>
        </p:nvSpPr>
        <p:spPr>
          <a:xfrm rot="1418727">
            <a:off x="3097772" y="5074053"/>
            <a:ext cx="495620" cy="803902"/>
          </a:xfrm>
          <a:prstGeom prst="curv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2" name="Curved Right Arrow 11"/>
          <p:cNvSpPr/>
          <p:nvPr/>
        </p:nvSpPr>
        <p:spPr>
          <a:xfrm rot="17899941" flipH="1">
            <a:off x="5777776" y="3332311"/>
            <a:ext cx="503091" cy="2001208"/>
          </a:xfrm>
          <a:prstGeom prst="curv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3" name="Curved Right Arrow 12"/>
          <p:cNvSpPr/>
          <p:nvPr/>
        </p:nvSpPr>
        <p:spPr>
          <a:xfrm rot="1957567" flipH="1">
            <a:off x="6967318" y="5401330"/>
            <a:ext cx="395405" cy="803902"/>
          </a:xfrm>
          <a:prstGeom prst="curv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4" name="TextBox 13"/>
          <p:cNvSpPr txBox="1"/>
          <p:nvPr/>
        </p:nvSpPr>
        <p:spPr>
          <a:xfrm>
            <a:off x="1641694" y="3962400"/>
            <a:ext cx="949106" cy="369332"/>
          </a:xfrm>
          <a:prstGeom prst="rect">
            <a:avLst/>
          </a:prstGeom>
          <a:noFill/>
        </p:spPr>
        <p:txBody>
          <a:bodyPr wrap="none" rtlCol="0">
            <a:spAutoFit/>
          </a:bodyPr>
          <a:lstStyle/>
          <a:p>
            <a:r>
              <a:rPr lang="en-CA" dirty="0">
                <a:solidFill>
                  <a:srgbClr val="FF0000"/>
                </a:solidFill>
              </a:rPr>
              <a:t>g</a:t>
            </a:r>
            <a:r>
              <a:rPr lang="en-CA" dirty="0" smtClean="0">
                <a:solidFill>
                  <a:srgbClr val="FF0000"/>
                </a:solidFill>
              </a:rPr>
              <a:t>it fetch</a:t>
            </a:r>
            <a:endParaRPr lang="en-CA" dirty="0">
              <a:solidFill>
                <a:srgbClr val="FF0000"/>
              </a:solidFill>
            </a:endParaRPr>
          </a:p>
        </p:txBody>
      </p:sp>
      <p:sp>
        <p:nvSpPr>
          <p:cNvPr id="15" name="TextBox 14"/>
          <p:cNvSpPr txBox="1"/>
          <p:nvPr/>
        </p:nvSpPr>
        <p:spPr>
          <a:xfrm>
            <a:off x="2438400" y="5802868"/>
            <a:ext cx="1075679" cy="369332"/>
          </a:xfrm>
          <a:prstGeom prst="rect">
            <a:avLst/>
          </a:prstGeom>
          <a:noFill/>
        </p:spPr>
        <p:txBody>
          <a:bodyPr wrap="none" rtlCol="0">
            <a:spAutoFit/>
          </a:bodyPr>
          <a:lstStyle/>
          <a:p>
            <a:r>
              <a:rPr lang="en-CA" dirty="0">
                <a:solidFill>
                  <a:srgbClr val="FF0000"/>
                </a:solidFill>
              </a:rPr>
              <a:t>g</a:t>
            </a:r>
            <a:r>
              <a:rPr lang="en-CA" dirty="0" smtClean="0">
                <a:solidFill>
                  <a:srgbClr val="FF0000"/>
                </a:solidFill>
              </a:rPr>
              <a:t>it merge</a:t>
            </a:r>
            <a:endParaRPr lang="en-CA" dirty="0">
              <a:solidFill>
                <a:srgbClr val="FF0000"/>
              </a:solidFill>
            </a:endParaRPr>
          </a:p>
        </p:txBody>
      </p:sp>
      <p:sp>
        <p:nvSpPr>
          <p:cNvPr id="16" name="Curved Right Arrow 15"/>
          <p:cNvSpPr/>
          <p:nvPr/>
        </p:nvSpPr>
        <p:spPr>
          <a:xfrm rot="19358858" flipH="1">
            <a:off x="6847975" y="3678003"/>
            <a:ext cx="559410" cy="2165552"/>
          </a:xfrm>
          <a:prstGeom prst="curv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7" name="TextBox 16"/>
          <p:cNvSpPr txBox="1"/>
          <p:nvPr/>
        </p:nvSpPr>
        <p:spPr>
          <a:xfrm>
            <a:off x="7239000" y="4202668"/>
            <a:ext cx="825867" cy="369332"/>
          </a:xfrm>
          <a:prstGeom prst="rect">
            <a:avLst/>
          </a:prstGeom>
          <a:noFill/>
        </p:spPr>
        <p:txBody>
          <a:bodyPr wrap="none" rtlCol="0">
            <a:spAutoFit/>
          </a:bodyPr>
          <a:lstStyle/>
          <a:p>
            <a:r>
              <a:rPr lang="en-CA" dirty="0">
                <a:solidFill>
                  <a:srgbClr val="FF0000"/>
                </a:solidFill>
              </a:rPr>
              <a:t>g</a:t>
            </a:r>
            <a:r>
              <a:rPr lang="en-CA" dirty="0" smtClean="0">
                <a:solidFill>
                  <a:srgbClr val="FF0000"/>
                </a:solidFill>
              </a:rPr>
              <a:t>it pull</a:t>
            </a:r>
            <a:endParaRPr lang="en-CA" dirty="0">
              <a:solidFill>
                <a:srgbClr val="FF0000"/>
              </a:solidFill>
            </a:endParaRPr>
          </a:p>
        </p:txBody>
      </p:sp>
      <p:sp>
        <p:nvSpPr>
          <p:cNvPr id="18" name="Curved Right Arrow 17"/>
          <p:cNvSpPr/>
          <p:nvPr/>
        </p:nvSpPr>
        <p:spPr>
          <a:xfrm rot="7592047" flipH="1">
            <a:off x="5237193" y="4296295"/>
            <a:ext cx="337110" cy="1278678"/>
          </a:xfrm>
          <a:prstGeom prst="curv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9" name="TextBox 18"/>
          <p:cNvSpPr txBox="1"/>
          <p:nvPr/>
        </p:nvSpPr>
        <p:spPr>
          <a:xfrm>
            <a:off x="5011935" y="5257800"/>
            <a:ext cx="931665" cy="369332"/>
          </a:xfrm>
          <a:prstGeom prst="rect">
            <a:avLst/>
          </a:prstGeom>
          <a:noFill/>
        </p:spPr>
        <p:txBody>
          <a:bodyPr wrap="none" rtlCol="0">
            <a:spAutoFit/>
          </a:bodyPr>
          <a:lstStyle/>
          <a:p>
            <a:r>
              <a:rPr lang="en-CA" dirty="0">
                <a:solidFill>
                  <a:srgbClr val="FF0000"/>
                </a:solidFill>
              </a:rPr>
              <a:t>g</a:t>
            </a:r>
            <a:r>
              <a:rPr lang="en-CA" dirty="0" smtClean="0">
                <a:solidFill>
                  <a:srgbClr val="FF0000"/>
                </a:solidFill>
              </a:rPr>
              <a:t>it push</a:t>
            </a:r>
            <a:endParaRPr lang="en-CA" dirty="0">
              <a:solidFill>
                <a:srgbClr val="FF0000"/>
              </a:solidFill>
            </a:endParaRPr>
          </a:p>
        </p:txBody>
      </p:sp>
    </p:spTree>
    <p:extLst>
      <p:ext uri="{BB962C8B-B14F-4D97-AF65-F5344CB8AC3E}">
        <p14:creationId xmlns:p14="http://schemas.microsoft.com/office/powerpoint/2010/main" val="3173592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Stashing</a:t>
            </a:r>
            <a:endParaRPr lang="en-CA" dirty="0"/>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CA" sz="1800" dirty="0"/>
              <a:t>I</a:t>
            </a:r>
            <a:r>
              <a:rPr lang="en-CA" sz="1800" dirty="0" smtClean="0"/>
              <a:t>f your working directory is in a state where you don’t want to commit yet, but you would like to change branches, GIT won’t let you. You need to </a:t>
            </a:r>
            <a:r>
              <a:rPr lang="en-CA" sz="1800" i="1" dirty="0" smtClean="0"/>
              <a:t>stash </a:t>
            </a:r>
            <a:r>
              <a:rPr lang="en-CA" sz="1800" dirty="0" smtClean="0"/>
              <a:t>your changes.</a:t>
            </a:r>
          </a:p>
          <a:p>
            <a:pPr marL="0" indent="0">
              <a:buNone/>
            </a:pPr>
            <a:r>
              <a:rPr lang="en-CA" sz="1800" i="1" dirty="0" smtClean="0">
                <a:solidFill>
                  <a:srgbClr val="FF0000"/>
                </a:solidFill>
              </a:rPr>
              <a:t>git stash</a:t>
            </a:r>
            <a:endParaRPr lang="en-CA" sz="1800" dirty="0" smtClean="0"/>
          </a:p>
          <a:p>
            <a:pPr marL="0" indent="0">
              <a:buNone/>
            </a:pPr>
            <a:r>
              <a:rPr lang="en-CA" sz="1800" dirty="0" smtClean="0"/>
              <a:t>Your changes are stashed for retrieval later.</a:t>
            </a:r>
          </a:p>
          <a:p>
            <a:pPr marL="0" indent="0">
              <a:buNone/>
            </a:pPr>
            <a:r>
              <a:rPr lang="en-CA" sz="1800" i="1" dirty="0">
                <a:solidFill>
                  <a:srgbClr val="FF0000"/>
                </a:solidFill>
              </a:rPr>
              <a:t>git </a:t>
            </a:r>
            <a:r>
              <a:rPr lang="en-CA" sz="1800" i="1" dirty="0" smtClean="0">
                <a:solidFill>
                  <a:srgbClr val="FF0000"/>
                </a:solidFill>
              </a:rPr>
              <a:t>status</a:t>
            </a:r>
            <a:endParaRPr lang="en-CA" sz="1800" dirty="0"/>
          </a:p>
          <a:p>
            <a:pPr marL="0" indent="0">
              <a:buNone/>
            </a:pPr>
            <a:r>
              <a:rPr lang="en-CA" sz="1800" dirty="0" smtClean="0"/>
              <a:t>Will show you that there is now nothing to commit. It will still show you untracked files, because they are still there.</a:t>
            </a:r>
          </a:p>
          <a:p>
            <a:pPr marL="0" indent="0">
              <a:buNone/>
            </a:pPr>
            <a:r>
              <a:rPr lang="en-CA" sz="1800" i="1" dirty="0">
                <a:solidFill>
                  <a:srgbClr val="FF0000"/>
                </a:solidFill>
              </a:rPr>
              <a:t>git </a:t>
            </a:r>
            <a:r>
              <a:rPr lang="en-CA" sz="1800" i="1" dirty="0" smtClean="0">
                <a:solidFill>
                  <a:srgbClr val="FF0000"/>
                </a:solidFill>
              </a:rPr>
              <a:t>stash list</a:t>
            </a:r>
          </a:p>
          <a:p>
            <a:pPr marL="0" indent="0">
              <a:buNone/>
            </a:pPr>
            <a:r>
              <a:rPr lang="en-CA" sz="1800" dirty="0" smtClean="0"/>
              <a:t>Shows you all the stashes you have stored. Go away and do some other work, and then when you are ready, you can bring back your changes by:</a:t>
            </a:r>
            <a:endParaRPr lang="en-CA" sz="1800" dirty="0"/>
          </a:p>
          <a:p>
            <a:pPr marL="0" indent="0">
              <a:buNone/>
            </a:pPr>
            <a:r>
              <a:rPr lang="en-CA" sz="1800" i="1" dirty="0">
                <a:solidFill>
                  <a:srgbClr val="FF0000"/>
                </a:solidFill>
              </a:rPr>
              <a:t>git </a:t>
            </a:r>
            <a:r>
              <a:rPr lang="en-CA" sz="1800" i="1" dirty="0" smtClean="0">
                <a:solidFill>
                  <a:srgbClr val="FF0000"/>
                </a:solidFill>
              </a:rPr>
              <a:t>stash apply</a:t>
            </a:r>
            <a:endParaRPr lang="en-CA" sz="1800" dirty="0"/>
          </a:p>
          <a:p>
            <a:pPr marL="0" indent="0">
              <a:buNone/>
            </a:pPr>
            <a:r>
              <a:rPr lang="en-CA" sz="1800" dirty="0" smtClean="0"/>
              <a:t>Or if the stash you want is not on the top of the list but the Nth one down:</a:t>
            </a:r>
          </a:p>
          <a:p>
            <a:pPr marL="0" indent="0">
              <a:buNone/>
            </a:pPr>
            <a:r>
              <a:rPr lang="en-CA" sz="1800" i="1" dirty="0">
                <a:solidFill>
                  <a:srgbClr val="FF0000"/>
                </a:solidFill>
              </a:rPr>
              <a:t>git stash </a:t>
            </a:r>
            <a:r>
              <a:rPr lang="en-CA" sz="1800" i="1" dirty="0" smtClean="0">
                <a:solidFill>
                  <a:srgbClr val="FF0000"/>
                </a:solidFill>
              </a:rPr>
              <a:t>apply stash@{N}</a:t>
            </a:r>
            <a:endParaRPr lang="en-CA" sz="1800" dirty="0"/>
          </a:p>
          <a:p>
            <a:pPr marL="0" indent="0">
              <a:buNone/>
            </a:pPr>
            <a:endParaRPr lang="en-CA" sz="1800" dirty="0"/>
          </a:p>
          <a:p>
            <a:pPr marL="0" indent="0">
              <a:buNone/>
            </a:pPr>
            <a:endParaRPr lang="en-CA" sz="1800" i="1" dirty="0"/>
          </a:p>
        </p:txBody>
      </p:sp>
    </p:spTree>
    <p:extLst>
      <p:ext uri="{BB962C8B-B14F-4D97-AF65-F5344CB8AC3E}">
        <p14:creationId xmlns:p14="http://schemas.microsoft.com/office/powerpoint/2010/main" val="204844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version control?</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057400"/>
            <a:ext cx="4355556" cy="1752381"/>
          </a:xfrm>
        </p:spPr>
      </p:pic>
      <p:sp>
        <p:nvSpPr>
          <p:cNvPr id="5" name="TextBox 4"/>
          <p:cNvSpPr txBox="1"/>
          <p:nvPr/>
        </p:nvSpPr>
        <p:spPr>
          <a:xfrm>
            <a:off x="685800" y="1524000"/>
            <a:ext cx="4066691" cy="369332"/>
          </a:xfrm>
          <a:prstGeom prst="rect">
            <a:avLst/>
          </a:prstGeom>
          <a:noFill/>
        </p:spPr>
        <p:txBody>
          <a:bodyPr wrap="none" rtlCol="0">
            <a:spAutoFit/>
          </a:bodyPr>
          <a:lstStyle/>
          <a:p>
            <a:r>
              <a:rPr lang="en-CA" dirty="0" smtClean="0"/>
              <a:t>Does this ugly file structure look familiar?</a:t>
            </a:r>
            <a:endParaRPr lang="en-CA" dirty="0"/>
          </a:p>
        </p:txBody>
      </p:sp>
      <p:sp>
        <p:nvSpPr>
          <p:cNvPr id="7" name="TextBox 6"/>
          <p:cNvSpPr txBox="1"/>
          <p:nvPr/>
        </p:nvSpPr>
        <p:spPr>
          <a:xfrm>
            <a:off x="794461" y="4044077"/>
            <a:ext cx="7962244" cy="2585323"/>
          </a:xfrm>
          <a:prstGeom prst="rect">
            <a:avLst/>
          </a:prstGeom>
          <a:noFill/>
        </p:spPr>
        <p:txBody>
          <a:bodyPr wrap="none" rtlCol="0">
            <a:spAutoFit/>
          </a:bodyPr>
          <a:lstStyle/>
          <a:p>
            <a:pPr marL="285750" indent="-285750">
              <a:buFont typeface="Arial" pitchFamily="34" charset="0"/>
              <a:buChar char="•"/>
            </a:pPr>
            <a:r>
              <a:rPr lang="en-CA" dirty="0" smtClean="0"/>
              <a:t>If you are </a:t>
            </a:r>
            <a:r>
              <a:rPr lang="en-CA" smtClean="0"/>
              <a:t>making </a:t>
            </a:r>
            <a:r>
              <a:rPr lang="en-CA" smtClean="0"/>
              <a:t>copies </a:t>
            </a:r>
            <a:r>
              <a:rPr lang="en-CA" dirty="0" smtClean="0"/>
              <a:t>of projects and renaming them so that you can make</a:t>
            </a:r>
            <a:br>
              <a:rPr lang="en-CA" dirty="0" smtClean="0"/>
            </a:br>
            <a:r>
              <a:rPr lang="en-CA" dirty="0" smtClean="0"/>
              <a:t>some modifications, </a:t>
            </a:r>
            <a:r>
              <a:rPr lang="en-CA" i="1" dirty="0" smtClean="0"/>
              <a:t>you should be using version control</a:t>
            </a:r>
            <a:r>
              <a:rPr lang="en-CA" dirty="0" smtClean="0"/>
              <a:t>.</a:t>
            </a:r>
          </a:p>
          <a:p>
            <a:pPr marL="285750" indent="-285750">
              <a:buFont typeface="Arial" pitchFamily="34" charset="0"/>
              <a:buChar char="•"/>
            </a:pPr>
            <a:endParaRPr lang="en-CA" dirty="0" smtClean="0"/>
          </a:p>
          <a:p>
            <a:pPr marL="285750" indent="-285750">
              <a:buFont typeface="Arial" pitchFamily="34" charset="0"/>
              <a:buChar char="•"/>
            </a:pPr>
            <a:r>
              <a:rPr lang="en-CA" dirty="0" smtClean="0"/>
              <a:t>If you are taking somebody’s changes to their project and manually</a:t>
            </a:r>
            <a:br>
              <a:rPr lang="en-CA" dirty="0" smtClean="0"/>
            </a:br>
            <a:r>
              <a:rPr lang="en-CA" dirty="0" smtClean="0"/>
              <a:t>changing your slightly-different project to include the newest changes,</a:t>
            </a:r>
            <a:br>
              <a:rPr lang="en-CA" dirty="0" smtClean="0"/>
            </a:br>
            <a:r>
              <a:rPr lang="en-CA" i="1" dirty="0" smtClean="0"/>
              <a:t>you should be using version control</a:t>
            </a:r>
            <a:r>
              <a:rPr lang="en-CA" dirty="0" smtClean="0"/>
              <a:t>.</a:t>
            </a:r>
          </a:p>
          <a:p>
            <a:pPr marL="285750" indent="-285750">
              <a:buFont typeface="Arial" pitchFamily="34" charset="0"/>
              <a:buChar char="•"/>
            </a:pPr>
            <a:endParaRPr lang="en-CA" dirty="0" smtClean="0"/>
          </a:p>
          <a:p>
            <a:pPr marL="285750" indent="-285750">
              <a:buFont typeface="Arial" pitchFamily="34" charset="0"/>
              <a:buChar char="•"/>
            </a:pPr>
            <a:r>
              <a:rPr lang="en-CA" dirty="0" smtClean="0"/>
              <a:t>If you want to try something new (no matter how silly) with your code but don’t</a:t>
            </a:r>
            <a:br>
              <a:rPr lang="en-CA" dirty="0" smtClean="0"/>
            </a:br>
            <a:r>
              <a:rPr lang="en-CA" dirty="0" smtClean="0"/>
              <a:t>want to risk breaking your project, </a:t>
            </a:r>
            <a:r>
              <a:rPr lang="en-CA" i="1" dirty="0"/>
              <a:t>you should be using version control</a:t>
            </a:r>
            <a:r>
              <a:rPr lang="en-CA" dirty="0" smtClean="0"/>
              <a:t>.</a:t>
            </a:r>
          </a:p>
        </p:txBody>
      </p:sp>
    </p:spTree>
    <p:extLst>
      <p:ext uri="{BB962C8B-B14F-4D97-AF65-F5344CB8AC3E}">
        <p14:creationId xmlns:p14="http://schemas.microsoft.com/office/powerpoint/2010/main" val="944549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SVN</a:t>
            </a:r>
            <a:endParaRPr lang="en-CA" dirty="0"/>
          </a:p>
        </p:txBody>
      </p:sp>
      <p:sp>
        <p:nvSpPr>
          <p:cNvPr id="3" name="Content Placeholder 2"/>
          <p:cNvSpPr>
            <a:spLocks noGrp="1"/>
          </p:cNvSpPr>
          <p:nvPr>
            <p:ph idx="1"/>
          </p:nvPr>
        </p:nvSpPr>
        <p:spPr>
          <a:xfrm>
            <a:off x="381000" y="1143000"/>
            <a:ext cx="8229600" cy="2667000"/>
          </a:xfrm>
        </p:spPr>
        <p:txBody>
          <a:bodyPr>
            <a:normAutofit fontScale="92500" lnSpcReduction="10000"/>
          </a:bodyPr>
          <a:lstStyle/>
          <a:p>
            <a:r>
              <a:rPr lang="en-CA" sz="1800" dirty="0" smtClean="0"/>
              <a:t>SVN (subversion) is a </a:t>
            </a:r>
            <a:r>
              <a:rPr lang="en-CA" sz="1800" i="1" dirty="0" smtClean="0"/>
              <a:t>centralized</a:t>
            </a:r>
            <a:r>
              <a:rPr lang="en-CA" sz="1800" dirty="0" smtClean="0"/>
              <a:t> version control system used by many. Google code uses it, the ADMB project uses it.</a:t>
            </a:r>
          </a:p>
          <a:p>
            <a:r>
              <a:rPr lang="en-CA" sz="1800" dirty="0" smtClean="0"/>
              <a:t>It requires a dedicated computer running SVN </a:t>
            </a:r>
            <a:r>
              <a:rPr lang="en-CA" sz="1800" i="1" dirty="0" smtClean="0"/>
              <a:t>server</a:t>
            </a:r>
            <a:r>
              <a:rPr lang="en-CA" sz="1800" dirty="0" smtClean="0"/>
              <a:t> software.</a:t>
            </a:r>
          </a:p>
          <a:p>
            <a:r>
              <a:rPr lang="en-CA" sz="1800" dirty="0" smtClean="0"/>
              <a:t>Users on workstations require </a:t>
            </a:r>
            <a:r>
              <a:rPr lang="en-CA" sz="1800" i="1" dirty="0" smtClean="0"/>
              <a:t>client</a:t>
            </a:r>
            <a:r>
              <a:rPr lang="en-CA" sz="1800" dirty="0" smtClean="0"/>
              <a:t> software.</a:t>
            </a:r>
          </a:p>
          <a:p>
            <a:r>
              <a:rPr lang="en-CA" sz="1800" dirty="0" smtClean="0"/>
              <a:t>If you want information about changes to the repository, or commit logs, you must be connected to the internet and send the server your request.</a:t>
            </a:r>
          </a:p>
          <a:p>
            <a:r>
              <a:rPr lang="en-CA" sz="1800" dirty="0" smtClean="0"/>
              <a:t>Branches are created on the server only.</a:t>
            </a:r>
          </a:p>
          <a:p>
            <a:r>
              <a:rPr lang="en-CA" sz="1800" dirty="0" smtClean="0"/>
              <a:t>If the server’s hard drive fails and backups were incorrectly maintained you have permanently lost all information about the repository!</a:t>
            </a:r>
          </a:p>
          <a:p>
            <a:endParaRPr lang="en-CA"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15" y="3581400"/>
            <a:ext cx="3194919" cy="3056400"/>
          </a:xfrm>
          <a:prstGeom prst="rect">
            <a:avLst/>
          </a:prstGeom>
        </p:spPr>
      </p:pic>
      <p:sp>
        <p:nvSpPr>
          <p:cNvPr id="5" name="TextBox 4"/>
          <p:cNvSpPr txBox="1"/>
          <p:nvPr/>
        </p:nvSpPr>
        <p:spPr>
          <a:xfrm>
            <a:off x="4267200" y="6596390"/>
            <a:ext cx="4968027" cy="261610"/>
          </a:xfrm>
          <a:prstGeom prst="rect">
            <a:avLst/>
          </a:prstGeom>
          <a:noFill/>
        </p:spPr>
        <p:txBody>
          <a:bodyPr wrap="none" rtlCol="0">
            <a:spAutoFit/>
          </a:bodyPr>
          <a:lstStyle/>
          <a:p>
            <a:r>
              <a:rPr lang="en-CA" sz="1100" dirty="0"/>
              <a:t>Image from: http://homes.cs.washington.edu/~mernst/advice/version-control.html</a:t>
            </a:r>
          </a:p>
        </p:txBody>
      </p:sp>
    </p:spTree>
    <p:extLst>
      <p:ext uri="{BB962C8B-B14F-4D97-AF65-F5344CB8AC3E}">
        <p14:creationId xmlns:p14="http://schemas.microsoft.com/office/powerpoint/2010/main" val="3854226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a:t>
            </a:r>
            <a:endParaRPr lang="en-CA" dirty="0"/>
          </a:p>
        </p:txBody>
      </p:sp>
      <p:sp>
        <p:nvSpPr>
          <p:cNvPr id="3" name="Content Placeholder 2"/>
          <p:cNvSpPr>
            <a:spLocks noGrp="1"/>
          </p:cNvSpPr>
          <p:nvPr>
            <p:ph idx="1"/>
          </p:nvPr>
        </p:nvSpPr>
        <p:spPr>
          <a:xfrm>
            <a:off x="381000" y="1143000"/>
            <a:ext cx="8229600" cy="2667000"/>
          </a:xfrm>
        </p:spPr>
        <p:txBody>
          <a:bodyPr>
            <a:normAutofit/>
          </a:bodyPr>
          <a:lstStyle/>
          <a:p>
            <a:r>
              <a:rPr lang="en-CA" sz="1800" dirty="0" smtClean="0"/>
              <a:t>GIT is a </a:t>
            </a:r>
            <a:r>
              <a:rPr lang="en-CA" sz="1800" i="1" dirty="0" smtClean="0"/>
              <a:t>distributed</a:t>
            </a:r>
            <a:r>
              <a:rPr lang="en-CA" sz="1800" dirty="0" smtClean="0"/>
              <a:t> version control system. It was designed for Linux kernel developers in 2005.</a:t>
            </a:r>
          </a:p>
          <a:p>
            <a:r>
              <a:rPr lang="en-CA" sz="1800" dirty="0" smtClean="0"/>
              <a:t>No server required, but in team projects a master repository is used on a server, we will be using GitHub.com, but there are others.</a:t>
            </a:r>
          </a:p>
          <a:p>
            <a:r>
              <a:rPr lang="en-CA" sz="1800" dirty="0" smtClean="0"/>
              <a:t>If you want information about changes to the repository, or commit logs, it is all stored locally and no internet connection is required.</a:t>
            </a:r>
          </a:p>
          <a:p>
            <a:r>
              <a:rPr lang="en-CA" sz="1800" dirty="0" smtClean="0"/>
              <a:t>Because server communication is not required, GIT is 100 times faster than SVN (Drier, 2006).</a:t>
            </a:r>
          </a:p>
          <a:p>
            <a:endParaRPr lang="en-CA" sz="1800" dirty="0"/>
          </a:p>
        </p:txBody>
      </p:sp>
      <p:sp>
        <p:nvSpPr>
          <p:cNvPr id="5" name="TextBox 4"/>
          <p:cNvSpPr txBox="1"/>
          <p:nvPr/>
        </p:nvSpPr>
        <p:spPr>
          <a:xfrm>
            <a:off x="-47431" y="6629400"/>
            <a:ext cx="4543231" cy="246221"/>
          </a:xfrm>
          <a:prstGeom prst="rect">
            <a:avLst/>
          </a:prstGeom>
          <a:noFill/>
        </p:spPr>
        <p:txBody>
          <a:bodyPr wrap="none" rtlCol="0">
            <a:spAutoFit/>
          </a:bodyPr>
          <a:lstStyle/>
          <a:p>
            <a:r>
              <a:rPr lang="en-CA" sz="1000" dirty="0"/>
              <a:t>Image from: http://homes.cs.washington.edu/~mernst/advice/version-control.html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581400"/>
            <a:ext cx="3972480" cy="3057952"/>
          </a:xfrm>
          <a:prstGeom prst="rect">
            <a:avLst/>
          </a:prstGeom>
        </p:spPr>
      </p:pic>
      <p:sp>
        <p:nvSpPr>
          <p:cNvPr id="7" name="TextBox 6"/>
          <p:cNvSpPr txBox="1"/>
          <p:nvPr/>
        </p:nvSpPr>
        <p:spPr>
          <a:xfrm>
            <a:off x="4572000" y="6427113"/>
            <a:ext cx="4666662" cy="430887"/>
          </a:xfrm>
          <a:prstGeom prst="rect">
            <a:avLst/>
          </a:prstGeom>
          <a:noFill/>
        </p:spPr>
        <p:txBody>
          <a:bodyPr wrap="none" rtlCol="0">
            <a:spAutoFit/>
          </a:bodyPr>
          <a:lstStyle/>
          <a:p>
            <a:r>
              <a:rPr lang="en-CA" sz="1100" dirty="0"/>
              <a:t>Dreier, Roland (2006-11-13). </a:t>
            </a:r>
            <a:r>
              <a:rPr lang="en-CA" sz="1100" dirty="0">
                <a:hlinkClick r:id="rId4"/>
              </a:rPr>
              <a:t>"Oh what a relief it is"</a:t>
            </a:r>
            <a:r>
              <a:rPr lang="en-CA" sz="1100" dirty="0"/>
              <a:t>., observing that "git log" </a:t>
            </a:r>
            <a:r>
              <a:rPr lang="en-CA" sz="1100" dirty="0" smtClean="0"/>
              <a:t/>
            </a:r>
            <a:br>
              <a:rPr lang="en-CA" sz="1100" dirty="0" smtClean="0"/>
            </a:br>
            <a:r>
              <a:rPr lang="en-CA" sz="1100" dirty="0" smtClean="0"/>
              <a:t>is </a:t>
            </a:r>
            <a:r>
              <a:rPr lang="en-CA" sz="1100" dirty="0"/>
              <a:t>100x faster than "</a:t>
            </a:r>
            <a:r>
              <a:rPr lang="en-CA" sz="1100" dirty="0" err="1"/>
              <a:t>svn</a:t>
            </a:r>
            <a:r>
              <a:rPr lang="en-CA" sz="1100" dirty="0"/>
              <a:t> log" because the latter has to contact a remote server.</a:t>
            </a:r>
          </a:p>
        </p:txBody>
      </p:sp>
    </p:spTree>
    <p:extLst>
      <p:ext uri="{BB962C8B-B14F-4D97-AF65-F5344CB8AC3E}">
        <p14:creationId xmlns:p14="http://schemas.microsoft.com/office/powerpoint/2010/main" val="86898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GIT </a:t>
            </a:r>
            <a:r>
              <a:rPr lang="en-CA" dirty="0" smtClean="0"/>
              <a:t>first steps</a:t>
            </a:r>
            <a:endParaRPr lang="en-CA" dirty="0"/>
          </a:p>
        </p:txBody>
      </p:sp>
      <p:sp>
        <p:nvSpPr>
          <p:cNvPr id="3" name="Content Placeholder 2"/>
          <p:cNvSpPr>
            <a:spLocks noGrp="1"/>
          </p:cNvSpPr>
          <p:nvPr>
            <p:ph idx="1"/>
          </p:nvPr>
        </p:nvSpPr>
        <p:spPr>
          <a:xfrm>
            <a:off x="457200" y="1143000"/>
            <a:ext cx="8229600" cy="5486400"/>
          </a:xfrm>
        </p:spPr>
        <p:txBody>
          <a:bodyPr>
            <a:normAutofit/>
          </a:bodyPr>
          <a:lstStyle/>
          <a:p>
            <a:pPr marL="0" indent="0">
              <a:buNone/>
            </a:pPr>
            <a:r>
              <a:rPr lang="en-CA" sz="1800" dirty="0" smtClean="0"/>
              <a:t>Decide on how you want to work. If you are:</a:t>
            </a:r>
          </a:p>
          <a:p>
            <a:r>
              <a:rPr lang="en-CA" sz="1800" dirty="0" smtClean="0"/>
              <a:t>Working closely with someone – they </a:t>
            </a:r>
            <a:r>
              <a:rPr lang="en-CA" sz="1800" dirty="0"/>
              <a:t>s</a:t>
            </a:r>
            <a:r>
              <a:rPr lang="en-CA" sz="1800" dirty="0" smtClean="0"/>
              <a:t>hould be a </a:t>
            </a:r>
            <a:r>
              <a:rPr lang="en-CA" sz="1800" b="1" i="1" dirty="0" smtClean="0"/>
              <a:t>committer</a:t>
            </a:r>
            <a:r>
              <a:rPr lang="en-CA" sz="1800" dirty="0" smtClean="0"/>
              <a:t> to your project or you to theirs. If this is the choice you/they will need to be added as a collaborator to the project via the GitHub web interface.</a:t>
            </a:r>
          </a:p>
          <a:p>
            <a:r>
              <a:rPr lang="en-CA" sz="1800" dirty="0" smtClean="0"/>
              <a:t>Working asynchronously with someone – you should </a:t>
            </a:r>
            <a:r>
              <a:rPr lang="en-CA" sz="1800" b="1" i="1" dirty="0" smtClean="0"/>
              <a:t>fork</a:t>
            </a:r>
            <a:r>
              <a:rPr lang="en-CA" sz="1800" dirty="0" smtClean="0"/>
              <a:t> their project, which makes a copy on your GitHub account and treat that as your own. You can still pull and do merges from their project at any time so that you incorporate their changes and remain in-sync. </a:t>
            </a:r>
            <a:r>
              <a:rPr lang="en-CA" sz="1800" i="1" dirty="0" smtClean="0"/>
              <a:t>You will never be allowed to </a:t>
            </a:r>
            <a:r>
              <a:rPr lang="en-CA" sz="1800" b="1" i="1" dirty="0" smtClean="0"/>
              <a:t>push</a:t>
            </a:r>
            <a:r>
              <a:rPr lang="en-CA" sz="1800" i="1" dirty="0" smtClean="0"/>
              <a:t> your changes to their home project, they have to </a:t>
            </a:r>
            <a:r>
              <a:rPr lang="en-CA" sz="1800" b="1" i="1" dirty="0" smtClean="0"/>
              <a:t>pull</a:t>
            </a:r>
            <a:r>
              <a:rPr lang="en-CA" sz="1800" i="1" dirty="0" smtClean="0"/>
              <a:t> yours (Pull request in GitHub).</a:t>
            </a:r>
          </a:p>
          <a:p>
            <a:r>
              <a:rPr lang="en-CA" sz="1800" dirty="0" smtClean="0"/>
              <a:t>Or, you can do both!</a:t>
            </a:r>
          </a:p>
          <a:p>
            <a:pPr marL="0" indent="0">
              <a:buNone/>
            </a:pPr>
            <a:endParaRPr lang="en-CA" sz="1800" dirty="0" smtClean="0"/>
          </a:p>
          <a:p>
            <a:pPr marL="0" indent="0">
              <a:buNone/>
            </a:pPr>
            <a:r>
              <a:rPr lang="en-CA" sz="1800" dirty="0" smtClean="0"/>
              <a:t>Clone the project from GitHub:</a:t>
            </a:r>
          </a:p>
          <a:p>
            <a:r>
              <a:rPr lang="en-CA" sz="1800" dirty="0" smtClean="0"/>
              <a:t>Open </a:t>
            </a:r>
            <a:r>
              <a:rPr lang="en-CA" sz="1800" dirty="0"/>
              <a:t>the Git </a:t>
            </a:r>
            <a:r>
              <a:rPr lang="en-CA" sz="1800" dirty="0" smtClean="0"/>
              <a:t>Shell</a:t>
            </a:r>
            <a:endParaRPr lang="en-CA" sz="1200" dirty="0"/>
          </a:p>
          <a:p>
            <a:r>
              <a:rPr lang="en-CA" sz="1800" i="1" dirty="0" smtClean="0">
                <a:solidFill>
                  <a:schemeClr val="accent6"/>
                </a:solidFill>
              </a:rPr>
              <a:t>git </a:t>
            </a:r>
            <a:r>
              <a:rPr lang="en-CA" sz="1800" i="1" dirty="0">
                <a:solidFill>
                  <a:schemeClr val="accent6"/>
                </a:solidFill>
              </a:rPr>
              <a:t>clone </a:t>
            </a:r>
            <a:r>
              <a:rPr lang="en-CA" sz="1800" i="1" dirty="0">
                <a:hlinkClick r:id="rId3"/>
              </a:rPr>
              <a:t>https://</a:t>
            </a:r>
            <a:r>
              <a:rPr lang="en-CA" sz="1800" i="1" dirty="0" smtClean="0">
                <a:hlinkClick r:id="rId3"/>
              </a:rPr>
              <a:t>github.com/cgrandin/git-workshop</a:t>
            </a:r>
            <a:endParaRPr lang="en-CA" sz="1800" i="1" dirty="0" smtClean="0"/>
          </a:p>
          <a:p>
            <a:r>
              <a:rPr lang="en-CA" sz="1800" i="1" dirty="0">
                <a:solidFill>
                  <a:schemeClr val="accent6"/>
                </a:solidFill>
              </a:rPr>
              <a:t>g</a:t>
            </a:r>
            <a:r>
              <a:rPr lang="en-CA" sz="1800" i="1" dirty="0" smtClean="0">
                <a:solidFill>
                  <a:schemeClr val="accent6"/>
                </a:solidFill>
              </a:rPr>
              <a:t>it </a:t>
            </a:r>
            <a:r>
              <a:rPr lang="en-CA" sz="1800" i="1" dirty="0">
                <a:solidFill>
                  <a:schemeClr val="accent6"/>
                </a:solidFill>
              </a:rPr>
              <a:t>clone </a:t>
            </a:r>
            <a:r>
              <a:rPr lang="en-CA" sz="1800" i="1" dirty="0">
                <a:hlinkClick r:id="rId4"/>
              </a:rPr>
              <a:t>https://</a:t>
            </a:r>
            <a:r>
              <a:rPr lang="en-CA" sz="1800" i="1" dirty="0" smtClean="0">
                <a:hlinkClick r:id="rId4"/>
              </a:rPr>
              <a:t>github.com/smartell/iSCAM</a:t>
            </a:r>
            <a:r>
              <a:rPr lang="en-CA" sz="1800" i="1" dirty="0" smtClean="0"/>
              <a:t> </a:t>
            </a:r>
            <a:r>
              <a:rPr lang="en-CA" sz="1800" i="1" dirty="0" smtClean="0">
                <a:solidFill>
                  <a:srgbClr val="FF0000"/>
                </a:solidFill>
              </a:rPr>
              <a:t>(Do this later – it takes a long time)</a:t>
            </a:r>
          </a:p>
          <a:p>
            <a:r>
              <a:rPr lang="en-CA" sz="1800" i="1" dirty="0">
                <a:solidFill>
                  <a:schemeClr val="accent6"/>
                </a:solidFill>
              </a:rPr>
              <a:t>c</a:t>
            </a:r>
            <a:r>
              <a:rPr lang="en-CA" sz="1800" i="1" dirty="0" smtClean="0">
                <a:solidFill>
                  <a:schemeClr val="accent6"/>
                </a:solidFill>
              </a:rPr>
              <a:t>d git-workshop</a:t>
            </a:r>
          </a:p>
          <a:p>
            <a:pPr marL="0" indent="0">
              <a:buNone/>
            </a:pPr>
            <a:endParaRPr lang="en-CA" sz="1800" dirty="0" smtClean="0"/>
          </a:p>
          <a:p>
            <a:pPr marL="0" indent="0">
              <a:buNone/>
            </a:pPr>
            <a:endParaRPr lang="en-CA" sz="1800" i="1" dirty="0"/>
          </a:p>
          <a:p>
            <a:pPr marL="0" indent="0">
              <a:buNone/>
            </a:pPr>
            <a:endParaRPr lang="en-CA" sz="1800" i="1" dirty="0"/>
          </a:p>
        </p:txBody>
      </p:sp>
    </p:spTree>
    <p:extLst>
      <p:ext uri="{BB962C8B-B14F-4D97-AF65-F5344CB8AC3E}">
        <p14:creationId xmlns:p14="http://schemas.microsoft.com/office/powerpoint/2010/main" val="862278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repository logic</a:t>
            </a:r>
            <a:endParaRPr lang="en-CA" dirty="0"/>
          </a:p>
        </p:txBody>
      </p:sp>
      <p:sp>
        <p:nvSpPr>
          <p:cNvPr id="3" name="Content Placeholder 2"/>
          <p:cNvSpPr>
            <a:spLocks noGrp="1"/>
          </p:cNvSpPr>
          <p:nvPr>
            <p:ph idx="1"/>
          </p:nvPr>
        </p:nvSpPr>
        <p:spPr/>
        <p:txBody>
          <a:bodyPr>
            <a:normAutofit/>
          </a:bodyPr>
          <a:lstStyle/>
          <a:p>
            <a:pPr marL="0" indent="0">
              <a:buNone/>
            </a:pPr>
            <a:endParaRPr lang="en-CA" sz="1800" i="1" dirty="0"/>
          </a:p>
        </p:txBody>
      </p:sp>
    </p:spTree>
    <p:extLst>
      <p:ext uri="{BB962C8B-B14F-4D97-AF65-F5344CB8AC3E}">
        <p14:creationId xmlns:p14="http://schemas.microsoft.com/office/powerpoint/2010/main" val="381526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repository logic</a:t>
            </a:r>
            <a:endParaRPr lang="en-CA" dirty="0"/>
          </a:p>
        </p:txBody>
      </p:sp>
      <p:sp>
        <p:nvSpPr>
          <p:cNvPr id="3" name="Content Placeholder 2"/>
          <p:cNvSpPr>
            <a:spLocks noGrp="1"/>
          </p:cNvSpPr>
          <p:nvPr>
            <p:ph idx="1"/>
          </p:nvPr>
        </p:nvSpPr>
        <p:spPr/>
        <p:txBody>
          <a:bodyPr>
            <a:normAutofit/>
          </a:bodyPr>
          <a:lstStyle/>
          <a:p>
            <a:pPr marL="0" indent="0">
              <a:buNone/>
            </a:pPr>
            <a:r>
              <a:rPr lang="en-CA" sz="1800" dirty="0" smtClean="0"/>
              <a:t>After running the </a:t>
            </a:r>
            <a:r>
              <a:rPr lang="en-CA" sz="1800" i="1" dirty="0" smtClean="0"/>
              <a:t>git clone</a:t>
            </a:r>
            <a:r>
              <a:rPr lang="en-CA" sz="1800" dirty="0" smtClean="0"/>
              <a:t> command successfully, there are three copies of the project on your machine. You only see one set of folders though. The three copies are:</a:t>
            </a:r>
          </a:p>
          <a:p>
            <a:pPr>
              <a:buFont typeface="+mj-lt"/>
              <a:buAutoNum type="arabicPeriod"/>
            </a:pPr>
            <a:r>
              <a:rPr lang="en-CA" sz="1800" i="1" dirty="0" smtClean="0">
                <a:solidFill>
                  <a:srgbClr val="FF0000"/>
                </a:solidFill>
              </a:rPr>
              <a:t>origin/master</a:t>
            </a:r>
            <a:r>
              <a:rPr lang="en-CA" sz="1800" dirty="0" smtClean="0">
                <a:solidFill>
                  <a:srgbClr val="FF0000"/>
                </a:solidFill>
              </a:rPr>
              <a:t> </a:t>
            </a:r>
            <a:r>
              <a:rPr lang="en-CA" sz="1800" dirty="0" smtClean="0"/>
              <a:t>- This is your local copy of the cloned repository. Nothing you do locally can change this, only doing a </a:t>
            </a:r>
            <a:r>
              <a:rPr lang="en-CA" sz="1800" i="1" dirty="0" smtClean="0"/>
              <a:t>git fetch</a:t>
            </a:r>
            <a:r>
              <a:rPr lang="en-CA" sz="1800" dirty="0" smtClean="0"/>
              <a:t> will change it, in that case it will be updated to what is on the remote server.</a:t>
            </a:r>
          </a:p>
          <a:p>
            <a:pPr>
              <a:buFont typeface="+mj-lt"/>
              <a:buAutoNum type="arabicPeriod"/>
            </a:pPr>
            <a:r>
              <a:rPr lang="en-CA" sz="1800" i="1" dirty="0" smtClean="0">
                <a:solidFill>
                  <a:srgbClr val="FF0000"/>
                </a:solidFill>
              </a:rPr>
              <a:t>master</a:t>
            </a:r>
            <a:r>
              <a:rPr lang="en-CA" sz="1800" i="1" dirty="0" smtClean="0"/>
              <a:t> – </a:t>
            </a:r>
            <a:r>
              <a:rPr lang="en-CA" sz="1800" dirty="0" smtClean="0"/>
              <a:t>This is your local repository’s main (default) branch. When you do a </a:t>
            </a:r>
            <a:r>
              <a:rPr lang="en-CA" sz="1800" i="1" dirty="0" smtClean="0"/>
              <a:t>git commit</a:t>
            </a:r>
            <a:r>
              <a:rPr lang="en-CA" sz="1800" dirty="0" smtClean="0"/>
              <a:t> this repository will be changed.</a:t>
            </a:r>
          </a:p>
          <a:p>
            <a:pPr>
              <a:buFont typeface="+mj-lt"/>
              <a:buAutoNum type="arabicPeriod"/>
            </a:pPr>
            <a:r>
              <a:rPr lang="en-CA" sz="1800" dirty="0" smtClean="0">
                <a:solidFill>
                  <a:srgbClr val="FF0000"/>
                </a:solidFill>
              </a:rPr>
              <a:t>Working copy</a:t>
            </a:r>
            <a:r>
              <a:rPr lang="en-CA" sz="1800" dirty="0" smtClean="0"/>
              <a:t> – These are the files you are working on. They must be committed to your local </a:t>
            </a:r>
            <a:r>
              <a:rPr lang="en-CA" sz="1800" i="1" dirty="0" smtClean="0"/>
              <a:t>master</a:t>
            </a:r>
            <a:r>
              <a:rPr lang="en-CA" sz="1800" dirty="0" smtClean="0"/>
              <a:t> repository before you can merge them with the remote server.</a:t>
            </a:r>
          </a:p>
          <a:p>
            <a:pPr marL="0" indent="0">
              <a:buNone/>
            </a:pPr>
            <a:endParaRPr lang="en-CA" sz="1800" dirty="0" smtClean="0"/>
          </a:p>
          <a:p>
            <a:pPr marL="0" indent="0">
              <a:buNone/>
            </a:pPr>
            <a:r>
              <a:rPr lang="en-CA" sz="1800" dirty="0" smtClean="0"/>
              <a:t>The remote server, in this case Github.com, holds one repository. This is called:</a:t>
            </a:r>
          </a:p>
          <a:p>
            <a:pPr marL="0" indent="0">
              <a:buNone/>
            </a:pPr>
            <a:r>
              <a:rPr lang="en-CA" sz="1800" i="1" dirty="0" smtClean="0">
                <a:solidFill>
                  <a:srgbClr val="FF0000"/>
                </a:solidFill>
              </a:rPr>
              <a:t>origin master</a:t>
            </a:r>
            <a:endParaRPr lang="en-CA" sz="1800" i="1" dirty="0"/>
          </a:p>
          <a:p>
            <a:pPr marL="0" indent="0">
              <a:buNone/>
            </a:pPr>
            <a:r>
              <a:rPr lang="en-CA" sz="1800" dirty="0" smtClean="0"/>
              <a:t>Note the space between origin and master, unlike your local copy of it which is </a:t>
            </a:r>
            <a:r>
              <a:rPr lang="en-CA" sz="1800" i="1" dirty="0" smtClean="0"/>
              <a:t>origin/master.</a:t>
            </a:r>
            <a:endParaRPr lang="en-CA" sz="1800" i="1" dirty="0"/>
          </a:p>
        </p:txBody>
      </p:sp>
    </p:spTree>
    <p:extLst>
      <p:ext uri="{BB962C8B-B14F-4D97-AF65-F5344CB8AC3E}">
        <p14:creationId xmlns:p14="http://schemas.microsoft.com/office/powerpoint/2010/main" val="3931846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Shell (posh-git)</a:t>
            </a:r>
            <a:endParaRPr lang="en-CA" dirty="0"/>
          </a:p>
        </p:txBody>
      </p:sp>
      <p:sp>
        <p:nvSpPr>
          <p:cNvPr id="3" name="Content Placeholder 2"/>
          <p:cNvSpPr>
            <a:spLocks noGrp="1"/>
          </p:cNvSpPr>
          <p:nvPr>
            <p:ph idx="1"/>
          </p:nvPr>
        </p:nvSpPr>
        <p:spPr>
          <a:xfrm>
            <a:off x="457200" y="1600200"/>
            <a:ext cx="8229600" cy="5181600"/>
          </a:xfrm>
        </p:spPr>
        <p:txBody>
          <a:bodyPr>
            <a:noAutofit/>
          </a:bodyPr>
          <a:lstStyle/>
          <a:p>
            <a:r>
              <a:rPr lang="en-CA" sz="1600" dirty="0"/>
              <a:t>p</a:t>
            </a:r>
            <a:r>
              <a:rPr lang="en-CA" sz="1600" dirty="0" smtClean="0"/>
              <a:t>osh-git is a Microsoft Powershell</a:t>
            </a:r>
            <a:r>
              <a:rPr lang="en-CA" sz="1600" dirty="0"/>
              <a:t> </a:t>
            </a:r>
            <a:r>
              <a:rPr lang="en-CA" sz="1600" dirty="0" smtClean="0"/>
              <a:t>command prompt.</a:t>
            </a:r>
            <a:endParaRPr lang="en-CA" sz="1600" dirty="0"/>
          </a:p>
          <a:p>
            <a:endParaRPr lang="en-CA" sz="1600" dirty="0" smtClean="0"/>
          </a:p>
          <a:p>
            <a:endParaRPr lang="en-CA" sz="1600" dirty="0"/>
          </a:p>
          <a:p>
            <a:endParaRPr lang="en-CA" sz="1600" dirty="0" smtClean="0"/>
          </a:p>
          <a:p>
            <a:r>
              <a:rPr lang="en-CA" sz="1600" dirty="0" smtClean="0"/>
              <a:t>The blue text </a:t>
            </a:r>
            <a:r>
              <a:rPr lang="en-CA" sz="1600" dirty="0" smtClean="0">
                <a:solidFill>
                  <a:srgbClr val="00B0F0"/>
                </a:solidFill>
              </a:rPr>
              <a:t>master</a:t>
            </a:r>
            <a:r>
              <a:rPr lang="en-CA" sz="1600" dirty="0" smtClean="0"/>
              <a:t> tells you which branch you are currently in.</a:t>
            </a:r>
          </a:p>
          <a:p>
            <a:r>
              <a:rPr lang="en-CA" sz="1600" dirty="0" smtClean="0"/>
              <a:t>The </a:t>
            </a:r>
            <a:r>
              <a:rPr lang="en-CA" sz="1600" dirty="0" smtClean="0">
                <a:solidFill>
                  <a:srgbClr val="FF0000"/>
                </a:solidFill>
              </a:rPr>
              <a:t>+ </a:t>
            </a:r>
            <a:r>
              <a:rPr lang="en-CA" sz="1600" dirty="0" smtClean="0"/>
              <a:t>tells you how many files have been added in your working copy when compared with your local repository.</a:t>
            </a:r>
          </a:p>
          <a:p>
            <a:r>
              <a:rPr lang="en-CA" sz="1600" dirty="0" smtClean="0"/>
              <a:t>The </a:t>
            </a:r>
            <a:r>
              <a:rPr lang="en-CA" sz="1600" dirty="0" smtClean="0">
                <a:solidFill>
                  <a:srgbClr val="FF0000"/>
                </a:solidFill>
              </a:rPr>
              <a:t>~ </a:t>
            </a:r>
            <a:r>
              <a:rPr lang="en-CA" sz="1600" dirty="0" smtClean="0"/>
              <a:t>tells you </a:t>
            </a:r>
            <a:r>
              <a:rPr lang="en-CA" sz="1600" dirty="0"/>
              <a:t>how many files have been modified in your working copy when compared with your local repository</a:t>
            </a:r>
            <a:r>
              <a:rPr lang="en-CA" sz="1600" dirty="0" smtClean="0"/>
              <a:t>.</a:t>
            </a:r>
          </a:p>
          <a:p>
            <a:r>
              <a:rPr lang="en-CA" sz="1600" dirty="0"/>
              <a:t>The </a:t>
            </a:r>
            <a:r>
              <a:rPr lang="en-CA" sz="1600" dirty="0" smtClean="0">
                <a:solidFill>
                  <a:srgbClr val="FF0000"/>
                </a:solidFill>
              </a:rPr>
              <a:t>- </a:t>
            </a:r>
            <a:r>
              <a:rPr lang="en-CA" sz="1600" dirty="0"/>
              <a:t>tells you how many files have been </a:t>
            </a:r>
            <a:r>
              <a:rPr lang="en-CA" sz="1600" dirty="0" smtClean="0"/>
              <a:t>deleted </a:t>
            </a:r>
            <a:r>
              <a:rPr lang="en-CA" sz="1600" dirty="0"/>
              <a:t>in your working copy when compared with your local repository</a:t>
            </a:r>
            <a:r>
              <a:rPr lang="en-CA" sz="1600" dirty="0" smtClean="0"/>
              <a:t>.</a:t>
            </a:r>
          </a:p>
          <a:p>
            <a:r>
              <a:rPr lang="en-CA" sz="1600" dirty="0" smtClean="0"/>
              <a:t>The </a:t>
            </a:r>
            <a:r>
              <a:rPr lang="en-CA" sz="1600" dirty="0" smtClean="0">
                <a:solidFill>
                  <a:srgbClr val="FF0000"/>
                </a:solidFill>
              </a:rPr>
              <a:t>!</a:t>
            </a:r>
            <a:r>
              <a:rPr lang="en-CA" sz="1600" dirty="0" smtClean="0"/>
              <a:t> tells you how many files in your working copy are in a conflicted state</a:t>
            </a:r>
            <a:r>
              <a:rPr lang="en-CA" sz="1600" dirty="0"/>
              <a:t> when compared with your local repository.</a:t>
            </a:r>
            <a:endParaRPr lang="en-CA" sz="1600" dirty="0" smtClean="0"/>
          </a:p>
          <a:p>
            <a:r>
              <a:rPr lang="en-CA" sz="1600" dirty="0" smtClean="0"/>
              <a:t>A trailing </a:t>
            </a:r>
            <a:r>
              <a:rPr lang="en-CA" sz="1600" dirty="0" smtClean="0">
                <a:solidFill>
                  <a:srgbClr val="FF0000"/>
                </a:solidFill>
              </a:rPr>
              <a:t>!</a:t>
            </a:r>
            <a:r>
              <a:rPr lang="en-CA" sz="1600" dirty="0" smtClean="0"/>
              <a:t> Means that there are untracked files which have not been added to GIT.</a:t>
            </a:r>
          </a:p>
          <a:p>
            <a:r>
              <a:rPr lang="en-CA" sz="1600" i="1" dirty="0" smtClean="0"/>
              <a:t>This does not reflect your working copy’s status compared to the GitHub repository.</a:t>
            </a:r>
          </a:p>
          <a:p>
            <a:r>
              <a:rPr lang="en-CA" sz="1600" dirty="0"/>
              <a:t>p</a:t>
            </a:r>
            <a:r>
              <a:rPr lang="en-CA" sz="1600" dirty="0" smtClean="0"/>
              <a:t>osh-git is explained in detail here: </a:t>
            </a:r>
            <a:r>
              <a:rPr lang="en-CA" sz="1600" i="1" dirty="0" smtClean="0">
                <a:hlinkClick r:id="rId2"/>
              </a:rPr>
              <a:t>https</a:t>
            </a:r>
            <a:r>
              <a:rPr lang="en-CA" sz="1600" i="1" dirty="0">
                <a:hlinkClick r:id="rId2"/>
              </a:rPr>
              <a:t>://</a:t>
            </a:r>
            <a:r>
              <a:rPr lang="en-CA" sz="1600" i="1" dirty="0" smtClean="0">
                <a:hlinkClick r:id="rId2"/>
              </a:rPr>
              <a:t>github.com/dahlbyk/posh-git</a:t>
            </a:r>
            <a:endParaRPr lang="en-CA" sz="1600" i="1" dirty="0" smtClean="0"/>
          </a:p>
          <a:p>
            <a:pPr marL="0" indent="0">
              <a:buNone/>
            </a:pPr>
            <a:endParaRPr lang="en-CA" sz="1600" i="1" dirty="0"/>
          </a:p>
          <a:p>
            <a:endParaRPr lang="en-CA"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981200"/>
            <a:ext cx="8609524" cy="685800"/>
          </a:xfrm>
          <a:prstGeom prst="rect">
            <a:avLst/>
          </a:prstGeom>
        </p:spPr>
      </p:pic>
    </p:spTree>
    <p:extLst>
      <p:ext uri="{BB962C8B-B14F-4D97-AF65-F5344CB8AC3E}">
        <p14:creationId xmlns:p14="http://schemas.microsoft.com/office/powerpoint/2010/main" val="1150487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GIT </a:t>
            </a:r>
            <a:r>
              <a:rPr lang="en-CA" dirty="0" smtClean="0"/>
              <a:t>commands (1) – modifying a file</a:t>
            </a:r>
            <a:endParaRPr lang="en-CA" dirty="0"/>
          </a:p>
        </p:txBody>
      </p:sp>
      <p:sp>
        <p:nvSpPr>
          <p:cNvPr id="3" name="Content Placeholder 2"/>
          <p:cNvSpPr>
            <a:spLocks noGrp="1"/>
          </p:cNvSpPr>
          <p:nvPr>
            <p:ph idx="1"/>
          </p:nvPr>
        </p:nvSpPr>
        <p:spPr>
          <a:xfrm>
            <a:off x="457200" y="1600200"/>
            <a:ext cx="8229600" cy="4525963"/>
          </a:xfrm>
        </p:spPr>
        <p:txBody>
          <a:bodyPr>
            <a:normAutofit fontScale="85000" lnSpcReduction="10000"/>
          </a:bodyPr>
          <a:lstStyle/>
          <a:p>
            <a:pPr marL="0" indent="0">
              <a:buNone/>
            </a:pPr>
            <a:r>
              <a:rPr lang="en-CA" sz="1800" dirty="0" smtClean="0"/>
              <a:t>In the posh-git shell, try these commands:</a:t>
            </a:r>
          </a:p>
          <a:p>
            <a:pPr marL="0" indent="0">
              <a:buNone/>
            </a:pPr>
            <a:r>
              <a:rPr lang="en-CA" sz="1800" i="1" dirty="0" smtClean="0">
                <a:solidFill>
                  <a:schemeClr val="accent6"/>
                </a:solidFill>
              </a:rPr>
              <a:t>git </a:t>
            </a:r>
            <a:r>
              <a:rPr lang="en-CA" sz="1800" i="1" dirty="0">
                <a:solidFill>
                  <a:schemeClr val="accent6"/>
                </a:solidFill>
              </a:rPr>
              <a:t>status</a:t>
            </a:r>
          </a:p>
          <a:p>
            <a:r>
              <a:rPr lang="en-CA" sz="1800" dirty="0" smtClean="0"/>
              <a:t>Shows the status of your working copy compared with your local repository. Upon fresh </a:t>
            </a:r>
            <a:r>
              <a:rPr lang="en-CA" sz="1800" b="1" i="1" dirty="0" smtClean="0"/>
              <a:t>git clone</a:t>
            </a:r>
            <a:r>
              <a:rPr lang="en-CA" sz="1800" dirty="0" smtClean="0"/>
              <a:t> this should return the following:</a:t>
            </a:r>
          </a:p>
          <a:p>
            <a:pPr marL="0" indent="0">
              <a:buNone/>
            </a:pPr>
            <a:r>
              <a:rPr lang="en-CA" sz="1800" i="1" dirty="0"/>
              <a:t>	</a:t>
            </a:r>
            <a:r>
              <a:rPr lang="en-CA" sz="1800" i="1" dirty="0" smtClean="0"/>
              <a:t># </a:t>
            </a:r>
            <a:r>
              <a:rPr lang="en-CA" sz="1800" i="1" dirty="0"/>
              <a:t>On branch </a:t>
            </a:r>
            <a:r>
              <a:rPr lang="en-CA" sz="1800" i="1" dirty="0" smtClean="0"/>
              <a:t>master</a:t>
            </a:r>
            <a:endParaRPr lang="en-CA" sz="1800" dirty="0" smtClean="0"/>
          </a:p>
          <a:p>
            <a:pPr marL="0" indent="0">
              <a:buNone/>
            </a:pPr>
            <a:r>
              <a:rPr lang="en-CA" sz="1800" i="1" dirty="0" smtClean="0">
                <a:solidFill>
                  <a:schemeClr val="accent6"/>
                </a:solidFill>
              </a:rPr>
              <a:t>git remote -v</a:t>
            </a:r>
          </a:p>
          <a:p>
            <a:r>
              <a:rPr lang="en-CA" sz="1800" dirty="0" smtClean="0"/>
              <a:t>Lists the URLs for the GIT remote repository that you </a:t>
            </a:r>
            <a:r>
              <a:rPr lang="en-CA" sz="1800" b="1" i="1" dirty="0" smtClean="0"/>
              <a:t>cloned</a:t>
            </a:r>
            <a:r>
              <a:rPr lang="en-CA" sz="1800" dirty="0" smtClean="0"/>
              <a:t> from.</a:t>
            </a:r>
          </a:p>
          <a:p>
            <a:pPr marL="0" indent="0">
              <a:buNone/>
            </a:pPr>
            <a:endParaRPr lang="en-CA" sz="1800" dirty="0" smtClean="0"/>
          </a:p>
          <a:p>
            <a:pPr marL="0" indent="0">
              <a:buNone/>
            </a:pPr>
            <a:r>
              <a:rPr lang="en-CA" sz="1800" dirty="0" smtClean="0"/>
              <a:t>Try changing something small in the Readme.md file and save it, then:</a:t>
            </a:r>
          </a:p>
          <a:p>
            <a:pPr marL="0" indent="0">
              <a:buNone/>
            </a:pPr>
            <a:r>
              <a:rPr lang="en-CA" sz="1800" i="1" dirty="0">
                <a:solidFill>
                  <a:schemeClr val="accent6"/>
                </a:solidFill>
              </a:rPr>
              <a:t>g</a:t>
            </a:r>
            <a:r>
              <a:rPr lang="en-CA" sz="1800" i="1" dirty="0" smtClean="0">
                <a:solidFill>
                  <a:schemeClr val="accent6"/>
                </a:solidFill>
              </a:rPr>
              <a:t>it status</a:t>
            </a:r>
          </a:p>
          <a:p>
            <a:pPr marL="0" indent="0">
              <a:buNone/>
            </a:pPr>
            <a:r>
              <a:rPr lang="en-CA" sz="1800" dirty="0" smtClean="0"/>
              <a:t>The changes must now be </a:t>
            </a:r>
            <a:r>
              <a:rPr lang="en-CA" sz="1800" dirty="0"/>
              <a:t>committed to your local repository:</a:t>
            </a:r>
          </a:p>
          <a:p>
            <a:pPr marL="0" indent="0">
              <a:buNone/>
            </a:pPr>
            <a:r>
              <a:rPr lang="en-CA" sz="1800" i="1" dirty="0">
                <a:solidFill>
                  <a:schemeClr val="accent6"/>
                </a:solidFill>
              </a:rPr>
              <a:t>git commit -a -m “Added the file test.txt”</a:t>
            </a:r>
          </a:p>
          <a:p>
            <a:pPr marL="0" indent="0">
              <a:buNone/>
            </a:pPr>
            <a:r>
              <a:rPr lang="en-CA" sz="1800" dirty="0"/>
              <a:t>The prompt will change </a:t>
            </a:r>
            <a:r>
              <a:rPr lang="en-CA" sz="1800" dirty="0" smtClean="0"/>
              <a:t>showing </a:t>
            </a:r>
            <a:r>
              <a:rPr lang="en-CA" sz="1800" dirty="0"/>
              <a:t>you that the file was committed and your local repository is up-to-date with your working copy.</a:t>
            </a:r>
          </a:p>
          <a:p>
            <a:pPr marL="0" indent="0">
              <a:buNone/>
            </a:pPr>
            <a:r>
              <a:rPr lang="en-CA" sz="1800" i="1" dirty="0">
                <a:solidFill>
                  <a:schemeClr val="accent6"/>
                </a:solidFill>
              </a:rPr>
              <a:t>git status</a:t>
            </a:r>
            <a:endParaRPr lang="en-CA" sz="1800" i="1" dirty="0" smtClean="0">
              <a:solidFill>
                <a:schemeClr val="accent6"/>
              </a:solidFill>
            </a:endParaRPr>
          </a:p>
          <a:p>
            <a:pPr marL="0" indent="0">
              <a:buNone/>
            </a:pPr>
            <a:r>
              <a:rPr lang="en-CA" sz="1800" dirty="0"/>
              <a:t>will tell you that your local repository is ahead of the remote master by 1 </a:t>
            </a:r>
            <a:r>
              <a:rPr lang="en-CA" sz="1800" dirty="0" smtClean="0"/>
              <a:t>commit.</a:t>
            </a:r>
            <a:endParaRPr lang="en-CA" sz="1800" dirty="0"/>
          </a:p>
          <a:p>
            <a:pPr marL="0" indent="0">
              <a:buNone/>
            </a:pPr>
            <a:r>
              <a:rPr lang="en-CA" sz="1800" i="1" dirty="0">
                <a:solidFill>
                  <a:schemeClr val="accent6"/>
                </a:solidFill>
              </a:rPr>
              <a:t>git push origin master</a:t>
            </a:r>
          </a:p>
          <a:p>
            <a:pPr marL="0" indent="0">
              <a:buNone/>
            </a:pPr>
            <a:r>
              <a:rPr lang="en-CA" sz="1800" dirty="0"/>
              <a:t>Will update the remote repository on GitHub. Look at the webpage to confirm this.</a:t>
            </a:r>
            <a:endParaRPr lang="en-CA" sz="1800" i="1" dirty="0"/>
          </a:p>
          <a:p>
            <a:pPr marL="0" indent="0">
              <a:buNone/>
            </a:pPr>
            <a:endParaRPr lang="en-CA" sz="1800" i="1" dirty="0"/>
          </a:p>
        </p:txBody>
      </p:sp>
    </p:spTree>
    <p:extLst>
      <p:ext uri="{BB962C8B-B14F-4D97-AF65-F5344CB8AC3E}">
        <p14:creationId xmlns:p14="http://schemas.microsoft.com/office/powerpoint/2010/main" val="1721593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1865</Words>
  <Application>Microsoft Office PowerPoint</Application>
  <PresentationFormat>On-screen Show (4:3)</PresentationFormat>
  <Paragraphs>170</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GIT Version control for Windows users</vt:lpstr>
      <vt:lpstr>What is version control?</vt:lpstr>
      <vt:lpstr>SVN</vt:lpstr>
      <vt:lpstr>GIT</vt:lpstr>
      <vt:lpstr>GIT first steps</vt:lpstr>
      <vt:lpstr>GIT repository logic</vt:lpstr>
      <vt:lpstr>GIT repository logic</vt:lpstr>
      <vt:lpstr>GIT Shell (posh-git)</vt:lpstr>
      <vt:lpstr>GIT commands (1) – modifying a file</vt:lpstr>
      <vt:lpstr>GIT commands (2)- adding a file</vt:lpstr>
      <vt:lpstr>GIT commands (3)- deleting a file</vt:lpstr>
      <vt:lpstr>GIT config file and Aliasing</vt:lpstr>
      <vt:lpstr>Branching (1)</vt:lpstr>
      <vt:lpstr>Branching (2)</vt:lpstr>
      <vt:lpstr>GIT pulling and merging</vt:lpstr>
      <vt:lpstr>Stashing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Version control</dc:title>
  <dc:creator>grandinc</dc:creator>
  <cp:lastModifiedBy>grandinc</cp:lastModifiedBy>
  <cp:revision>294</cp:revision>
  <dcterms:created xsi:type="dcterms:W3CDTF">2006-08-16T00:00:00Z</dcterms:created>
  <dcterms:modified xsi:type="dcterms:W3CDTF">2014-03-04T01:58:14Z</dcterms:modified>
</cp:coreProperties>
</file>