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85625-A812-4536-A00C-304587450265}" v="1" dt="2023-01-22T16:56:4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Watson" userId="dfcb011e-efbe-4cfb-bd10-47ac853b7229" providerId="ADAL" clId="{6B885625-A812-4536-A00C-304587450265}"/>
    <pc:docChg chg="undo custSel addSld modSld sldOrd">
      <pc:chgData name="Liam Watson" userId="dfcb011e-efbe-4cfb-bd10-47ac853b7229" providerId="ADAL" clId="{6B885625-A812-4536-A00C-304587450265}" dt="2023-01-22T17:04:43.875" v="4604" actId="1076"/>
      <pc:docMkLst>
        <pc:docMk/>
      </pc:docMkLst>
      <pc:sldChg chg="addSp delSp modSp mod ord">
        <pc:chgData name="Liam Watson" userId="dfcb011e-efbe-4cfb-bd10-47ac853b7229" providerId="ADAL" clId="{6B885625-A812-4536-A00C-304587450265}" dt="2023-01-22T16:29:39.057" v="1701" actId="27309"/>
        <pc:sldMkLst>
          <pc:docMk/>
          <pc:sldMk cId="4103522999" sldId="256"/>
        </pc:sldMkLst>
        <pc:spChg chg="mod">
          <ac:chgData name="Liam Watson" userId="dfcb011e-efbe-4cfb-bd10-47ac853b7229" providerId="ADAL" clId="{6B885625-A812-4536-A00C-304587450265}" dt="2023-01-22T16:18:27.211" v="95" actId="255"/>
          <ac:spMkLst>
            <pc:docMk/>
            <pc:sldMk cId="4103522999" sldId="256"/>
            <ac:spMk id="2" creationId="{6ABCA4A1-3BFD-FC74-05CB-0AD1839818B7}"/>
          </ac:spMkLst>
        </pc:spChg>
        <pc:spChg chg="mod">
          <ac:chgData name="Liam Watson" userId="dfcb011e-efbe-4cfb-bd10-47ac853b7229" providerId="ADAL" clId="{6B885625-A812-4536-A00C-304587450265}" dt="2023-01-22T16:17:21.039" v="37" actId="20577"/>
          <ac:spMkLst>
            <pc:docMk/>
            <pc:sldMk cId="4103522999" sldId="256"/>
            <ac:spMk id="3" creationId="{429A8D13-2979-9992-602B-DD03CE8A0B23}"/>
          </ac:spMkLst>
        </pc:spChg>
        <pc:graphicFrameChg chg="add del modGraphic">
          <ac:chgData name="Liam Watson" userId="dfcb011e-efbe-4cfb-bd10-47ac853b7229" providerId="ADAL" clId="{6B885625-A812-4536-A00C-304587450265}" dt="2023-01-22T16:29:39.057" v="1701" actId="27309"/>
          <ac:graphicFrameMkLst>
            <pc:docMk/>
            <pc:sldMk cId="4103522999" sldId="256"/>
            <ac:graphicFrameMk id="5" creationId="{74274831-4F9C-CE1A-1D4C-14AB1481728E}"/>
          </ac:graphicFrameMkLst>
        </pc:graphicFrameChg>
      </pc:sldChg>
      <pc:sldChg chg="modSp new mod">
        <pc:chgData name="Liam Watson" userId="dfcb011e-efbe-4cfb-bd10-47ac853b7229" providerId="ADAL" clId="{6B885625-A812-4536-A00C-304587450265}" dt="2023-01-22T16:26:44.075" v="1296" actId="20577"/>
        <pc:sldMkLst>
          <pc:docMk/>
          <pc:sldMk cId="3163445087" sldId="257"/>
        </pc:sldMkLst>
        <pc:spChg chg="mod">
          <ac:chgData name="Liam Watson" userId="dfcb011e-efbe-4cfb-bd10-47ac853b7229" providerId="ADAL" clId="{6B885625-A812-4536-A00C-304587450265}" dt="2023-01-22T16:19:21.333" v="194" actId="20577"/>
          <ac:spMkLst>
            <pc:docMk/>
            <pc:sldMk cId="3163445087" sldId="257"/>
            <ac:spMk id="2" creationId="{48816E5B-FEC8-5712-9273-8D3FDF4B1CB6}"/>
          </ac:spMkLst>
        </pc:spChg>
        <pc:spChg chg="mod">
          <ac:chgData name="Liam Watson" userId="dfcb011e-efbe-4cfb-bd10-47ac853b7229" providerId="ADAL" clId="{6B885625-A812-4536-A00C-304587450265}" dt="2023-01-22T16:26:44.075" v="1296" actId="20577"/>
          <ac:spMkLst>
            <pc:docMk/>
            <pc:sldMk cId="3163445087" sldId="257"/>
            <ac:spMk id="3" creationId="{AB18E642-6B0A-6E31-72A3-2637839A296A}"/>
          </ac:spMkLst>
        </pc:spChg>
      </pc:sldChg>
      <pc:sldChg chg="modSp new mod ord">
        <pc:chgData name="Liam Watson" userId="dfcb011e-efbe-4cfb-bd10-47ac853b7229" providerId="ADAL" clId="{6B885625-A812-4536-A00C-304587450265}" dt="2023-01-22T16:39:17.961" v="2454"/>
        <pc:sldMkLst>
          <pc:docMk/>
          <pc:sldMk cId="1600747161" sldId="258"/>
        </pc:sldMkLst>
        <pc:spChg chg="mod">
          <ac:chgData name="Liam Watson" userId="dfcb011e-efbe-4cfb-bd10-47ac853b7229" providerId="ADAL" clId="{6B885625-A812-4536-A00C-304587450265}" dt="2023-01-22T16:25:27.103" v="1074" actId="20577"/>
          <ac:spMkLst>
            <pc:docMk/>
            <pc:sldMk cId="1600747161" sldId="258"/>
            <ac:spMk id="2" creationId="{5AFC7945-7DA9-7127-BB3D-3015DCB6796D}"/>
          </ac:spMkLst>
        </pc:spChg>
        <pc:spChg chg="mod">
          <ac:chgData name="Liam Watson" userId="dfcb011e-efbe-4cfb-bd10-47ac853b7229" providerId="ADAL" clId="{6B885625-A812-4536-A00C-304587450265}" dt="2023-01-22T16:29:50.513" v="1735" actId="20577"/>
          <ac:spMkLst>
            <pc:docMk/>
            <pc:sldMk cId="1600747161" sldId="258"/>
            <ac:spMk id="3" creationId="{0B778406-6960-A0FF-272E-72619280A81F}"/>
          </ac:spMkLst>
        </pc:spChg>
      </pc:sldChg>
      <pc:sldChg chg="modSp add mod">
        <pc:chgData name="Liam Watson" userId="dfcb011e-efbe-4cfb-bd10-47ac853b7229" providerId="ADAL" clId="{6B885625-A812-4536-A00C-304587450265}" dt="2023-01-22T16:33:35.799" v="2437" actId="20577"/>
        <pc:sldMkLst>
          <pc:docMk/>
          <pc:sldMk cId="738378481" sldId="259"/>
        </pc:sldMkLst>
        <pc:spChg chg="mod">
          <ac:chgData name="Liam Watson" userId="dfcb011e-efbe-4cfb-bd10-47ac853b7229" providerId="ADAL" clId="{6B885625-A812-4536-A00C-304587450265}" dt="2023-01-22T16:30:10.474" v="1759" actId="20577"/>
          <ac:spMkLst>
            <pc:docMk/>
            <pc:sldMk cId="738378481" sldId="259"/>
            <ac:spMk id="2" creationId="{5AFC7945-7DA9-7127-BB3D-3015DCB6796D}"/>
          </ac:spMkLst>
        </pc:spChg>
        <pc:spChg chg="mod">
          <ac:chgData name="Liam Watson" userId="dfcb011e-efbe-4cfb-bd10-47ac853b7229" providerId="ADAL" clId="{6B885625-A812-4536-A00C-304587450265}" dt="2023-01-22T16:33:35.799" v="2437" actId="20577"/>
          <ac:spMkLst>
            <pc:docMk/>
            <pc:sldMk cId="738378481" sldId="259"/>
            <ac:spMk id="3" creationId="{0B778406-6960-A0FF-272E-72619280A81F}"/>
          </ac:spMkLst>
        </pc:spChg>
      </pc:sldChg>
      <pc:sldChg chg="addSp delSp modSp add mod">
        <pc:chgData name="Liam Watson" userId="dfcb011e-efbe-4cfb-bd10-47ac853b7229" providerId="ADAL" clId="{6B885625-A812-4536-A00C-304587450265}" dt="2023-01-22T17:04:43.875" v="4604" actId="1076"/>
        <pc:sldMkLst>
          <pc:docMk/>
          <pc:sldMk cId="507996311" sldId="260"/>
        </pc:sldMkLst>
        <pc:spChg chg="mod">
          <ac:chgData name="Liam Watson" userId="dfcb011e-efbe-4cfb-bd10-47ac853b7229" providerId="ADAL" clId="{6B885625-A812-4536-A00C-304587450265}" dt="2023-01-22T16:33:46.347" v="2450" actId="20577"/>
          <ac:spMkLst>
            <pc:docMk/>
            <pc:sldMk cId="507996311" sldId="260"/>
            <ac:spMk id="2" creationId="{5AFC7945-7DA9-7127-BB3D-3015DCB6796D}"/>
          </ac:spMkLst>
        </pc:spChg>
        <pc:spChg chg="del mod">
          <ac:chgData name="Liam Watson" userId="dfcb011e-efbe-4cfb-bd10-47ac853b7229" providerId="ADAL" clId="{6B885625-A812-4536-A00C-304587450265}" dt="2023-01-22T16:55:53.687" v="3146" actId="21"/>
          <ac:spMkLst>
            <pc:docMk/>
            <pc:sldMk cId="507996311" sldId="260"/>
            <ac:spMk id="3" creationId="{0B778406-6960-A0FF-272E-72619280A81F}"/>
          </ac:spMkLst>
        </pc:spChg>
        <pc:picChg chg="add mod">
          <ac:chgData name="Liam Watson" userId="dfcb011e-efbe-4cfb-bd10-47ac853b7229" providerId="ADAL" clId="{6B885625-A812-4536-A00C-304587450265}" dt="2023-01-22T17:04:43.875" v="4604" actId="1076"/>
          <ac:picMkLst>
            <pc:docMk/>
            <pc:sldMk cId="507996311" sldId="260"/>
            <ac:picMk id="5" creationId="{9EDFFFC5-8745-C07D-7241-B4C7DD650A26}"/>
          </ac:picMkLst>
        </pc:picChg>
      </pc:sldChg>
      <pc:sldChg chg="modSp add mod">
        <pc:chgData name="Liam Watson" userId="dfcb011e-efbe-4cfb-bd10-47ac853b7229" providerId="ADAL" clId="{6B885625-A812-4536-A00C-304587450265}" dt="2023-01-22T16:42:54.771" v="3125" actId="20577"/>
        <pc:sldMkLst>
          <pc:docMk/>
          <pc:sldMk cId="598126153" sldId="261"/>
        </pc:sldMkLst>
        <pc:spChg chg="mod">
          <ac:chgData name="Liam Watson" userId="dfcb011e-efbe-4cfb-bd10-47ac853b7229" providerId="ADAL" clId="{6B885625-A812-4536-A00C-304587450265}" dt="2023-01-22T16:39:24.136" v="2467" actId="20577"/>
          <ac:spMkLst>
            <pc:docMk/>
            <pc:sldMk cId="598126153" sldId="261"/>
            <ac:spMk id="2" creationId="{5AFC7945-7DA9-7127-BB3D-3015DCB6796D}"/>
          </ac:spMkLst>
        </pc:spChg>
        <pc:spChg chg="mod">
          <ac:chgData name="Liam Watson" userId="dfcb011e-efbe-4cfb-bd10-47ac853b7229" providerId="ADAL" clId="{6B885625-A812-4536-A00C-304587450265}" dt="2023-01-22T16:42:54.771" v="3125" actId="20577"/>
          <ac:spMkLst>
            <pc:docMk/>
            <pc:sldMk cId="598126153" sldId="261"/>
            <ac:spMk id="3" creationId="{0B778406-6960-A0FF-272E-72619280A81F}"/>
          </ac:spMkLst>
        </pc:spChg>
      </pc:sldChg>
      <pc:sldChg chg="modSp add mod">
        <pc:chgData name="Liam Watson" userId="dfcb011e-efbe-4cfb-bd10-47ac853b7229" providerId="ADAL" clId="{6B885625-A812-4536-A00C-304587450265}" dt="2023-01-22T17:01:04.730" v="3832" actId="20577"/>
        <pc:sldMkLst>
          <pc:docMk/>
          <pc:sldMk cId="3489095501" sldId="262"/>
        </pc:sldMkLst>
        <pc:spChg chg="mod">
          <ac:chgData name="Liam Watson" userId="dfcb011e-efbe-4cfb-bd10-47ac853b7229" providerId="ADAL" clId="{6B885625-A812-4536-A00C-304587450265}" dt="2023-01-22T16:43:05.193" v="3144" actId="20577"/>
          <ac:spMkLst>
            <pc:docMk/>
            <pc:sldMk cId="3489095501" sldId="262"/>
            <ac:spMk id="2" creationId="{5AFC7945-7DA9-7127-BB3D-3015DCB6796D}"/>
          </ac:spMkLst>
        </pc:spChg>
        <pc:spChg chg="mod">
          <ac:chgData name="Liam Watson" userId="dfcb011e-efbe-4cfb-bd10-47ac853b7229" providerId="ADAL" clId="{6B885625-A812-4536-A00C-304587450265}" dt="2023-01-22T17:01:04.730" v="3832" actId="20577"/>
          <ac:spMkLst>
            <pc:docMk/>
            <pc:sldMk cId="3489095501" sldId="262"/>
            <ac:spMk id="3" creationId="{0B778406-6960-A0FF-272E-72619280A81F}"/>
          </ac:spMkLst>
        </pc:spChg>
      </pc:sldChg>
      <pc:sldChg chg="modSp add mod">
        <pc:chgData name="Liam Watson" userId="dfcb011e-efbe-4cfb-bd10-47ac853b7229" providerId="ADAL" clId="{6B885625-A812-4536-A00C-304587450265}" dt="2023-01-22T17:03:49.280" v="4587" actId="20577"/>
        <pc:sldMkLst>
          <pc:docMk/>
          <pc:sldMk cId="1231239259" sldId="263"/>
        </pc:sldMkLst>
        <pc:spChg chg="mod">
          <ac:chgData name="Liam Watson" userId="dfcb011e-efbe-4cfb-bd10-47ac853b7229" providerId="ADAL" clId="{6B885625-A812-4536-A00C-304587450265}" dt="2023-01-22T17:01:12.410" v="3853" actId="20577"/>
          <ac:spMkLst>
            <pc:docMk/>
            <pc:sldMk cId="1231239259" sldId="263"/>
            <ac:spMk id="2" creationId="{5AFC7945-7DA9-7127-BB3D-3015DCB6796D}"/>
          </ac:spMkLst>
        </pc:spChg>
        <pc:spChg chg="mod">
          <ac:chgData name="Liam Watson" userId="dfcb011e-efbe-4cfb-bd10-47ac853b7229" providerId="ADAL" clId="{6B885625-A812-4536-A00C-304587450265}" dt="2023-01-22T17:03:49.280" v="4587" actId="20577"/>
          <ac:spMkLst>
            <pc:docMk/>
            <pc:sldMk cId="1231239259" sldId="263"/>
            <ac:spMk id="3" creationId="{0B778406-6960-A0FF-272E-72619280A81F}"/>
          </ac:spMkLst>
        </pc:spChg>
      </pc:sldChg>
      <pc:sldChg chg="modSp add mod">
        <pc:chgData name="Liam Watson" userId="dfcb011e-efbe-4cfb-bd10-47ac853b7229" providerId="ADAL" clId="{6B885625-A812-4536-A00C-304587450265}" dt="2023-01-22T17:04:12.795" v="4603" actId="20577"/>
        <pc:sldMkLst>
          <pc:docMk/>
          <pc:sldMk cId="3902796111" sldId="264"/>
        </pc:sldMkLst>
        <pc:spChg chg="mod">
          <ac:chgData name="Liam Watson" userId="dfcb011e-efbe-4cfb-bd10-47ac853b7229" providerId="ADAL" clId="{6B885625-A812-4536-A00C-304587450265}" dt="2023-01-22T17:03:56.203" v="4598" actId="20577"/>
          <ac:spMkLst>
            <pc:docMk/>
            <pc:sldMk cId="3902796111" sldId="264"/>
            <ac:spMk id="2" creationId="{5AFC7945-7DA9-7127-BB3D-3015DCB6796D}"/>
          </ac:spMkLst>
        </pc:spChg>
        <pc:spChg chg="mod">
          <ac:chgData name="Liam Watson" userId="dfcb011e-efbe-4cfb-bd10-47ac853b7229" providerId="ADAL" clId="{6B885625-A812-4536-A00C-304587450265}" dt="2023-01-22T17:04:12.795" v="4603" actId="20577"/>
          <ac:spMkLst>
            <pc:docMk/>
            <pc:sldMk cId="3902796111" sldId="264"/>
            <ac:spMk id="3" creationId="{0B778406-6960-A0FF-272E-72619280A8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5103-0784-9084-52FB-3525B41DA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B7067-9E4A-B083-B949-2C265E3E3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E266-2449-7BED-2A67-9F46DB2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1702-D6E1-D339-BED9-2C37E392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7A8F-9C70-7B5A-5353-AB9E22A4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3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8425-B27C-6D54-1B43-7C4D63F0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32597-0F1D-4F68-6B6B-2B7D6574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C135-6A84-8031-03E7-20AE2B3C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7684-4764-C03B-A4C8-DD415A8C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4000-041B-FCAE-9B79-BCF1076B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67F36-4333-AE4F-460D-52FAFBF2E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33755-5A5F-4E3A-0864-04979932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738E-1256-A5D0-A705-2DCAB095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5F7B-D57F-07E0-0499-848B5540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3CE6-8011-3B16-C219-14B04CA0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9606-B9AB-DCE8-02AD-A785952C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A05A-585B-5926-0ECC-35DE10D9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1A2E-52A3-FF03-D3A4-7A9FB456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AA81-CB9C-EEC2-6979-2FE34495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D3D7-B55A-BC56-CEBB-8E4B172A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0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BBC6-08A5-041D-91FE-FFF01DF2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71E3-B3B1-BF50-041C-5E7AF478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ED05-1DB2-C8B1-ABFC-5985D982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39A8-4C78-DECF-C914-9D668F4E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8F50-2548-A92C-12D1-827E4E4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0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86F2-6170-C251-D90C-3A6155FE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C731-98F8-6313-EB15-52BA7AFDF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78AE-4DF6-760F-E954-DF0AA60C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7F6F-6AB0-A3AA-FB6D-0FA212FF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3CC7-9631-E7E7-A775-D8A4C153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8203-355B-8868-2990-36309862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0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F545-7A58-3563-0072-C681DA90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2FAB-7721-EB33-1C15-45C8BA1E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741C-18E4-31FB-9FE2-2D6165E57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D0540-65CC-45E8-FC36-3A6695B82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88CD0-BE7D-BEA5-37E9-3D6C0C432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CF1C7-690E-B6BD-BE17-0300B9F0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3E224-E6DF-E410-F3B0-FB1E228C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FA6B-EB2B-BE2B-2DDE-B118C56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7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39F-7319-345D-E7A1-86711DCF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7899-49E9-D856-E9D0-887B3DB6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B0915-4C6F-9C81-6801-4D680848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C4A68-F2F8-8903-E742-B985353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73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02F36-C368-DB0B-EF78-982DAD93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29201-2C64-0111-3A1D-D997DB32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D2AB4-5759-CFF4-4D4C-7083D2A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64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8C1-0D51-7FA9-6D42-D25D9B72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9603-E869-33A9-97D9-B1A90AD4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C638-DC57-A576-F188-EF06382F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BC14-F593-68C7-0874-46F341D5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AC87-0B31-2688-4215-BF86C5DF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F5695-D003-69CE-B87B-698C94E9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1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4A73-6C6F-630C-C0A4-A15D794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CBDF4-0280-6A99-A552-20D97A3FD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C0221-FDE5-8A42-EC97-6061A03B5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43724-B571-2DB7-B20A-420351D0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1589-FAA2-F2E8-9346-3DF9B365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B3B7-7C6E-0595-5270-8074AF19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80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14DC6-40EF-8195-BB36-77A31A2C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4D1CC-0A68-FBE5-FFE7-00614F57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BADB-0C44-0416-1719-B1FCB40D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D12D-1BA6-459D-A6C9-C34E1F854E83}" type="datetimeFigureOut">
              <a:rPr lang="en-CA" smtClean="0"/>
              <a:t>2023-01-22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B5F8-45BA-3C3C-3465-FB35166D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B1A0-2F3B-423D-A721-41EBC3C7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EF5C-6527-45A5-BC9D-CC0DE7D06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74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4A1-3BFD-FC74-05CB-0AD183981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Feature Fraud-Detection DNNs Using Sigmoid &amp; Leaky </a:t>
            </a:r>
            <a:r>
              <a:rPr lang="en-CA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A8D13-2979-9992-602B-DD03CE8A0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Liam R. Watson</a:t>
            </a:r>
          </a:p>
        </p:txBody>
      </p:sp>
    </p:spTree>
    <p:extLst>
      <p:ext uri="{BB962C8B-B14F-4D97-AF65-F5344CB8AC3E}">
        <p14:creationId xmlns:p14="http://schemas.microsoft.com/office/powerpoint/2010/main" val="410352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E5B-FEC8-5712-9273-8D3FDF4B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Needs: a difficult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E642-6B0A-6E31-72A3-2637839A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As mentioned at the opening meeting, the most effective way of preventing fraud is a clean sweep – decline all transactions.</a:t>
            </a:r>
          </a:p>
          <a:p>
            <a:r>
              <a:rPr lang="en-CA" sz="2400" dirty="0"/>
              <a:t>Practically this is of course not feasible – we need accurate detections in place, but also avoid customer dissatisfaction.</a:t>
            </a:r>
          </a:p>
          <a:p>
            <a:r>
              <a:rPr lang="en-CA" sz="2400" dirty="0"/>
              <a:t>Growth always presents bad actors, and the last years have seen a rapidly growing number of fraud cases – countermeasures need to be more effective.</a:t>
            </a:r>
          </a:p>
          <a:p>
            <a:r>
              <a:rPr lang="en-CA" sz="2400" b="1" dirty="0"/>
              <a:t>What’s the solution to this careful balance?</a:t>
            </a:r>
            <a:endParaRPr lang="en-CA" sz="2400" dirty="0"/>
          </a:p>
          <a:p>
            <a:r>
              <a:rPr lang="en-CA" sz="2400" dirty="0"/>
              <a:t>Well, here we explore one axis of addressing this: Deep Neural Networks (DNN’s).</a:t>
            </a:r>
          </a:p>
          <a:p>
            <a:r>
              <a:rPr lang="en-CA" sz="2400" dirty="0"/>
              <a:t>There are, as you’ll know, drawbacks to this method, including speed constraints.</a:t>
            </a:r>
          </a:p>
        </p:txBody>
      </p:sp>
    </p:spTree>
    <p:extLst>
      <p:ext uri="{BB962C8B-B14F-4D97-AF65-F5344CB8AC3E}">
        <p14:creationId xmlns:p14="http://schemas.microsoft.com/office/powerpoint/2010/main" val="316344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945-7DA9-7127-BB3D-3015DCB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406-6960-A0FF-272E-72619280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best recommendations from research papers (see end of slides), the feature set provided was slimmed down to 40 input parameters in order to achieve high-accuracy/low data fuzziness, as well as fast predictions – we need this system to be production ready.</a:t>
            </a:r>
          </a:p>
          <a:p>
            <a:r>
              <a:rPr lang="en-CA" dirty="0"/>
              <a:t>Included in this feature set are </a:t>
            </a:r>
            <a:r>
              <a:rPr lang="en-CA" b="1" dirty="0"/>
              <a:t>all</a:t>
            </a:r>
            <a:r>
              <a:rPr lang="en-CA" dirty="0"/>
              <a:t> FLAG headers, COUNT 7DAY headers, and AMOUNT</a:t>
            </a:r>
          </a:p>
          <a:p>
            <a:r>
              <a:rPr lang="en-CA" dirty="0"/>
              <a:t>Data exploration using test DNN’s showed that AVAIL_CRDT and CREDIT_LIMIT had bearing on FRAUD probabilities, but that the same could be derived from other features selected – so these 2 were left out.</a:t>
            </a:r>
          </a:p>
        </p:txBody>
      </p:sp>
    </p:spTree>
    <p:extLst>
      <p:ext uri="{BB962C8B-B14F-4D97-AF65-F5344CB8AC3E}">
        <p14:creationId xmlns:p14="http://schemas.microsoft.com/office/powerpoint/2010/main" val="7383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945-7DA9-7127-BB3D-3015DCB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Specifics (continued)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EDFFFC5-8745-C07D-7241-B4C7DD65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97" y="1562750"/>
            <a:ext cx="6803494" cy="51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9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945-7DA9-7127-BB3D-3015DCB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406-6960-A0FF-272E-72619280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Various pre-built libraries were considered for this solution, but the decision came down to using an in-house developed (June 2020-Present) library written in C &amp; Python.</a:t>
            </a:r>
          </a:p>
          <a:p>
            <a:r>
              <a:rPr lang="en-CA" dirty="0"/>
              <a:t>The needs of this problem are low-level enough that I wanted to be able to tinker with the fundamentals, including adaptive learning rates and over-training detection.</a:t>
            </a:r>
          </a:p>
          <a:p>
            <a:r>
              <a:rPr lang="en-CA" dirty="0"/>
              <a:t>The library supports any conventional NN topology and popular activation functions (Leaky </a:t>
            </a:r>
            <a:r>
              <a:rPr lang="en-CA" dirty="0" err="1"/>
              <a:t>ReLu</a:t>
            </a:r>
            <a:r>
              <a:rPr lang="en-CA" dirty="0"/>
              <a:t>, Sigmoid, </a:t>
            </a:r>
            <a:r>
              <a:rPr lang="en-CA" dirty="0" err="1"/>
              <a:t>HypTan</a:t>
            </a:r>
            <a:r>
              <a:rPr lang="en-CA" dirty="0"/>
              <a:t> etc.) as well as any number of layers</a:t>
            </a:r>
          </a:p>
        </p:txBody>
      </p:sp>
    </p:spTree>
    <p:extLst>
      <p:ext uri="{BB962C8B-B14F-4D97-AF65-F5344CB8AC3E}">
        <p14:creationId xmlns:p14="http://schemas.microsoft.com/office/powerpoint/2010/main" val="160074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945-7DA9-7127-BB3D-3015DCB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Specifics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406-6960-A0FF-272E-72619280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the data parameters specified before, the following configuration was used:</a:t>
            </a:r>
          </a:p>
          <a:p>
            <a:pPr lvl="1"/>
            <a:r>
              <a:rPr lang="en-CA" dirty="0"/>
              <a:t>40 input values – each of the headers</a:t>
            </a:r>
          </a:p>
          <a:p>
            <a:pPr lvl="1"/>
            <a:r>
              <a:rPr lang="en-CA" dirty="0"/>
              <a:t>1 bias for each layer (of course!)</a:t>
            </a:r>
          </a:p>
          <a:p>
            <a:pPr lvl="1"/>
            <a:r>
              <a:rPr lang="en-CA" dirty="0"/>
              <a:t>4 hidden layers varying in size from 18 to 36 (bubble topology)</a:t>
            </a:r>
          </a:p>
          <a:p>
            <a:pPr lvl="1"/>
            <a:r>
              <a:rPr lang="en-CA" dirty="0"/>
              <a:t>2 output values – probabilities of NOT FRAUD and FRAUD respectively</a:t>
            </a:r>
          </a:p>
          <a:p>
            <a:pPr lvl="2"/>
            <a:r>
              <a:rPr lang="en-CA" dirty="0"/>
              <a:t>i.e. 0.9,0 means NOT FRAUD, 0,0.7 means FRAUD</a:t>
            </a:r>
          </a:p>
          <a:p>
            <a:r>
              <a:rPr lang="en-CA" dirty="0"/>
              <a:t>The submission PREDICTION values were generated by taking the max of the output values, and the PROBABILITY values were generated by taking the absolute difference between them</a:t>
            </a:r>
          </a:p>
        </p:txBody>
      </p:sp>
    </p:spTree>
    <p:extLst>
      <p:ext uri="{BB962C8B-B14F-4D97-AF65-F5344CB8AC3E}">
        <p14:creationId xmlns:p14="http://schemas.microsoft.com/office/powerpoint/2010/main" val="5981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945-7DA9-7127-BB3D-3015DCB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406-6960-A0FF-272E-72619280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DNN achieved 60%-80% accuracy in predicting </a:t>
            </a:r>
            <a:r>
              <a:rPr lang="en-CA" b="1" dirty="0"/>
              <a:t>actual</a:t>
            </a:r>
            <a:r>
              <a:rPr lang="en-CA" dirty="0"/>
              <a:t> FRAUD cases, while it managed to only </a:t>
            </a:r>
            <a:r>
              <a:rPr lang="en-CA" b="1" dirty="0"/>
              <a:t>inaccurately</a:t>
            </a:r>
            <a:r>
              <a:rPr lang="en-CA" dirty="0"/>
              <a:t> predict FRAUD in non-FRAUD cases 5%-8% of the time!</a:t>
            </a:r>
          </a:p>
          <a:p>
            <a:r>
              <a:rPr lang="en-CA" dirty="0"/>
              <a:t>Accuracy is of course extremely important, and the balance mentioned earlier is likewise critical to running a business, so the confidence level before </a:t>
            </a:r>
            <a:r>
              <a:rPr lang="en-CA" i="1" dirty="0"/>
              <a:t>declining</a:t>
            </a:r>
            <a:r>
              <a:rPr lang="en-CA" dirty="0"/>
              <a:t> a transaction was and can be adjusted as needed to reduce the 5%-8% to 1% or low – of course it risks letting some FRAUD through.</a:t>
            </a:r>
          </a:p>
          <a:p>
            <a:r>
              <a:rPr lang="en-CA" dirty="0"/>
              <a:t>Further training, especially on GPU’s, would likely immensely increase accuracy.</a:t>
            </a:r>
          </a:p>
        </p:txBody>
      </p:sp>
    </p:spTree>
    <p:extLst>
      <p:ext uri="{BB962C8B-B14F-4D97-AF65-F5344CB8AC3E}">
        <p14:creationId xmlns:p14="http://schemas.microsoft.com/office/powerpoint/2010/main" val="348909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945-7DA9-7127-BB3D-3015DCB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406-6960-A0FF-272E-72619280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Clearly DNN’s can get the job done, so now it’s a matter of optimization input &amp; output parameters, hyperparameters, hardware etc. to achieve the best results.</a:t>
            </a:r>
          </a:p>
          <a:p>
            <a:r>
              <a:rPr lang="en-CA" dirty="0"/>
              <a:t>At the same time, DNN’s are so-called </a:t>
            </a:r>
            <a:r>
              <a:rPr lang="en-CA" i="1" dirty="0"/>
              <a:t>black boxes</a:t>
            </a:r>
            <a:r>
              <a:rPr lang="en-CA" dirty="0"/>
              <a:t> – they are not easily explainable.</a:t>
            </a:r>
          </a:p>
          <a:p>
            <a:r>
              <a:rPr lang="en-CA" dirty="0"/>
              <a:t>For this reason I provide an alternate methodology using Formal Concept Lattices (FCL’s), which is in my field of hobby studies.</a:t>
            </a:r>
          </a:p>
          <a:p>
            <a:r>
              <a:rPr lang="en-CA" dirty="0"/>
              <a:t>Using FCL’s, we can condense the data into a matrix and then represent it using clear, explainable implications/associations, which allow for some safety from corporate scrutiny as a business, and rune extremely fast. </a:t>
            </a:r>
          </a:p>
        </p:txBody>
      </p:sp>
    </p:spTree>
    <p:extLst>
      <p:ext uri="{BB962C8B-B14F-4D97-AF65-F5344CB8AC3E}">
        <p14:creationId xmlns:p14="http://schemas.microsoft.com/office/powerpoint/2010/main" val="123123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945-7DA9-7127-BB3D-3015DCB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406-6960-A0FF-272E-72619280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Dornadula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Vaishnavi Nath, and S Geetha. “Credit Card Fraud Detection Using Machine Learning Algorithms.”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Procedia Computer Science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165, 2019, pp. 631–641., https://doi.org/10.1016/j.procs.2020.01.057.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P,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Maniraj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Saini, Aditya &amp; Ahmed, Shadab &amp; Sarkar, Swarna. (2019). Credit Card Fraud Detection using Machine Learning and Data Science. International Journal of Engineering Research and. 08. 10.17577/IJERTV8IS090031.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9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Limited Feature Fraud-Detection DNNs Using Sigmoid &amp; Leaky ReLu</vt:lpstr>
      <vt:lpstr>Business Needs: a difficult balance</vt:lpstr>
      <vt:lpstr>Data Specifics</vt:lpstr>
      <vt:lpstr>Data Specifics (continued)</vt:lpstr>
      <vt:lpstr>Technical Specifics</vt:lpstr>
      <vt:lpstr>Technical Specifics (continued)</vt:lpstr>
      <vt:lpstr>Technical Accuracy</vt:lpstr>
      <vt:lpstr>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Watson</dc:creator>
  <cp:lastModifiedBy>Liam Watson</cp:lastModifiedBy>
  <cp:revision>1</cp:revision>
  <dcterms:created xsi:type="dcterms:W3CDTF">2023-01-22T16:01:16Z</dcterms:created>
  <dcterms:modified xsi:type="dcterms:W3CDTF">2023-01-22T17:04:46Z</dcterms:modified>
</cp:coreProperties>
</file>