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7"/>
  </p:notesMasterIdLst>
  <p:handoutMasterIdLst>
    <p:handoutMasterId r:id="rId28"/>
  </p:handoutMasterIdLst>
  <p:sldIdLst>
    <p:sldId id="676" r:id="rId3"/>
    <p:sldId id="677" r:id="rId4"/>
    <p:sldId id="698" r:id="rId5"/>
    <p:sldId id="699" r:id="rId6"/>
    <p:sldId id="700" r:id="rId7"/>
    <p:sldId id="679" r:id="rId8"/>
    <p:sldId id="683" r:id="rId9"/>
    <p:sldId id="687" r:id="rId10"/>
    <p:sldId id="688" r:id="rId11"/>
    <p:sldId id="684" r:id="rId12"/>
    <p:sldId id="685" r:id="rId13"/>
    <p:sldId id="680" r:id="rId14"/>
    <p:sldId id="681" r:id="rId15"/>
    <p:sldId id="682" r:id="rId16"/>
    <p:sldId id="686" r:id="rId17"/>
    <p:sldId id="693" r:id="rId18"/>
    <p:sldId id="690" r:id="rId19"/>
    <p:sldId id="689" r:id="rId20"/>
    <p:sldId id="691" r:id="rId21"/>
    <p:sldId id="692" r:id="rId22"/>
    <p:sldId id="694" r:id="rId23"/>
    <p:sldId id="697" r:id="rId24"/>
    <p:sldId id="695" r:id="rId25"/>
    <p:sldId id="696" r:id="rId26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srgbClr val="FF0000"/>
    </p:penClr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085" autoAdjust="0"/>
    <p:restoredTop sz="87840" autoAdjust="0"/>
  </p:normalViewPr>
  <p:slideViewPr>
    <p:cSldViewPr>
      <p:cViewPr>
        <p:scale>
          <a:sx n="70" d="100"/>
          <a:sy n="70" d="100"/>
        </p:scale>
        <p:origin x="-137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9/9/2010 9:31 AM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9/9/2010 9:31 AM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9/9/2010 9:31 AM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Not Only SQL</a:t>
            </a:r>
            <a:br>
              <a:rPr lang="en-US" sz="4600" b="1" dirty="0" smtClean="0"/>
            </a:br>
            <a:r>
              <a:rPr lang="en-US" sz="4600" b="1" dirty="0" smtClean="0"/>
              <a:t>(</a:t>
            </a:r>
            <a:r>
              <a:rPr lang="en-US" sz="4600" b="1" dirty="0" err="1" smtClean="0"/>
              <a:t>NoSQL</a:t>
            </a:r>
            <a:r>
              <a:rPr lang="en-US" sz="4600" b="1" dirty="0" smtClean="0"/>
              <a:t>)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535531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</a:t>
            </a:r>
            <a:r>
              <a:rPr lang="en-US" b="1" dirty="0" smtClean="0">
                <a:solidFill>
                  <a:schemeClr val="tx2"/>
                </a:solidFill>
              </a:rPr>
              <a:t>Lozano</a:t>
            </a: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524315"/>
          </a:xfrm>
        </p:spPr>
        <p:txBody>
          <a:bodyPr/>
          <a:lstStyle/>
          <a:p>
            <a:r>
              <a:rPr lang="en-US" dirty="0" smtClean="0"/>
              <a:t>Current implementations</a:t>
            </a:r>
          </a:p>
          <a:p>
            <a:pPr lvl="1"/>
            <a:r>
              <a:rPr lang="en-US" dirty="0" smtClean="0"/>
              <a:t>Big Table – Google (Google File System)</a:t>
            </a:r>
          </a:p>
          <a:p>
            <a:pPr lvl="2"/>
            <a:r>
              <a:rPr lang="en-US" dirty="0" smtClean="0"/>
              <a:t>Search, Maps, Reader, </a:t>
            </a:r>
            <a:r>
              <a:rPr lang="en-US" dirty="0" err="1" smtClean="0"/>
              <a:t>AppEngine</a:t>
            </a:r>
            <a:endParaRPr lang="en-US" dirty="0" smtClean="0"/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 – Yahoo!</a:t>
            </a:r>
          </a:p>
          <a:p>
            <a:pPr lvl="2"/>
            <a:r>
              <a:rPr lang="en-US" dirty="0" smtClean="0"/>
              <a:t>Search </a:t>
            </a:r>
            <a:r>
              <a:rPr lang="en-US" dirty="0" err="1" smtClean="0"/>
              <a:t>Webmap</a:t>
            </a:r>
            <a:endParaRPr lang="en-US" dirty="0" smtClean="0"/>
          </a:p>
          <a:p>
            <a:pPr lvl="1"/>
            <a:r>
              <a:rPr lang="en-US" dirty="0" smtClean="0"/>
              <a:t>Apache Cassandra – </a:t>
            </a:r>
            <a:r>
              <a:rPr lang="en-US" dirty="0" err="1" smtClean="0"/>
              <a:t>Facebook</a:t>
            </a:r>
            <a:endParaRPr lang="en-US" dirty="0" smtClean="0"/>
          </a:p>
          <a:p>
            <a:pPr lvl="2"/>
            <a:r>
              <a:rPr lang="en-US" dirty="0" smtClean="0"/>
              <a:t>Inbox Search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Cache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376583"/>
          </a:xfrm>
        </p:spPr>
        <p:txBody>
          <a:bodyPr/>
          <a:lstStyle/>
          <a:p>
            <a:r>
              <a:rPr lang="en-US" dirty="0" smtClean="0"/>
              <a:t>Fully distributed</a:t>
            </a:r>
          </a:p>
          <a:p>
            <a:r>
              <a:rPr lang="en-US" dirty="0" smtClean="0"/>
              <a:t>Typically volatile data</a:t>
            </a:r>
          </a:p>
          <a:p>
            <a:r>
              <a:rPr lang="en-US" dirty="0" smtClean="0"/>
              <a:t>Stored on RAM</a:t>
            </a:r>
          </a:p>
          <a:p>
            <a:pPr lvl="1"/>
            <a:r>
              <a:rPr lang="en-US" dirty="0" smtClean="0"/>
              <a:t>No disk I/O</a:t>
            </a:r>
          </a:p>
          <a:p>
            <a:r>
              <a:rPr lang="en-US" dirty="0" smtClean="0"/>
              <a:t>Current Implementation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– </a:t>
            </a:r>
            <a:r>
              <a:rPr lang="en-US" dirty="0" err="1" smtClean="0"/>
              <a:t>LiveJournal</a:t>
            </a:r>
            <a:r>
              <a:rPr lang="en-US" dirty="0" smtClean="0"/>
              <a:t>, YouTube, Twitter</a:t>
            </a:r>
          </a:p>
          <a:p>
            <a:pPr lvl="1"/>
            <a:r>
              <a:rPr lang="en-US" dirty="0" err="1" smtClean="0"/>
              <a:t>AppFrabric</a:t>
            </a:r>
            <a:r>
              <a:rPr lang="en-US" dirty="0" smtClean="0"/>
              <a:t> – Microsoft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 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231654"/>
          </a:xfrm>
        </p:spPr>
        <p:txBody>
          <a:bodyPr/>
          <a:lstStyle/>
          <a:p>
            <a:r>
              <a:rPr lang="en-US" dirty="0" smtClean="0"/>
              <a:t>No tables or records</a:t>
            </a:r>
          </a:p>
          <a:p>
            <a:r>
              <a:rPr lang="en-US" dirty="0" smtClean="0"/>
              <a:t>Each record is a ‘document’</a:t>
            </a:r>
          </a:p>
          <a:p>
            <a:pPr lvl="1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	Id=123,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=“John”,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=“Smith”</a:t>
            </a:r>
          </a:p>
          <a:p>
            <a:pPr lvl="1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	Id=456,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=“Jim”,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=“Jones”, Address=(Line1=“123 Some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St”,State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=“Iowa”)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 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717393"/>
          </a:xfrm>
        </p:spPr>
        <p:txBody>
          <a:bodyPr/>
          <a:lstStyle/>
          <a:p>
            <a:r>
              <a:rPr lang="en-US" dirty="0" smtClean="0"/>
              <a:t>Each record is a similar but different…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Only necessary data is stored</a:t>
            </a:r>
          </a:p>
          <a:p>
            <a:r>
              <a:rPr lang="en-US" dirty="0" smtClean="0"/>
              <a:t>No ‘empty’ data is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 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302716"/>
          </a:xfrm>
        </p:spPr>
        <p:txBody>
          <a:bodyPr/>
          <a:lstStyle/>
          <a:p>
            <a:r>
              <a:rPr lang="en-US" dirty="0" smtClean="0"/>
              <a:t>Can be easily extended later</a:t>
            </a:r>
          </a:p>
          <a:p>
            <a:r>
              <a:rPr lang="en-US" dirty="0" smtClean="0"/>
              <a:t>Leverages semi-structured data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JSON/BISON</a:t>
            </a:r>
          </a:p>
          <a:p>
            <a:r>
              <a:rPr lang="en-US" dirty="0" smtClean="0"/>
              <a:t>Samples</a:t>
            </a:r>
          </a:p>
          <a:p>
            <a:pPr lvl="1"/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RavenDB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CouchDB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234458"/>
          </a:xfrm>
        </p:spPr>
        <p:txBody>
          <a:bodyPr/>
          <a:lstStyle/>
          <a:p>
            <a:r>
              <a:rPr lang="en-US" dirty="0" smtClean="0"/>
              <a:t>Apache Project</a:t>
            </a:r>
          </a:p>
          <a:p>
            <a:pPr lvl="1"/>
            <a:r>
              <a:rPr lang="en-US" dirty="0" smtClean="0"/>
              <a:t>http://couchdb.apache.org</a:t>
            </a:r>
          </a:p>
          <a:p>
            <a:r>
              <a:rPr lang="en-US" dirty="0" smtClean="0"/>
              <a:t>Queried via JavaScript</a:t>
            </a:r>
          </a:p>
          <a:p>
            <a:r>
              <a:rPr lang="en-US" dirty="0" smtClean="0"/>
              <a:t>Written </a:t>
            </a:r>
            <a:r>
              <a:rPr lang="en-US" dirty="0" err="1" smtClean="0"/>
              <a:t>Erlang</a:t>
            </a:r>
            <a:r>
              <a:rPr lang="en-US" dirty="0" smtClean="0"/>
              <a:t> (functional language)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CouchDB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643527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JSON API</a:t>
            </a:r>
          </a:p>
          <a:p>
            <a:pPr lvl="1"/>
            <a:r>
              <a:rPr lang="en-US" dirty="0" smtClean="0"/>
              <a:t>It’s all HTTP!</a:t>
            </a:r>
          </a:p>
          <a:p>
            <a:r>
              <a:rPr lang="en-US" dirty="0" smtClean="0"/>
              <a:t>Sketchy support on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CouchDB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1274195"/>
          </a:xfrm>
        </p:spPr>
        <p:txBody>
          <a:bodyPr/>
          <a:lstStyle/>
          <a:p>
            <a:pPr algn="ctr">
              <a:buNone/>
            </a:pPr>
            <a:r>
              <a:rPr lang="en-US" sz="4800" b="1" dirty="0" err="1" smtClean="0"/>
              <a:t>CouchDB</a:t>
            </a:r>
            <a:r>
              <a:rPr lang="en-US" sz="4800" b="1" dirty="0" smtClean="0"/>
              <a:t> with Divan</a:t>
            </a:r>
          </a:p>
          <a:p>
            <a:pPr algn="ctr">
              <a:buNone/>
            </a:pPr>
            <a:r>
              <a:rPr lang="en-US" sz="2800" b="1" dirty="0" smtClean="0"/>
              <a:t>http://github.com/foretagsplatsen/Divan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194721"/>
          </a:xfrm>
        </p:spPr>
        <p:txBody>
          <a:bodyPr/>
          <a:lstStyle/>
          <a:p>
            <a:r>
              <a:rPr lang="en-US" dirty="0" err="1" smtClean="0"/>
              <a:t>Selfhosted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http://www.mongodb.org</a:t>
            </a:r>
          </a:p>
          <a:p>
            <a:pPr lvl="1"/>
            <a:r>
              <a:rPr lang="en-US" dirty="0" smtClean="0"/>
              <a:t>“humongous”</a:t>
            </a:r>
          </a:p>
          <a:p>
            <a:r>
              <a:rPr lang="en-US" dirty="0" smtClean="0"/>
              <a:t>Bridge gap between…</a:t>
            </a:r>
          </a:p>
          <a:p>
            <a:pPr lvl="1"/>
            <a:r>
              <a:rPr lang="en-US" dirty="0" smtClean="0"/>
              <a:t>Key/value stores (scalable)</a:t>
            </a:r>
          </a:p>
          <a:p>
            <a:pPr lvl="1"/>
            <a:r>
              <a:rPr lang="en-US" dirty="0" smtClean="0"/>
              <a:t>RDBMS (querying)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785652"/>
          </a:xfrm>
        </p:spPr>
        <p:txBody>
          <a:bodyPr/>
          <a:lstStyle/>
          <a:p>
            <a:r>
              <a:rPr lang="en-US" dirty="0" smtClean="0"/>
              <a:t>JSON data store (flexible)</a:t>
            </a:r>
          </a:p>
          <a:p>
            <a:r>
              <a:rPr lang="en-US" dirty="0" smtClean="0"/>
              <a:t>Written C++ (portable)</a:t>
            </a:r>
          </a:p>
          <a:p>
            <a:r>
              <a:rPr lang="en-US" dirty="0" smtClean="0"/>
              <a:t>Used by</a:t>
            </a:r>
          </a:p>
          <a:p>
            <a:pPr lvl="1"/>
            <a:r>
              <a:rPr lang="en-US" dirty="0" smtClean="0"/>
              <a:t>foursquare</a:t>
            </a:r>
          </a:p>
          <a:p>
            <a:pPr lvl="1"/>
            <a:r>
              <a:rPr lang="en-US" dirty="0" smtClean="0"/>
              <a:t>bit.ly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308324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RavenDb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1274195"/>
          </a:xfrm>
        </p:spPr>
        <p:txBody>
          <a:bodyPr/>
          <a:lstStyle/>
          <a:p>
            <a:pPr algn="ctr">
              <a:buNone/>
            </a:pPr>
            <a:r>
              <a:rPr lang="en-US" sz="4800" b="1" dirty="0" err="1" smtClean="0"/>
              <a:t>MongoDB</a:t>
            </a:r>
            <a:r>
              <a:rPr lang="en-US" sz="4800" b="1" dirty="0" smtClean="0"/>
              <a:t> with </a:t>
            </a:r>
            <a:r>
              <a:rPr lang="en-US" sz="4800" b="1" dirty="0" err="1" smtClean="0"/>
              <a:t>NoRM</a:t>
            </a:r>
            <a:endParaRPr lang="en-US" sz="4800" b="1" dirty="0" smtClean="0"/>
          </a:p>
          <a:p>
            <a:pPr algn="ctr">
              <a:buNone/>
            </a:pPr>
            <a:r>
              <a:rPr lang="en-US" sz="2800" b="1" dirty="0" smtClean="0"/>
              <a:t>http://normproject.org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RavenDB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194721"/>
          </a:xfrm>
        </p:spPr>
        <p:txBody>
          <a:bodyPr/>
          <a:lstStyle/>
          <a:p>
            <a:r>
              <a:rPr lang="en-US" dirty="0" smtClean="0"/>
              <a:t>Hibernating Rhinos</a:t>
            </a:r>
          </a:p>
          <a:p>
            <a:pPr lvl="1"/>
            <a:r>
              <a:rPr lang="en-US" dirty="0" smtClean="0"/>
              <a:t>http://ravendb.net</a:t>
            </a:r>
          </a:p>
          <a:p>
            <a:pPr lvl="1"/>
            <a:r>
              <a:rPr lang="en-US" dirty="0" smtClean="0"/>
              <a:t>Oren </a:t>
            </a:r>
            <a:r>
              <a:rPr lang="en-US" dirty="0" err="1" smtClean="0"/>
              <a:t>Eini</a:t>
            </a:r>
            <a:r>
              <a:rPr lang="en-US" dirty="0" smtClean="0"/>
              <a:t> (</a:t>
            </a:r>
            <a:r>
              <a:rPr lang="en-US" dirty="0" err="1" smtClean="0"/>
              <a:t>Ayende</a:t>
            </a:r>
            <a:r>
              <a:rPr lang="en-US" dirty="0" smtClean="0"/>
              <a:t> </a:t>
            </a:r>
            <a:r>
              <a:rPr lang="en-US" dirty="0" err="1" smtClean="0"/>
              <a:t>Rahein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Commercial</a:t>
            </a:r>
          </a:p>
          <a:p>
            <a:r>
              <a:rPr lang="en-US" dirty="0" smtClean="0"/>
              <a:t>JSON data store (flexible)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RavenDB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234458"/>
          </a:xfrm>
        </p:spPr>
        <p:txBody>
          <a:bodyPr/>
          <a:lstStyle/>
          <a:p>
            <a:r>
              <a:rPr lang="en-US" dirty="0" smtClean="0"/>
              <a:t>Built around LINQ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Written C# (great Windows support)</a:t>
            </a:r>
          </a:p>
          <a:p>
            <a:r>
              <a:rPr lang="en-US" dirty="0" smtClean="0"/>
              <a:t>Fairly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RavenDB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1274195"/>
          </a:xfrm>
        </p:spPr>
        <p:txBody>
          <a:bodyPr/>
          <a:lstStyle/>
          <a:p>
            <a:pPr algn="ctr">
              <a:buNone/>
            </a:pPr>
            <a:r>
              <a:rPr lang="en-US" sz="4800" b="1" dirty="0" err="1" smtClean="0"/>
              <a:t>RavenDB</a:t>
            </a:r>
            <a:endParaRPr lang="en-US" sz="4800" b="1" dirty="0" smtClean="0"/>
          </a:p>
          <a:p>
            <a:pPr algn="ctr">
              <a:buNone/>
            </a:pPr>
            <a:r>
              <a:rPr lang="en-US" sz="2800" b="1" dirty="0" smtClean="0"/>
              <a:t>http://ravendb.net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899255"/>
          </a:xfrm>
        </p:spPr>
        <p:txBody>
          <a:bodyPr/>
          <a:lstStyle/>
          <a:p>
            <a:r>
              <a:rPr lang="en-US" dirty="0" smtClean="0"/>
              <a:t>javier@lozanotek.com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  <a:p>
            <a:r>
              <a:rPr lang="en-US" dirty="0" smtClean="0"/>
              <a:t>http://lozanotek.com/blog</a:t>
            </a:r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smtClean="0"/>
              <a:t>github.com/lozanotek/nosql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Pop Quiz – Will it compile?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04698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dummyVariable1 = </a:t>
            </a:r>
            <a:r>
              <a:rPr lang="en-US" dirty="0" smtClean="0"/>
              <a:t>1;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dummyVariable2 = 3;</a:t>
            </a:r>
            <a:br>
              <a:rPr lang="en-US" dirty="0" smtClean="0"/>
            </a:br>
            <a:r>
              <a:rPr lang="en-US" dirty="0" smtClean="0"/>
              <a:t>            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a = dummyVariable1</a:t>
            </a:r>
            <a:br>
              <a:rPr lang="en-US" dirty="0" smtClean="0"/>
            </a:br>
            <a:r>
              <a:rPr lang="en-US" dirty="0" smtClean="0"/>
              <a:t>        </a:t>
            </a:r>
            <a:r>
              <a:rPr lang="en-US" dirty="0" smtClean="0"/>
              <a:t>+</a:t>
            </a:r>
            <a:r>
              <a:rPr lang="en-US" dirty="0" smtClean="0"/>
              <a:t> -+-+-+-+ + + + + + +-+-+-+-+-+</a:t>
            </a:r>
            <a:br>
              <a:rPr lang="en-US" dirty="0" smtClean="0"/>
            </a:br>
            <a:r>
              <a:rPr lang="en-US" dirty="0" smtClean="0"/>
              <a:t>        </a:t>
            </a:r>
            <a:r>
              <a:rPr lang="en-US" dirty="0" smtClean="0"/>
              <a:t>dummyVariable2</a:t>
            </a:r>
            <a:r>
              <a:rPr lang="en-US" dirty="0" smtClean="0"/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Pop Quiz – Will it compile?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22885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dummyVariable1 = </a:t>
            </a:r>
            <a:r>
              <a:rPr lang="en-US" dirty="0" smtClean="0"/>
              <a:t>1;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dummyVariable2 = 3;</a:t>
            </a:r>
            <a:br>
              <a:rPr lang="en-US" dirty="0" smtClean="0"/>
            </a:br>
            <a:r>
              <a:rPr lang="en-US" dirty="0" smtClean="0"/>
              <a:t>            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a = dummyVariable1</a:t>
            </a:r>
            <a:br>
              <a:rPr lang="en-US" dirty="0" smtClean="0"/>
            </a:br>
            <a:r>
              <a:rPr lang="en-US" dirty="0" smtClean="0"/>
              <a:t>        </a:t>
            </a:r>
            <a:r>
              <a:rPr lang="en-US" dirty="0" smtClean="0"/>
              <a:t>+</a:t>
            </a:r>
            <a:r>
              <a:rPr lang="en-US" dirty="0" smtClean="0"/>
              <a:t> -+-+-+-+ + + + + + +-+-+-+-+-+</a:t>
            </a:r>
            <a:br>
              <a:rPr lang="en-US" dirty="0" smtClean="0"/>
            </a:br>
            <a:r>
              <a:rPr lang="en-US" dirty="0" smtClean="0"/>
              <a:t>        </a:t>
            </a:r>
            <a:r>
              <a:rPr lang="en-US" dirty="0" smtClean="0"/>
              <a:t>dummyVariable2;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YES!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 -2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NoSQL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785652"/>
          </a:xfrm>
        </p:spPr>
        <p:txBody>
          <a:bodyPr/>
          <a:lstStyle/>
          <a:p>
            <a:r>
              <a:rPr lang="en-US" dirty="0" smtClean="0"/>
              <a:t>Distributed databases</a:t>
            </a:r>
          </a:p>
          <a:p>
            <a:r>
              <a:rPr lang="en-US" dirty="0" smtClean="0"/>
              <a:t>Open Source*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Big data (Key/Value Store Disk)</a:t>
            </a:r>
          </a:p>
          <a:p>
            <a:pPr lvl="1"/>
            <a:r>
              <a:rPr lang="en-US" dirty="0" smtClean="0"/>
              <a:t>Cache (Key/Value Store RAM)</a:t>
            </a:r>
          </a:p>
          <a:p>
            <a:pPr lvl="1"/>
            <a:r>
              <a:rPr lang="en-US" dirty="0" smtClean="0"/>
              <a:t>Document Store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819781"/>
          </a:xfrm>
        </p:spPr>
        <p:txBody>
          <a:bodyPr/>
          <a:lstStyle/>
          <a:p>
            <a:r>
              <a:rPr lang="en-US" dirty="0" smtClean="0"/>
              <a:t>Extremely large sets of data</a:t>
            </a:r>
          </a:p>
          <a:p>
            <a:pPr lvl="1"/>
            <a:r>
              <a:rPr lang="en-US" dirty="0" smtClean="0"/>
              <a:t>Terabytes, </a:t>
            </a:r>
            <a:r>
              <a:rPr lang="en-US" dirty="0" err="1" smtClean="0"/>
              <a:t>Exabytes</a:t>
            </a:r>
            <a:r>
              <a:rPr lang="en-US" dirty="0" smtClean="0"/>
              <a:t>,  </a:t>
            </a:r>
            <a:r>
              <a:rPr lang="en-US" dirty="0" err="1" smtClean="0"/>
              <a:t>Zettabytes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Leverages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Hard to </a:t>
            </a:r>
          </a:p>
          <a:p>
            <a:pPr lvl="1"/>
            <a:r>
              <a:rPr lang="en-US" dirty="0" smtClean="0"/>
              <a:t>Manage</a:t>
            </a:r>
          </a:p>
          <a:p>
            <a:pPr lvl="1"/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Analyze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MapReduce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160591"/>
          </a:xfrm>
        </p:spPr>
        <p:txBody>
          <a:bodyPr/>
          <a:lstStyle/>
          <a:p>
            <a:r>
              <a:rPr lang="en-US" dirty="0" smtClean="0"/>
              <a:t>Support for distributed computing…</a:t>
            </a:r>
          </a:p>
          <a:p>
            <a:pPr lvl="1"/>
            <a:r>
              <a:rPr lang="en-US" dirty="0" smtClean="0"/>
              <a:t>Large sets of data</a:t>
            </a:r>
          </a:p>
          <a:p>
            <a:pPr lvl="1"/>
            <a:r>
              <a:rPr lang="en-US" dirty="0" smtClean="0"/>
              <a:t>Cluster of servers</a:t>
            </a:r>
          </a:p>
          <a:p>
            <a:r>
              <a:rPr lang="en-US" dirty="0" smtClean="0"/>
              <a:t>Framework patented by Google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MapReduce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785652"/>
          </a:xfrm>
        </p:spPr>
        <p:txBody>
          <a:bodyPr/>
          <a:lstStyle/>
          <a:p>
            <a:r>
              <a:rPr lang="en-US" dirty="0" smtClean="0"/>
              <a:t>Leverages Map and Reduce functions*</a:t>
            </a:r>
          </a:p>
          <a:p>
            <a:pPr lvl="1"/>
            <a:r>
              <a:rPr lang="en-US" dirty="0" smtClean="0"/>
              <a:t>Map Step</a:t>
            </a:r>
          </a:p>
          <a:p>
            <a:pPr lvl="2"/>
            <a:r>
              <a:rPr lang="en-US" dirty="0" smtClean="0"/>
              <a:t>Split up work into smaller ‘problems’</a:t>
            </a:r>
          </a:p>
          <a:p>
            <a:pPr lvl="2"/>
            <a:r>
              <a:rPr lang="en-US" dirty="0" smtClean="0"/>
              <a:t>Delegate to worker nodes for ‘answer’</a:t>
            </a:r>
          </a:p>
          <a:p>
            <a:pPr lvl="2"/>
            <a:r>
              <a:rPr lang="en-US" dirty="0" smtClean="0"/>
              <a:t>Receives ‘answer’ from workers</a:t>
            </a:r>
          </a:p>
          <a:p>
            <a:pPr lvl="1"/>
            <a:r>
              <a:rPr lang="en-US" dirty="0" smtClean="0"/>
              <a:t>Reduce Step</a:t>
            </a:r>
          </a:p>
          <a:p>
            <a:pPr lvl="2"/>
            <a:r>
              <a:rPr lang="en-US" dirty="0" smtClean="0"/>
              <a:t>Iterates through worker ‘answers’</a:t>
            </a:r>
          </a:p>
          <a:p>
            <a:pPr lvl="2"/>
            <a:r>
              <a:rPr lang="en-US" dirty="0" smtClean="0"/>
              <a:t>Makes ‘best’ decision on the ‘actual answer’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3598</TotalTime>
  <Words>415</Words>
  <Application>Microsoft Office PowerPoint</Application>
  <PresentationFormat>On-screen Show (4:3)</PresentationFormat>
  <Paragraphs>160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lozanotek_template</vt:lpstr>
      <vt:lpstr>Custom Design</vt:lpstr>
      <vt:lpstr>Not Only SQL (NoSQL)</vt:lpstr>
      <vt:lpstr>Agenda</vt:lpstr>
      <vt:lpstr>Info</vt:lpstr>
      <vt:lpstr>Pop Quiz – Will it compile?</vt:lpstr>
      <vt:lpstr>Pop Quiz – Will it compile?</vt:lpstr>
      <vt:lpstr>What is NoSQL?</vt:lpstr>
      <vt:lpstr>Big Data</vt:lpstr>
      <vt:lpstr>MapReduce</vt:lpstr>
      <vt:lpstr>MapReduce</vt:lpstr>
      <vt:lpstr>Big Data</vt:lpstr>
      <vt:lpstr>Cache</vt:lpstr>
      <vt:lpstr>Document Store</vt:lpstr>
      <vt:lpstr>Document Store</vt:lpstr>
      <vt:lpstr>Document Store</vt:lpstr>
      <vt:lpstr>CouchDB</vt:lpstr>
      <vt:lpstr>CouchDB</vt:lpstr>
      <vt:lpstr>CouchDB</vt:lpstr>
      <vt:lpstr>MongoDB</vt:lpstr>
      <vt:lpstr>MongoDB</vt:lpstr>
      <vt:lpstr>MongoDB</vt:lpstr>
      <vt:lpstr>RavenDB</vt:lpstr>
      <vt:lpstr>RavenDB</vt:lpstr>
      <vt:lpstr>RavenDB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257</cp:revision>
  <dcterms:created xsi:type="dcterms:W3CDTF">2010-08-26T02:02:00Z</dcterms:created>
  <dcterms:modified xsi:type="dcterms:W3CDTF">2010-09-09T14:38:59Z</dcterms:modified>
</cp:coreProperties>
</file>