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96" r:id="rId4"/>
  </p:sldMasterIdLst>
  <p:notesMasterIdLst>
    <p:notesMasterId r:id="rId6"/>
  </p:notesMasterIdLst>
  <p:handoutMasterIdLst>
    <p:handoutMasterId r:id="rId7"/>
  </p:handoutMasterIdLst>
  <p:sldIdLst>
    <p:sldId id="467" r:id="rId5"/>
  </p:sldIdLst>
  <p:sldSz cx="12192000" cy="6858000"/>
  <p:notesSz cx="7315200" cy="96012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ichman, Sydney" initials="SE" lastIdx="2" clrIdx="0">
    <p:extLst>
      <p:ext uri="{19B8F6BF-5375-455C-9EA6-DF929625EA0E}">
        <p15:presenceInfo xmlns:p15="http://schemas.microsoft.com/office/powerpoint/2012/main" userId="Eichman, Sydn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BEB"/>
    <a:srgbClr val="FFCD00"/>
    <a:srgbClr val="D4D5D6"/>
    <a:srgbClr val="000000"/>
    <a:srgbClr val="ED8B00"/>
    <a:srgbClr val="DB291C"/>
    <a:srgbClr val="FF9900"/>
    <a:srgbClr val="C00000"/>
    <a:srgbClr val="3C8A2E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99" autoAdjust="0"/>
  </p:normalViewPr>
  <p:slideViewPr>
    <p:cSldViewPr snapToGrid="0" showGuides="1">
      <p:cViewPr varScale="1">
        <p:scale>
          <a:sx n="80" d="100"/>
          <a:sy n="80" d="100"/>
        </p:scale>
        <p:origin x="58" y="158"/>
      </p:cViewPr>
      <p:guideLst/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92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7/9/2024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506147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69013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501649" y="1705668"/>
            <a:ext cx="10418233" cy="1592403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49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269FD2EE-6382-4F8D-9772-F08B84780808}"/>
              </a:ext>
            </a:extLst>
          </p:cNvPr>
          <p:cNvSpPr txBox="1"/>
          <p:nvPr userDrawn="1"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300533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65288"/>
            <a:ext cx="9277349" cy="47164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360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green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65288"/>
            <a:ext cx="9277349" cy="47164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360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243B4AF1-1716-483B-81BD-637DC5164303}"/>
              </a:ext>
            </a:extLst>
          </p:cNvPr>
          <p:cNvSpPr txBox="1"/>
          <p:nvPr userDrawn="1"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758830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Green Acc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65288"/>
            <a:ext cx="9277349" cy="47164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360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2C4257E4-F08F-4A94-AE2D-75C7B5A050E4}"/>
              </a:ext>
            </a:extLst>
          </p:cNvPr>
          <p:cNvSpPr txBox="1"/>
          <p:nvPr userDrawn="1"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4831366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65288"/>
            <a:ext cx="9277349" cy="47164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360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14292D8B-CEED-4E51-AC8D-D336EB7A72B6}"/>
              </a:ext>
            </a:extLst>
          </p:cNvPr>
          <p:cNvSpPr txBox="1"/>
          <p:nvPr userDrawn="1"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2305433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65288"/>
            <a:ext cx="9277349" cy="47164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360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5FC46A75-1E77-435F-B511-8EB59BB3E8BA}"/>
              </a:ext>
            </a:extLst>
          </p:cNvPr>
          <p:cNvSpPr txBox="1"/>
          <p:nvPr userDrawn="1"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9766632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664208"/>
            <a:ext cx="11188699" cy="3571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CFE9674-04ED-4C53-9426-4EA385799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8809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92256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>
                <a:latin typeface="+mn-lt"/>
              </a:defRPr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>
                <a:latin typeface="+mn-lt"/>
              </a:defRPr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>
                <a:latin typeface="+mn-lt"/>
              </a:defRPr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010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02920" y="1665290"/>
            <a:ext cx="11187430" cy="4716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537CC665-FE98-46D6-975E-AFF0AE8ED2C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BBABC4F-611D-45AA-96CD-C45E11F22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934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9277349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6729413" algn="r"/>
              </a:tabLst>
              <a:defRPr>
                <a:latin typeface="+mn-lt"/>
              </a:defRPr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6729413" algn="r"/>
              </a:tabLst>
              <a:defRPr>
                <a:latin typeface="+mj-lt"/>
              </a:defRPr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6729413" algn="r"/>
              </a:tabLst>
              <a:defRPr>
                <a:latin typeface="+mn-lt"/>
              </a:defRPr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6729413" algn="r"/>
              </a:tabLst>
              <a:defRPr>
                <a:latin typeface="+mn-lt"/>
              </a:defRPr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>
                <a:latin typeface="+mn-lt"/>
              </a:defRPr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541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502920" y="457200"/>
            <a:ext cx="1998000" cy="374400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accent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33440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665290"/>
            <a:ext cx="6084213" cy="471646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2920" y="1665290"/>
            <a:ext cx="4333663" cy="4716460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9D06B49-E6E5-4392-8EA1-B30AAFBED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E531D209-151A-482F-AB69-497D00F558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979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862256" y="405929"/>
            <a:ext cx="2804160" cy="1027760"/>
          </a:xfrm>
        </p:spPr>
        <p:txBody>
          <a:bodyPr>
            <a:noAutofit/>
          </a:bodyPr>
          <a:lstStyle>
            <a:lvl1pPr>
              <a:spcBef>
                <a:spcPts val="185"/>
              </a:spcBef>
              <a:defRPr sz="923">
                <a:solidFill>
                  <a:schemeClr val="tx1"/>
                </a:solidFill>
              </a:defRPr>
            </a:lvl1pPr>
            <a:lvl2pPr>
              <a:defRPr sz="969">
                <a:solidFill>
                  <a:schemeClr val="tx2"/>
                </a:solidFill>
              </a:defRPr>
            </a:lvl2pPr>
            <a:lvl3pPr>
              <a:defRPr sz="969">
                <a:solidFill>
                  <a:schemeClr val="tx2"/>
                </a:solidFill>
              </a:defRPr>
            </a:lvl3pPr>
            <a:lvl4pPr>
              <a:defRPr sz="923">
                <a:solidFill>
                  <a:schemeClr val="tx2"/>
                </a:solidFill>
              </a:defRPr>
            </a:lvl4pPr>
            <a:lvl5pPr>
              <a:defRPr sz="923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95300" y="1664208"/>
            <a:ext cx="2796541" cy="471646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554"/>
              </a:spcAft>
              <a:defRPr sz="969"/>
            </a:lvl1pPr>
            <a:lvl2pPr>
              <a:spcBef>
                <a:spcPts val="277"/>
              </a:spcBef>
              <a:defRPr/>
            </a:lvl2pPr>
            <a:lvl3pPr>
              <a:spcBef>
                <a:spcPts val="277"/>
              </a:spcBef>
              <a:defRPr/>
            </a:lvl3pPr>
            <a:lvl4pPr>
              <a:spcBef>
                <a:spcPts val="277"/>
              </a:spcBef>
              <a:defRPr/>
            </a:lvl4pPr>
            <a:lvl5pPr>
              <a:spcBef>
                <a:spcPts val="277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780369" y="1664208"/>
            <a:ext cx="7916331" cy="4716461"/>
          </a:xfrm>
        </p:spPr>
        <p:txBody>
          <a:bodyPr>
            <a:noAutofit/>
          </a:bodyPr>
          <a:lstStyle>
            <a:lvl1pPr marL="0" indent="0" algn="l">
              <a:spcBef>
                <a:spcPts val="1662"/>
              </a:spcBef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C54E12-F787-4B6D-B957-5BFB290BB220}"/>
              </a:ext>
            </a:extLst>
          </p:cNvPr>
          <p:cNvGrpSpPr>
            <a:grpSpLocks noChangeAspect="1"/>
          </p:cNvGrpSpPr>
          <p:nvPr/>
        </p:nvGrpSpPr>
        <p:grpSpPr>
          <a:xfrm>
            <a:off x="502920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ED842BC5-6476-461F-92C1-0BBC55269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D5047E5-5216-4426-B515-7CA5331481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D0A93C1C-3209-487D-B5A2-563BA5D67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8C70728D-0A6F-4BF8-A124-23D8A2DF30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B2CEECF2-0C1E-4BBC-BE4A-BC449A26D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3B9E0F32-14A5-493D-83F2-F42588B92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692FD902-0E73-43D0-B1B8-FA25CD54F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BCD3C252-8F19-4706-8A09-E47384633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32BC4765-ECD3-44BD-AD71-FC51A8134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E37FCFBA-6C21-49F1-BD1E-969002567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89581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6830" y="1665289"/>
            <a:ext cx="5303520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A9CD2DA-AA83-4DCB-8501-DE5878CC0B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559CC6F-6478-4902-A4D5-F8FB6538D2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332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5303520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 sz="1600"/>
            </a:lvl1pPr>
            <a:lvl2pPr marL="177800" indent="-1778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sz="1600"/>
            </a:lvl2pPr>
            <a:lvl3pPr marL="381000" indent="-1778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sz="1600"/>
            </a:lvl3pPr>
            <a:lvl4pPr marL="584200" indent="-1778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sz="1600"/>
            </a:lvl4pPr>
            <a:lvl5pPr marL="787400" indent="-1778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86830" y="1665289"/>
            <a:ext cx="5303520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 sz="1600"/>
            </a:lvl1pPr>
            <a:lvl2pPr marL="177800" indent="-1778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sz="1600"/>
            </a:lvl2pPr>
            <a:lvl3pPr marL="381000" indent="-1778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sz="1600"/>
            </a:lvl3pPr>
            <a:lvl4pPr marL="584200" indent="-1778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sz="1600"/>
            </a:lvl4pPr>
            <a:lvl5pPr marL="787400" indent="-1778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5225F53-1C15-499B-9179-65E3B2184C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914EA394-D3CD-41FC-B7FF-082F08C15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9084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4208"/>
            <a:ext cx="5303520" cy="4455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86830" y="2125013"/>
            <a:ext cx="5303520" cy="3996000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86830" y="1664208"/>
            <a:ext cx="5303520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911C489-B226-49BC-B069-119CF8BC96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F47218A4-44FE-4E96-A903-7AD44AF4E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6751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86830" y="2125013"/>
            <a:ext cx="5303520" cy="3996000"/>
          </a:xfr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86830" y="1665288"/>
            <a:ext cx="5303520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0" y="2125013"/>
            <a:ext cx="5303520" cy="3996000"/>
          </a:xfr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03520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528E1B-5BDF-48B1-B9CD-A31A996312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6A696DA-71F5-44D5-B231-17F470D2F6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175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4431857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50349" y="1665289"/>
            <a:ext cx="6240000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CFBECF-F261-4066-B77C-A1FCF54AA0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6E9BEEDA-6F6F-4BD9-B1D8-9731D1B037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7696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577882" y="1664208"/>
            <a:ext cx="4112468" cy="4718304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21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1651" y="1664208"/>
            <a:ext cx="6506348" cy="47164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8009483-F3D1-4AD9-8031-CEB4620DB8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1FE75E2-F986-4CD3-8A43-338DEE272C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1377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0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64208"/>
            <a:ext cx="3549549" cy="39319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22401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21226" y="1664208"/>
            <a:ext cx="3549549" cy="39319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40801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40801" y="1664208"/>
            <a:ext cx="3549549" cy="39319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92256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3BAE7D4-2DCE-493F-8804-6735FFDC6D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0AA8666D-884E-4CE4-A16C-E06A6E0BAE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84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1649" y="1664208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27216" y="1664208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2783" y="1664208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78351" y="1664208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1650" y="3108508"/>
            <a:ext cx="2720468" cy="3255264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65486" y="3108508"/>
            <a:ext cx="2712000" cy="3255264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7802" y="3108508"/>
            <a:ext cx="2712000" cy="3255264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993169" y="3108508"/>
            <a:ext cx="2697183" cy="3255264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B36819A-C0CE-4CC8-96BE-D57C8135F4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A14F8B0D-4D62-4988-B307-1BB6BBEEC1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0652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 Page Imag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E5D7BA0-7E63-4F55-8707-FB998AF96C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C1D43B-9933-4650-9DD5-73494BECAE5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60834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1650" y="1664208"/>
            <a:ext cx="54864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3950" y="1664208"/>
            <a:ext cx="54864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1650" y="4065173"/>
            <a:ext cx="54864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03950" y="4065173"/>
            <a:ext cx="54864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504000" y="1856232"/>
            <a:ext cx="1968000" cy="1476000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15283" y="1856232"/>
            <a:ext cx="1968000" cy="1476000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504000" y="4256213"/>
            <a:ext cx="1968000" cy="1476000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15283" y="4256213"/>
            <a:ext cx="1968000" cy="1476000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700050" y="1856232"/>
            <a:ext cx="3288000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387758" y="1856232"/>
            <a:ext cx="3302592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700050" y="4256213"/>
            <a:ext cx="3288000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387758" y="4256213"/>
            <a:ext cx="3302592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14920E0-BAB9-44E6-A33A-5F4B6E751C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B186F496-8F3D-4D1B-850D-31517B35E6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66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1650" y="1857892"/>
            <a:ext cx="5486400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03950" y="1857892"/>
            <a:ext cx="5486400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501650" y="1664208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3950" y="1664208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77843" y="1857892"/>
            <a:ext cx="1210207" cy="5492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46189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4074C3BE-314B-470C-927B-DBC4A457D9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8EE9A28-CEAF-410C-B504-E930E2347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844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1650" y="1664208"/>
            <a:ext cx="54864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3950" y="1664208"/>
            <a:ext cx="54864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46189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01650" y="4103518"/>
            <a:ext cx="54864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203950" y="4103518"/>
            <a:ext cx="54864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48669" y="4280504"/>
            <a:ext cx="1239381" cy="5492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46190" y="4280504"/>
            <a:ext cx="1244160" cy="5492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77843" y="1857892"/>
            <a:ext cx="1210207" cy="5492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3CAAD7DA-8C87-4BD9-82C1-81D09B5A7A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9957D34C-FCB8-47FD-97FA-BF6A4F7FE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DE12908D-2FA0-48AB-B2FF-08FF433571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1650" y="1857892"/>
            <a:ext cx="5486400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8DB1A9EF-276C-4FE9-B33D-E2267D9DB46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3950" y="1857892"/>
            <a:ext cx="5486400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C2A7C1E0-8314-4B78-902A-0828B984B27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01650" y="4280503"/>
            <a:ext cx="5486400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9057B8DE-1E5B-4E78-8FC1-456B14A880F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3950" y="4280503"/>
            <a:ext cx="5486400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9810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1651" y="1664208"/>
            <a:ext cx="36957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06398" y="1664208"/>
            <a:ext cx="3683953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73075" y="1664208"/>
            <a:ext cx="36576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/>
          </p:nvPr>
        </p:nvSpPr>
        <p:spPr>
          <a:xfrm>
            <a:off x="501651" y="3832225"/>
            <a:ext cx="3683949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18"/>
          <p:cNvSpPr>
            <a:spLocks noGrp="1"/>
          </p:cNvSpPr>
          <p:nvPr>
            <p:ph idx="16"/>
          </p:nvPr>
        </p:nvSpPr>
        <p:spPr>
          <a:xfrm>
            <a:off x="4267200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18"/>
          <p:cNvSpPr>
            <a:spLocks noGrp="1"/>
          </p:cNvSpPr>
          <p:nvPr>
            <p:ph idx="17"/>
          </p:nvPr>
        </p:nvSpPr>
        <p:spPr>
          <a:xfrm>
            <a:off x="8006398" y="3832225"/>
            <a:ext cx="3683953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F15AF63-D425-4D3F-B484-4B7A0F329F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7002A92-1CF7-42F5-B761-7DB3C2CF11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388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1650" y="1665289"/>
            <a:ext cx="5594351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939BF43-6ABE-4327-81AC-7892A04773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4133C46-CE37-4404-B4D0-9DFA12410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1255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3346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79D3799-9A6C-45EE-B3ED-0F77AAB6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88800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8993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2920" y="1665291"/>
            <a:ext cx="9281160" cy="4718304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B4464A84-542A-4D1A-8583-EEE0342E31D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12EEE0C-4EE5-49C0-A99D-660B1A86B5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2547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325711" y="1851441"/>
            <a:ext cx="3540577" cy="3845754"/>
          </a:xfrm>
        </p:spPr>
        <p:txBody>
          <a:bodyPr>
            <a:noAutofit/>
          </a:bodyPr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4000" y="1851441"/>
            <a:ext cx="3560000" cy="3845754"/>
          </a:xfrm>
        </p:spPr>
        <p:txBody>
          <a:bodyPr>
            <a:noAutofit/>
          </a:bodyPr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128000" y="1851441"/>
            <a:ext cx="3571153" cy="3845754"/>
          </a:xfrm>
        </p:spPr>
        <p:txBody>
          <a:bodyPr>
            <a:noAutofit/>
          </a:bodyPr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E69DF469-1C05-4DC1-B6C9-2712D9E1B8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DBFC5B-8E23-48FC-97C3-38FCFE6253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CD5844-47E7-4F53-AA86-AC151A6DAE0F}"/>
              </a:ext>
            </a:extLst>
          </p:cNvPr>
          <p:cNvSpPr/>
          <p:nvPr userDrawn="1"/>
        </p:nvSpPr>
        <p:spPr>
          <a:xfrm>
            <a:off x="4278313" y="166420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B1E0F0-C8EC-4021-A4CD-FBE449C92EF7}"/>
              </a:ext>
            </a:extLst>
          </p:cNvPr>
          <p:cNvSpPr/>
          <p:nvPr userDrawn="1"/>
        </p:nvSpPr>
        <p:spPr>
          <a:xfrm>
            <a:off x="469900" y="166420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BB15F7-AD41-43E6-8AA9-C473BE405C8C}"/>
              </a:ext>
            </a:extLst>
          </p:cNvPr>
          <p:cNvSpPr/>
          <p:nvPr userDrawn="1"/>
        </p:nvSpPr>
        <p:spPr>
          <a:xfrm>
            <a:off x="8104176" y="166420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2007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ith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502920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tx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F939DF8-C67D-4ED5-9DBC-98F2B43BDAEA}"/>
              </a:ext>
            </a:extLst>
          </p:cNvPr>
          <p:cNvSpPr txBox="1">
            <a:spLocks/>
          </p:cNvSpPr>
          <p:nvPr userDrawn="1"/>
        </p:nvSpPr>
        <p:spPr bwMode="gray">
          <a:xfrm>
            <a:off x="3417931" y="725455"/>
            <a:ext cx="5356735" cy="5356735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vert="horz" lIns="108000" tIns="108000" rIns="108000" bIns="108000" rtlCol="0" anchor="ctr" anchorCtr="0">
            <a:normAutofit/>
          </a:bodyPr>
          <a:lstStyle>
            <a:lvl1pPr algn="ctr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31926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098350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8783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3566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EA7B5E5-1F8D-43CD-9AD2-8B87181DC5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D0DD3CDC-03F0-45B8-ACB9-8564649155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73511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2920" y="2556000"/>
            <a:ext cx="2592000" cy="3394800"/>
          </a:xfrm>
        </p:spPr>
        <p:txBody>
          <a:bodyPr>
            <a:noAutofit/>
          </a:bodyPr>
          <a:lstStyle>
            <a:lvl1pPr marL="0" indent="0">
              <a:defRPr b="1">
                <a:solidFill>
                  <a:schemeClr val="bg1"/>
                </a:solidFill>
                <a:latin typeface="+mj-lt"/>
              </a:defRPr>
            </a:lvl1pPr>
            <a:lvl2pPr marL="139700" indent="-1397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304800" indent="-1397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69900" indent="-1397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635000" indent="-1397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01906" y="2556000"/>
            <a:ext cx="2592000" cy="3394800"/>
          </a:xfrm>
        </p:spPr>
        <p:txBody>
          <a:bodyPr>
            <a:noAutofit/>
          </a:bodyPr>
          <a:lstStyle>
            <a:lvl1pPr marL="0" indent="0">
              <a:defRPr b="1">
                <a:solidFill>
                  <a:schemeClr val="bg1"/>
                </a:solidFill>
                <a:latin typeface="+mj-lt"/>
              </a:defRPr>
            </a:lvl1pPr>
            <a:lvl2pPr marL="139700" indent="-1397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304800" indent="-1397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69900" indent="-1397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635000" indent="-1397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9249" y="2556000"/>
            <a:ext cx="2592000" cy="3394800"/>
          </a:xfrm>
        </p:spPr>
        <p:txBody>
          <a:bodyPr>
            <a:noAutofit/>
          </a:bodyPr>
          <a:lstStyle>
            <a:lvl1pPr marL="0" indent="0">
              <a:defRPr b="1">
                <a:solidFill>
                  <a:schemeClr val="bg1"/>
                </a:solidFill>
                <a:latin typeface="+mj-lt"/>
              </a:defRPr>
            </a:lvl1pPr>
            <a:lvl2pPr marL="139700" indent="-1397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304800" indent="-1397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69900" indent="-1397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635000" indent="-1397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5578" y="2556000"/>
            <a:ext cx="2592000" cy="3394800"/>
          </a:xfrm>
        </p:spPr>
        <p:txBody>
          <a:bodyPr>
            <a:noAutofit/>
          </a:bodyPr>
          <a:lstStyle>
            <a:lvl1pPr marL="0" indent="0">
              <a:defRPr b="1">
                <a:solidFill>
                  <a:schemeClr val="bg1"/>
                </a:solidFill>
                <a:latin typeface="+mj-lt"/>
              </a:defRPr>
            </a:lvl1pPr>
            <a:lvl2pPr marL="139700" indent="-1397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304800" indent="-1397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69900" indent="-1397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635000" indent="-1397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9225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92256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noProof="0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236B9B6E-615E-4810-AD41-CE9F28A96F3D}"/>
              </a:ext>
            </a:extLst>
          </p:cNvPr>
          <p:cNvSpPr txBox="1"/>
          <p:nvPr userDrawn="1"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2231384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900"/>
            </a:lvl1pPr>
          </a:lstStyle>
          <a:p>
            <a:pPr marR="508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>
            <a:noAutofit/>
          </a:bodyPr>
          <a:lstStyle>
            <a:lvl1pPr algn="ctr">
              <a:defRPr sz="900"/>
            </a:lvl1pPr>
          </a:lstStyle>
          <a:p>
            <a:r>
              <a:rPr lang="en-GB" sz="900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9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BFB952-2833-4770-B558-09EBDEAF842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02920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304A3004-86B0-4C46-8FB4-FC9E45DC48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28CD1CC6-61E4-4EA8-BD04-0FA5CC6C63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CC14FC-1DA8-4071-A1E9-5623D428D0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3BCD6035-CB07-42B5-B50C-6B88DB0441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46223369-9753-4851-8485-49FD758052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6C9EF874-254F-48B5-ABBC-6AB12E52A3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4EF4D6BB-7A38-422E-A209-8429CB5CA9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E7FF38AF-351F-43A5-9C50-A18F3A7A5C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23334D6B-5EE0-41DA-AEBA-6C8F35E7D64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F9A8AD37-1780-42CD-B3E6-3FF418FA05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74399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900">
                <a:solidFill>
                  <a:schemeClr val="bg1"/>
                </a:solidFill>
              </a:defRPr>
            </a:lvl1pPr>
          </a:lstStyle>
          <a:p>
            <a:pPr marR="508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>
            <a:noAutofit/>
          </a:bodyPr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 sz="900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BE0613-D0C6-405A-ACD6-58EF0477427B}"/>
              </a:ext>
            </a:extLst>
          </p:cNvPr>
          <p:cNvGrpSpPr>
            <a:grpSpLocks noChangeAspect="1"/>
          </p:cNvGrpSpPr>
          <p:nvPr/>
        </p:nvGrpSpPr>
        <p:grpSpPr>
          <a:xfrm>
            <a:off x="50292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D362D39-3352-4BA0-AC51-553983A7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156DAFF-F101-4061-AA75-F8EEDC00F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5667AB23-84F3-44E4-B904-5D4D3A9B3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2CE4E7F-CB40-4545-80AF-423201F72F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A7B265B2-4EA1-416A-A272-49E48905C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3744CD22-C3A3-4D80-AB50-3E6D34833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046CB4E-F174-491D-9CAB-2A9115985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8B2D79F2-05A8-4E1C-A4D8-725E52963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9EA13742-485A-4EC3-BF90-9FD12F905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D44DAC1-76F0-42F6-93C9-61B9C3054D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5200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D9B25E43-ACA5-4BFC-98CD-B96634D5AD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01652" y="5427647"/>
            <a:ext cx="4446269" cy="323165"/>
          </a:xfr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defRPr sz="2100" b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Headline Calibri Bold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E5D7BA0-7E63-4F55-8707-FB998AF96C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652" y="5795516"/>
            <a:ext cx="4446269" cy="323165"/>
          </a:xfrm>
          <a:prstGeom prst="rect">
            <a:avLst/>
          </a:prstGeom>
        </p:spPr>
        <p:txBody>
          <a:bodyPr>
            <a:spAutoFit/>
          </a:bodyPr>
          <a:lstStyle>
            <a:lvl1pPr>
              <a:spcAft>
                <a:spcPts val="0"/>
              </a:spcAft>
              <a:defRPr sz="210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Subheading Calibri Light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7244CE2-BD0C-4CD6-8E4C-097BF418D3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1652" y="6203951"/>
            <a:ext cx="4446269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spcAft>
                <a:spcPts val="0"/>
              </a:spcAft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Subtitle or date Calibri Regular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5D7589-7677-48CF-A88E-BC8C37952115}"/>
              </a:ext>
            </a:extLst>
          </p:cNvPr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885D5762-D370-4F92-B656-96276D15A2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71759DA-1FFF-44EB-9067-E76FA055A01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C8585C1A-88D0-4C6E-AD2A-F9AE44FDA9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742B3111-AE83-4CC8-9B80-26077D26CB9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08B2B766-A7AE-4EF2-B120-D91C7957F2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AA3CFCB1-5C63-4E85-98FD-D7F282744B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DDA35D9E-D766-4384-9A78-10FBF4F5EA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26A6210E-50F4-4B60-934F-264FF8822A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16CF8A92-0055-4D7A-8169-E8F539CECF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07FDB7C9-2D1D-49BF-8EAB-C3BCD74F9E3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481799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1695F5-3273-4893-BD5F-949B7E2F7609}"/>
              </a:ext>
            </a:extLst>
          </p:cNvPr>
          <p:cNvSpPr txBox="1"/>
          <p:nvPr userDrawn="1"/>
        </p:nvSpPr>
        <p:spPr>
          <a:xfrm>
            <a:off x="501649" y="647700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fr-FR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2023. For information, contact Deloitte Touche </a:t>
            </a:r>
            <a:r>
              <a:rPr lang="fr-FR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Tohmatsu</a:t>
            </a:r>
            <a:r>
              <a:rPr lang="fr-FR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Limited.</a:t>
            </a:r>
          </a:p>
        </p:txBody>
      </p:sp>
    </p:spTree>
    <p:extLst>
      <p:ext uri="{BB962C8B-B14F-4D97-AF65-F5344CB8AC3E}">
        <p14:creationId xmlns:p14="http://schemas.microsoft.com/office/powerpoint/2010/main" val="5985670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670834"/>
            <a:ext cx="10541000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461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 accent 1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2920" y="1700213"/>
            <a:ext cx="10418233" cy="1592403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2920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EBC2215E-CA5B-4A44-B116-099D2CC850CA}"/>
              </a:ext>
            </a:extLst>
          </p:cNvPr>
          <p:cNvSpPr txBox="1"/>
          <p:nvPr userDrawn="1"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678301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 accent 2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501649" y="1705668"/>
            <a:ext cx="10418233" cy="1592403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49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C7EF673E-A3E8-488B-837A-AE4C6B95D593}"/>
              </a:ext>
            </a:extLst>
          </p:cNvPr>
          <p:cNvSpPr txBox="1"/>
          <p:nvPr userDrawn="1"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470439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 accent 3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49" y="1705668"/>
            <a:ext cx="10418233" cy="1592403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49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58F2F679-079F-4E9C-9309-03BC79A6F930}"/>
              </a:ext>
            </a:extLst>
          </p:cNvPr>
          <p:cNvSpPr txBox="1"/>
          <p:nvPr userDrawn="1"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831167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 accent 4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501649" y="1705668"/>
            <a:ext cx="10418233" cy="1592403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49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19AA459A-CC10-4D54-877C-57A516555DB8}"/>
              </a:ext>
            </a:extLst>
          </p:cNvPr>
          <p:cNvSpPr txBox="1"/>
          <p:nvPr userDrawn="1"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390220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7"/>
            </p:custDataLst>
            <p:extLst>
              <p:ext uri="{D42A27DB-BD31-4B8C-83A1-F6EECF244321}">
                <p14:modId xmlns:p14="http://schemas.microsoft.com/office/powerpoint/2010/main" val="308715144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8" imgW="270" imgH="270" progId="TCLayout.ActiveDocument.1">
                  <p:embed/>
                </p:oleObj>
              </mc:Choice>
              <mc:Fallback>
                <p:oleObj name="think-cell Slide" r:id="rId48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3098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Copyright"/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</a:t>
            </a:r>
            <a:r>
              <a:rPr lang="en-US" sz="900" noProof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2023 </a:t>
            </a: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Development LLC. All rights reserved.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5644" y="6477000"/>
            <a:ext cx="30861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395" y="6477000"/>
            <a:ext cx="3439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9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A463779A-5FA6-46BB-A830-682585DD6BBA}" type="slidenum">
              <a:rPr lang="en-US" smtClean="0"/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5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  <p:sldLayoutId id="2147483985" r:id="rId18"/>
    <p:sldLayoutId id="2147483964" r:id="rId19"/>
    <p:sldLayoutId id="2147483987" r:id="rId20"/>
    <p:sldLayoutId id="2147483965" r:id="rId21"/>
    <p:sldLayoutId id="2147483967" r:id="rId22"/>
    <p:sldLayoutId id="2147483968" r:id="rId23"/>
    <p:sldLayoutId id="2147483969" r:id="rId24"/>
    <p:sldLayoutId id="2147483970" r:id="rId25"/>
    <p:sldLayoutId id="2147483971" r:id="rId26"/>
    <p:sldLayoutId id="2147483972" r:id="rId27"/>
    <p:sldLayoutId id="2147483973" r:id="rId28"/>
    <p:sldLayoutId id="2147483974" r:id="rId29"/>
    <p:sldLayoutId id="2147483975" r:id="rId30"/>
    <p:sldLayoutId id="2147483976" r:id="rId31"/>
    <p:sldLayoutId id="2147483977" r:id="rId32"/>
    <p:sldLayoutId id="2147483979" r:id="rId33"/>
    <p:sldLayoutId id="2147483981" r:id="rId34"/>
    <p:sldLayoutId id="2147483982" r:id="rId35"/>
    <p:sldLayoutId id="2147483983" r:id="rId36"/>
    <p:sldLayoutId id="2147483984" r:id="rId37"/>
    <p:sldLayoutId id="2147483986" r:id="rId38"/>
    <p:sldLayoutId id="2147483988" r:id="rId39"/>
    <p:sldLayoutId id="2147483989" r:id="rId40"/>
    <p:sldLayoutId id="2147483990" r:id="rId41"/>
    <p:sldLayoutId id="2147483991" r:id="rId42"/>
    <p:sldLayoutId id="2147483992" r:id="rId43"/>
    <p:sldLayoutId id="2147483993" r:id="rId44"/>
    <p:sldLayoutId id="2147483994" r:id="rId45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13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1397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300" b="0" kern="1200" dirty="0" smtClean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3048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13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4699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635000" indent="-1397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4032" userDrawn="1">
          <p15:clr>
            <a:srgbClr val="F26B43"/>
          </p15:clr>
        </p15:guide>
        <p15:guide id="7" orient="horz" pos="192" userDrawn="1">
          <p15:clr>
            <a:srgbClr val="F26B43"/>
          </p15:clr>
        </p15:guide>
        <p15:guide id="45" orient="horz" pos="2160" userDrawn="1">
          <p15:clr>
            <a:srgbClr val="F26B43"/>
          </p15:clr>
        </p15:guide>
        <p15:guide id="47" pos="312" userDrawn="1">
          <p15:clr>
            <a:srgbClr val="F26B43"/>
          </p15:clr>
        </p15:guide>
        <p15:guide id="48" pos="7368" userDrawn="1">
          <p15:clr>
            <a:srgbClr val="F26B43"/>
          </p15:clr>
        </p15:guide>
        <p15:guide id="50" orient="horz" pos="4104" userDrawn="1">
          <p15:clr>
            <a:srgbClr val="F26B43"/>
          </p15:clr>
        </p15:guide>
        <p15:guide id="59" pos="3840" userDrawn="1">
          <p15:clr>
            <a:srgbClr val="F26B43"/>
          </p15:clr>
        </p15:guide>
        <p15:guide id="61" orient="horz" pos="1056" userDrawn="1">
          <p15:clr>
            <a:srgbClr val="F26B43"/>
          </p15:clr>
        </p15:guide>
        <p15:guide id="62" orient="horz" pos="641" userDrawn="1">
          <p15:clr>
            <a:srgbClr val="F26B43"/>
          </p15:clr>
        </p15:guide>
        <p15:guide id="63" pos="1512" userDrawn="1">
          <p15:clr>
            <a:srgbClr val="F26B43"/>
          </p15:clr>
        </p15:guide>
        <p15:guide id="64" pos="1392" userDrawn="1">
          <p15:clr>
            <a:srgbClr val="F26B43"/>
          </p15:clr>
        </p15:guide>
        <p15:guide id="65" pos="6168" userDrawn="1">
          <p15:clr>
            <a:srgbClr val="F26B43"/>
          </p15:clr>
        </p15:guide>
        <p15:guide id="66" pos="6288" userDrawn="1">
          <p15:clr>
            <a:srgbClr val="F26B43"/>
          </p15:clr>
        </p15:guide>
        <p15:guide id="67" pos="5088" userDrawn="1">
          <p15:clr>
            <a:srgbClr val="F26B43"/>
          </p15:clr>
        </p15:guide>
        <p15:guide id="68" pos="4968" userDrawn="1">
          <p15:clr>
            <a:srgbClr val="F26B43"/>
          </p15:clr>
        </p15:guide>
        <p15:guide id="69" pos="2712" userDrawn="1">
          <p15:clr>
            <a:srgbClr val="F26B43"/>
          </p15:clr>
        </p15:guide>
        <p15:guide id="70" pos="2592" userDrawn="1">
          <p15:clr>
            <a:srgbClr val="F26B43"/>
          </p15:clr>
        </p15:guide>
        <p15:guide id="71" pos="3768" userDrawn="1">
          <p15:clr>
            <a:srgbClr val="F26B43"/>
          </p15:clr>
        </p15:guide>
        <p15:guide id="72" pos="39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chapter/10.1007/978-981-16-0935-0_4" TargetMode="External"/><Relationship Id="rId3" Type="http://schemas.openxmlformats.org/officeDocument/2006/relationships/hyperlink" Target="https://github.com/Sghosh1999" TargetMode="External"/><Relationship Id="rId7" Type="http://schemas.openxmlformats.org/officeDocument/2006/relationships/hyperlink" Target="https://people.deloitte/profile/sayantghosh/aboutm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4.jpg"/><Relationship Id="rId5" Type="http://schemas.openxmlformats.org/officeDocument/2006/relationships/hyperlink" Target="https://www.linkedin.com/in/sayantan-ghosh1999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link.springer.com/chapter/10.1007/978-981-15-8685-9_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ith glasses and beard&#10;&#10;Description automatically generated">
            <a:extLst>
              <a:ext uri="{FF2B5EF4-FFF2-40B4-BE49-F238E27FC236}">
                <a16:creationId xmlns:a16="http://schemas.microsoft.com/office/drawing/2014/main" id="{B64AA8CA-9014-48ED-2955-E3BD0CA02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99" y="162874"/>
            <a:ext cx="958679" cy="12896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824D53-AB84-AA29-58F8-EA5A08A26536}"/>
              </a:ext>
            </a:extLst>
          </p:cNvPr>
          <p:cNvSpPr/>
          <p:nvPr/>
        </p:nvSpPr>
        <p:spPr>
          <a:xfrm>
            <a:off x="1183007" y="162874"/>
            <a:ext cx="3012982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badi" panose="020F0502020204030204" pitchFamily="34" charset="0"/>
              </a:rPr>
              <a:t>Sayantan Ghosh</a:t>
            </a:r>
          </a:p>
          <a:p>
            <a:r>
              <a:rPr lang="en-US" sz="1200" b="1" dirty="0">
                <a:latin typeface="Abadi" panose="020F0502020204030204" pitchFamily="34" charset="0"/>
              </a:rPr>
              <a:t>Consultant Data Scientist – Applied AI</a:t>
            </a:r>
          </a:p>
          <a:p>
            <a:r>
              <a:rPr lang="en-US" sz="1200" dirty="0">
                <a:latin typeface="Abadi" panose="020F0502020204030204" pitchFamily="34" charset="0"/>
              </a:rPr>
              <a:t>Kolkata, West Bengal</a:t>
            </a:r>
          </a:p>
          <a:p>
            <a:r>
              <a:rPr lang="en-US" sz="1200" dirty="0">
                <a:latin typeface="Abadi" panose="020F0502020204030204" pitchFamily="34" charset="0"/>
              </a:rPr>
              <a:t>Tel: +91 6290200929</a:t>
            </a:r>
          </a:p>
          <a:p>
            <a:r>
              <a:rPr lang="en-US" sz="1200" dirty="0">
                <a:latin typeface="Abadi" panose="020F0502020204030204" pitchFamily="34" charset="0"/>
              </a:rPr>
              <a:t>Email : sayantghosh@deloitte.com</a:t>
            </a:r>
          </a:p>
        </p:txBody>
      </p:sp>
      <p:pic>
        <p:nvPicPr>
          <p:cNvPr id="6" name="Picture 5" descr="A blue cat in a circl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887F56D7-BDF4-139E-E410-78EA1099F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007" y="1100137"/>
            <a:ext cx="352425" cy="352425"/>
          </a:xfrm>
          <a:prstGeom prst="rect">
            <a:avLst/>
          </a:prstGeom>
          <a:solidFill>
            <a:schemeClr val="bg1"/>
          </a:solidFill>
          <a:effectLst>
            <a:softEdge rad="12700"/>
          </a:effectLst>
        </p:spPr>
      </p:pic>
      <p:pic>
        <p:nvPicPr>
          <p:cNvPr id="8" name="Picture 7" descr="A blue circle with white letters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2D5F5F5A-FBCD-B2F5-87A7-A2ECBB509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1847" y="1100137"/>
            <a:ext cx="352425" cy="352425"/>
          </a:xfrm>
          <a:prstGeom prst="rect">
            <a:avLst/>
          </a:prstGeom>
        </p:spPr>
      </p:pic>
      <p:sp>
        <p:nvSpPr>
          <p:cNvPr id="9" name="Rounded Rectangle 151">
            <a:extLst>
              <a:ext uri="{FF2B5EF4-FFF2-40B4-BE49-F238E27FC236}">
                <a16:creationId xmlns:a16="http://schemas.microsoft.com/office/drawing/2014/main" id="{7CCF102E-6570-C5FE-5B73-A137D170F1AF}"/>
              </a:ext>
            </a:extLst>
          </p:cNvPr>
          <p:cNvSpPr/>
          <p:nvPr/>
        </p:nvSpPr>
        <p:spPr bwMode="gray">
          <a:xfrm>
            <a:off x="201873" y="1525700"/>
            <a:ext cx="5417877" cy="2798650"/>
          </a:xfrm>
          <a:prstGeom prst="roundRect">
            <a:avLst>
              <a:gd name="adj" fmla="val 4546"/>
            </a:avLst>
          </a:prstGeom>
          <a:noFill/>
          <a:ln w="6350" algn="ctr">
            <a:solidFill>
              <a:srgbClr val="009A44"/>
            </a:solidFill>
            <a:miter lim="800000"/>
            <a:headEnd/>
            <a:tailEnd/>
          </a:ln>
        </p:spPr>
        <p:txBody>
          <a:bodyPr wrap="square" lIns="88900" tIns="457200" rIns="88900" bIns="88900" rtlCol="0" anchor="t"/>
          <a:lstStyle/>
          <a:p>
            <a:pPr algn="l"/>
            <a:endParaRPr lang="en-US" sz="1000" dirty="0">
              <a:solidFill>
                <a:srgbClr val="43B02A"/>
              </a:solidFill>
              <a:latin typeface="Abadi Extra Light" panose="020F050202020403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37C13C9-E6A9-C33F-9AC5-DBDAC277BD68}"/>
              </a:ext>
            </a:extLst>
          </p:cNvPr>
          <p:cNvSpPr/>
          <p:nvPr/>
        </p:nvSpPr>
        <p:spPr bwMode="gray">
          <a:xfrm flipV="1">
            <a:off x="192263" y="1523993"/>
            <a:ext cx="2242596" cy="273621"/>
          </a:xfrm>
          <a:custGeom>
            <a:avLst/>
            <a:gdLst>
              <a:gd name="connsiteX0" fmla="*/ 0 w 2998555"/>
              <a:gd name="connsiteY0" fmla="*/ 0 h 442912"/>
              <a:gd name="connsiteX1" fmla="*/ 2998555 w 2998555"/>
              <a:gd name="connsiteY1" fmla="*/ 0 h 442912"/>
              <a:gd name="connsiteX2" fmla="*/ 2998555 w 2998555"/>
              <a:gd name="connsiteY2" fmla="*/ 442912 h 442912"/>
              <a:gd name="connsiteX3" fmla="*/ 0 w 2998555"/>
              <a:gd name="connsiteY3" fmla="*/ 442912 h 442912"/>
              <a:gd name="connsiteX4" fmla="*/ 0 w 2998555"/>
              <a:gd name="connsiteY4" fmla="*/ 0 h 442912"/>
              <a:gd name="connsiteX0" fmla="*/ 0 w 2998555"/>
              <a:gd name="connsiteY0" fmla="*/ 0 h 442912"/>
              <a:gd name="connsiteX1" fmla="*/ 2998555 w 2998555"/>
              <a:gd name="connsiteY1" fmla="*/ 0 h 442912"/>
              <a:gd name="connsiteX2" fmla="*/ 2888030 w 2998555"/>
              <a:gd name="connsiteY2" fmla="*/ 233164 h 442912"/>
              <a:gd name="connsiteX3" fmla="*/ 2998555 w 2998555"/>
              <a:gd name="connsiteY3" fmla="*/ 442912 h 442912"/>
              <a:gd name="connsiteX4" fmla="*/ 0 w 2998555"/>
              <a:gd name="connsiteY4" fmla="*/ 442912 h 442912"/>
              <a:gd name="connsiteX5" fmla="*/ 0 w 2998555"/>
              <a:gd name="connsiteY5" fmla="*/ 0 h 442912"/>
              <a:gd name="connsiteX0" fmla="*/ 0 w 2998555"/>
              <a:gd name="connsiteY0" fmla="*/ 0 h 442912"/>
              <a:gd name="connsiteX1" fmla="*/ 2998555 w 2998555"/>
              <a:gd name="connsiteY1" fmla="*/ 0 h 442912"/>
              <a:gd name="connsiteX2" fmla="*/ 2888030 w 2998555"/>
              <a:gd name="connsiteY2" fmla="*/ 233164 h 442912"/>
              <a:gd name="connsiteX3" fmla="*/ 2897933 w 2998555"/>
              <a:gd name="connsiteY3" fmla="*/ 239766 h 442912"/>
              <a:gd name="connsiteX4" fmla="*/ 2998555 w 2998555"/>
              <a:gd name="connsiteY4" fmla="*/ 442912 h 442912"/>
              <a:gd name="connsiteX5" fmla="*/ 0 w 2998555"/>
              <a:gd name="connsiteY5" fmla="*/ 442912 h 442912"/>
              <a:gd name="connsiteX6" fmla="*/ 0 w 2998555"/>
              <a:gd name="connsiteY6" fmla="*/ 0 h 442912"/>
              <a:gd name="connsiteX0" fmla="*/ 0 w 2998555"/>
              <a:gd name="connsiteY0" fmla="*/ 0 h 442912"/>
              <a:gd name="connsiteX1" fmla="*/ 2998555 w 2998555"/>
              <a:gd name="connsiteY1" fmla="*/ 0 h 442912"/>
              <a:gd name="connsiteX2" fmla="*/ 2888030 w 2998555"/>
              <a:gd name="connsiteY2" fmla="*/ 233164 h 442912"/>
              <a:gd name="connsiteX3" fmla="*/ 2897933 w 2998555"/>
              <a:gd name="connsiteY3" fmla="*/ 239766 h 442912"/>
              <a:gd name="connsiteX4" fmla="*/ 2998555 w 2998555"/>
              <a:gd name="connsiteY4" fmla="*/ 442912 h 442912"/>
              <a:gd name="connsiteX5" fmla="*/ 0 w 2998555"/>
              <a:gd name="connsiteY5" fmla="*/ 442912 h 442912"/>
              <a:gd name="connsiteX6" fmla="*/ 0 w 2998555"/>
              <a:gd name="connsiteY6" fmla="*/ 0 h 442912"/>
              <a:gd name="connsiteX0" fmla="*/ 0 w 3086095"/>
              <a:gd name="connsiteY0" fmla="*/ 0 h 442912"/>
              <a:gd name="connsiteX1" fmla="*/ 2998555 w 3086095"/>
              <a:gd name="connsiteY1" fmla="*/ 0 h 442912"/>
              <a:gd name="connsiteX2" fmla="*/ 2888030 w 3086095"/>
              <a:gd name="connsiteY2" fmla="*/ 233164 h 442912"/>
              <a:gd name="connsiteX3" fmla="*/ 3086095 w 3086095"/>
              <a:gd name="connsiteY3" fmla="*/ 292583 h 442912"/>
              <a:gd name="connsiteX4" fmla="*/ 2998555 w 3086095"/>
              <a:gd name="connsiteY4" fmla="*/ 442912 h 442912"/>
              <a:gd name="connsiteX5" fmla="*/ 0 w 3086095"/>
              <a:gd name="connsiteY5" fmla="*/ 442912 h 442912"/>
              <a:gd name="connsiteX6" fmla="*/ 0 w 3086095"/>
              <a:gd name="connsiteY6" fmla="*/ 0 h 442912"/>
              <a:gd name="connsiteX0" fmla="*/ 0 w 3086095"/>
              <a:gd name="connsiteY0" fmla="*/ 0 h 442912"/>
              <a:gd name="connsiteX1" fmla="*/ 2998555 w 3086095"/>
              <a:gd name="connsiteY1" fmla="*/ 0 h 442912"/>
              <a:gd name="connsiteX2" fmla="*/ 2888030 w 3086095"/>
              <a:gd name="connsiteY2" fmla="*/ 233164 h 442912"/>
              <a:gd name="connsiteX3" fmla="*/ 3086095 w 3086095"/>
              <a:gd name="connsiteY3" fmla="*/ 292583 h 442912"/>
              <a:gd name="connsiteX4" fmla="*/ 2998555 w 3086095"/>
              <a:gd name="connsiteY4" fmla="*/ 442912 h 442912"/>
              <a:gd name="connsiteX5" fmla="*/ 0 w 3086095"/>
              <a:gd name="connsiteY5" fmla="*/ 442912 h 442912"/>
              <a:gd name="connsiteX6" fmla="*/ 0 w 3086095"/>
              <a:gd name="connsiteY6" fmla="*/ 0 h 442912"/>
              <a:gd name="connsiteX0" fmla="*/ 0 w 3187161"/>
              <a:gd name="connsiteY0" fmla="*/ 0 h 442912"/>
              <a:gd name="connsiteX1" fmla="*/ 2998555 w 3187161"/>
              <a:gd name="connsiteY1" fmla="*/ 0 h 442912"/>
              <a:gd name="connsiteX2" fmla="*/ 2888030 w 3187161"/>
              <a:gd name="connsiteY2" fmla="*/ 233164 h 442912"/>
              <a:gd name="connsiteX3" fmla="*/ 2998555 w 3187161"/>
              <a:gd name="connsiteY3" fmla="*/ 442912 h 442912"/>
              <a:gd name="connsiteX4" fmla="*/ 0 w 3187161"/>
              <a:gd name="connsiteY4" fmla="*/ 442912 h 442912"/>
              <a:gd name="connsiteX5" fmla="*/ 0 w 3187161"/>
              <a:gd name="connsiteY5" fmla="*/ 0 h 442912"/>
              <a:gd name="connsiteX0" fmla="*/ 0 w 2998605"/>
              <a:gd name="connsiteY0" fmla="*/ 0 h 442912"/>
              <a:gd name="connsiteX1" fmla="*/ 2998555 w 2998605"/>
              <a:gd name="connsiteY1" fmla="*/ 0 h 442912"/>
              <a:gd name="connsiteX2" fmla="*/ 2888030 w 2998605"/>
              <a:gd name="connsiteY2" fmla="*/ 233164 h 442912"/>
              <a:gd name="connsiteX3" fmla="*/ 2998555 w 2998605"/>
              <a:gd name="connsiteY3" fmla="*/ 442912 h 442912"/>
              <a:gd name="connsiteX4" fmla="*/ 0 w 2998605"/>
              <a:gd name="connsiteY4" fmla="*/ 442912 h 442912"/>
              <a:gd name="connsiteX5" fmla="*/ 0 w 2998605"/>
              <a:gd name="connsiteY5" fmla="*/ 0 h 442912"/>
              <a:gd name="connsiteX0" fmla="*/ 0 w 2998605"/>
              <a:gd name="connsiteY0" fmla="*/ 0 h 442912"/>
              <a:gd name="connsiteX1" fmla="*/ 2998555 w 2998605"/>
              <a:gd name="connsiteY1" fmla="*/ 0 h 442912"/>
              <a:gd name="connsiteX2" fmla="*/ 2888030 w 2998605"/>
              <a:gd name="connsiteY2" fmla="*/ 233164 h 442912"/>
              <a:gd name="connsiteX3" fmla="*/ 2998555 w 2998605"/>
              <a:gd name="connsiteY3" fmla="*/ 442912 h 442912"/>
              <a:gd name="connsiteX4" fmla="*/ 0 w 2998605"/>
              <a:gd name="connsiteY4" fmla="*/ 442912 h 442912"/>
              <a:gd name="connsiteX5" fmla="*/ 0 w 2998605"/>
              <a:gd name="connsiteY5" fmla="*/ 0 h 442912"/>
              <a:gd name="connsiteX0" fmla="*/ 0 w 2998602"/>
              <a:gd name="connsiteY0" fmla="*/ 0 h 442912"/>
              <a:gd name="connsiteX1" fmla="*/ 2998555 w 2998602"/>
              <a:gd name="connsiteY1" fmla="*/ 0 h 442912"/>
              <a:gd name="connsiteX2" fmla="*/ 2888030 w 2998602"/>
              <a:gd name="connsiteY2" fmla="*/ 233164 h 442912"/>
              <a:gd name="connsiteX3" fmla="*/ 2998555 w 2998602"/>
              <a:gd name="connsiteY3" fmla="*/ 442912 h 442912"/>
              <a:gd name="connsiteX4" fmla="*/ 0 w 2998602"/>
              <a:gd name="connsiteY4" fmla="*/ 442912 h 442912"/>
              <a:gd name="connsiteX5" fmla="*/ 0 w 2998602"/>
              <a:gd name="connsiteY5" fmla="*/ 0 h 442912"/>
              <a:gd name="connsiteX0" fmla="*/ 0 w 2998600"/>
              <a:gd name="connsiteY0" fmla="*/ 0 h 442912"/>
              <a:gd name="connsiteX1" fmla="*/ 2998555 w 2998600"/>
              <a:gd name="connsiteY1" fmla="*/ 0 h 442912"/>
              <a:gd name="connsiteX2" fmla="*/ 2881428 w 2998600"/>
              <a:gd name="connsiteY2" fmla="*/ 213357 h 442912"/>
              <a:gd name="connsiteX3" fmla="*/ 2998555 w 2998600"/>
              <a:gd name="connsiteY3" fmla="*/ 442912 h 442912"/>
              <a:gd name="connsiteX4" fmla="*/ 0 w 2998600"/>
              <a:gd name="connsiteY4" fmla="*/ 442912 h 442912"/>
              <a:gd name="connsiteX5" fmla="*/ 0 w 2998600"/>
              <a:gd name="connsiteY5" fmla="*/ 0 h 442912"/>
              <a:gd name="connsiteX0" fmla="*/ 0 w 3192104"/>
              <a:gd name="connsiteY0" fmla="*/ 0 h 442912"/>
              <a:gd name="connsiteX1" fmla="*/ 2998555 w 3192104"/>
              <a:gd name="connsiteY1" fmla="*/ 0 h 442912"/>
              <a:gd name="connsiteX2" fmla="*/ 3192104 w 3192104"/>
              <a:gd name="connsiteY2" fmla="*/ 224045 h 442912"/>
              <a:gd name="connsiteX3" fmla="*/ 2998555 w 3192104"/>
              <a:gd name="connsiteY3" fmla="*/ 442912 h 442912"/>
              <a:gd name="connsiteX4" fmla="*/ 0 w 3192104"/>
              <a:gd name="connsiteY4" fmla="*/ 442912 h 442912"/>
              <a:gd name="connsiteX5" fmla="*/ 0 w 3192104"/>
              <a:gd name="connsiteY5" fmla="*/ 0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2104" h="442912">
                <a:moveTo>
                  <a:pt x="0" y="0"/>
                </a:moveTo>
                <a:lnTo>
                  <a:pt x="2998555" y="0"/>
                </a:lnTo>
                <a:cubicBezTo>
                  <a:pt x="3001326" y="5097"/>
                  <a:pt x="3186032" y="215647"/>
                  <a:pt x="3192104" y="224045"/>
                </a:cubicBezTo>
                <a:cubicBezTo>
                  <a:pt x="3192104" y="225240"/>
                  <a:pt x="2997935" y="437664"/>
                  <a:pt x="2998555" y="442912"/>
                </a:cubicBez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solidFill>
            <a:srgbClr val="009A44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10113F-220A-21CD-AC4A-34E0ADE48702}"/>
              </a:ext>
            </a:extLst>
          </p:cNvPr>
          <p:cNvSpPr/>
          <p:nvPr/>
        </p:nvSpPr>
        <p:spPr>
          <a:xfrm>
            <a:off x="313699" y="1556660"/>
            <a:ext cx="144751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Career Highlights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E7793E-5B3B-75DD-F72F-9D72C2B5A71C}"/>
              </a:ext>
            </a:extLst>
          </p:cNvPr>
          <p:cNvSpPr txBox="1"/>
          <p:nvPr/>
        </p:nvSpPr>
        <p:spPr>
          <a:xfrm>
            <a:off x="2072417" y="1133454"/>
            <a:ext cx="8138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dirty="0">
                <a:solidFill>
                  <a:srgbClr val="43B02A"/>
                </a:solidFill>
                <a:hlinkClick r:id="rId7"/>
              </a:rPr>
              <a:t>Profile</a:t>
            </a:r>
            <a:endParaRPr lang="en-IN" dirty="0">
              <a:solidFill>
                <a:srgbClr val="43B02A"/>
              </a:solidFill>
            </a:endParaRPr>
          </a:p>
        </p:txBody>
      </p:sp>
      <p:sp>
        <p:nvSpPr>
          <p:cNvPr id="15" name="Rounded Rectangle 151">
            <a:extLst>
              <a:ext uri="{FF2B5EF4-FFF2-40B4-BE49-F238E27FC236}">
                <a16:creationId xmlns:a16="http://schemas.microsoft.com/office/drawing/2014/main" id="{794D680E-9B92-2A28-57AB-5AE085519654}"/>
              </a:ext>
            </a:extLst>
          </p:cNvPr>
          <p:cNvSpPr/>
          <p:nvPr/>
        </p:nvSpPr>
        <p:spPr bwMode="gray">
          <a:xfrm>
            <a:off x="211398" y="4430072"/>
            <a:ext cx="5417877" cy="1856428"/>
          </a:xfrm>
          <a:prstGeom prst="roundRect">
            <a:avLst>
              <a:gd name="adj" fmla="val 4546"/>
            </a:avLst>
          </a:prstGeom>
          <a:noFill/>
          <a:ln w="6350" algn="ctr">
            <a:solidFill>
              <a:srgbClr val="009A44"/>
            </a:solidFill>
            <a:miter lim="800000"/>
            <a:headEnd/>
            <a:tailEnd/>
          </a:ln>
        </p:spPr>
        <p:txBody>
          <a:bodyPr wrap="square" lIns="88900" tIns="457200" rIns="88900" bIns="88900" rtlCol="0" anchor="t"/>
          <a:lstStyle/>
          <a:p>
            <a:pPr algn="l"/>
            <a:r>
              <a:rPr lang="en-IN" sz="1100" b="0" i="0" u="none" strike="noStrike" baseline="0" dirty="0">
                <a:latin typeface="Abadi" panose="020F0502020204030204" pitchFamily="34" charset="0"/>
              </a:rPr>
              <a:t>• </a:t>
            </a:r>
            <a:r>
              <a:rPr lang="en-IN" sz="1100" b="1" i="0" u="none" strike="noStrike" baseline="0" dirty="0">
                <a:latin typeface="Abadi" panose="020F0502020204030204" pitchFamily="34" charset="0"/>
              </a:rPr>
              <a:t>Frameworks: </a:t>
            </a:r>
            <a:r>
              <a:rPr lang="en-IN" sz="1100" b="0" i="0" u="none" strike="noStrike" baseline="0" dirty="0">
                <a:latin typeface="Abadi" panose="020F0502020204030204" pitchFamily="34" charset="0"/>
              </a:rPr>
              <a:t>Scikit, darts, tensorflow, keras, langchain, llamaindex, NLTK, </a:t>
            </a:r>
            <a:r>
              <a:rPr lang="en-IN" sz="1100" b="0" i="0" u="none" strike="noStrike" baseline="0" dirty="0" err="1">
                <a:latin typeface="Abadi" panose="020F0502020204030204" pitchFamily="34" charset="0"/>
              </a:rPr>
              <a:t>SpaCy</a:t>
            </a:r>
            <a:r>
              <a:rPr lang="en-IN" sz="1100" b="0" i="0" u="none" strike="noStrike" baseline="0" dirty="0">
                <a:latin typeface="Abadi" panose="020F0502020204030204" pitchFamily="34" charset="0"/>
              </a:rPr>
              <a:t>, Keras, Flask, Streamlit, tpot, langgraph, CrewAI</a:t>
            </a:r>
          </a:p>
          <a:p>
            <a:pPr algn="l"/>
            <a:r>
              <a:rPr lang="en-IN" sz="1100" b="0" i="0" u="none" strike="noStrike" baseline="0" dirty="0">
                <a:latin typeface="Abadi" panose="020F0502020204030204" pitchFamily="34" charset="0"/>
              </a:rPr>
              <a:t>• </a:t>
            </a:r>
            <a:r>
              <a:rPr lang="en-IN" sz="1100" b="1" i="0" u="none" strike="noStrike" baseline="0" dirty="0">
                <a:latin typeface="Abadi" panose="020F0502020204030204" pitchFamily="34" charset="0"/>
              </a:rPr>
              <a:t>Tools: </a:t>
            </a:r>
            <a:r>
              <a:rPr lang="en-IN" sz="1100" b="0" i="0" u="none" strike="noStrike" baseline="0" dirty="0" err="1">
                <a:latin typeface="Abadi" panose="020F0502020204030204" pitchFamily="34" charset="0"/>
              </a:rPr>
              <a:t>Huggingface</a:t>
            </a:r>
            <a:r>
              <a:rPr lang="en-IN" sz="1100" b="0" i="0" u="none" strike="noStrike" baseline="0" dirty="0">
                <a:latin typeface="Abadi" panose="020F0502020204030204" pitchFamily="34" charset="0"/>
              </a:rPr>
              <a:t>, </a:t>
            </a:r>
            <a:r>
              <a:rPr lang="en-IN" sz="1100" b="0" i="0" u="none" strike="noStrike" baseline="0" dirty="0" err="1">
                <a:latin typeface="Abadi" panose="020F0502020204030204" pitchFamily="34" charset="0"/>
              </a:rPr>
              <a:t>Git,Databricks</a:t>
            </a:r>
            <a:r>
              <a:rPr lang="en-IN" sz="1100" b="0" i="0" u="none" strike="noStrike" baseline="0" dirty="0">
                <a:latin typeface="Abadi" panose="020F0502020204030204" pitchFamily="34" charset="0"/>
              </a:rPr>
              <a:t>, Azure </a:t>
            </a:r>
            <a:r>
              <a:rPr lang="en-IN" sz="1100" b="0" i="0" u="none" strike="noStrike" baseline="0" dirty="0" err="1">
                <a:latin typeface="Abadi" panose="020F0502020204030204" pitchFamily="34" charset="0"/>
              </a:rPr>
              <a:t>Ml</a:t>
            </a:r>
            <a:r>
              <a:rPr lang="en-IN" sz="1100" b="0" i="0" u="none" strike="noStrike" baseline="0" dirty="0">
                <a:latin typeface="Abadi" panose="020F0502020204030204" pitchFamily="34" charset="0"/>
              </a:rPr>
              <a:t> Studio, Azure Document Intelligence, Azure functions, Azure Kubernetes Service, </a:t>
            </a:r>
            <a:r>
              <a:rPr lang="en-IN" sz="1100" b="0" i="0" u="none" strike="noStrike" baseline="0" dirty="0" err="1">
                <a:latin typeface="Abadi" panose="020F0502020204030204" pitchFamily="34" charset="0"/>
              </a:rPr>
              <a:t>PowerBI</a:t>
            </a:r>
            <a:r>
              <a:rPr lang="en-IN" sz="1100" b="0" i="0" u="none" strike="noStrike" baseline="0" dirty="0">
                <a:latin typeface="Abadi" panose="020F0502020204030204" pitchFamily="34" charset="0"/>
              </a:rPr>
              <a:t>, tableau, AWS (Amazon Web Services), Amazon Sagemaker</a:t>
            </a:r>
          </a:p>
          <a:p>
            <a:pPr algn="l"/>
            <a:r>
              <a:rPr lang="en-US" sz="1100" b="0" i="0" u="none" strike="noStrike" baseline="0" dirty="0">
                <a:latin typeface="Abadi" panose="020F0502020204030204" pitchFamily="34" charset="0"/>
              </a:rPr>
              <a:t>• </a:t>
            </a:r>
            <a:r>
              <a:rPr lang="en-US" sz="1100" b="1" i="0" u="none" strike="noStrike" baseline="0" dirty="0">
                <a:latin typeface="Abadi" panose="020F0502020204030204" pitchFamily="34" charset="0"/>
              </a:rPr>
              <a:t>Platforms: </a:t>
            </a:r>
            <a:r>
              <a:rPr lang="en-US" sz="1100" b="0" i="0" u="none" strike="noStrike" baseline="0" dirty="0">
                <a:latin typeface="Abadi" panose="020F0502020204030204" pitchFamily="34" charset="0"/>
              </a:rPr>
              <a:t>Web, Windows, Azure, AWS</a:t>
            </a:r>
          </a:p>
          <a:p>
            <a:pPr algn="l"/>
            <a:r>
              <a:rPr lang="en-US" sz="1100" b="0" i="0" u="none" strike="noStrike" baseline="0" dirty="0">
                <a:latin typeface="Abadi" panose="020F0502020204030204" pitchFamily="34" charset="0"/>
              </a:rPr>
              <a:t>• </a:t>
            </a:r>
            <a:r>
              <a:rPr lang="en-US" sz="1100" b="1" i="0" u="none" strike="noStrike" baseline="0" dirty="0">
                <a:latin typeface="Abadi" panose="020F0502020204030204" pitchFamily="34" charset="0"/>
              </a:rPr>
              <a:t>Soft Skills: </a:t>
            </a:r>
            <a:r>
              <a:rPr lang="en-US" sz="1100" b="0" i="0" u="none" strike="noStrike" baseline="0" dirty="0">
                <a:latin typeface="Abadi" panose="020F0502020204030204" pitchFamily="34" charset="0"/>
              </a:rPr>
              <a:t>Leadership, Event Management, Public Speaking, Time Management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E76D515-0B13-651F-EF8F-ABBD4D402905}"/>
              </a:ext>
            </a:extLst>
          </p:cNvPr>
          <p:cNvSpPr/>
          <p:nvPr/>
        </p:nvSpPr>
        <p:spPr bwMode="gray">
          <a:xfrm flipV="1">
            <a:off x="213576" y="4426602"/>
            <a:ext cx="2242596" cy="273621"/>
          </a:xfrm>
          <a:custGeom>
            <a:avLst/>
            <a:gdLst>
              <a:gd name="connsiteX0" fmla="*/ 0 w 2998555"/>
              <a:gd name="connsiteY0" fmla="*/ 0 h 442912"/>
              <a:gd name="connsiteX1" fmla="*/ 2998555 w 2998555"/>
              <a:gd name="connsiteY1" fmla="*/ 0 h 442912"/>
              <a:gd name="connsiteX2" fmla="*/ 2998555 w 2998555"/>
              <a:gd name="connsiteY2" fmla="*/ 442912 h 442912"/>
              <a:gd name="connsiteX3" fmla="*/ 0 w 2998555"/>
              <a:gd name="connsiteY3" fmla="*/ 442912 h 442912"/>
              <a:gd name="connsiteX4" fmla="*/ 0 w 2998555"/>
              <a:gd name="connsiteY4" fmla="*/ 0 h 442912"/>
              <a:gd name="connsiteX0" fmla="*/ 0 w 2998555"/>
              <a:gd name="connsiteY0" fmla="*/ 0 h 442912"/>
              <a:gd name="connsiteX1" fmla="*/ 2998555 w 2998555"/>
              <a:gd name="connsiteY1" fmla="*/ 0 h 442912"/>
              <a:gd name="connsiteX2" fmla="*/ 2888030 w 2998555"/>
              <a:gd name="connsiteY2" fmla="*/ 233164 h 442912"/>
              <a:gd name="connsiteX3" fmla="*/ 2998555 w 2998555"/>
              <a:gd name="connsiteY3" fmla="*/ 442912 h 442912"/>
              <a:gd name="connsiteX4" fmla="*/ 0 w 2998555"/>
              <a:gd name="connsiteY4" fmla="*/ 442912 h 442912"/>
              <a:gd name="connsiteX5" fmla="*/ 0 w 2998555"/>
              <a:gd name="connsiteY5" fmla="*/ 0 h 442912"/>
              <a:gd name="connsiteX0" fmla="*/ 0 w 2998555"/>
              <a:gd name="connsiteY0" fmla="*/ 0 h 442912"/>
              <a:gd name="connsiteX1" fmla="*/ 2998555 w 2998555"/>
              <a:gd name="connsiteY1" fmla="*/ 0 h 442912"/>
              <a:gd name="connsiteX2" fmla="*/ 2888030 w 2998555"/>
              <a:gd name="connsiteY2" fmla="*/ 233164 h 442912"/>
              <a:gd name="connsiteX3" fmla="*/ 2897933 w 2998555"/>
              <a:gd name="connsiteY3" fmla="*/ 239766 h 442912"/>
              <a:gd name="connsiteX4" fmla="*/ 2998555 w 2998555"/>
              <a:gd name="connsiteY4" fmla="*/ 442912 h 442912"/>
              <a:gd name="connsiteX5" fmla="*/ 0 w 2998555"/>
              <a:gd name="connsiteY5" fmla="*/ 442912 h 442912"/>
              <a:gd name="connsiteX6" fmla="*/ 0 w 2998555"/>
              <a:gd name="connsiteY6" fmla="*/ 0 h 442912"/>
              <a:gd name="connsiteX0" fmla="*/ 0 w 2998555"/>
              <a:gd name="connsiteY0" fmla="*/ 0 h 442912"/>
              <a:gd name="connsiteX1" fmla="*/ 2998555 w 2998555"/>
              <a:gd name="connsiteY1" fmla="*/ 0 h 442912"/>
              <a:gd name="connsiteX2" fmla="*/ 2888030 w 2998555"/>
              <a:gd name="connsiteY2" fmla="*/ 233164 h 442912"/>
              <a:gd name="connsiteX3" fmla="*/ 2897933 w 2998555"/>
              <a:gd name="connsiteY3" fmla="*/ 239766 h 442912"/>
              <a:gd name="connsiteX4" fmla="*/ 2998555 w 2998555"/>
              <a:gd name="connsiteY4" fmla="*/ 442912 h 442912"/>
              <a:gd name="connsiteX5" fmla="*/ 0 w 2998555"/>
              <a:gd name="connsiteY5" fmla="*/ 442912 h 442912"/>
              <a:gd name="connsiteX6" fmla="*/ 0 w 2998555"/>
              <a:gd name="connsiteY6" fmla="*/ 0 h 442912"/>
              <a:gd name="connsiteX0" fmla="*/ 0 w 3086095"/>
              <a:gd name="connsiteY0" fmla="*/ 0 h 442912"/>
              <a:gd name="connsiteX1" fmla="*/ 2998555 w 3086095"/>
              <a:gd name="connsiteY1" fmla="*/ 0 h 442912"/>
              <a:gd name="connsiteX2" fmla="*/ 2888030 w 3086095"/>
              <a:gd name="connsiteY2" fmla="*/ 233164 h 442912"/>
              <a:gd name="connsiteX3" fmla="*/ 3086095 w 3086095"/>
              <a:gd name="connsiteY3" fmla="*/ 292583 h 442912"/>
              <a:gd name="connsiteX4" fmla="*/ 2998555 w 3086095"/>
              <a:gd name="connsiteY4" fmla="*/ 442912 h 442912"/>
              <a:gd name="connsiteX5" fmla="*/ 0 w 3086095"/>
              <a:gd name="connsiteY5" fmla="*/ 442912 h 442912"/>
              <a:gd name="connsiteX6" fmla="*/ 0 w 3086095"/>
              <a:gd name="connsiteY6" fmla="*/ 0 h 442912"/>
              <a:gd name="connsiteX0" fmla="*/ 0 w 3086095"/>
              <a:gd name="connsiteY0" fmla="*/ 0 h 442912"/>
              <a:gd name="connsiteX1" fmla="*/ 2998555 w 3086095"/>
              <a:gd name="connsiteY1" fmla="*/ 0 h 442912"/>
              <a:gd name="connsiteX2" fmla="*/ 2888030 w 3086095"/>
              <a:gd name="connsiteY2" fmla="*/ 233164 h 442912"/>
              <a:gd name="connsiteX3" fmla="*/ 3086095 w 3086095"/>
              <a:gd name="connsiteY3" fmla="*/ 292583 h 442912"/>
              <a:gd name="connsiteX4" fmla="*/ 2998555 w 3086095"/>
              <a:gd name="connsiteY4" fmla="*/ 442912 h 442912"/>
              <a:gd name="connsiteX5" fmla="*/ 0 w 3086095"/>
              <a:gd name="connsiteY5" fmla="*/ 442912 h 442912"/>
              <a:gd name="connsiteX6" fmla="*/ 0 w 3086095"/>
              <a:gd name="connsiteY6" fmla="*/ 0 h 442912"/>
              <a:gd name="connsiteX0" fmla="*/ 0 w 3187161"/>
              <a:gd name="connsiteY0" fmla="*/ 0 h 442912"/>
              <a:gd name="connsiteX1" fmla="*/ 2998555 w 3187161"/>
              <a:gd name="connsiteY1" fmla="*/ 0 h 442912"/>
              <a:gd name="connsiteX2" fmla="*/ 2888030 w 3187161"/>
              <a:gd name="connsiteY2" fmla="*/ 233164 h 442912"/>
              <a:gd name="connsiteX3" fmla="*/ 2998555 w 3187161"/>
              <a:gd name="connsiteY3" fmla="*/ 442912 h 442912"/>
              <a:gd name="connsiteX4" fmla="*/ 0 w 3187161"/>
              <a:gd name="connsiteY4" fmla="*/ 442912 h 442912"/>
              <a:gd name="connsiteX5" fmla="*/ 0 w 3187161"/>
              <a:gd name="connsiteY5" fmla="*/ 0 h 442912"/>
              <a:gd name="connsiteX0" fmla="*/ 0 w 2998605"/>
              <a:gd name="connsiteY0" fmla="*/ 0 h 442912"/>
              <a:gd name="connsiteX1" fmla="*/ 2998555 w 2998605"/>
              <a:gd name="connsiteY1" fmla="*/ 0 h 442912"/>
              <a:gd name="connsiteX2" fmla="*/ 2888030 w 2998605"/>
              <a:gd name="connsiteY2" fmla="*/ 233164 h 442912"/>
              <a:gd name="connsiteX3" fmla="*/ 2998555 w 2998605"/>
              <a:gd name="connsiteY3" fmla="*/ 442912 h 442912"/>
              <a:gd name="connsiteX4" fmla="*/ 0 w 2998605"/>
              <a:gd name="connsiteY4" fmla="*/ 442912 h 442912"/>
              <a:gd name="connsiteX5" fmla="*/ 0 w 2998605"/>
              <a:gd name="connsiteY5" fmla="*/ 0 h 442912"/>
              <a:gd name="connsiteX0" fmla="*/ 0 w 2998605"/>
              <a:gd name="connsiteY0" fmla="*/ 0 h 442912"/>
              <a:gd name="connsiteX1" fmla="*/ 2998555 w 2998605"/>
              <a:gd name="connsiteY1" fmla="*/ 0 h 442912"/>
              <a:gd name="connsiteX2" fmla="*/ 2888030 w 2998605"/>
              <a:gd name="connsiteY2" fmla="*/ 233164 h 442912"/>
              <a:gd name="connsiteX3" fmla="*/ 2998555 w 2998605"/>
              <a:gd name="connsiteY3" fmla="*/ 442912 h 442912"/>
              <a:gd name="connsiteX4" fmla="*/ 0 w 2998605"/>
              <a:gd name="connsiteY4" fmla="*/ 442912 h 442912"/>
              <a:gd name="connsiteX5" fmla="*/ 0 w 2998605"/>
              <a:gd name="connsiteY5" fmla="*/ 0 h 442912"/>
              <a:gd name="connsiteX0" fmla="*/ 0 w 2998602"/>
              <a:gd name="connsiteY0" fmla="*/ 0 h 442912"/>
              <a:gd name="connsiteX1" fmla="*/ 2998555 w 2998602"/>
              <a:gd name="connsiteY1" fmla="*/ 0 h 442912"/>
              <a:gd name="connsiteX2" fmla="*/ 2888030 w 2998602"/>
              <a:gd name="connsiteY2" fmla="*/ 233164 h 442912"/>
              <a:gd name="connsiteX3" fmla="*/ 2998555 w 2998602"/>
              <a:gd name="connsiteY3" fmla="*/ 442912 h 442912"/>
              <a:gd name="connsiteX4" fmla="*/ 0 w 2998602"/>
              <a:gd name="connsiteY4" fmla="*/ 442912 h 442912"/>
              <a:gd name="connsiteX5" fmla="*/ 0 w 2998602"/>
              <a:gd name="connsiteY5" fmla="*/ 0 h 442912"/>
              <a:gd name="connsiteX0" fmla="*/ 0 w 2998600"/>
              <a:gd name="connsiteY0" fmla="*/ 0 h 442912"/>
              <a:gd name="connsiteX1" fmla="*/ 2998555 w 2998600"/>
              <a:gd name="connsiteY1" fmla="*/ 0 h 442912"/>
              <a:gd name="connsiteX2" fmla="*/ 2881428 w 2998600"/>
              <a:gd name="connsiteY2" fmla="*/ 213357 h 442912"/>
              <a:gd name="connsiteX3" fmla="*/ 2998555 w 2998600"/>
              <a:gd name="connsiteY3" fmla="*/ 442912 h 442912"/>
              <a:gd name="connsiteX4" fmla="*/ 0 w 2998600"/>
              <a:gd name="connsiteY4" fmla="*/ 442912 h 442912"/>
              <a:gd name="connsiteX5" fmla="*/ 0 w 2998600"/>
              <a:gd name="connsiteY5" fmla="*/ 0 h 442912"/>
              <a:gd name="connsiteX0" fmla="*/ 0 w 3192104"/>
              <a:gd name="connsiteY0" fmla="*/ 0 h 442912"/>
              <a:gd name="connsiteX1" fmla="*/ 2998555 w 3192104"/>
              <a:gd name="connsiteY1" fmla="*/ 0 h 442912"/>
              <a:gd name="connsiteX2" fmla="*/ 3192104 w 3192104"/>
              <a:gd name="connsiteY2" fmla="*/ 224045 h 442912"/>
              <a:gd name="connsiteX3" fmla="*/ 2998555 w 3192104"/>
              <a:gd name="connsiteY3" fmla="*/ 442912 h 442912"/>
              <a:gd name="connsiteX4" fmla="*/ 0 w 3192104"/>
              <a:gd name="connsiteY4" fmla="*/ 442912 h 442912"/>
              <a:gd name="connsiteX5" fmla="*/ 0 w 3192104"/>
              <a:gd name="connsiteY5" fmla="*/ 0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2104" h="442912">
                <a:moveTo>
                  <a:pt x="0" y="0"/>
                </a:moveTo>
                <a:lnTo>
                  <a:pt x="2998555" y="0"/>
                </a:lnTo>
                <a:cubicBezTo>
                  <a:pt x="3001326" y="5097"/>
                  <a:pt x="3186032" y="215647"/>
                  <a:pt x="3192104" y="224045"/>
                </a:cubicBezTo>
                <a:cubicBezTo>
                  <a:pt x="3192104" y="225240"/>
                  <a:pt x="2997935" y="437664"/>
                  <a:pt x="2998555" y="442912"/>
                </a:cubicBez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solidFill>
            <a:srgbClr val="009A44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BAF188-4F64-7D1B-203C-4BA57502140F}"/>
              </a:ext>
            </a:extLst>
          </p:cNvPr>
          <p:cNvSpPr/>
          <p:nvPr/>
        </p:nvSpPr>
        <p:spPr>
          <a:xfrm>
            <a:off x="359266" y="4463517"/>
            <a:ext cx="144751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Skillsets</a:t>
            </a:r>
          </a:p>
        </p:txBody>
      </p:sp>
      <p:sp>
        <p:nvSpPr>
          <p:cNvPr id="18" name="Rounded Rectangle 151">
            <a:extLst>
              <a:ext uri="{FF2B5EF4-FFF2-40B4-BE49-F238E27FC236}">
                <a16:creationId xmlns:a16="http://schemas.microsoft.com/office/drawing/2014/main" id="{0E3B2586-8A58-037A-7F48-5A0F17022EAC}"/>
              </a:ext>
            </a:extLst>
          </p:cNvPr>
          <p:cNvSpPr/>
          <p:nvPr/>
        </p:nvSpPr>
        <p:spPr bwMode="gray">
          <a:xfrm>
            <a:off x="5836094" y="5651591"/>
            <a:ext cx="6163650" cy="844490"/>
          </a:xfrm>
          <a:prstGeom prst="roundRect">
            <a:avLst>
              <a:gd name="adj" fmla="val 4546"/>
            </a:avLst>
          </a:prstGeom>
          <a:noFill/>
          <a:ln w="6350" algn="ctr">
            <a:solidFill>
              <a:srgbClr val="92D050"/>
            </a:solidFill>
            <a:miter lim="800000"/>
            <a:headEnd/>
            <a:tailEnd/>
          </a:ln>
        </p:spPr>
        <p:txBody>
          <a:bodyPr wrap="square" lIns="88900" tIns="457200" rIns="88900" bIns="88900" rtlCol="0" anchor="t"/>
          <a:lstStyle/>
          <a:p>
            <a:pPr algn="l"/>
            <a:endParaRPr lang="en-US" sz="900" b="0" i="0" u="none" strike="noStrike" baseline="0" dirty="0">
              <a:solidFill>
                <a:schemeClr val="bg1">
                  <a:lumMod val="95000"/>
                </a:schemeClr>
              </a:solidFill>
              <a:latin typeface="Abadi" panose="020F0502020204030204" pitchFamily="34" charset="0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1602647A-6465-8F14-EFE1-E5048E5AECF7}"/>
              </a:ext>
            </a:extLst>
          </p:cNvPr>
          <p:cNvSpPr/>
          <p:nvPr/>
        </p:nvSpPr>
        <p:spPr bwMode="gray">
          <a:xfrm flipV="1">
            <a:off x="5722104" y="5661321"/>
            <a:ext cx="2497970" cy="233296"/>
          </a:xfrm>
          <a:custGeom>
            <a:avLst/>
            <a:gdLst>
              <a:gd name="connsiteX0" fmla="*/ 0 w 2998555"/>
              <a:gd name="connsiteY0" fmla="*/ 0 h 442912"/>
              <a:gd name="connsiteX1" fmla="*/ 2998555 w 2998555"/>
              <a:gd name="connsiteY1" fmla="*/ 0 h 442912"/>
              <a:gd name="connsiteX2" fmla="*/ 2998555 w 2998555"/>
              <a:gd name="connsiteY2" fmla="*/ 442912 h 442912"/>
              <a:gd name="connsiteX3" fmla="*/ 0 w 2998555"/>
              <a:gd name="connsiteY3" fmla="*/ 442912 h 442912"/>
              <a:gd name="connsiteX4" fmla="*/ 0 w 2998555"/>
              <a:gd name="connsiteY4" fmla="*/ 0 h 442912"/>
              <a:gd name="connsiteX0" fmla="*/ 0 w 2998555"/>
              <a:gd name="connsiteY0" fmla="*/ 0 h 442912"/>
              <a:gd name="connsiteX1" fmla="*/ 2998555 w 2998555"/>
              <a:gd name="connsiteY1" fmla="*/ 0 h 442912"/>
              <a:gd name="connsiteX2" fmla="*/ 2888030 w 2998555"/>
              <a:gd name="connsiteY2" fmla="*/ 233164 h 442912"/>
              <a:gd name="connsiteX3" fmla="*/ 2998555 w 2998555"/>
              <a:gd name="connsiteY3" fmla="*/ 442912 h 442912"/>
              <a:gd name="connsiteX4" fmla="*/ 0 w 2998555"/>
              <a:gd name="connsiteY4" fmla="*/ 442912 h 442912"/>
              <a:gd name="connsiteX5" fmla="*/ 0 w 2998555"/>
              <a:gd name="connsiteY5" fmla="*/ 0 h 442912"/>
              <a:gd name="connsiteX0" fmla="*/ 0 w 2998555"/>
              <a:gd name="connsiteY0" fmla="*/ 0 h 442912"/>
              <a:gd name="connsiteX1" fmla="*/ 2998555 w 2998555"/>
              <a:gd name="connsiteY1" fmla="*/ 0 h 442912"/>
              <a:gd name="connsiteX2" fmla="*/ 2888030 w 2998555"/>
              <a:gd name="connsiteY2" fmla="*/ 233164 h 442912"/>
              <a:gd name="connsiteX3" fmla="*/ 2897933 w 2998555"/>
              <a:gd name="connsiteY3" fmla="*/ 239766 h 442912"/>
              <a:gd name="connsiteX4" fmla="*/ 2998555 w 2998555"/>
              <a:gd name="connsiteY4" fmla="*/ 442912 h 442912"/>
              <a:gd name="connsiteX5" fmla="*/ 0 w 2998555"/>
              <a:gd name="connsiteY5" fmla="*/ 442912 h 442912"/>
              <a:gd name="connsiteX6" fmla="*/ 0 w 2998555"/>
              <a:gd name="connsiteY6" fmla="*/ 0 h 442912"/>
              <a:gd name="connsiteX0" fmla="*/ 0 w 2998555"/>
              <a:gd name="connsiteY0" fmla="*/ 0 h 442912"/>
              <a:gd name="connsiteX1" fmla="*/ 2998555 w 2998555"/>
              <a:gd name="connsiteY1" fmla="*/ 0 h 442912"/>
              <a:gd name="connsiteX2" fmla="*/ 2888030 w 2998555"/>
              <a:gd name="connsiteY2" fmla="*/ 233164 h 442912"/>
              <a:gd name="connsiteX3" fmla="*/ 2897933 w 2998555"/>
              <a:gd name="connsiteY3" fmla="*/ 239766 h 442912"/>
              <a:gd name="connsiteX4" fmla="*/ 2998555 w 2998555"/>
              <a:gd name="connsiteY4" fmla="*/ 442912 h 442912"/>
              <a:gd name="connsiteX5" fmla="*/ 0 w 2998555"/>
              <a:gd name="connsiteY5" fmla="*/ 442912 h 442912"/>
              <a:gd name="connsiteX6" fmla="*/ 0 w 2998555"/>
              <a:gd name="connsiteY6" fmla="*/ 0 h 442912"/>
              <a:gd name="connsiteX0" fmla="*/ 0 w 3086095"/>
              <a:gd name="connsiteY0" fmla="*/ 0 h 442912"/>
              <a:gd name="connsiteX1" fmla="*/ 2998555 w 3086095"/>
              <a:gd name="connsiteY1" fmla="*/ 0 h 442912"/>
              <a:gd name="connsiteX2" fmla="*/ 2888030 w 3086095"/>
              <a:gd name="connsiteY2" fmla="*/ 233164 h 442912"/>
              <a:gd name="connsiteX3" fmla="*/ 3086095 w 3086095"/>
              <a:gd name="connsiteY3" fmla="*/ 292583 h 442912"/>
              <a:gd name="connsiteX4" fmla="*/ 2998555 w 3086095"/>
              <a:gd name="connsiteY4" fmla="*/ 442912 h 442912"/>
              <a:gd name="connsiteX5" fmla="*/ 0 w 3086095"/>
              <a:gd name="connsiteY5" fmla="*/ 442912 h 442912"/>
              <a:gd name="connsiteX6" fmla="*/ 0 w 3086095"/>
              <a:gd name="connsiteY6" fmla="*/ 0 h 442912"/>
              <a:gd name="connsiteX0" fmla="*/ 0 w 3086095"/>
              <a:gd name="connsiteY0" fmla="*/ 0 h 442912"/>
              <a:gd name="connsiteX1" fmla="*/ 2998555 w 3086095"/>
              <a:gd name="connsiteY1" fmla="*/ 0 h 442912"/>
              <a:gd name="connsiteX2" fmla="*/ 2888030 w 3086095"/>
              <a:gd name="connsiteY2" fmla="*/ 233164 h 442912"/>
              <a:gd name="connsiteX3" fmla="*/ 3086095 w 3086095"/>
              <a:gd name="connsiteY3" fmla="*/ 292583 h 442912"/>
              <a:gd name="connsiteX4" fmla="*/ 2998555 w 3086095"/>
              <a:gd name="connsiteY4" fmla="*/ 442912 h 442912"/>
              <a:gd name="connsiteX5" fmla="*/ 0 w 3086095"/>
              <a:gd name="connsiteY5" fmla="*/ 442912 h 442912"/>
              <a:gd name="connsiteX6" fmla="*/ 0 w 3086095"/>
              <a:gd name="connsiteY6" fmla="*/ 0 h 442912"/>
              <a:gd name="connsiteX0" fmla="*/ 0 w 3187161"/>
              <a:gd name="connsiteY0" fmla="*/ 0 h 442912"/>
              <a:gd name="connsiteX1" fmla="*/ 2998555 w 3187161"/>
              <a:gd name="connsiteY1" fmla="*/ 0 h 442912"/>
              <a:gd name="connsiteX2" fmla="*/ 2888030 w 3187161"/>
              <a:gd name="connsiteY2" fmla="*/ 233164 h 442912"/>
              <a:gd name="connsiteX3" fmla="*/ 2998555 w 3187161"/>
              <a:gd name="connsiteY3" fmla="*/ 442912 h 442912"/>
              <a:gd name="connsiteX4" fmla="*/ 0 w 3187161"/>
              <a:gd name="connsiteY4" fmla="*/ 442912 h 442912"/>
              <a:gd name="connsiteX5" fmla="*/ 0 w 3187161"/>
              <a:gd name="connsiteY5" fmla="*/ 0 h 442912"/>
              <a:gd name="connsiteX0" fmla="*/ 0 w 2998605"/>
              <a:gd name="connsiteY0" fmla="*/ 0 h 442912"/>
              <a:gd name="connsiteX1" fmla="*/ 2998555 w 2998605"/>
              <a:gd name="connsiteY1" fmla="*/ 0 h 442912"/>
              <a:gd name="connsiteX2" fmla="*/ 2888030 w 2998605"/>
              <a:gd name="connsiteY2" fmla="*/ 233164 h 442912"/>
              <a:gd name="connsiteX3" fmla="*/ 2998555 w 2998605"/>
              <a:gd name="connsiteY3" fmla="*/ 442912 h 442912"/>
              <a:gd name="connsiteX4" fmla="*/ 0 w 2998605"/>
              <a:gd name="connsiteY4" fmla="*/ 442912 h 442912"/>
              <a:gd name="connsiteX5" fmla="*/ 0 w 2998605"/>
              <a:gd name="connsiteY5" fmla="*/ 0 h 442912"/>
              <a:gd name="connsiteX0" fmla="*/ 0 w 2998605"/>
              <a:gd name="connsiteY0" fmla="*/ 0 h 442912"/>
              <a:gd name="connsiteX1" fmla="*/ 2998555 w 2998605"/>
              <a:gd name="connsiteY1" fmla="*/ 0 h 442912"/>
              <a:gd name="connsiteX2" fmla="*/ 2888030 w 2998605"/>
              <a:gd name="connsiteY2" fmla="*/ 233164 h 442912"/>
              <a:gd name="connsiteX3" fmla="*/ 2998555 w 2998605"/>
              <a:gd name="connsiteY3" fmla="*/ 442912 h 442912"/>
              <a:gd name="connsiteX4" fmla="*/ 0 w 2998605"/>
              <a:gd name="connsiteY4" fmla="*/ 442912 h 442912"/>
              <a:gd name="connsiteX5" fmla="*/ 0 w 2998605"/>
              <a:gd name="connsiteY5" fmla="*/ 0 h 442912"/>
              <a:gd name="connsiteX0" fmla="*/ 0 w 2998602"/>
              <a:gd name="connsiteY0" fmla="*/ 0 h 442912"/>
              <a:gd name="connsiteX1" fmla="*/ 2998555 w 2998602"/>
              <a:gd name="connsiteY1" fmla="*/ 0 h 442912"/>
              <a:gd name="connsiteX2" fmla="*/ 2888030 w 2998602"/>
              <a:gd name="connsiteY2" fmla="*/ 233164 h 442912"/>
              <a:gd name="connsiteX3" fmla="*/ 2998555 w 2998602"/>
              <a:gd name="connsiteY3" fmla="*/ 442912 h 442912"/>
              <a:gd name="connsiteX4" fmla="*/ 0 w 2998602"/>
              <a:gd name="connsiteY4" fmla="*/ 442912 h 442912"/>
              <a:gd name="connsiteX5" fmla="*/ 0 w 2998602"/>
              <a:gd name="connsiteY5" fmla="*/ 0 h 442912"/>
              <a:gd name="connsiteX0" fmla="*/ 0 w 2998600"/>
              <a:gd name="connsiteY0" fmla="*/ 0 h 442912"/>
              <a:gd name="connsiteX1" fmla="*/ 2998555 w 2998600"/>
              <a:gd name="connsiteY1" fmla="*/ 0 h 442912"/>
              <a:gd name="connsiteX2" fmla="*/ 2881428 w 2998600"/>
              <a:gd name="connsiteY2" fmla="*/ 213357 h 442912"/>
              <a:gd name="connsiteX3" fmla="*/ 2998555 w 2998600"/>
              <a:gd name="connsiteY3" fmla="*/ 442912 h 442912"/>
              <a:gd name="connsiteX4" fmla="*/ 0 w 2998600"/>
              <a:gd name="connsiteY4" fmla="*/ 442912 h 442912"/>
              <a:gd name="connsiteX5" fmla="*/ 0 w 2998600"/>
              <a:gd name="connsiteY5" fmla="*/ 0 h 442912"/>
              <a:gd name="connsiteX0" fmla="*/ 0 w 3192104"/>
              <a:gd name="connsiteY0" fmla="*/ 0 h 442912"/>
              <a:gd name="connsiteX1" fmla="*/ 2998555 w 3192104"/>
              <a:gd name="connsiteY1" fmla="*/ 0 h 442912"/>
              <a:gd name="connsiteX2" fmla="*/ 3192104 w 3192104"/>
              <a:gd name="connsiteY2" fmla="*/ 224045 h 442912"/>
              <a:gd name="connsiteX3" fmla="*/ 2998555 w 3192104"/>
              <a:gd name="connsiteY3" fmla="*/ 442912 h 442912"/>
              <a:gd name="connsiteX4" fmla="*/ 0 w 3192104"/>
              <a:gd name="connsiteY4" fmla="*/ 442912 h 442912"/>
              <a:gd name="connsiteX5" fmla="*/ 0 w 3192104"/>
              <a:gd name="connsiteY5" fmla="*/ 0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2104" h="442912">
                <a:moveTo>
                  <a:pt x="0" y="0"/>
                </a:moveTo>
                <a:lnTo>
                  <a:pt x="2998555" y="0"/>
                </a:lnTo>
                <a:cubicBezTo>
                  <a:pt x="3001326" y="5097"/>
                  <a:pt x="3186032" y="215647"/>
                  <a:pt x="3192104" y="224045"/>
                </a:cubicBezTo>
                <a:cubicBezTo>
                  <a:pt x="3192104" y="225240"/>
                  <a:pt x="2997935" y="437664"/>
                  <a:pt x="2998555" y="442912"/>
                </a:cubicBez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E2B591-00C0-D20F-3CA0-5A9424FC2FCF}"/>
              </a:ext>
            </a:extLst>
          </p:cNvPr>
          <p:cNvSpPr/>
          <p:nvPr/>
        </p:nvSpPr>
        <p:spPr>
          <a:xfrm>
            <a:off x="5822692" y="5679173"/>
            <a:ext cx="1962841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Research Publications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87E08D-65B0-D00F-F8F3-6C7D04D44969}"/>
              </a:ext>
            </a:extLst>
          </p:cNvPr>
          <p:cNvSpPr txBox="1"/>
          <p:nvPr/>
        </p:nvSpPr>
        <p:spPr>
          <a:xfrm>
            <a:off x="6096000" y="5994034"/>
            <a:ext cx="5727209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 b="1" i="0" u="none" strike="noStrike" baseline="0" dirty="0">
                <a:latin typeface="Abadi" panose="020F0502020204030204" pitchFamily="34" charset="0"/>
              </a:rPr>
              <a:t>Book Chapter: </a:t>
            </a:r>
            <a:r>
              <a:rPr lang="en-US" sz="900" b="0" i="0" u="none" strike="noStrike" baseline="0" dirty="0">
                <a:latin typeface="Abad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Detection of Coronavirus (COVID-19) Using Deep Convolutional Neural Networks with Transfer Learning Using Chest X-Ray Images): Published in Studies in Computational Intelligence 2021</a:t>
            </a:r>
            <a:endParaRPr lang="en-US" sz="900" b="0" i="0" u="none" strike="noStrike" baseline="0" dirty="0">
              <a:latin typeface="Abadi" panose="020F0502020204030204" pitchFamily="34" charset="0"/>
            </a:endParaRPr>
          </a:p>
          <a:p>
            <a:pPr algn="l"/>
            <a:r>
              <a:rPr lang="en-US" sz="900" b="1" i="0" u="none" strike="noStrike" baseline="0" dirty="0">
                <a:latin typeface="Abadi" panose="020F0502020204030204" pitchFamily="34" charset="0"/>
              </a:rPr>
              <a:t>• MLAI: </a:t>
            </a:r>
            <a:r>
              <a:rPr lang="en-US" sz="900" b="0" i="0" u="none" strike="noStrike" baseline="0" dirty="0">
                <a:latin typeface="Abadi" panose="020F05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 Integrated Automated Software Platform to Solve Machine Learning Problems):</a:t>
            </a:r>
            <a:endParaRPr lang="en-US" sz="900" b="0" i="0" u="none" strike="noStrike" baseline="0" dirty="0">
              <a:latin typeface="Abadi" panose="020F0502020204030204" pitchFamily="34" charset="0"/>
            </a:endParaRP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IN" dirty="0"/>
          </a:p>
        </p:txBody>
      </p:sp>
      <p:sp>
        <p:nvSpPr>
          <p:cNvPr id="22" name="Rounded Rectangle 151">
            <a:extLst>
              <a:ext uri="{FF2B5EF4-FFF2-40B4-BE49-F238E27FC236}">
                <a16:creationId xmlns:a16="http://schemas.microsoft.com/office/drawing/2014/main" id="{11A2394A-4B60-33BA-7E3F-0F668285073B}"/>
              </a:ext>
            </a:extLst>
          </p:cNvPr>
          <p:cNvSpPr/>
          <p:nvPr/>
        </p:nvSpPr>
        <p:spPr bwMode="gray">
          <a:xfrm>
            <a:off x="5840651" y="368705"/>
            <a:ext cx="6163650" cy="3823532"/>
          </a:xfrm>
          <a:prstGeom prst="roundRect">
            <a:avLst>
              <a:gd name="adj" fmla="val 4546"/>
            </a:avLst>
          </a:prstGeom>
          <a:noFill/>
          <a:ln w="6350" algn="ctr">
            <a:solidFill>
              <a:srgbClr val="86BC25"/>
            </a:solidFill>
            <a:miter lim="800000"/>
            <a:headEnd/>
            <a:tailEnd/>
          </a:ln>
        </p:spPr>
        <p:txBody>
          <a:bodyPr wrap="square" lIns="88900" tIns="457200" rIns="88900" bIns="88900" rtlCol="0" anchor="t"/>
          <a:lstStyle/>
          <a:p>
            <a:pPr>
              <a:lnSpc>
                <a:spcPct val="106000"/>
              </a:lnSpc>
            </a:pP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D19E894B-8ECC-6ABB-3D6A-1570ADC48EF8}"/>
              </a:ext>
            </a:extLst>
          </p:cNvPr>
          <p:cNvSpPr/>
          <p:nvPr/>
        </p:nvSpPr>
        <p:spPr bwMode="gray">
          <a:xfrm flipV="1">
            <a:off x="5703054" y="370415"/>
            <a:ext cx="2497970" cy="215444"/>
          </a:xfrm>
          <a:custGeom>
            <a:avLst/>
            <a:gdLst>
              <a:gd name="connsiteX0" fmla="*/ 0 w 2998555"/>
              <a:gd name="connsiteY0" fmla="*/ 0 h 442912"/>
              <a:gd name="connsiteX1" fmla="*/ 2998555 w 2998555"/>
              <a:gd name="connsiteY1" fmla="*/ 0 h 442912"/>
              <a:gd name="connsiteX2" fmla="*/ 2998555 w 2998555"/>
              <a:gd name="connsiteY2" fmla="*/ 442912 h 442912"/>
              <a:gd name="connsiteX3" fmla="*/ 0 w 2998555"/>
              <a:gd name="connsiteY3" fmla="*/ 442912 h 442912"/>
              <a:gd name="connsiteX4" fmla="*/ 0 w 2998555"/>
              <a:gd name="connsiteY4" fmla="*/ 0 h 442912"/>
              <a:gd name="connsiteX0" fmla="*/ 0 w 2998555"/>
              <a:gd name="connsiteY0" fmla="*/ 0 h 442912"/>
              <a:gd name="connsiteX1" fmla="*/ 2998555 w 2998555"/>
              <a:gd name="connsiteY1" fmla="*/ 0 h 442912"/>
              <a:gd name="connsiteX2" fmla="*/ 2888030 w 2998555"/>
              <a:gd name="connsiteY2" fmla="*/ 233164 h 442912"/>
              <a:gd name="connsiteX3" fmla="*/ 2998555 w 2998555"/>
              <a:gd name="connsiteY3" fmla="*/ 442912 h 442912"/>
              <a:gd name="connsiteX4" fmla="*/ 0 w 2998555"/>
              <a:gd name="connsiteY4" fmla="*/ 442912 h 442912"/>
              <a:gd name="connsiteX5" fmla="*/ 0 w 2998555"/>
              <a:gd name="connsiteY5" fmla="*/ 0 h 442912"/>
              <a:gd name="connsiteX0" fmla="*/ 0 w 2998555"/>
              <a:gd name="connsiteY0" fmla="*/ 0 h 442912"/>
              <a:gd name="connsiteX1" fmla="*/ 2998555 w 2998555"/>
              <a:gd name="connsiteY1" fmla="*/ 0 h 442912"/>
              <a:gd name="connsiteX2" fmla="*/ 2888030 w 2998555"/>
              <a:gd name="connsiteY2" fmla="*/ 233164 h 442912"/>
              <a:gd name="connsiteX3" fmla="*/ 2897933 w 2998555"/>
              <a:gd name="connsiteY3" fmla="*/ 239766 h 442912"/>
              <a:gd name="connsiteX4" fmla="*/ 2998555 w 2998555"/>
              <a:gd name="connsiteY4" fmla="*/ 442912 h 442912"/>
              <a:gd name="connsiteX5" fmla="*/ 0 w 2998555"/>
              <a:gd name="connsiteY5" fmla="*/ 442912 h 442912"/>
              <a:gd name="connsiteX6" fmla="*/ 0 w 2998555"/>
              <a:gd name="connsiteY6" fmla="*/ 0 h 442912"/>
              <a:gd name="connsiteX0" fmla="*/ 0 w 2998555"/>
              <a:gd name="connsiteY0" fmla="*/ 0 h 442912"/>
              <a:gd name="connsiteX1" fmla="*/ 2998555 w 2998555"/>
              <a:gd name="connsiteY1" fmla="*/ 0 h 442912"/>
              <a:gd name="connsiteX2" fmla="*/ 2888030 w 2998555"/>
              <a:gd name="connsiteY2" fmla="*/ 233164 h 442912"/>
              <a:gd name="connsiteX3" fmla="*/ 2897933 w 2998555"/>
              <a:gd name="connsiteY3" fmla="*/ 239766 h 442912"/>
              <a:gd name="connsiteX4" fmla="*/ 2998555 w 2998555"/>
              <a:gd name="connsiteY4" fmla="*/ 442912 h 442912"/>
              <a:gd name="connsiteX5" fmla="*/ 0 w 2998555"/>
              <a:gd name="connsiteY5" fmla="*/ 442912 h 442912"/>
              <a:gd name="connsiteX6" fmla="*/ 0 w 2998555"/>
              <a:gd name="connsiteY6" fmla="*/ 0 h 442912"/>
              <a:gd name="connsiteX0" fmla="*/ 0 w 3086095"/>
              <a:gd name="connsiteY0" fmla="*/ 0 h 442912"/>
              <a:gd name="connsiteX1" fmla="*/ 2998555 w 3086095"/>
              <a:gd name="connsiteY1" fmla="*/ 0 h 442912"/>
              <a:gd name="connsiteX2" fmla="*/ 2888030 w 3086095"/>
              <a:gd name="connsiteY2" fmla="*/ 233164 h 442912"/>
              <a:gd name="connsiteX3" fmla="*/ 3086095 w 3086095"/>
              <a:gd name="connsiteY3" fmla="*/ 292583 h 442912"/>
              <a:gd name="connsiteX4" fmla="*/ 2998555 w 3086095"/>
              <a:gd name="connsiteY4" fmla="*/ 442912 h 442912"/>
              <a:gd name="connsiteX5" fmla="*/ 0 w 3086095"/>
              <a:gd name="connsiteY5" fmla="*/ 442912 h 442912"/>
              <a:gd name="connsiteX6" fmla="*/ 0 w 3086095"/>
              <a:gd name="connsiteY6" fmla="*/ 0 h 442912"/>
              <a:gd name="connsiteX0" fmla="*/ 0 w 3086095"/>
              <a:gd name="connsiteY0" fmla="*/ 0 h 442912"/>
              <a:gd name="connsiteX1" fmla="*/ 2998555 w 3086095"/>
              <a:gd name="connsiteY1" fmla="*/ 0 h 442912"/>
              <a:gd name="connsiteX2" fmla="*/ 2888030 w 3086095"/>
              <a:gd name="connsiteY2" fmla="*/ 233164 h 442912"/>
              <a:gd name="connsiteX3" fmla="*/ 3086095 w 3086095"/>
              <a:gd name="connsiteY3" fmla="*/ 292583 h 442912"/>
              <a:gd name="connsiteX4" fmla="*/ 2998555 w 3086095"/>
              <a:gd name="connsiteY4" fmla="*/ 442912 h 442912"/>
              <a:gd name="connsiteX5" fmla="*/ 0 w 3086095"/>
              <a:gd name="connsiteY5" fmla="*/ 442912 h 442912"/>
              <a:gd name="connsiteX6" fmla="*/ 0 w 3086095"/>
              <a:gd name="connsiteY6" fmla="*/ 0 h 442912"/>
              <a:gd name="connsiteX0" fmla="*/ 0 w 3187161"/>
              <a:gd name="connsiteY0" fmla="*/ 0 h 442912"/>
              <a:gd name="connsiteX1" fmla="*/ 2998555 w 3187161"/>
              <a:gd name="connsiteY1" fmla="*/ 0 h 442912"/>
              <a:gd name="connsiteX2" fmla="*/ 2888030 w 3187161"/>
              <a:gd name="connsiteY2" fmla="*/ 233164 h 442912"/>
              <a:gd name="connsiteX3" fmla="*/ 2998555 w 3187161"/>
              <a:gd name="connsiteY3" fmla="*/ 442912 h 442912"/>
              <a:gd name="connsiteX4" fmla="*/ 0 w 3187161"/>
              <a:gd name="connsiteY4" fmla="*/ 442912 h 442912"/>
              <a:gd name="connsiteX5" fmla="*/ 0 w 3187161"/>
              <a:gd name="connsiteY5" fmla="*/ 0 h 442912"/>
              <a:gd name="connsiteX0" fmla="*/ 0 w 2998605"/>
              <a:gd name="connsiteY0" fmla="*/ 0 h 442912"/>
              <a:gd name="connsiteX1" fmla="*/ 2998555 w 2998605"/>
              <a:gd name="connsiteY1" fmla="*/ 0 h 442912"/>
              <a:gd name="connsiteX2" fmla="*/ 2888030 w 2998605"/>
              <a:gd name="connsiteY2" fmla="*/ 233164 h 442912"/>
              <a:gd name="connsiteX3" fmla="*/ 2998555 w 2998605"/>
              <a:gd name="connsiteY3" fmla="*/ 442912 h 442912"/>
              <a:gd name="connsiteX4" fmla="*/ 0 w 2998605"/>
              <a:gd name="connsiteY4" fmla="*/ 442912 h 442912"/>
              <a:gd name="connsiteX5" fmla="*/ 0 w 2998605"/>
              <a:gd name="connsiteY5" fmla="*/ 0 h 442912"/>
              <a:gd name="connsiteX0" fmla="*/ 0 w 2998605"/>
              <a:gd name="connsiteY0" fmla="*/ 0 h 442912"/>
              <a:gd name="connsiteX1" fmla="*/ 2998555 w 2998605"/>
              <a:gd name="connsiteY1" fmla="*/ 0 h 442912"/>
              <a:gd name="connsiteX2" fmla="*/ 2888030 w 2998605"/>
              <a:gd name="connsiteY2" fmla="*/ 233164 h 442912"/>
              <a:gd name="connsiteX3" fmla="*/ 2998555 w 2998605"/>
              <a:gd name="connsiteY3" fmla="*/ 442912 h 442912"/>
              <a:gd name="connsiteX4" fmla="*/ 0 w 2998605"/>
              <a:gd name="connsiteY4" fmla="*/ 442912 h 442912"/>
              <a:gd name="connsiteX5" fmla="*/ 0 w 2998605"/>
              <a:gd name="connsiteY5" fmla="*/ 0 h 442912"/>
              <a:gd name="connsiteX0" fmla="*/ 0 w 2998602"/>
              <a:gd name="connsiteY0" fmla="*/ 0 h 442912"/>
              <a:gd name="connsiteX1" fmla="*/ 2998555 w 2998602"/>
              <a:gd name="connsiteY1" fmla="*/ 0 h 442912"/>
              <a:gd name="connsiteX2" fmla="*/ 2888030 w 2998602"/>
              <a:gd name="connsiteY2" fmla="*/ 233164 h 442912"/>
              <a:gd name="connsiteX3" fmla="*/ 2998555 w 2998602"/>
              <a:gd name="connsiteY3" fmla="*/ 442912 h 442912"/>
              <a:gd name="connsiteX4" fmla="*/ 0 w 2998602"/>
              <a:gd name="connsiteY4" fmla="*/ 442912 h 442912"/>
              <a:gd name="connsiteX5" fmla="*/ 0 w 2998602"/>
              <a:gd name="connsiteY5" fmla="*/ 0 h 442912"/>
              <a:gd name="connsiteX0" fmla="*/ 0 w 2998600"/>
              <a:gd name="connsiteY0" fmla="*/ 0 h 442912"/>
              <a:gd name="connsiteX1" fmla="*/ 2998555 w 2998600"/>
              <a:gd name="connsiteY1" fmla="*/ 0 h 442912"/>
              <a:gd name="connsiteX2" fmla="*/ 2881428 w 2998600"/>
              <a:gd name="connsiteY2" fmla="*/ 213357 h 442912"/>
              <a:gd name="connsiteX3" fmla="*/ 2998555 w 2998600"/>
              <a:gd name="connsiteY3" fmla="*/ 442912 h 442912"/>
              <a:gd name="connsiteX4" fmla="*/ 0 w 2998600"/>
              <a:gd name="connsiteY4" fmla="*/ 442912 h 442912"/>
              <a:gd name="connsiteX5" fmla="*/ 0 w 2998600"/>
              <a:gd name="connsiteY5" fmla="*/ 0 h 442912"/>
              <a:gd name="connsiteX0" fmla="*/ 0 w 3192104"/>
              <a:gd name="connsiteY0" fmla="*/ 0 h 442912"/>
              <a:gd name="connsiteX1" fmla="*/ 2998555 w 3192104"/>
              <a:gd name="connsiteY1" fmla="*/ 0 h 442912"/>
              <a:gd name="connsiteX2" fmla="*/ 3192104 w 3192104"/>
              <a:gd name="connsiteY2" fmla="*/ 224045 h 442912"/>
              <a:gd name="connsiteX3" fmla="*/ 2998555 w 3192104"/>
              <a:gd name="connsiteY3" fmla="*/ 442912 h 442912"/>
              <a:gd name="connsiteX4" fmla="*/ 0 w 3192104"/>
              <a:gd name="connsiteY4" fmla="*/ 442912 h 442912"/>
              <a:gd name="connsiteX5" fmla="*/ 0 w 3192104"/>
              <a:gd name="connsiteY5" fmla="*/ 0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2104" h="442912">
                <a:moveTo>
                  <a:pt x="0" y="0"/>
                </a:moveTo>
                <a:lnTo>
                  <a:pt x="2998555" y="0"/>
                </a:lnTo>
                <a:cubicBezTo>
                  <a:pt x="3001326" y="5097"/>
                  <a:pt x="3186032" y="215647"/>
                  <a:pt x="3192104" y="224045"/>
                </a:cubicBezTo>
                <a:cubicBezTo>
                  <a:pt x="3192104" y="225240"/>
                  <a:pt x="2997935" y="437664"/>
                  <a:pt x="2998555" y="442912"/>
                </a:cubicBez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740D7A-FF26-AD65-C439-38B4E5E0CA6D}"/>
              </a:ext>
            </a:extLst>
          </p:cNvPr>
          <p:cNvSpPr/>
          <p:nvPr/>
        </p:nvSpPr>
        <p:spPr>
          <a:xfrm>
            <a:off x="5804370" y="372564"/>
            <a:ext cx="341807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Work Experience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0FF0B6-36A1-3D8D-6A6A-EC300DBFD979}"/>
              </a:ext>
            </a:extLst>
          </p:cNvPr>
          <p:cNvGrpSpPr/>
          <p:nvPr/>
        </p:nvGrpSpPr>
        <p:grpSpPr>
          <a:xfrm>
            <a:off x="11546514" y="456141"/>
            <a:ext cx="276695" cy="233300"/>
            <a:chOff x="10849178" y="4547079"/>
            <a:chExt cx="370106" cy="369021"/>
          </a:xfrm>
        </p:grpSpPr>
        <p:sp>
          <p:nvSpPr>
            <p:cNvPr id="26" name="Freeform 556">
              <a:extLst>
                <a:ext uri="{FF2B5EF4-FFF2-40B4-BE49-F238E27FC236}">
                  <a16:creationId xmlns:a16="http://schemas.microsoft.com/office/drawing/2014/main" id="{36729473-7AB6-9520-6D3C-BC9D32797F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49178" y="4547079"/>
              <a:ext cx="370106" cy="36902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557">
              <a:extLst>
                <a:ext uri="{FF2B5EF4-FFF2-40B4-BE49-F238E27FC236}">
                  <a16:creationId xmlns:a16="http://schemas.microsoft.com/office/drawing/2014/main" id="{C986A7DF-6B90-6B83-8E5A-C31170702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7566" y="4677322"/>
              <a:ext cx="92255" cy="15195"/>
            </a:xfrm>
            <a:custGeom>
              <a:avLst/>
              <a:gdLst>
                <a:gd name="T0" fmla="*/ 10 w 128"/>
                <a:gd name="T1" fmla="*/ 21 h 21"/>
                <a:gd name="T2" fmla="*/ 117 w 128"/>
                <a:gd name="T3" fmla="*/ 21 h 21"/>
                <a:gd name="T4" fmla="*/ 128 w 128"/>
                <a:gd name="T5" fmla="*/ 11 h 21"/>
                <a:gd name="T6" fmla="*/ 117 w 128"/>
                <a:gd name="T7" fmla="*/ 0 h 21"/>
                <a:gd name="T8" fmla="*/ 10 w 128"/>
                <a:gd name="T9" fmla="*/ 0 h 21"/>
                <a:gd name="T10" fmla="*/ 0 w 128"/>
                <a:gd name="T11" fmla="*/ 11 h 21"/>
                <a:gd name="T12" fmla="*/ 10 w 12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21">
                  <a:moveTo>
                    <a:pt x="10" y="21"/>
                  </a:moveTo>
                  <a:cubicBezTo>
                    <a:pt x="117" y="21"/>
                    <a:pt x="117" y="21"/>
                    <a:pt x="117" y="21"/>
                  </a:cubicBezTo>
                  <a:cubicBezTo>
                    <a:pt x="123" y="21"/>
                    <a:pt x="128" y="17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lose/>
                </a:path>
              </a:pathLst>
            </a:cu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558">
              <a:extLst>
                <a:ext uri="{FF2B5EF4-FFF2-40B4-BE49-F238E27FC236}">
                  <a16:creationId xmlns:a16="http://schemas.microsoft.com/office/drawing/2014/main" id="{F9E2F1C2-FD9C-6721-AF23-8B89803AD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7566" y="4708797"/>
              <a:ext cx="92255" cy="15195"/>
            </a:xfrm>
            <a:custGeom>
              <a:avLst/>
              <a:gdLst>
                <a:gd name="T0" fmla="*/ 117 w 128"/>
                <a:gd name="T1" fmla="*/ 0 h 21"/>
                <a:gd name="T2" fmla="*/ 10 w 128"/>
                <a:gd name="T3" fmla="*/ 0 h 21"/>
                <a:gd name="T4" fmla="*/ 0 w 128"/>
                <a:gd name="T5" fmla="*/ 10 h 21"/>
                <a:gd name="T6" fmla="*/ 10 w 128"/>
                <a:gd name="T7" fmla="*/ 21 h 21"/>
                <a:gd name="T8" fmla="*/ 117 w 128"/>
                <a:gd name="T9" fmla="*/ 21 h 21"/>
                <a:gd name="T10" fmla="*/ 128 w 128"/>
                <a:gd name="T11" fmla="*/ 10 h 21"/>
                <a:gd name="T12" fmla="*/ 117 w 128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21">
                  <a:moveTo>
                    <a:pt x="11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23" y="21"/>
                    <a:pt x="128" y="16"/>
                    <a:pt x="128" y="10"/>
                  </a:cubicBezTo>
                  <a:cubicBezTo>
                    <a:pt x="128" y="4"/>
                    <a:pt x="123" y="0"/>
                    <a:pt x="117" y="0"/>
                  </a:cubicBezTo>
                  <a:close/>
                </a:path>
              </a:pathLst>
            </a:cu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559">
              <a:extLst>
                <a:ext uri="{FF2B5EF4-FFF2-40B4-BE49-F238E27FC236}">
                  <a16:creationId xmlns:a16="http://schemas.microsoft.com/office/drawing/2014/main" id="{215B3695-BFFF-8E3E-0593-8976FEC61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7566" y="4739187"/>
              <a:ext cx="92255" cy="15195"/>
            </a:xfrm>
            <a:custGeom>
              <a:avLst/>
              <a:gdLst>
                <a:gd name="T0" fmla="*/ 117 w 128"/>
                <a:gd name="T1" fmla="*/ 0 h 22"/>
                <a:gd name="T2" fmla="*/ 10 w 128"/>
                <a:gd name="T3" fmla="*/ 0 h 22"/>
                <a:gd name="T4" fmla="*/ 0 w 128"/>
                <a:gd name="T5" fmla="*/ 11 h 22"/>
                <a:gd name="T6" fmla="*/ 10 w 128"/>
                <a:gd name="T7" fmla="*/ 22 h 22"/>
                <a:gd name="T8" fmla="*/ 117 w 128"/>
                <a:gd name="T9" fmla="*/ 22 h 22"/>
                <a:gd name="T10" fmla="*/ 128 w 128"/>
                <a:gd name="T11" fmla="*/ 11 h 22"/>
                <a:gd name="T12" fmla="*/ 117 w 1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22">
                  <a:moveTo>
                    <a:pt x="11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17" y="22"/>
                    <a:pt x="117" y="22"/>
                    <a:pt x="117" y="22"/>
                  </a:cubicBezTo>
                  <a:cubicBezTo>
                    <a:pt x="123" y="22"/>
                    <a:pt x="128" y="17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</a:path>
              </a:pathLst>
            </a:cu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" name="Freeform 560">
              <a:extLst>
                <a:ext uri="{FF2B5EF4-FFF2-40B4-BE49-F238E27FC236}">
                  <a16:creationId xmlns:a16="http://schemas.microsoft.com/office/drawing/2014/main" id="{9980B21A-6BA2-CD40-37BF-B799EC6C0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7555" y="4658871"/>
              <a:ext cx="155206" cy="150864"/>
            </a:xfrm>
            <a:custGeom>
              <a:avLst/>
              <a:gdLst>
                <a:gd name="T0" fmla="*/ 209 w 216"/>
                <a:gd name="T1" fmla="*/ 187 h 209"/>
                <a:gd name="T2" fmla="*/ 173 w 216"/>
                <a:gd name="T3" fmla="*/ 179 h 209"/>
                <a:gd name="T4" fmla="*/ 156 w 216"/>
                <a:gd name="T5" fmla="*/ 176 h 209"/>
                <a:gd name="T6" fmla="*/ 145 w 216"/>
                <a:gd name="T7" fmla="*/ 147 h 209"/>
                <a:gd name="T8" fmla="*/ 167 w 216"/>
                <a:gd name="T9" fmla="*/ 96 h 209"/>
                <a:gd name="T10" fmla="*/ 157 w 216"/>
                <a:gd name="T11" fmla="*/ 22 h 209"/>
                <a:gd name="T12" fmla="*/ 109 w 216"/>
                <a:gd name="T13" fmla="*/ 0 h 209"/>
                <a:gd name="T14" fmla="*/ 59 w 216"/>
                <a:gd name="T15" fmla="*/ 22 h 209"/>
                <a:gd name="T16" fmla="*/ 50 w 216"/>
                <a:gd name="T17" fmla="*/ 96 h 209"/>
                <a:gd name="T18" fmla="*/ 72 w 216"/>
                <a:gd name="T19" fmla="*/ 147 h 209"/>
                <a:gd name="T20" fmla="*/ 61 w 216"/>
                <a:gd name="T21" fmla="*/ 176 h 209"/>
                <a:gd name="T22" fmla="*/ 43 w 216"/>
                <a:gd name="T23" fmla="*/ 179 h 209"/>
                <a:gd name="T24" fmla="*/ 7 w 216"/>
                <a:gd name="T25" fmla="*/ 187 h 209"/>
                <a:gd name="T26" fmla="*/ 3 w 216"/>
                <a:gd name="T27" fmla="*/ 202 h 209"/>
                <a:gd name="T28" fmla="*/ 17 w 216"/>
                <a:gd name="T29" fmla="*/ 206 h 209"/>
                <a:gd name="T30" fmla="*/ 45 w 216"/>
                <a:gd name="T31" fmla="*/ 201 h 209"/>
                <a:gd name="T32" fmla="*/ 70 w 216"/>
                <a:gd name="T33" fmla="*/ 196 h 209"/>
                <a:gd name="T34" fmla="*/ 91 w 216"/>
                <a:gd name="T35" fmla="*/ 163 h 209"/>
                <a:gd name="T36" fmla="*/ 90 w 216"/>
                <a:gd name="T37" fmla="*/ 135 h 209"/>
                <a:gd name="T38" fmla="*/ 71 w 216"/>
                <a:gd name="T39" fmla="*/ 91 h 209"/>
                <a:gd name="T40" fmla="*/ 76 w 216"/>
                <a:gd name="T41" fmla="*/ 36 h 209"/>
                <a:gd name="T42" fmla="*/ 109 w 216"/>
                <a:gd name="T43" fmla="*/ 22 h 209"/>
                <a:gd name="T44" fmla="*/ 141 w 216"/>
                <a:gd name="T45" fmla="*/ 36 h 209"/>
                <a:gd name="T46" fmla="*/ 146 w 216"/>
                <a:gd name="T47" fmla="*/ 91 h 209"/>
                <a:gd name="T48" fmla="*/ 127 w 216"/>
                <a:gd name="T49" fmla="*/ 135 h 209"/>
                <a:gd name="T50" fmla="*/ 125 w 216"/>
                <a:gd name="T51" fmla="*/ 163 h 209"/>
                <a:gd name="T52" fmla="*/ 146 w 216"/>
                <a:gd name="T53" fmla="*/ 196 h 209"/>
                <a:gd name="T54" fmla="*/ 171 w 216"/>
                <a:gd name="T55" fmla="*/ 201 h 209"/>
                <a:gd name="T56" fmla="*/ 199 w 216"/>
                <a:gd name="T57" fmla="*/ 206 h 209"/>
                <a:gd name="T58" fmla="*/ 204 w 216"/>
                <a:gd name="T59" fmla="*/ 207 h 209"/>
                <a:gd name="T60" fmla="*/ 214 w 216"/>
                <a:gd name="T61" fmla="*/ 202 h 209"/>
                <a:gd name="T62" fmla="*/ 209 w 216"/>
                <a:gd name="T63" fmla="*/ 18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6" h="209">
                  <a:moveTo>
                    <a:pt x="209" y="187"/>
                  </a:moveTo>
                  <a:cubicBezTo>
                    <a:pt x="199" y="182"/>
                    <a:pt x="185" y="180"/>
                    <a:pt x="173" y="179"/>
                  </a:cubicBezTo>
                  <a:cubicBezTo>
                    <a:pt x="166" y="179"/>
                    <a:pt x="158" y="178"/>
                    <a:pt x="156" y="176"/>
                  </a:cubicBezTo>
                  <a:cubicBezTo>
                    <a:pt x="149" y="173"/>
                    <a:pt x="143" y="153"/>
                    <a:pt x="145" y="147"/>
                  </a:cubicBezTo>
                  <a:cubicBezTo>
                    <a:pt x="153" y="134"/>
                    <a:pt x="162" y="114"/>
                    <a:pt x="167" y="96"/>
                  </a:cubicBezTo>
                  <a:cubicBezTo>
                    <a:pt x="174" y="64"/>
                    <a:pt x="171" y="39"/>
                    <a:pt x="157" y="22"/>
                  </a:cubicBezTo>
                  <a:cubicBezTo>
                    <a:pt x="139" y="0"/>
                    <a:pt x="109" y="0"/>
                    <a:pt x="109" y="0"/>
                  </a:cubicBezTo>
                  <a:cubicBezTo>
                    <a:pt x="107" y="0"/>
                    <a:pt x="78" y="0"/>
                    <a:pt x="59" y="22"/>
                  </a:cubicBezTo>
                  <a:cubicBezTo>
                    <a:pt x="45" y="39"/>
                    <a:pt x="42" y="64"/>
                    <a:pt x="50" y="96"/>
                  </a:cubicBezTo>
                  <a:cubicBezTo>
                    <a:pt x="54" y="114"/>
                    <a:pt x="63" y="134"/>
                    <a:pt x="72" y="147"/>
                  </a:cubicBezTo>
                  <a:cubicBezTo>
                    <a:pt x="73" y="153"/>
                    <a:pt x="67" y="173"/>
                    <a:pt x="61" y="176"/>
                  </a:cubicBezTo>
                  <a:cubicBezTo>
                    <a:pt x="58" y="178"/>
                    <a:pt x="50" y="179"/>
                    <a:pt x="43" y="179"/>
                  </a:cubicBezTo>
                  <a:cubicBezTo>
                    <a:pt x="31" y="180"/>
                    <a:pt x="18" y="182"/>
                    <a:pt x="7" y="187"/>
                  </a:cubicBezTo>
                  <a:cubicBezTo>
                    <a:pt x="2" y="190"/>
                    <a:pt x="0" y="196"/>
                    <a:pt x="3" y="202"/>
                  </a:cubicBezTo>
                  <a:cubicBezTo>
                    <a:pt x="6" y="207"/>
                    <a:pt x="12" y="209"/>
                    <a:pt x="17" y="206"/>
                  </a:cubicBezTo>
                  <a:cubicBezTo>
                    <a:pt x="24" y="202"/>
                    <a:pt x="35" y="201"/>
                    <a:pt x="45" y="201"/>
                  </a:cubicBezTo>
                  <a:cubicBezTo>
                    <a:pt x="55" y="200"/>
                    <a:pt x="64" y="199"/>
                    <a:pt x="70" y="196"/>
                  </a:cubicBezTo>
                  <a:cubicBezTo>
                    <a:pt x="84" y="189"/>
                    <a:pt x="90" y="169"/>
                    <a:pt x="91" y="163"/>
                  </a:cubicBezTo>
                  <a:cubicBezTo>
                    <a:pt x="93" y="154"/>
                    <a:pt x="95" y="142"/>
                    <a:pt x="90" y="135"/>
                  </a:cubicBezTo>
                  <a:cubicBezTo>
                    <a:pt x="82" y="125"/>
                    <a:pt x="74" y="106"/>
                    <a:pt x="71" y="91"/>
                  </a:cubicBezTo>
                  <a:cubicBezTo>
                    <a:pt x="65" y="66"/>
                    <a:pt x="66" y="47"/>
                    <a:pt x="76" y="36"/>
                  </a:cubicBezTo>
                  <a:cubicBezTo>
                    <a:pt x="87" y="21"/>
                    <a:pt x="108" y="21"/>
                    <a:pt x="109" y="22"/>
                  </a:cubicBezTo>
                  <a:cubicBezTo>
                    <a:pt x="109" y="21"/>
                    <a:pt x="129" y="21"/>
                    <a:pt x="141" y="36"/>
                  </a:cubicBezTo>
                  <a:cubicBezTo>
                    <a:pt x="150" y="47"/>
                    <a:pt x="152" y="66"/>
                    <a:pt x="146" y="91"/>
                  </a:cubicBezTo>
                  <a:cubicBezTo>
                    <a:pt x="142" y="106"/>
                    <a:pt x="134" y="125"/>
                    <a:pt x="127" y="135"/>
                  </a:cubicBezTo>
                  <a:cubicBezTo>
                    <a:pt x="122" y="142"/>
                    <a:pt x="123" y="154"/>
                    <a:pt x="125" y="163"/>
                  </a:cubicBezTo>
                  <a:cubicBezTo>
                    <a:pt x="127" y="169"/>
                    <a:pt x="133" y="189"/>
                    <a:pt x="146" y="196"/>
                  </a:cubicBezTo>
                  <a:cubicBezTo>
                    <a:pt x="153" y="199"/>
                    <a:pt x="161" y="200"/>
                    <a:pt x="171" y="201"/>
                  </a:cubicBezTo>
                  <a:cubicBezTo>
                    <a:pt x="181" y="201"/>
                    <a:pt x="192" y="202"/>
                    <a:pt x="199" y="206"/>
                  </a:cubicBezTo>
                  <a:cubicBezTo>
                    <a:pt x="201" y="207"/>
                    <a:pt x="202" y="207"/>
                    <a:pt x="204" y="207"/>
                  </a:cubicBezTo>
                  <a:cubicBezTo>
                    <a:pt x="208" y="207"/>
                    <a:pt x="212" y="205"/>
                    <a:pt x="214" y="202"/>
                  </a:cubicBezTo>
                  <a:cubicBezTo>
                    <a:pt x="216" y="196"/>
                    <a:pt x="214" y="190"/>
                    <a:pt x="209" y="187"/>
                  </a:cubicBezTo>
                  <a:close/>
                </a:path>
              </a:pathLst>
            </a:cu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0A5BF39-4E35-7F16-0217-ADAA9867D87C}"/>
              </a:ext>
            </a:extLst>
          </p:cNvPr>
          <p:cNvSpPr txBox="1"/>
          <p:nvPr/>
        </p:nvSpPr>
        <p:spPr>
          <a:xfrm>
            <a:off x="5943600" y="695325"/>
            <a:ext cx="6046527" cy="34624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900" b="1" i="0" u="none" strike="noStrike" baseline="0" dirty="0">
                <a:latin typeface="Abadi" panose="020F0502020204030204" pitchFamily="34" charset="0"/>
              </a:rPr>
              <a:t>US Based Consulting Firm Kolkata, West Bengal</a:t>
            </a:r>
          </a:p>
          <a:p>
            <a:r>
              <a:rPr lang="en-US" sz="900" b="1" i="0" u="none" strike="noStrike" baseline="0" dirty="0">
                <a:latin typeface="Abadi" panose="020F0502020204030204" pitchFamily="34" charset="0"/>
              </a:rPr>
              <a:t>Consultant - Data Scientist (Full-time)                                                                                                                                </a:t>
            </a:r>
            <a:r>
              <a:rPr lang="en-US" sz="900" b="0" i="0" u="none" strike="noStrike" baseline="0" dirty="0">
                <a:latin typeface="Abadi" panose="020F0502020204030204" pitchFamily="34" charset="0"/>
              </a:rPr>
              <a:t>2.1 year</a:t>
            </a:r>
          </a:p>
          <a:p>
            <a:r>
              <a:rPr lang="en-US" sz="900" b="0" i="0" u="none" strike="noStrike" baseline="0" dirty="0">
                <a:latin typeface="Abadi" panose="020F0502020204030204" pitchFamily="34" charset="0"/>
              </a:rPr>
              <a:t>◦ </a:t>
            </a:r>
            <a:r>
              <a:rPr lang="en-US" sz="900" b="1" i="0" u="none" strike="noStrike" baseline="0" dirty="0" err="1">
                <a:latin typeface="Abadi" panose="020F0502020204030204" pitchFamily="34" charset="0"/>
              </a:rPr>
              <a:t>GenAI</a:t>
            </a:r>
            <a:r>
              <a:rPr lang="en-US" sz="900" b="1" i="0" u="none" strike="noStrike" baseline="0" dirty="0">
                <a:latin typeface="Abadi" panose="020F0502020204030204" pitchFamily="34" charset="0"/>
              </a:rPr>
              <a:t> Projects: </a:t>
            </a:r>
            <a:r>
              <a:rPr lang="en-US" sz="900" b="0" i="0" u="none" strike="noStrike" baseline="0" dirty="0">
                <a:latin typeface="Abadi" panose="020F0502020204030204" pitchFamily="34" charset="0"/>
              </a:rPr>
              <a:t>The Sphere AI-enabled Tax Co-Pilot System: Leading the Sphere project driving $2+ million. Utilized Advanced </a:t>
            </a:r>
          </a:p>
          <a:p>
            <a:r>
              <a:rPr lang="en-US" sz="900" dirty="0">
                <a:latin typeface="Abadi" panose="020F0502020204030204" pitchFamily="34" charset="0"/>
              </a:rPr>
              <a:t> </a:t>
            </a:r>
            <a:r>
              <a:rPr lang="en-US" sz="900" b="0" i="0" u="none" strike="noStrike" baseline="0" dirty="0">
                <a:latin typeface="Abadi" panose="020F0502020204030204" pitchFamily="34" charset="0"/>
              </a:rPr>
              <a:t>RAG pipeline using Langchain to build a multi-agent orchestration agent pool system using Langgraph,  and Prompting Strategies</a:t>
            </a:r>
          </a:p>
          <a:p>
            <a:r>
              <a:rPr lang="en-US" sz="900" b="0" i="0" u="none" strike="noStrike" baseline="0" dirty="0">
                <a:latin typeface="Abadi" panose="020F0502020204030204" pitchFamily="34" charset="0"/>
              </a:rPr>
              <a:t> like Chain Of Thoughts, Tree Of Thoughts to </a:t>
            </a:r>
            <a:r>
              <a:rPr lang="en-IN" sz="900" b="0" i="0" u="none" strike="noStrike" baseline="0" dirty="0">
                <a:latin typeface="Abadi" panose="020F0502020204030204" pitchFamily="34" charset="0"/>
              </a:rPr>
              <a:t>solve complex client deliverables, etc.</a:t>
            </a:r>
          </a:p>
          <a:p>
            <a:r>
              <a:rPr lang="en-IN" sz="900" b="1" dirty="0">
                <a:latin typeface="Abadi" panose="020F0502020204030204" pitchFamily="34" charset="0"/>
              </a:rPr>
              <a:t>Tech Stacks : </a:t>
            </a:r>
            <a:r>
              <a:rPr lang="en-IN" sz="900" dirty="0">
                <a:latin typeface="Abadi" panose="020F0502020204030204" pitchFamily="34" charset="0"/>
              </a:rPr>
              <a:t>Langgraph, Langchain, Crew AI, RAG, Azure, Fast API</a:t>
            </a:r>
            <a:endParaRPr lang="en-IN" sz="900" b="0" i="0" u="none" strike="noStrike" baseline="0" dirty="0">
              <a:latin typeface="Abadi" panose="020F0502020204030204" pitchFamily="34" charset="0"/>
            </a:endParaRPr>
          </a:p>
          <a:p>
            <a:endParaRPr lang="en-IN" sz="900" b="0" i="0" u="none" strike="noStrike" baseline="0" dirty="0">
              <a:latin typeface="Abadi" panose="020F0502020204030204" pitchFamily="34" charset="0"/>
            </a:endParaRPr>
          </a:p>
          <a:p>
            <a:r>
              <a:rPr lang="en-US" sz="900" b="0" i="0" u="none" strike="noStrike" baseline="0" dirty="0">
                <a:latin typeface="Abadi" panose="020F0502020204030204" pitchFamily="34" charset="0"/>
              </a:rPr>
              <a:t>◦ </a:t>
            </a:r>
            <a:r>
              <a:rPr lang="en-US" sz="900" b="1" i="0" u="none" strike="noStrike" baseline="0" dirty="0">
                <a:latin typeface="Abadi" panose="020F0502020204030204" pitchFamily="34" charset="0"/>
              </a:rPr>
              <a:t>Time Series Forecasting: </a:t>
            </a:r>
            <a:r>
              <a:rPr lang="en-US" sz="900" b="0" i="0" u="none" strike="noStrike" baseline="0" dirty="0">
                <a:latin typeface="Abadi" panose="020F0502020204030204" pitchFamily="34" charset="0"/>
              </a:rPr>
              <a:t>Engineered a scalable, dynamic time series forecasting pipeline for demand prediction.</a:t>
            </a:r>
          </a:p>
          <a:p>
            <a:r>
              <a:rPr lang="en-US" sz="900" b="0" i="0" u="none" strike="noStrike" baseline="0" dirty="0">
                <a:latin typeface="Abadi" panose="020F0502020204030204" pitchFamily="34" charset="0"/>
              </a:rPr>
              <a:t>Employing ensemble modeling techniques such as AutoARIMA, tbats, and SARIMAX, the pipeline harnessed metrics</a:t>
            </a:r>
          </a:p>
          <a:p>
            <a:r>
              <a:rPr lang="en-US" sz="900" b="0" i="0" u="none" strike="noStrike" baseline="0" dirty="0">
                <a:latin typeface="Abadi" panose="020F0502020204030204" pitchFamily="34" charset="0"/>
              </a:rPr>
              <a:t>including AIC and MAPE. This approach yielded a notable benchmark achievement, showcasing a remarkable 70%</a:t>
            </a:r>
          </a:p>
          <a:p>
            <a:r>
              <a:rPr lang="en-IN" sz="900" b="0" i="0" u="none" strike="noStrike" baseline="0" dirty="0">
                <a:latin typeface="Abadi" panose="020F0502020204030204" pitchFamily="34" charset="0"/>
              </a:rPr>
              <a:t>enhancement in MAPE score.</a:t>
            </a:r>
          </a:p>
          <a:p>
            <a:r>
              <a:rPr lang="en-IN" sz="900" b="1" dirty="0">
                <a:latin typeface="Abadi" panose="020F0502020204030204" pitchFamily="34" charset="0"/>
              </a:rPr>
              <a:t>Tech Stacks : Time Series, darts, ARIMA</a:t>
            </a:r>
            <a:endParaRPr lang="en-IN" sz="900" b="0" i="0" u="none" strike="noStrike" baseline="0" dirty="0">
              <a:latin typeface="Abadi" panose="020F0502020204030204" pitchFamily="34" charset="0"/>
            </a:endParaRPr>
          </a:p>
          <a:p>
            <a:endParaRPr lang="en-IN" sz="900" b="0" i="0" u="none" strike="noStrike" baseline="0" dirty="0">
              <a:latin typeface="Abadi" panose="020F0502020204030204" pitchFamily="34" charset="0"/>
            </a:endParaRPr>
          </a:p>
          <a:p>
            <a:r>
              <a:rPr lang="en-US" sz="900" b="0" i="0" u="none" strike="noStrike" baseline="0" dirty="0">
                <a:latin typeface="Abadi" panose="020F0502020204030204" pitchFamily="34" charset="0"/>
              </a:rPr>
              <a:t>◦ Deployed a scalable custom </a:t>
            </a:r>
            <a:r>
              <a:rPr lang="en-US" sz="900" b="1" i="0" u="none" strike="noStrike" baseline="0" dirty="0">
                <a:latin typeface="Abadi" panose="020F0502020204030204" pitchFamily="34" charset="0"/>
              </a:rPr>
              <a:t>text extraction engine </a:t>
            </a:r>
            <a:r>
              <a:rPr lang="en-US" sz="900" b="0" i="0" u="none" strike="noStrike" baseline="0" dirty="0">
                <a:latin typeface="Abadi" panose="020F0502020204030204" pitchFamily="34" charset="0"/>
              </a:rPr>
              <a:t>for unstructured documents (IRS, K1, K3 forms) using</a:t>
            </a:r>
          </a:p>
          <a:p>
            <a:r>
              <a:rPr lang="en-US" sz="900" b="0" i="0" u="none" strike="noStrike" baseline="0" dirty="0">
                <a:latin typeface="Abadi" panose="020F0502020204030204" pitchFamily="34" charset="0"/>
              </a:rPr>
              <a:t>Detectron2 and Tesseract, leveraging Azure Service Bus Azure functions in AKS. Realized an impressive 80% reduction in</a:t>
            </a:r>
          </a:p>
          <a:p>
            <a:r>
              <a:rPr lang="en-US" sz="900" b="0" i="0" u="none" strike="noStrike" baseline="0" dirty="0">
                <a:latin typeface="Abadi" panose="020F0502020204030204" pitchFamily="34" charset="0"/>
              </a:rPr>
              <a:t>extraction time overall for 1000+ IRS forms extraction.</a:t>
            </a:r>
          </a:p>
          <a:p>
            <a:endParaRPr lang="en-US" sz="900" b="0" i="0" u="none" strike="noStrike" baseline="0" dirty="0">
              <a:latin typeface="Abadi" panose="020F0502020204030204" pitchFamily="34" charset="0"/>
            </a:endParaRPr>
          </a:p>
          <a:p>
            <a:r>
              <a:rPr lang="en-US" sz="900" b="0" i="0" u="none" strike="noStrike" baseline="0" dirty="0">
                <a:latin typeface="Abadi" panose="020F0502020204030204" pitchFamily="34" charset="0"/>
              </a:rPr>
              <a:t>◦ </a:t>
            </a:r>
            <a:r>
              <a:rPr lang="en-US" sz="900" b="1" i="0" u="none" strike="noStrike" baseline="0" dirty="0">
                <a:latin typeface="Abadi" panose="020F0502020204030204" pitchFamily="34" charset="0"/>
              </a:rPr>
              <a:t>Designed &amp; Deployed InfoMINER, </a:t>
            </a:r>
            <a:r>
              <a:rPr lang="en-US" sz="900" b="0" i="0" u="none" strike="noStrike" baseline="0" dirty="0">
                <a:latin typeface="Abadi" panose="020F0502020204030204" pitchFamily="34" charset="0"/>
              </a:rPr>
              <a:t>an NLP-based custom Question-Answering and Language Translation app using</a:t>
            </a:r>
          </a:p>
          <a:p>
            <a:r>
              <a:rPr lang="en-US" sz="900" b="0" i="0" u="none" strike="noStrike" baseline="0" dirty="0">
                <a:latin typeface="Abadi" panose="020F0502020204030204" pitchFamily="34" charset="0"/>
              </a:rPr>
              <a:t>LLMs, Vector Store, OpenAI for documents, harnessing the power of the Langchain framework, Generative Pretrained</a:t>
            </a:r>
          </a:p>
          <a:p>
            <a:r>
              <a:rPr lang="en-US" sz="900" b="0" i="0" u="none" strike="noStrike" baseline="0" dirty="0">
                <a:latin typeface="Abadi" panose="020F0502020204030204" pitchFamily="34" charset="0"/>
              </a:rPr>
              <a:t>Transformers, and  transformers.</a:t>
            </a:r>
          </a:p>
          <a:p>
            <a:endParaRPr lang="en-US" sz="900" b="0" i="0" u="none" strike="noStrike" baseline="0" dirty="0">
              <a:latin typeface="Abadi" panose="020F0502020204030204" pitchFamily="34" charset="0"/>
            </a:endParaRPr>
          </a:p>
          <a:p>
            <a:r>
              <a:rPr lang="en-US" sz="900" b="1" i="0" u="none" strike="noStrike" baseline="0" dirty="0">
                <a:latin typeface="Abadi" panose="020F0502020204030204" pitchFamily="34" charset="0"/>
              </a:rPr>
              <a:t>◦ IRS Document Classification &amp; Extraction : </a:t>
            </a:r>
            <a:r>
              <a:rPr lang="en-US" sz="900" b="0" i="0" u="none" strike="noStrike" baseline="0" dirty="0">
                <a:latin typeface="Abadi" panose="020F0502020204030204" pitchFamily="34" charset="0"/>
              </a:rPr>
              <a:t>Implemented an end-to-end </a:t>
            </a:r>
            <a:r>
              <a:rPr lang="en-US" sz="900" b="0" i="0" u="none" strike="noStrike" baseline="0" dirty="0" err="1">
                <a:latin typeface="Abadi" panose="020F0502020204030204" pitchFamily="34" charset="0"/>
              </a:rPr>
              <a:t>ViT</a:t>
            </a:r>
            <a:r>
              <a:rPr lang="en-US" sz="900" b="0" i="0" u="none" strike="noStrike" baseline="0" dirty="0">
                <a:latin typeface="Abadi" panose="020F0502020204030204" pitchFamily="34" charset="0"/>
              </a:rPr>
              <a:t> (Vision Transformer) Model - LayoutLM-v2 </a:t>
            </a:r>
          </a:p>
          <a:p>
            <a:r>
              <a:rPr lang="en-US" sz="900" b="0" i="0" u="none" strike="noStrike" baseline="0" dirty="0">
                <a:latin typeface="Abadi" panose="020F0502020204030204" pitchFamily="34" charset="0"/>
              </a:rPr>
              <a:t>for document classification, achieving benchmark accuracy of 97.5% on 18 complex document Classes.</a:t>
            </a:r>
          </a:p>
          <a:p>
            <a:r>
              <a:rPr lang="en-IN" sz="900" b="1" dirty="0">
                <a:latin typeface="Abadi" panose="020F0502020204030204" pitchFamily="34" charset="0"/>
              </a:rPr>
              <a:t>Tech Stacks : </a:t>
            </a:r>
            <a:r>
              <a:rPr lang="en-IN" sz="900" b="1" dirty="0" err="1">
                <a:latin typeface="Abadi" panose="020F0502020204030204" pitchFamily="34" charset="0"/>
              </a:rPr>
              <a:t>Detectron</a:t>
            </a:r>
            <a:r>
              <a:rPr lang="en-IN" sz="900" b="1" dirty="0">
                <a:latin typeface="Abadi" panose="020F0502020204030204" pitchFamily="34" charset="0"/>
              </a:rPr>
              <a:t> 2, Layout LM, </a:t>
            </a:r>
            <a:r>
              <a:rPr lang="en-IN" sz="900" b="1" dirty="0" err="1">
                <a:latin typeface="Abadi" panose="020F0502020204030204" pitchFamily="34" charset="0"/>
              </a:rPr>
              <a:t>pytorch</a:t>
            </a:r>
            <a:endParaRPr lang="en-IN" sz="900" b="0" i="0" u="none" strike="noStrike" baseline="0" dirty="0">
              <a:latin typeface="Abadi" panose="020F0502020204030204" pitchFamily="34" charset="0"/>
            </a:endParaRPr>
          </a:p>
          <a:p>
            <a:pPr algn="l"/>
            <a:endParaRPr lang="en-US" sz="900" b="0" i="0" u="none" strike="noStrike" baseline="0" dirty="0">
              <a:latin typeface="Abadi" panose="020F0502020204030204" pitchFamily="34" charset="0"/>
            </a:endParaRPr>
          </a:p>
        </p:txBody>
      </p:sp>
      <p:sp>
        <p:nvSpPr>
          <p:cNvPr id="32" name="Rounded Rectangle 151">
            <a:extLst>
              <a:ext uri="{FF2B5EF4-FFF2-40B4-BE49-F238E27FC236}">
                <a16:creationId xmlns:a16="http://schemas.microsoft.com/office/drawing/2014/main" id="{0645F04E-D562-F6D7-715D-FB13DCB7DA74}"/>
              </a:ext>
            </a:extLst>
          </p:cNvPr>
          <p:cNvSpPr/>
          <p:nvPr/>
        </p:nvSpPr>
        <p:spPr bwMode="gray">
          <a:xfrm>
            <a:off x="5836094" y="4290030"/>
            <a:ext cx="6163650" cy="1263768"/>
          </a:xfrm>
          <a:prstGeom prst="roundRect">
            <a:avLst>
              <a:gd name="adj" fmla="val 4546"/>
            </a:avLst>
          </a:prstGeom>
          <a:noFill/>
          <a:ln w="6350" algn="ctr">
            <a:solidFill>
              <a:srgbClr val="86BC25"/>
            </a:solidFill>
            <a:miter lim="800000"/>
            <a:headEnd/>
            <a:tailEnd/>
          </a:ln>
        </p:spPr>
        <p:txBody>
          <a:bodyPr wrap="square" lIns="88900" tIns="457200" rIns="88900" bIns="88900" rtlCol="0" anchor="t"/>
          <a:lstStyle/>
          <a:p>
            <a:pPr>
              <a:lnSpc>
                <a:spcPct val="106000"/>
              </a:lnSpc>
            </a:pP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2F2B8A05-2CC5-6642-DB38-DA89167C985D}"/>
              </a:ext>
            </a:extLst>
          </p:cNvPr>
          <p:cNvSpPr/>
          <p:nvPr/>
        </p:nvSpPr>
        <p:spPr bwMode="gray">
          <a:xfrm flipV="1">
            <a:off x="5712579" y="4284051"/>
            <a:ext cx="2497971" cy="233299"/>
          </a:xfrm>
          <a:custGeom>
            <a:avLst/>
            <a:gdLst>
              <a:gd name="connsiteX0" fmla="*/ 0 w 2998555"/>
              <a:gd name="connsiteY0" fmla="*/ 0 h 442912"/>
              <a:gd name="connsiteX1" fmla="*/ 2998555 w 2998555"/>
              <a:gd name="connsiteY1" fmla="*/ 0 h 442912"/>
              <a:gd name="connsiteX2" fmla="*/ 2998555 w 2998555"/>
              <a:gd name="connsiteY2" fmla="*/ 442912 h 442912"/>
              <a:gd name="connsiteX3" fmla="*/ 0 w 2998555"/>
              <a:gd name="connsiteY3" fmla="*/ 442912 h 442912"/>
              <a:gd name="connsiteX4" fmla="*/ 0 w 2998555"/>
              <a:gd name="connsiteY4" fmla="*/ 0 h 442912"/>
              <a:gd name="connsiteX0" fmla="*/ 0 w 2998555"/>
              <a:gd name="connsiteY0" fmla="*/ 0 h 442912"/>
              <a:gd name="connsiteX1" fmla="*/ 2998555 w 2998555"/>
              <a:gd name="connsiteY1" fmla="*/ 0 h 442912"/>
              <a:gd name="connsiteX2" fmla="*/ 2888030 w 2998555"/>
              <a:gd name="connsiteY2" fmla="*/ 233164 h 442912"/>
              <a:gd name="connsiteX3" fmla="*/ 2998555 w 2998555"/>
              <a:gd name="connsiteY3" fmla="*/ 442912 h 442912"/>
              <a:gd name="connsiteX4" fmla="*/ 0 w 2998555"/>
              <a:gd name="connsiteY4" fmla="*/ 442912 h 442912"/>
              <a:gd name="connsiteX5" fmla="*/ 0 w 2998555"/>
              <a:gd name="connsiteY5" fmla="*/ 0 h 442912"/>
              <a:gd name="connsiteX0" fmla="*/ 0 w 2998555"/>
              <a:gd name="connsiteY0" fmla="*/ 0 h 442912"/>
              <a:gd name="connsiteX1" fmla="*/ 2998555 w 2998555"/>
              <a:gd name="connsiteY1" fmla="*/ 0 h 442912"/>
              <a:gd name="connsiteX2" fmla="*/ 2888030 w 2998555"/>
              <a:gd name="connsiteY2" fmla="*/ 233164 h 442912"/>
              <a:gd name="connsiteX3" fmla="*/ 2897933 w 2998555"/>
              <a:gd name="connsiteY3" fmla="*/ 239766 h 442912"/>
              <a:gd name="connsiteX4" fmla="*/ 2998555 w 2998555"/>
              <a:gd name="connsiteY4" fmla="*/ 442912 h 442912"/>
              <a:gd name="connsiteX5" fmla="*/ 0 w 2998555"/>
              <a:gd name="connsiteY5" fmla="*/ 442912 h 442912"/>
              <a:gd name="connsiteX6" fmla="*/ 0 w 2998555"/>
              <a:gd name="connsiteY6" fmla="*/ 0 h 442912"/>
              <a:gd name="connsiteX0" fmla="*/ 0 w 2998555"/>
              <a:gd name="connsiteY0" fmla="*/ 0 h 442912"/>
              <a:gd name="connsiteX1" fmla="*/ 2998555 w 2998555"/>
              <a:gd name="connsiteY1" fmla="*/ 0 h 442912"/>
              <a:gd name="connsiteX2" fmla="*/ 2888030 w 2998555"/>
              <a:gd name="connsiteY2" fmla="*/ 233164 h 442912"/>
              <a:gd name="connsiteX3" fmla="*/ 2897933 w 2998555"/>
              <a:gd name="connsiteY3" fmla="*/ 239766 h 442912"/>
              <a:gd name="connsiteX4" fmla="*/ 2998555 w 2998555"/>
              <a:gd name="connsiteY4" fmla="*/ 442912 h 442912"/>
              <a:gd name="connsiteX5" fmla="*/ 0 w 2998555"/>
              <a:gd name="connsiteY5" fmla="*/ 442912 h 442912"/>
              <a:gd name="connsiteX6" fmla="*/ 0 w 2998555"/>
              <a:gd name="connsiteY6" fmla="*/ 0 h 442912"/>
              <a:gd name="connsiteX0" fmla="*/ 0 w 3086095"/>
              <a:gd name="connsiteY0" fmla="*/ 0 h 442912"/>
              <a:gd name="connsiteX1" fmla="*/ 2998555 w 3086095"/>
              <a:gd name="connsiteY1" fmla="*/ 0 h 442912"/>
              <a:gd name="connsiteX2" fmla="*/ 2888030 w 3086095"/>
              <a:gd name="connsiteY2" fmla="*/ 233164 h 442912"/>
              <a:gd name="connsiteX3" fmla="*/ 3086095 w 3086095"/>
              <a:gd name="connsiteY3" fmla="*/ 292583 h 442912"/>
              <a:gd name="connsiteX4" fmla="*/ 2998555 w 3086095"/>
              <a:gd name="connsiteY4" fmla="*/ 442912 h 442912"/>
              <a:gd name="connsiteX5" fmla="*/ 0 w 3086095"/>
              <a:gd name="connsiteY5" fmla="*/ 442912 h 442912"/>
              <a:gd name="connsiteX6" fmla="*/ 0 w 3086095"/>
              <a:gd name="connsiteY6" fmla="*/ 0 h 442912"/>
              <a:gd name="connsiteX0" fmla="*/ 0 w 3086095"/>
              <a:gd name="connsiteY0" fmla="*/ 0 h 442912"/>
              <a:gd name="connsiteX1" fmla="*/ 2998555 w 3086095"/>
              <a:gd name="connsiteY1" fmla="*/ 0 h 442912"/>
              <a:gd name="connsiteX2" fmla="*/ 2888030 w 3086095"/>
              <a:gd name="connsiteY2" fmla="*/ 233164 h 442912"/>
              <a:gd name="connsiteX3" fmla="*/ 3086095 w 3086095"/>
              <a:gd name="connsiteY3" fmla="*/ 292583 h 442912"/>
              <a:gd name="connsiteX4" fmla="*/ 2998555 w 3086095"/>
              <a:gd name="connsiteY4" fmla="*/ 442912 h 442912"/>
              <a:gd name="connsiteX5" fmla="*/ 0 w 3086095"/>
              <a:gd name="connsiteY5" fmla="*/ 442912 h 442912"/>
              <a:gd name="connsiteX6" fmla="*/ 0 w 3086095"/>
              <a:gd name="connsiteY6" fmla="*/ 0 h 442912"/>
              <a:gd name="connsiteX0" fmla="*/ 0 w 3187161"/>
              <a:gd name="connsiteY0" fmla="*/ 0 h 442912"/>
              <a:gd name="connsiteX1" fmla="*/ 2998555 w 3187161"/>
              <a:gd name="connsiteY1" fmla="*/ 0 h 442912"/>
              <a:gd name="connsiteX2" fmla="*/ 2888030 w 3187161"/>
              <a:gd name="connsiteY2" fmla="*/ 233164 h 442912"/>
              <a:gd name="connsiteX3" fmla="*/ 2998555 w 3187161"/>
              <a:gd name="connsiteY3" fmla="*/ 442912 h 442912"/>
              <a:gd name="connsiteX4" fmla="*/ 0 w 3187161"/>
              <a:gd name="connsiteY4" fmla="*/ 442912 h 442912"/>
              <a:gd name="connsiteX5" fmla="*/ 0 w 3187161"/>
              <a:gd name="connsiteY5" fmla="*/ 0 h 442912"/>
              <a:gd name="connsiteX0" fmla="*/ 0 w 2998605"/>
              <a:gd name="connsiteY0" fmla="*/ 0 h 442912"/>
              <a:gd name="connsiteX1" fmla="*/ 2998555 w 2998605"/>
              <a:gd name="connsiteY1" fmla="*/ 0 h 442912"/>
              <a:gd name="connsiteX2" fmla="*/ 2888030 w 2998605"/>
              <a:gd name="connsiteY2" fmla="*/ 233164 h 442912"/>
              <a:gd name="connsiteX3" fmla="*/ 2998555 w 2998605"/>
              <a:gd name="connsiteY3" fmla="*/ 442912 h 442912"/>
              <a:gd name="connsiteX4" fmla="*/ 0 w 2998605"/>
              <a:gd name="connsiteY4" fmla="*/ 442912 h 442912"/>
              <a:gd name="connsiteX5" fmla="*/ 0 w 2998605"/>
              <a:gd name="connsiteY5" fmla="*/ 0 h 442912"/>
              <a:gd name="connsiteX0" fmla="*/ 0 w 2998605"/>
              <a:gd name="connsiteY0" fmla="*/ 0 h 442912"/>
              <a:gd name="connsiteX1" fmla="*/ 2998555 w 2998605"/>
              <a:gd name="connsiteY1" fmla="*/ 0 h 442912"/>
              <a:gd name="connsiteX2" fmla="*/ 2888030 w 2998605"/>
              <a:gd name="connsiteY2" fmla="*/ 233164 h 442912"/>
              <a:gd name="connsiteX3" fmla="*/ 2998555 w 2998605"/>
              <a:gd name="connsiteY3" fmla="*/ 442912 h 442912"/>
              <a:gd name="connsiteX4" fmla="*/ 0 w 2998605"/>
              <a:gd name="connsiteY4" fmla="*/ 442912 h 442912"/>
              <a:gd name="connsiteX5" fmla="*/ 0 w 2998605"/>
              <a:gd name="connsiteY5" fmla="*/ 0 h 442912"/>
              <a:gd name="connsiteX0" fmla="*/ 0 w 2998602"/>
              <a:gd name="connsiteY0" fmla="*/ 0 h 442912"/>
              <a:gd name="connsiteX1" fmla="*/ 2998555 w 2998602"/>
              <a:gd name="connsiteY1" fmla="*/ 0 h 442912"/>
              <a:gd name="connsiteX2" fmla="*/ 2888030 w 2998602"/>
              <a:gd name="connsiteY2" fmla="*/ 233164 h 442912"/>
              <a:gd name="connsiteX3" fmla="*/ 2998555 w 2998602"/>
              <a:gd name="connsiteY3" fmla="*/ 442912 h 442912"/>
              <a:gd name="connsiteX4" fmla="*/ 0 w 2998602"/>
              <a:gd name="connsiteY4" fmla="*/ 442912 h 442912"/>
              <a:gd name="connsiteX5" fmla="*/ 0 w 2998602"/>
              <a:gd name="connsiteY5" fmla="*/ 0 h 442912"/>
              <a:gd name="connsiteX0" fmla="*/ 0 w 2998600"/>
              <a:gd name="connsiteY0" fmla="*/ 0 h 442912"/>
              <a:gd name="connsiteX1" fmla="*/ 2998555 w 2998600"/>
              <a:gd name="connsiteY1" fmla="*/ 0 h 442912"/>
              <a:gd name="connsiteX2" fmla="*/ 2881428 w 2998600"/>
              <a:gd name="connsiteY2" fmla="*/ 213357 h 442912"/>
              <a:gd name="connsiteX3" fmla="*/ 2998555 w 2998600"/>
              <a:gd name="connsiteY3" fmla="*/ 442912 h 442912"/>
              <a:gd name="connsiteX4" fmla="*/ 0 w 2998600"/>
              <a:gd name="connsiteY4" fmla="*/ 442912 h 442912"/>
              <a:gd name="connsiteX5" fmla="*/ 0 w 2998600"/>
              <a:gd name="connsiteY5" fmla="*/ 0 h 442912"/>
              <a:gd name="connsiteX0" fmla="*/ 0 w 3192104"/>
              <a:gd name="connsiteY0" fmla="*/ 0 h 442912"/>
              <a:gd name="connsiteX1" fmla="*/ 2998555 w 3192104"/>
              <a:gd name="connsiteY1" fmla="*/ 0 h 442912"/>
              <a:gd name="connsiteX2" fmla="*/ 3192104 w 3192104"/>
              <a:gd name="connsiteY2" fmla="*/ 224045 h 442912"/>
              <a:gd name="connsiteX3" fmla="*/ 2998555 w 3192104"/>
              <a:gd name="connsiteY3" fmla="*/ 442912 h 442912"/>
              <a:gd name="connsiteX4" fmla="*/ 0 w 3192104"/>
              <a:gd name="connsiteY4" fmla="*/ 442912 h 442912"/>
              <a:gd name="connsiteX5" fmla="*/ 0 w 3192104"/>
              <a:gd name="connsiteY5" fmla="*/ 0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2104" h="442912">
                <a:moveTo>
                  <a:pt x="0" y="0"/>
                </a:moveTo>
                <a:lnTo>
                  <a:pt x="2998555" y="0"/>
                </a:lnTo>
                <a:cubicBezTo>
                  <a:pt x="3001326" y="5097"/>
                  <a:pt x="3186032" y="215647"/>
                  <a:pt x="3192104" y="224045"/>
                </a:cubicBezTo>
                <a:cubicBezTo>
                  <a:pt x="3192104" y="225240"/>
                  <a:pt x="2997935" y="437664"/>
                  <a:pt x="2998555" y="442912"/>
                </a:cubicBez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7C74B7-E1A0-26E1-1B25-71F682BA0CB5}"/>
              </a:ext>
            </a:extLst>
          </p:cNvPr>
          <p:cNvSpPr/>
          <p:nvPr/>
        </p:nvSpPr>
        <p:spPr>
          <a:xfrm>
            <a:off x="5836094" y="4293575"/>
            <a:ext cx="341807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Projects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A324C-4522-B56F-D4ED-FC110C19932D}"/>
              </a:ext>
            </a:extLst>
          </p:cNvPr>
          <p:cNvSpPr txBox="1"/>
          <p:nvPr/>
        </p:nvSpPr>
        <p:spPr>
          <a:xfrm>
            <a:off x="5933455" y="4574500"/>
            <a:ext cx="6096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900" b="1" i="0" u="none" strike="noStrike" baseline="0" dirty="0">
                <a:latin typeface="Abadi Extra Light" panose="020F0502020204030204" pitchFamily="34" charset="0"/>
              </a:rPr>
              <a:t>✅ PdfMinerv1.0 - Contextual Question Answering from Documents using Langchain):</a:t>
            </a:r>
            <a:r>
              <a:rPr lang="en-US" sz="900" b="0" i="0" u="none" strike="noStrike" baseline="0" dirty="0">
                <a:latin typeface="Abadi Extra Light" panose="020F0502020204030204" pitchFamily="34" charset="0"/>
              </a:rPr>
              <a:t> Designed an AI-enabled Conversational Chat-bot using a custom knowledge base(Documents, CSV) using vector </a:t>
            </a:r>
            <a:r>
              <a:rPr lang="en-US" sz="900" b="0" i="0" u="none" strike="noStrike" baseline="0" dirty="0" err="1">
                <a:latin typeface="Abadi Extra Light" panose="020F0502020204030204" pitchFamily="34" charset="0"/>
              </a:rPr>
              <a:t>db</a:t>
            </a:r>
            <a:r>
              <a:rPr lang="en-US" sz="900" b="0" i="0" u="none" strike="noStrike" baseline="0" dirty="0">
                <a:latin typeface="Abadi Extra Light" panose="020F0502020204030204" pitchFamily="34" charset="0"/>
              </a:rPr>
              <a:t>, retrieval pipeline from Langchain. Designed the frontend using the </a:t>
            </a:r>
            <a:r>
              <a:rPr lang="en-US" sz="900" b="0" i="0" u="none" strike="noStrike" baseline="0" dirty="0" err="1">
                <a:latin typeface="Abadi Extra Light" panose="020F0502020204030204" pitchFamily="34" charset="0"/>
              </a:rPr>
              <a:t>Chainlit</a:t>
            </a:r>
            <a:r>
              <a:rPr lang="en-US" sz="900" b="0" i="0" u="none" strike="noStrike" baseline="0" dirty="0">
                <a:latin typeface="Abadi Extra Light" panose="020F0502020204030204" pitchFamily="34" charset="0"/>
              </a:rPr>
              <a:t> UI </a:t>
            </a:r>
            <a:r>
              <a:rPr lang="en-US" sz="900" b="0" i="0" u="none" strike="noStrike" baseline="0" dirty="0" err="1">
                <a:latin typeface="Abadi Extra Light" panose="020F0502020204030204" pitchFamily="34" charset="0"/>
              </a:rPr>
              <a:t>framework.Compared</a:t>
            </a:r>
            <a:r>
              <a:rPr lang="en-US" sz="900" b="0" i="0" u="none" strike="noStrike" baseline="0" dirty="0">
                <a:latin typeface="Abadi Extra Light" panose="020F0502020204030204" pitchFamily="34" charset="0"/>
              </a:rPr>
              <a:t> the results using OpenAI and open-source </a:t>
            </a:r>
            <a:r>
              <a:rPr lang="en-IN" sz="900" b="0" i="0" u="none" strike="noStrike" baseline="0" dirty="0">
                <a:latin typeface="Abadi Extra Light" panose="020F0502020204030204" pitchFamily="34" charset="0"/>
              </a:rPr>
              <a:t>LLM models. </a:t>
            </a:r>
            <a:endParaRPr lang="en-IN" sz="900" dirty="0">
              <a:latin typeface="Abadi Extra Light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AFFCB8-426B-CC9D-77EF-FEA585FE59B4}"/>
              </a:ext>
            </a:extLst>
          </p:cNvPr>
          <p:cNvSpPr txBox="1"/>
          <p:nvPr/>
        </p:nvSpPr>
        <p:spPr>
          <a:xfrm>
            <a:off x="5943600" y="5045966"/>
            <a:ext cx="6096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900" b="0" i="0" u="none" strike="noStrike" baseline="0" dirty="0">
                <a:latin typeface="Abadi Extra Light" panose="020F0502020204030204" pitchFamily="34" charset="0"/>
              </a:rPr>
              <a:t>✅</a:t>
            </a:r>
            <a:r>
              <a:rPr lang="en-US" sz="900" b="0" i="0" u="none" strike="noStrike" baseline="0" dirty="0" err="1">
                <a:latin typeface="Abadi Extra Light" panose="020F0502020204030204" pitchFamily="34" charset="0"/>
              </a:rPr>
              <a:t>AutoScan</a:t>
            </a:r>
            <a:r>
              <a:rPr lang="en-US" sz="900" b="0" i="0" u="none" strike="noStrike" baseline="0" dirty="0">
                <a:latin typeface="Abadi Extra Light" panose="020F0502020204030204" pitchFamily="34" charset="0"/>
              </a:rPr>
              <a:t> - Text Extraction Application): (</a:t>
            </a:r>
            <a:r>
              <a:rPr lang="en-US" sz="900" b="0" i="0" u="none" strike="noStrike" baseline="0" dirty="0" err="1">
                <a:latin typeface="Abadi Extra Light" panose="020F0502020204030204" pitchFamily="34" charset="0"/>
              </a:rPr>
              <a:t>Github</a:t>
            </a:r>
            <a:r>
              <a:rPr lang="en-US" sz="900" b="0" i="0" u="none" strike="noStrike" baseline="0" dirty="0">
                <a:latin typeface="Abadi Extra Light" panose="020F0502020204030204" pitchFamily="34" charset="0"/>
              </a:rPr>
              <a:t> Repo) This is an automatic Business Cards’ Text Extraction &amp;</a:t>
            </a:r>
          </a:p>
          <a:p>
            <a:pPr algn="l"/>
            <a:r>
              <a:rPr lang="en-US" sz="900" b="0" i="0" u="none" strike="noStrike" baseline="0" dirty="0">
                <a:latin typeface="Abadi Extra Light" panose="020F0502020204030204" pitchFamily="34" charset="0"/>
              </a:rPr>
              <a:t>Labeling Application. BIO Tagging is used to prepare the training data and trained using Spacy NER Model. Handled Low</a:t>
            </a:r>
          </a:p>
          <a:p>
            <a:pPr algn="l"/>
            <a:r>
              <a:rPr lang="en-US" sz="900" b="0" i="0" u="none" strike="noStrike" baseline="0" dirty="0">
                <a:latin typeface="Abadi Extra Light" panose="020F0502020204030204" pitchFamily="34" charset="0"/>
              </a:rPr>
              <a:t>Quality Unstructured Images using high level Data Preprocessing techniques.</a:t>
            </a:r>
            <a:endParaRPr lang="en-IN" sz="900" dirty="0">
              <a:latin typeface="Abadi Extra Light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9903E3-53E7-339B-B149-87589F03C3AA}"/>
              </a:ext>
            </a:extLst>
          </p:cNvPr>
          <p:cNvSpPr txBox="1"/>
          <p:nvPr/>
        </p:nvSpPr>
        <p:spPr>
          <a:xfrm>
            <a:off x="385402" y="1839203"/>
            <a:ext cx="5149747" cy="2816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b="0" i="0" u="none" strike="noStrike" baseline="0" dirty="0">
                <a:latin typeface="Abadi" panose="020F0502020204030204" pitchFamily="34" charset="0"/>
              </a:rPr>
              <a:t>Results-driven Data Scientist with </a:t>
            </a:r>
            <a:r>
              <a:rPr lang="en-US" sz="1000" b="1" i="0" u="none" strike="noStrike" baseline="0" dirty="0">
                <a:latin typeface="Abadi" panose="020F0502020204030204" pitchFamily="34" charset="0"/>
              </a:rPr>
              <a:t>4+ years of relevant experience specializing in Generative AI, Azure ML, and ML solution design</a:t>
            </a:r>
            <a:r>
              <a:rPr lang="en-US" sz="1000" b="0" i="0" u="none" strike="noStrike" baseline="0" dirty="0">
                <a:latin typeface="Abadi" panose="020F0502020204030204" pitchFamily="34" charset="0"/>
              </a:rPr>
              <a:t>. Proficient in developing and deploying scalable applications on Azure, leading to optimized operational efficiency. Skilled in leveraging cutting-edge technologies in Machine learning, Deep Learning, and NLP.</a:t>
            </a:r>
            <a:br>
              <a:rPr lang="en-US" sz="1000" b="0" i="0" u="none" strike="noStrike" baseline="0" dirty="0">
                <a:latin typeface="Abadi" panose="020F0502020204030204" pitchFamily="34" charset="0"/>
              </a:rPr>
            </a:br>
            <a:endParaRPr lang="en-US" sz="1000" b="0" i="0" u="none" strike="noStrike" baseline="0" dirty="0">
              <a:latin typeface="Abadi" panose="020F0502020204030204" pitchFamily="34" charset="0"/>
            </a:endParaRPr>
          </a:p>
          <a:p>
            <a:pPr algn="l"/>
            <a:r>
              <a:rPr lang="en-IN" sz="1000" b="0" i="0" u="none" strike="noStrike" baseline="0" dirty="0">
                <a:latin typeface="Abadi" panose="020F0502020204030204" pitchFamily="34" charset="0"/>
              </a:rPr>
              <a:t>• Expertise in </a:t>
            </a:r>
            <a:r>
              <a:rPr lang="en-IN" sz="1000" b="1" i="0" u="none" strike="noStrike" baseline="0" dirty="0">
                <a:latin typeface="Abadi" panose="020F0502020204030204" pitchFamily="34" charset="0"/>
              </a:rPr>
              <a:t>NLP,BERT, Sentiment Analysis, Topic Modeling, RAG Architecture, Prompt Engineering</a:t>
            </a:r>
            <a:r>
              <a:rPr lang="en-IN" sz="1000" b="0" i="0" u="none" strike="noStrike" baseline="0" dirty="0">
                <a:latin typeface="Abadi" panose="020F0502020204030204" pitchFamily="34" charset="0"/>
              </a:rPr>
              <a:t>.</a:t>
            </a:r>
          </a:p>
          <a:p>
            <a:pPr algn="l"/>
            <a:r>
              <a:rPr lang="en-US" sz="1000" b="0" i="0" u="none" strike="noStrike" baseline="0" dirty="0">
                <a:latin typeface="Abadi" panose="020F0502020204030204" pitchFamily="34" charset="0"/>
              </a:rPr>
              <a:t>• Proficient in </a:t>
            </a:r>
            <a:r>
              <a:rPr lang="en-US" sz="1000" b="1" i="0" u="none" strike="noStrike" baseline="0" dirty="0">
                <a:latin typeface="Abadi" panose="020F0502020204030204" pitchFamily="34" charset="0"/>
              </a:rPr>
              <a:t>Prompting Techniques(CoT,ToT) for Np-hard problems, including RAG using Langchain framework, </a:t>
            </a:r>
            <a:r>
              <a:rPr lang="en-US" sz="1000" b="1" i="0" u="none" strike="noStrike" baseline="0" dirty="0" err="1">
                <a:latin typeface="Abadi" panose="020F0502020204030204" pitchFamily="34" charset="0"/>
              </a:rPr>
              <a:t>VectorDB</a:t>
            </a:r>
            <a:r>
              <a:rPr lang="en-US" sz="1000" b="1" i="0" u="none" strike="noStrike" baseline="0" dirty="0">
                <a:latin typeface="Abadi" panose="020F0502020204030204" pitchFamily="34" charset="0"/>
              </a:rPr>
              <a:t>, Embedding</a:t>
            </a:r>
            <a:r>
              <a:rPr lang="en-US" sz="1000" b="0" i="0" u="none" strike="noStrike" baseline="0" dirty="0">
                <a:latin typeface="Abadi" panose="020F0502020204030204" pitchFamily="34" charset="0"/>
              </a:rPr>
              <a:t>, and Information Retrieval from unstructured documents.</a:t>
            </a:r>
          </a:p>
          <a:p>
            <a:pPr algn="l"/>
            <a:r>
              <a:rPr lang="en-US" sz="1000" b="0" i="0" u="none" strike="noStrike" baseline="0" dirty="0">
                <a:latin typeface="Abadi" panose="020F0502020204030204" pitchFamily="34" charset="0"/>
              </a:rPr>
              <a:t>• Strong understanding of Statistics, classical ML concepts, Xgboost,GBM Ensemble approach,</a:t>
            </a:r>
          </a:p>
          <a:p>
            <a:pPr algn="l"/>
            <a:r>
              <a:rPr lang="en-US" sz="1000" b="0" i="0" u="none" strike="noStrike" baseline="0" dirty="0">
                <a:latin typeface="Abadi" panose="020F0502020204030204" pitchFamily="34" charset="0"/>
              </a:rPr>
              <a:t>Optimizations, and deep learning algorithms.</a:t>
            </a:r>
          </a:p>
          <a:p>
            <a:pPr algn="l"/>
            <a:r>
              <a:rPr lang="en-US" sz="1000" b="0" i="0" u="none" strike="noStrike" baseline="0" dirty="0">
                <a:latin typeface="Abadi" panose="020F0502020204030204" pitchFamily="34" charset="0"/>
              </a:rPr>
              <a:t>• Experienced in Azure ML Platform for designing and deploying highly scalable systems in a Microservices architecture (Service Bus, Azure Functions).</a:t>
            </a:r>
          </a:p>
          <a:p>
            <a:pPr algn="l"/>
            <a:r>
              <a:rPr lang="en-US" sz="1000" b="0" i="0" u="none" strike="noStrike" baseline="0" dirty="0">
                <a:latin typeface="Abadi" panose="020F0502020204030204" pitchFamily="34" charset="0"/>
              </a:rPr>
              <a:t>• Skilled in Open Source </a:t>
            </a:r>
            <a:r>
              <a:rPr lang="en-US" sz="1000" b="1" i="0" u="none" strike="noStrike" baseline="0" dirty="0">
                <a:latin typeface="Abadi" panose="020F0502020204030204" pitchFamily="34" charset="0"/>
              </a:rPr>
              <a:t>LLM finetuning (PEFT, LoRA) and Transformer architectures</a:t>
            </a:r>
            <a:r>
              <a:rPr lang="en-US" sz="1000" b="0" i="0" u="none" strike="noStrike" baseline="0" dirty="0">
                <a:latin typeface="Abadi" panose="020F0502020204030204" pitchFamily="34" charset="0"/>
              </a:rPr>
              <a:t>.</a:t>
            </a:r>
          </a:p>
          <a:p>
            <a:pPr algn="l"/>
            <a:r>
              <a:rPr lang="en-IN" sz="1000" b="0" i="0" u="none" strike="noStrike" baseline="0" dirty="0">
                <a:latin typeface="Abadi" panose="020F0502020204030204" pitchFamily="34" charset="0"/>
              </a:rPr>
              <a:t>• Top 5% Rank holder in ML/DL Hackathons. (Hackerearth)</a:t>
            </a:r>
            <a:endParaRPr lang="en-US" sz="1000" dirty="0">
              <a:latin typeface="Abadi" panose="020F0502020204030204" pitchFamily="34" charset="0"/>
            </a:endParaRP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IN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43047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 Brand Theme">
  <a:themeElements>
    <a:clrScheme name="Custom 89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26890D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EN.potx" id="{E4519BBC-D217-4D6D-B354-DBCA942B3A1E}" vid="{FC2F9647-6C95-4C78-9E7C-3D25F4EECF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E4E2B889C7842A64D374071792642" ma:contentTypeVersion="13" ma:contentTypeDescription="Create a new document." ma:contentTypeScope="" ma:versionID="63c248c0966cb0aff9cca01d0661abee">
  <xsd:schema xmlns:xsd="http://www.w3.org/2001/XMLSchema" xmlns:xs="http://www.w3.org/2001/XMLSchema" xmlns:p="http://schemas.microsoft.com/office/2006/metadata/properties" xmlns:ns2="f1317980-9009-4495-b22d-fab6d8e01c24" xmlns:ns3="fea8ac73-90e4-432c-b893-d481c4dd49ac" targetNamespace="http://schemas.microsoft.com/office/2006/metadata/properties" ma:root="true" ma:fieldsID="95d6f3e5c103721106158fbbc90d81b8" ns2:_="" ns3:_="">
    <xsd:import namespace="f1317980-9009-4495-b22d-fab6d8e01c24"/>
    <xsd:import namespace="fea8ac73-90e4-432c-b893-d481c4dd49ac"/>
    <xsd:element name="properties">
      <xsd:complexType>
        <xsd:sequence>
          <xsd:element name="documentManagement">
            <xsd:complexType>
              <xsd:all>
                <xsd:element ref="ns2:ResumeTemplate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mberFirm" minOccurs="0"/>
                <xsd:element ref="ns2:Country" minOccurs="0"/>
                <xsd:element ref="ns2:Business_x002f_Industry" minOccurs="0"/>
                <xsd:element ref="ns2:Contact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317980-9009-4495-b22d-fab6d8e01c24" elementFormDefault="qualified">
    <xsd:import namespace="http://schemas.microsoft.com/office/2006/documentManagement/types"/>
    <xsd:import namespace="http://schemas.microsoft.com/office/infopath/2007/PartnerControls"/>
    <xsd:element name="ResumeTemplate" ma:index="4" ma:displayName="Group" ma:format="Dropdown" ma:internalName="ResumeTemplate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mberFirm" ma:index="15" nillable="true" ma:displayName="Member Firm" ma:format="Dropdown" ma:internalName="MemberFirm">
      <xsd:simpleType>
        <xsd:restriction base="dms:Text">
          <xsd:maxLength value="255"/>
        </xsd:restriction>
      </xsd:simpleType>
    </xsd:element>
    <xsd:element name="Country" ma:index="16" nillable="true" ma:displayName="Country" ma:format="Dropdown" ma:internalName="Country">
      <xsd:simpleType>
        <xsd:restriction base="dms:Text">
          <xsd:maxLength value="255"/>
        </xsd:restriction>
      </xsd:simpleType>
    </xsd:element>
    <xsd:element name="Business_x002f_Industry" ma:index="17" nillable="true" ma:displayName="Business" ma:format="Dropdown" ma:internalName="Business_x002f_Industry">
      <xsd:simpleType>
        <xsd:restriction base="dms:Text">
          <xsd:maxLength value="255"/>
        </xsd:restriction>
      </xsd:simpleType>
    </xsd:element>
    <xsd:element name="Contact" ma:index="18" nillable="true" ma:displayName="Contact" ma:format="Dropdown" ma:internalName="Contact">
      <xsd:simpleType>
        <xsd:restriction base="dms:Text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a8ac73-90e4-432c-b893-d481c4dd49a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ea8ac73-90e4-432c-b893-d481c4dd49ac">
      <UserInfo>
        <DisplayName>Meakin, Nigel</DisplayName>
        <AccountId>599195</AccountId>
        <AccountType/>
      </UserInfo>
    </SharedWithUsers>
    <MemberFirm xmlns="f1317980-9009-4495-b22d-fab6d8e01c24">Global</MemberFirm>
    <ResumeTemplate xmlns="f1317980-9009-4495-b22d-fab6d8e01c24">General-one-page bio</ResumeTemplate>
    <Contact xmlns="f1317980-9009-4495-b22d-fab6d8e01c24" xsi:nil="true"/>
    <Country xmlns="f1317980-9009-4495-b22d-fab6d8e01c24">NA</Country>
    <Business_x002f_Industry xmlns="f1317980-9009-4495-b22d-fab6d8e01c24">All</Business_x002f_Industry>
  </documentManagement>
</p:properties>
</file>

<file path=customXml/itemProps1.xml><?xml version="1.0" encoding="utf-8"?>
<ds:datastoreItem xmlns:ds="http://schemas.openxmlformats.org/officeDocument/2006/customXml" ds:itemID="{984E2890-D97F-44BC-8963-F6A004F930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317980-9009-4495-b22d-fab6d8e01c24"/>
    <ds:schemaRef ds:uri="fea8ac73-90e4-432c-b893-d481c4dd49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2E9EB6-BE14-4E9B-B53A-6D95BDD731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05E49B-70B5-4FEC-89D5-F69F52BE5B81}">
  <ds:schemaRefs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f1317980-9009-4495-b22d-fab6d8e01c24"/>
    <ds:schemaRef ds:uri="http://www.w3.org/XML/1998/namespace"/>
    <ds:schemaRef ds:uri="http://schemas.microsoft.com/office/infopath/2007/PartnerControls"/>
    <ds:schemaRef ds:uri="fea8ac73-90e4-432c-b893-d481c4dd49a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 Deloitte 16X9 Onscreen Template EN</Template>
  <TotalTime>313</TotalTime>
  <Words>747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Abadi</vt:lpstr>
      <vt:lpstr>Abadi Extra Light</vt:lpstr>
      <vt:lpstr>Arial</vt:lpstr>
      <vt:lpstr>Calibri</vt:lpstr>
      <vt:lpstr>Calibri Light</vt:lpstr>
      <vt:lpstr>Verdana</vt:lpstr>
      <vt:lpstr>Wingdings 2</vt:lpstr>
      <vt:lpstr>Deloitte Brand Theme</vt:lpstr>
      <vt:lpstr>think-cell Slide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heading in  Calibri Light green that can be up to three lines of text</dc:title>
  <dc:creator>Williams, Camille (CA - Burlington)</dc:creator>
  <dc:description>Deloitte</dc:description>
  <cp:lastModifiedBy>Ghosh, Sayantan</cp:lastModifiedBy>
  <cp:revision>18</cp:revision>
  <cp:lastPrinted>2014-06-25T02:16:22Z</cp:lastPrinted>
  <dcterms:created xsi:type="dcterms:W3CDTF">2021-12-02T14:34:53Z</dcterms:created>
  <dcterms:modified xsi:type="dcterms:W3CDTF">2024-07-09T08:40:25Z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0x010100A79E4E2B889C7842A64D374071792642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2021-12-02T14:34:54Z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3259555e-72b8-4bc1-b459-1d018de1d4b8</vt:lpwstr>
  </property>
  <property fmtid="{D5CDD505-2E9C-101B-9397-08002B2CF9AE}" pid="9" name="MSIP_Label_ea60d57e-af5b-4752-ac57-3e4f28ca11dc_ContentBits">
    <vt:lpwstr>0</vt:lpwstr>
  </property>
</Properties>
</file>