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3"/>
  </p:notesMasterIdLst>
  <p:sldIdLst>
    <p:sldId id="256" r:id="rId2"/>
    <p:sldId id="258" r:id="rId3"/>
    <p:sldId id="261" r:id="rId4"/>
    <p:sldId id="259" r:id="rId5"/>
    <p:sldId id="257" r:id="rId6"/>
    <p:sldId id="262" r:id="rId7"/>
    <p:sldId id="263" r:id="rId8"/>
    <p:sldId id="264" r:id="rId9"/>
    <p:sldId id="266" r:id="rId10"/>
    <p:sldId id="26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50B51-5699-444E-823D-FB5D40B8EE4B}" v="102" dt="2023-07-28T19:02:16.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8" autoAdjust="0"/>
    <p:restoredTop sz="75451" autoAdjust="0"/>
  </p:normalViewPr>
  <p:slideViewPr>
    <p:cSldViewPr snapToGrid="0">
      <p:cViewPr varScale="1">
        <p:scale>
          <a:sx n="93" d="100"/>
          <a:sy n="93" d="100"/>
        </p:scale>
        <p:origin x="15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D65E78-6001-469F-9803-EA6B0EC667E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1338EC-B13E-4F91-A5AE-ECFE79E39050}">
      <dgm:prSet/>
      <dgm:spPr/>
      <dgm:t>
        <a:bodyPr/>
        <a:lstStyle/>
        <a:p>
          <a:r>
            <a:rPr lang="en-US" dirty="0"/>
            <a:t>Interest Rate</a:t>
          </a:r>
        </a:p>
      </dgm:t>
    </dgm:pt>
    <dgm:pt modelId="{4E83CDF0-434B-4120-B7E1-ABEEA358E333}" type="parTrans" cxnId="{1B035698-4CFB-4A14-8379-E6EF38DB5FCE}">
      <dgm:prSet/>
      <dgm:spPr/>
      <dgm:t>
        <a:bodyPr/>
        <a:lstStyle/>
        <a:p>
          <a:endParaRPr lang="en-US"/>
        </a:p>
      </dgm:t>
    </dgm:pt>
    <dgm:pt modelId="{C65148C9-2F05-4731-AA25-803A99292C7A}" type="sibTrans" cxnId="{1B035698-4CFB-4A14-8379-E6EF38DB5FCE}">
      <dgm:prSet/>
      <dgm:spPr/>
      <dgm:t>
        <a:bodyPr/>
        <a:lstStyle/>
        <a:p>
          <a:endParaRPr lang="en-US"/>
        </a:p>
      </dgm:t>
    </dgm:pt>
    <dgm:pt modelId="{672F2704-BC74-4D99-88A8-2293EF7B0F05}">
      <dgm:prSet/>
      <dgm:spPr/>
      <dgm:t>
        <a:bodyPr/>
        <a:lstStyle/>
        <a:p>
          <a:r>
            <a:rPr lang="en-US" b="0" dirty="0"/>
            <a:t>FICO Range</a:t>
          </a:r>
          <a:endParaRPr lang="en-US" dirty="0"/>
        </a:p>
      </dgm:t>
    </dgm:pt>
    <dgm:pt modelId="{DF18710E-BC7B-438E-B250-38BB9C206304}" type="parTrans" cxnId="{8322714C-F568-409F-B9B4-7886EC90667D}">
      <dgm:prSet/>
      <dgm:spPr/>
      <dgm:t>
        <a:bodyPr/>
        <a:lstStyle/>
        <a:p>
          <a:endParaRPr lang="en-US"/>
        </a:p>
      </dgm:t>
    </dgm:pt>
    <dgm:pt modelId="{AB87C745-FBEB-45B1-9C42-A7BD3D6E7EDB}" type="sibTrans" cxnId="{8322714C-F568-409F-B9B4-7886EC90667D}">
      <dgm:prSet/>
      <dgm:spPr/>
      <dgm:t>
        <a:bodyPr/>
        <a:lstStyle/>
        <a:p>
          <a:endParaRPr lang="en-US"/>
        </a:p>
      </dgm:t>
    </dgm:pt>
    <dgm:pt modelId="{99BDEA54-1909-4A59-85D5-AFFF4AE6E691}">
      <dgm:prSet/>
      <dgm:spPr/>
      <dgm:t>
        <a:bodyPr/>
        <a:lstStyle/>
        <a:p>
          <a:r>
            <a:rPr lang="en-US" b="0" dirty="0"/>
            <a:t>Amount Requested</a:t>
          </a:r>
          <a:endParaRPr lang="en-US" dirty="0"/>
        </a:p>
      </dgm:t>
    </dgm:pt>
    <dgm:pt modelId="{A927AB49-B9A4-4A0F-A5F2-F550624062C3}" type="parTrans" cxnId="{FFCDF013-CDAB-40C8-874A-6011BE0DAB4A}">
      <dgm:prSet/>
      <dgm:spPr/>
      <dgm:t>
        <a:bodyPr/>
        <a:lstStyle/>
        <a:p>
          <a:endParaRPr lang="en-US"/>
        </a:p>
      </dgm:t>
    </dgm:pt>
    <dgm:pt modelId="{90AD6BC8-7940-489E-A410-A2C56432F178}" type="sibTrans" cxnId="{FFCDF013-CDAB-40C8-874A-6011BE0DAB4A}">
      <dgm:prSet/>
      <dgm:spPr/>
      <dgm:t>
        <a:bodyPr/>
        <a:lstStyle/>
        <a:p>
          <a:endParaRPr lang="en-US"/>
        </a:p>
      </dgm:t>
    </dgm:pt>
    <dgm:pt modelId="{797427E3-1AC5-49A7-92B1-3E2B44205A7C}">
      <dgm:prSet/>
      <dgm:spPr/>
      <dgm:t>
        <a:bodyPr/>
        <a:lstStyle/>
        <a:p>
          <a:r>
            <a:rPr lang="en-US" dirty="0"/>
            <a:t>Amount Funded by Investors</a:t>
          </a:r>
        </a:p>
      </dgm:t>
    </dgm:pt>
    <dgm:pt modelId="{4F061926-0FA9-4509-B44E-4F6BA99F7AF6}" type="parTrans" cxnId="{AF1E46F2-B1D2-4D09-86E1-193A403396E4}">
      <dgm:prSet/>
      <dgm:spPr/>
      <dgm:t>
        <a:bodyPr/>
        <a:lstStyle/>
        <a:p>
          <a:endParaRPr lang="en-US"/>
        </a:p>
      </dgm:t>
    </dgm:pt>
    <dgm:pt modelId="{FF910868-82D8-4A73-9D2E-B86843614E13}" type="sibTrans" cxnId="{AF1E46F2-B1D2-4D09-86E1-193A403396E4}">
      <dgm:prSet/>
      <dgm:spPr/>
      <dgm:t>
        <a:bodyPr/>
        <a:lstStyle/>
        <a:p>
          <a:endParaRPr lang="en-US"/>
        </a:p>
      </dgm:t>
    </dgm:pt>
    <dgm:pt modelId="{7A89338A-FEBE-4E7D-B48C-E0CD7EDB3C03}">
      <dgm:prSet/>
      <dgm:spPr/>
      <dgm:t>
        <a:bodyPr/>
        <a:lstStyle/>
        <a:p>
          <a:r>
            <a:rPr lang="en-US" dirty="0"/>
            <a:t>Loan Length</a:t>
          </a:r>
        </a:p>
      </dgm:t>
    </dgm:pt>
    <dgm:pt modelId="{9C458B43-6BCB-4A14-9E34-B5E327A56162}" type="parTrans" cxnId="{3A188BA8-0BD4-46C0-ABF9-A694E3C51A89}">
      <dgm:prSet/>
      <dgm:spPr/>
      <dgm:t>
        <a:bodyPr/>
        <a:lstStyle/>
        <a:p>
          <a:endParaRPr lang="en-US"/>
        </a:p>
      </dgm:t>
    </dgm:pt>
    <dgm:pt modelId="{C3BE86ED-61BE-4210-A8A0-5E88705DB109}" type="sibTrans" cxnId="{3A188BA8-0BD4-46C0-ABF9-A694E3C51A89}">
      <dgm:prSet/>
      <dgm:spPr/>
      <dgm:t>
        <a:bodyPr/>
        <a:lstStyle/>
        <a:p>
          <a:endParaRPr lang="en-US"/>
        </a:p>
      </dgm:t>
    </dgm:pt>
    <dgm:pt modelId="{2F65D005-6815-4C4F-AA88-E09C91DD33F5}" type="pres">
      <dgm:prSet presAssocID="{13D65E78-6001-469F-9803-EA6B0EC667EA}" presName="vert0" presStyleCnt="0">
        <dgm:presLayoutVars>
          <dgm:dir/>
          <dgm:animOne val="branch"/>
          <dgm:animLvl val="lvl"/>
        </dgm:presLayoutVars>
      </dgm:prSet>
      <dgm:spPr/>
    </dgm:pt>
    <dgm:pt modelId="{C29B6BFF-FC40-4F47-B132-0BFE619CAAF5}" type="pres">
      <dgm:prSet presAssocID="{DA1338EC-B13E-4F91-A5AE-ECFE79E39050}" presName="thickLine" presStyleLbl="alignNode1" presStyleIdx="0" presStyleCnt="5"/>
      <dgm:spPr/>
    </dgm:pt>
    <dgm:pt modelId="{176B51AC-A50B-41D4-B92E-5CEC9045C420}" type="pres">
      <dgm:prSet presAssocID="{DA1338EC-B13E-4F91-A5AE-ECFE79E39050}" presName="horz1" presStyleCnt="0"/>
      <dgm:spPr/>
    </dgm:pt>
    <dgm:pt modelId="{A684A2D5-2D8F-438A-9CC1-CECCC72885BB}" type="pres">
      <dgm:prSet presAssocID="{DA1338EC-B13E-4F91-A5AE-ECFE79E39050}" presName="tx1" presStyleLbl="revTx" presStyleIdx="0" presStyleCnt="5"/>
      <dgm:spPr/>
    </dgm:pt>
    <dgm:pt modelId="{39CC71E9-98AB-4FC7-84D4-11161BCBE088}" type="pres">
      <dgm:prSet presAssocID="{DA1338EC-B13E-4F91-A5AE-ECFE79E39050}" presName="vert1" presStyleCnt="0"/>
      <dgm:spPr/>
    </dgm:pt>
    <dgm:pt modelId="{59B526E4-AAFA-49B8-A00C-477150116F2D}" type="pres">
      <dgm:prSet presAssocID="{672F2704-BC74-4D99-88A8-2293EF7B0F05}" presName="thickLine" presStyleLbl="alignNode1" presStyleIdx="1" presStyleCnt="5"/>
      <dgm:spPr/>
    </dgm:pt>
    <dgm:pt modelId="{61FA43C4-034A-435B-8F5E-47F60A9FF73F}" type="pres">
      <dgm:prSet presAssocID="{672F2704-BC74-4D99-88A8-2293EF7B0F05}" presName="horz1" presStyleCnt="0"/>
      <dgm:spPr/>
    </dgm:pt>
    <dgm:pt modelId="{29866D8C-FED3-442E-B672-6A4BEBDD0096}" type="pres">
      <dgm:prSet presAssocID="{672F2704-BC74-4D99-88A8-2293EF7B0F05}" presName="tx1" presStyleLbl="revTx" presStyleIdx="1" presStyleCnt="5"/>
      <dgm:spPr/>
    </dgm:pt>
    <dgm:pt modelId="{19B0121A-AD4E-4D21-8758-1DCCF7D9E814}" type="pres">
      <dgm:prSet presAssocID="{672F2704-BC74-4D99-88A8-2293EF7B0F05}" presName="vert1" presStyleCnt="0"/>
      <dgm:spPr/>
    </dgm:pt>
    <dgm:pt modelId="{5E94011F-E93A-4390-B529-91056A2D8652}" type="pres">
      <dgm:prSet presAssocID="{99BDEA54-1909-4A59-85D5-AFFF4AE6E691}" presName="thickLine" presStyleLbl="alignNode1" presStyleIdx="2" presStyleCnt="5"/>
      <dgm:spPr/>
    </dgm:pt>
    <dgm:pt modelId="{9CB70B36-6641-4D76-B15F-62B270BDA506}" type="pres">
      <dgm:prSet presAssocID="{99BDEA54-1909-4A59-85D5-AFFF4AE6E691}" presName="horz1" presStyleCnt="0"/>
      <dgm:spPr/>
    </dgm:pt>
    <dgm:pt modelId="{EDF271FF-8940-4300-B03C-98C34FD90D35}" type="pres">
      <dgm:prSet presAssocID="{99BDEA54-1909-4A59-85D5-AFFF4AE6E691}" presName="tx1" presStyleLbl="revTx" presStyleIdx="2" presStyleCnt="5"/>
      <dgm:spPr/>
    </dgm:pt>
    <dgm:pt modelId="{EF829AEF-08A7-489B-84B7-69837F133614}" type="pres">
      <dgm:prSet presAssocID="{99BDEA54-1909-4A59-85D5-AFFF4AE6E691}" presName="vert1" presStyleCnt="0"/>
      <dgm:spPr/>
    </dgm:pt>
    <dgm:pt modelId="{5C96A088-AA34-4A06-AB7C-62A3DA574A65}" type="pres">
      <dgm:prSet presAssocID="{797427E3-1AC5-49A7-92B1-3E2B44205A7C}" presName="thickLine" presStyleLbl="alignNode1" presStyleIdx="3" presStyleCnt="5"/>
      <dgm:spPr/>
    </dgm:pt>
    <dgm:pt modelId="{D92A066C-7EFC-425B-B3B4-3C8F65E2FFAF}" type="pres">
      <dgm:prSet presAssocID="{797427E3-1AC5-49A7-92B1-3E2B44205A7C}" presName="horz1" presStyleCnt="0"/>
      <dgm:spPr/>
    </dgm:pt>
    <dgm:pt modelId="{28DA3F49-D1BB-4D1E-B34A-A92DD2268EA3}" type="pres">
      <dgm:prSet presAssocID="{797427E3-1AC5-49A7-92B1-3E2B44205A7C}" presName="tx1" presStyleLbl="revTx" presStyleIdx="3" presStyleCnt="5"/>
      <dgm:spPr/>
    </dgm:pt>
    <dgm:pt modelId="{513C357A-A255-487C-85FF-25480A6288C8}" type="pres">
      <dgm:prSet presAssocID="{797427E3-1AC5-49A7-92B1-3E2B44205A7C}" presName="vert1" presStyleCnt="0"/>
      <dgm:spPr/>
    </dgm:pt>
    <dgm:pt modelId="{8EB985F4-0C7A-4F3C-BF0F-100B8E220A3D}" type="pres">
      <dgm:prSet presAssocID="{7A89338A-FEBE-4E7D-B48C-E0CD7EDB3C03}" presName="thickLine" presStyleLbl="alignNode1" presStyleIdx="4" presStyleCnt="5"/>
      <dgm:spPr/>
    </dgm:pt>
    <dgm:pt modelId="{98EF214F-02F4-4937-881B-2FD5D747FD4F}" type="pres">
      <dgm:prSet presAssocID="{7A89338A-FEBE-4E7D-B48C-E0CD7EDB3C03}" presName="horz1" presStyleCnt="0"/>
      <dgm:spPr/>
    </dgm:pt>
    <dgm:pt modelId="{7D994571-0020-4CBE-89C1-0102954C8AB3}" type="pres">
      <dgm:prSet presAssocID="{7A89338A-FEBE-4E7D-B48C-E0CD7EDB3C03}" presName="tx1" presStyleLbl="revTx" presStyleIdx="4" presStyleCnt="5"/>
      <dgm:spPr/>
    </dgm:pt>
    <dgm:pt modelId="{8A983B01-00E0-4046-BBE3-83D12A842206}" type="pres">
      <dgm:prSet presAssocID="{7A89338A-FEBE-4E7D-B48C-E0CD7EDB3C03}" presName="vert1" presStyleCnt="0"/>
      <dgm:spPr/>
    </dgm:pt>
  </dgm:ptLst>
  <dgm:cxnLst>
    <dgm:cxn modelId="{FFCDF013-CDAB-40C8-874A-6011BE0DAB4A}" srcId="{13D65E78-6001-469F-9803-EA6B0EC667EA}" destId="{99BDEA54-1909-4A59-85D5-AFFF4AE6E691}" srcOrd="2" destOrd="0" parTransId="{A927AB49-B9A4-4A0F-A5F2-F550624062C3}" sibTransId="{90AD6BC8-7940-489E-A410-A2C56432F178}"/>
    <dgm:cxn modelId="{075B7B1C-9C75-4444-98D5-86170A71A72C}" type="presOf" srcId="{13D65E78-6001-469F-9803-EA6B0EC667EA}" destId="{2F65D005-6815-4C4F-AA88-E09C91DD33F5}" srcOrd="0" destOrd="0" presId="urn:microsoft.com/office/officeart/2008/layout/LinedList"/>
    <dgm:cxn modelId="{B1377535-DAE4-4E19-81E8-7EE956C92786}" type="presOf" srcId="{DA1338EC-B13E-4F91-A5AE-ECFE79E39050}" destId="{A684A2D5-2D8F-438A-9CC1-CECCC72885BB}" srcOrd="0" destOrd="0" presId="urn:microsoft.com/office/officeart/2008/layout/LinedList"/>
    <dgm:cxn modelId="{8322714C-F568-409F-B9B4-7886EC90667D}" srcId="{13D65E78-6001-469F-9803-EA6B0EC667EA}" destId="{672F2704-BC74-4D99-88A8-2293EF7B0F05}" srcOrd="1" destOrd="0" parTransId="{DF18710E-BC7B-438E-B250-38BB9C206304}" sibTransId="{AB87C745-FBEB-45B1-9C42-A7BD3D6E7EDB}"/>
    <dgm:cxn modelId="{E36AA676-9B6F-4FA4-BB01-8AE973F3F89A}" type="presOf" srcId="{7A89338A-FEBE-4E7D-B48C-E0CD7EDB3C03}" destId="{7D994571-0020-4CBE-89C1-0102954C8AB3}" srcOrd="0" destOrd="0" presId="urn:microsoft.com/office/officeart/2008/layout/LinedList"/>
    <dgm:cxn modelId="{31D79D85-BCBF-4CF2-A545-0BCD46E0566A}" type="presOf" srcId="{797427E3-1AC5-49A7-92B1-3E2B44205A7C}" destId="{28DA3F49-D1BB-4D1E-B34A-A92DD2268EA3}" srcOrd="0" destOrd="0" presId="urn:microsoft.com/office/officeart/2008/layout/LinedList"/>
    <dgm:cxn modelId="{1B035698-4CFB-4A14-8379-E6EF38DB5FCE}" srcId="{13D65E78-6001-469F-9803-EA6B0EC667EA}" destId="{DA1338EC-B13E-4F91-A5AE-ECFE79E39050}" srcOrd="0" destOrd="0" parTransId="{4E83CDF0-434B-4120-B7E1-ABEEA358E333}" sibTransId="{C65148C9-2F05-4731-AA25-803A99292C7A}"/>
    <dgm:cxn modelId="{3A188BA8-0BD4-46C0-ABF9-A694E3C51A89}" srcId="{13D65E78-6001-469F-9803-EA6B0EC667EA}" destId="{7A89338A-FEBE-4E7D-B48C-E0CD7EDB3C03}" srcOrd="4" destOrd="0" parTransId="{9C458B43-6BCB-4A14-9E34-B5E327A56162}" sibTransId="{C3BE86ED-61BE-4210-A8A0-5E88705DB109}"/>
    <dgm:cxn modelId="{5A0FB1C0-443F-4D64-AF91-7B31F9CC5777}" type="presOf" srcId="{672F2704-BC74-4D99-88A8-2293EF7B0F05}" destId="{29866D8C-FED3-442E-B672-6A4BEBDD0096}" srcOrd="0" destOrd="0" presId="urn:microsoft.com/office/officeart/2008/layout/LinedList"/>
    <dgm:cxn modelId="{DF8E79C5-106E-413A-94C8-55B335F63C6F}" type="presOf" srcId="{99BDEA54-1909-4A59-85D5-AFFF4AE6E691}" destId="{EDF271FF-8940-4300-B03C-98C34FD90D35}" srcOrd="0" destOrd="0" presId="urn:microsoft.com/office/officeart/2008/layout/LinedList"/>
    <dgm:cxn modelId="{AF1E46F2-B1D2-4D09-86E1-193A403396E4}" srcId="{13D65E78-6001-469F-9803-EA6B0EC667EA}" destId="{797427E3-1AC5-49A7-92B1-3E2B44205A7C}" srcOrd="3" destOrd="0" parTransId="{4F061926-0FA9-4509-B44E-4F6BA99F7AF6}" sibTransId="{FF910868-82D8-4A73-9D2E-B86843614E13}"/>
    <dgm:cxn modelId="{4ECD7FB9-A3F6-4CBD-B1A1-3F4032FE87C7}" type="presParOf" srcId="{2F65D005-6815-4C4F-AA88-E09C91DD33F5}" destId="{C29B6BFF-FC40-4F47-B132-0BFE619CAAF5}" srcOrd="0" destOrd="0" presId="urn:microsoft.com/office/officeart/2008/layout/LinedList"/>
    <dgm:cxn modelId="{A47269F0-CA62-4AA6-94A5-BF3AE1DBE1C8}" type="presParOf" srcId="{2F65D005-6815-4C4F-AA88-E09C91DD33F5}" destId="{176B51AC-A50B-41D4-B92E-5CEC9045C420}" srcOrd="1" destOrd="0" presId="urn:microsoft.com/office/officeart/2008/layout/LinedList"/>
    <dgm:cxn modelId="{F9D3E925-101A-4223-928D-D4BEEA03FAC5}" type="presParOf" srcId="{176B51AC-A50B-41D4-B92E-5CEC9045C420}" destId="{A684A2D5-2D8F-438A-9CC1-CECCC72885BB}" srcOrd="0" destOrd="0" presId="urn:microsoft.com/office/officeart/2008/layout/LinedList"/>
    <dgm:cxn modelId="{54C2D224-11C3-4D73-B16E-5A51F429ADB3}" type="presParOf" srcId="{176B51AC-A50B-41D4-B92E-5CEC9045C420}" destId="{39CC71E9-98AB-4FC7-84D4-11161BCBE088}" srcOrd="1" destOrd="0" presId="urn:microsoft.com/office/officeart/2008/layout/LinedList"/>
    <dgm:cxn modelId="{C259385D-9F3E-4371-A36C-0E4E75E0A4A6}" type="presParOf" srcId="{2F65D005-6815-4C4F-AA88-E09C91DD33F5}" destId="{59B526E4-AAFA-49B8-A00C-477150116F2D}" srcOrd="2" destOrd="0" presId="urn:microsoft.com/office/officeart/2008/layout/LinedList"/>
    <dgm:cxn modelId="{4D03DDFA-3F45-4EB4-A212-591AE1BD0249}" type="presParOf" srcId="{2F65D005-6815-4C4F-AA88-E09C91DD33F5}" destId="{61FA43C4-034A-435B-8F5E-47F60A9FF73F}" srcOrd="3" destOrd="0" presId="urn:microsoft.com/office/officeart/2008/layout/LinedList"/>
    <dgm:cxn modelId="{4028CAA3-981E-435D-91D7-3E3A75FE271C}" type="presParOf" srcId="{61FA43C4-034A-435B-8F5E-47F60A9FF73F}" destId="{29866D8C-FED3-442E-B672-6A4BEBDD0096}" srcOrd="0" destOrd="0" presId="urn:microsoft.com/office/officeart/2008/layout/LinedList"/>
    <dgm:cxn modelId="{E94B1CC7-B307-429C-A94E-F0BF0D8DEBD6}" type="presParOf" srcId="{61FA43C4-034A-435B-8F5E-47F60A9FF73F}" destId="{19B0121A-AD4E-4D21-8758-1DCCF7D9E814}" srcOrd="1" destOrd="0" presId="urn:microsoft.com/office/officeart/2008/layout/LinedList"/>
    <dgm:cxn modelId="{9CC39DFD-EAC7-4B2F-AE8D-0556E471E613}" type="presParOf" srcId="{2F65D005-6815-4C4F-AA88-E09C91DD33F5}" destId="{5E94011F-E93A-4390-B529-91056A2D8652}" srcOrd="4" destOrd="0" presId="urn:microsoft.com/office/officeart/2008/layout/LinedList"/>
    <dgm:cxn modelId="{D5CE190D-A3A4-4A8A-B6E7-589DA69BFC9E}" type="presParOf" srcId="{2F65D005-6815-4C4F-AA88-E09C91DD33F5}" destId="{9CB70B36-6641-4D76-B15F-62B270BDA506}" srcOrd="5" destOrd="0" presId="urn:microsoft.com/office/officeart/2008/layout/LinedList"/>
    <dgm:cxn modelId="{1B399863-58B9-44E6-B941-52A619190270}" type="presParOf" srcId="{9CB70B36-6641-4D76-B15F-62B270BDA506}" destId="{EDF271FF-8940-4300-B03C-98C34FD90D35}" srcOrd="0" destOrd="0" presId="urn:microsoft.com/office/officeart/2008/layout/LinedList"/>
    <dgm:cxn modelId="{CC43438F-0752-4FF9-9511-49235319DC92}" type="presParOf" srcId="{9CB70B36-6641-4D76-B15F-62B270BDA506}" destId="{EF829AEF-08A7-489B-84B7-69837F133614}" srcOrd="1" destOrd="0" presId="urn:microsoft.com/office/officeart/2008/layout/LinedList"/>
    <dgm:cxn modelId="{2CCE51EE-1E43-48E8-9B33-A3479B68AF5A}" type="presParOf" srcId="{2F65D005-6815-4C4F-AA88-E09C91DD33F5}" destId="{5C96A088-AA34-4A06-AB7C-62A3DA574A65}" srcOrd="6" destOrd="0" presId="urn:microsoft.com/office/officeart/2008/layout/LinedList"/>
    <dgm:cxn modelId="{9EC02AC7-39CD-46E7-B755-EA4CB9C8FA8D}" type="presParOf" srcId="{2F65D005-6815-4C4F-AA88-E09C91DD33F5}" destId="{D92A066C-7EFC-425B-B3B4-3C8F65E2FFAF}" srcOrd="7" destOrd="0" presId="urn:microsoft.com/office/officeart/2008/layout/LinedList"/>
    <dgm:cxn modelId="{E41CA1D3-57B0-4561-8B3D-7DA5D9DE91CA}" type="presParOf" srcId="{D92A066C-7EFC-425B-B3B4-3C8F65E2FFAF}" destId="{28DA3F49-D1BB-4D1E-B34A-A92DD2268EA3}" srcOrd="0" destOrd="0" presId="urn:microsoft.com/office/officeart/2008/layout/LinedList"/>
    <dgm:cxn modelId="{CAFAA3B2-53E4-4298-BD33-A88215AF16A9}" type="presParOf" srcId="{D92A066C-7EFC-425B-B3B4-3C8F65E2FFAF}" destId="{513C357A-A255-487C-85FF-25480A6288C8}" srcOrd="1" destOrd="0" presId="urn:microsoft.com/office/officeart/2008/layout/LinedList"/>
    <dgm:cxn modelId="{703974B5-5DE6-40D9-9C9C-F69F2A1E6AED}" type="presParOf" srcId="{2F65D005-6815-4C4F-AA88-E09C91DD33F5}" destId="{8EB985F4-0C7A-4F3C-BF0F-100B8E220A3D}" srcOrd="8" destOrd="0" presId="urn:microsoft.com/office/officeart/2008/layout/LinedList"/>
    <dgm:cxn modelId="{9B7A30E2-11D3-4958-BBD1-2A1B5534A06E}" type="presParOf" srcId="{2F65D005-6815-4C4F-AA88-E09C91DD33F5}" destId="{98EF214F-02F4-4937-881B-2FD5D747FD4F}" srcOrd="9" destOrd="0" presId="urn:microsoft.com/office/officeart/2008/layout/LinedList"/>
    <dgm:cxn modelId="{D9B37660-CB47-4E78-BF9E-1657AD474520}" type="presParOf" srcId="{98EF214F-02F4-4937-881B-2FD5D747FD4F}" destId="{7D994571-0020-4CBE-89C1-0102954C8AB3}" srcOrd="0" destOrd="0" presId="urn:microsoft.com/office/officeart/2008/layout/LinedList"/>
    <dgm:cxn modelId="{BCE76EBB-9E3E-4B92-8D05-C4BE9B637C7A}" type="presParOf" srcId="{98EF214F-02F4-4937-881B-2FD5D747FD4F}" destId="{8A983B01-00E0-4046-BBE3-83D12A84220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85A39-4B59-4BC0-A05F-B1D6089E01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C1F00E-6A47-4A44-B70F-E7007BE47CA7}">
      <dgm:prSet/>
      <dgm:spPr/>
      <dgm:t>
        <a:bodyPr/>
        <a:lstStyle/>
        <a:p>
          <a:r>
            <a:rPr lang="en-US" b="0" dirty="0"/>
            <a:t>The features in our dataset are a mix of numerical and categorical data. </a:t>
          </a:r>
          <a:endParaRPr lang="en-US" dirty="0"/>
        </a:p>
      </dgm:t>
    </dgm:pt>
    <dgm:pt modelId="{1ED092E8-B0B3-4465-BA27-448D2F681F0C}" type="parTrans" cxnId="{D3CE4E6E-13C6-49AD-997D-FFF7176EE7F6}">
      <dgm:prSet/>
      <dgm:spPr/>
      <dgm:t>
        <a:bodyPr/>
        <a:lstStyle/>
        <a:p>
          <a:endParaRPr lang="en-US"/>
        </a:p>
      </dgm:t>
    </dgm:pt>
    <dgm:pt modelId="{8FAAF7DB-65F0-4B03-AE9F-DED897D71564}" type="sibTrans" cxnId="{D3CE4E6E-13C6-49AD-997D-FFF7176EE7F6}">
      <dgm:prSet/>
      <dgm:spPr/>
      <dgm:t>
        <a:bodyPr/>
        <a:lstStyle/>
        <a:p>
          <a:endParaRPr lang="en-US"/>
        </a:p>
      </dgm:t>
    </dgm:pt>
    <dgm:pt modelId="{86A579A6-C4FA-4887-89AE-ABDF14FA64EA}">
      <dgm:prSet/>
      <dgm:spPr/>
      <dgm:t>
        <a:bodyPr/>
        <a:lstStyle/>
        <a:p>
          <a:r>
            <a:rPr lang="en-US" dirty="0"/>
            <a:t>Data Cleaning</a:t>
          </a:r>
        </a:p>
      </dgm:t>
    </dgm:pt>
    <dgm:pt modelId="{E97FD355-AAB0-4B7C-A25E-215D20DFECBB}" type="parTrans" cxnId="{6E6FE8CD-1F0B-4CAF-ADBB-7017DFFB8203}">
      <dgm:prSet/>
      <dgm:spPr/>
      <dgm:t>
        <a:bodyPr/>
        <a:lstStyle/>
        <a:p>
          <a:endParaRPr lang="en-US"/>
        </a:p>
      </dgm:t>
    </dgm:pt>
    <dgm:pt modelId="{EDF2458B-9BCE-4AF3-B2A5-5673C1CCB1ED}" type="sibTrans" cxnId="{6E6FE8CD-1F0B-4CAF-ADBB-7017DFFB8203}">
      <dgm:prSet/>
      <dgm:spPr/>
      <dgm:t>
        <a:bodyPr/>
        <a:lstStyle/>
        <a:p>
          <a:endParaRPr lang="en-US"/>
        </a:p>
      </dgm:t>
    </dgm:pt>
    <dgm:pt modelId="{0B290792-53EF-4ED9-A891-391FD87F5F3E}">
      <dgm:prSet/>
      <dgm:spPr/>
      <dgm:t>
        <a:bodyPr/>
        <a:lstStyle/>
        <a:p>
          <a:r>
            <a:rPr lang="en-US" dirty="0"/>
            <a:t>Data Manipulation</a:t>
          </a:r>
        </a:p>
      </dgm:t>
    </dgm:pt>
    <dgm:pt modelId="{91C2ADB6-CA23-4340-B2A1-B326CBAB74E2}" type="parTrans" cxnId="{AB2A4F4B-80B6-437D-B252-449E637A36BA}">
      <dgm:prSet/>
      <dgm:spPr/>
      <dgm:t>
        <a:bodyPr/>
        <a:lstStyle/>
        <a:p>
          <a:endParaRPr lang="en-US"/>
        </a:p>
      </dgm:t>
    </dgm:pt>
    <dgm:pt modelId="{F3FB9045-BF57-4751-B377-24BE5C5F20D2}" type="sibTrans" cxnId="{AB2A4F4B-80B6-437D-B252-449E637A36BA}">
      <dgm:prSet/>
      <dgm:spPr/>
      <dgm:t>
        <a:bodyPr/>
        <a:lstStyle/>
        <a:p>
          <a:endParaRPr lang="en-US"/>
        </a:p>
      </dgm:t>
    </dgm:pt>
    <dgm:pt modelId="{35192B1A-B40A-452F-9AA8-16519383E602}" type="pres">
      <dgm:prSet presAssocID="{28585A39-4B59-4BC0-A05F-B1D6089E0137}" presName="root" presStyleCnt="0">
        <dgm:presLayoutVars>
          <dgm:dir/>
          <dgm:resizeHandles val="exact"/>
        </dgm:presLayoutVars>
      </dgm:prSet>
      <dgm:spPr/>
    </dgm:pt>
    <dgm:pt modelId="{CCD876F6-71D7-4A3A-A05F-01FBB2B72290}" type="pres">
      <dgm:prSet presAssocID="{ECC1F00E-6A47-4A44-B70F-E7007BE47CA7}" presName="compNode" presStyleCnt="0"/>
      <dgm:spPr/>
    </dgm:pt>
    <dgm:pt modelId="{6A198C5C-F749-4617-846C-AE9B8F9837C2}" type="pres">
      <dgm:prSet presAssocID="{ECC1F00E-6A47-4A44-B70F-E7007BE47CA7}" presName="bgRect" presStyleLbl="bgShp" presStyleIdx="0" presStyleCnt="3"/>
      <dgm:spPr/>
    </dgm:pt>
    <dgm:pt modelId="{E5F9521C-D535-4241-B179-93678D4EB93D}" type="pres">
      <dgm:prSet presAssocID="{ECC1F00E-6A47-4A44-B70F-E7007BE47C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85E9431-FEA2-4A37-9B7C-DA1706E56801}" type="pres">
      <dgm:prSet presAssocID="{ECC1F00E-6A47-4A44-B70F-E7007BE47CA7}" presName="spaceRect" presStyleCnt="0"/>
      <dgm:spPr/>
    </dgm:pt>
    <dgm:pt modelId="{DEE4FC69-84D9-42C0-8501-B9B0271F22C1}" type="pres">
      <dgm:prSet presAssocID="{ECC1F00E-6A47-4A44-B70F-E7007BE47CA7}" presName="parTx" presStyleLbl="revTx" presStyleIdx="0" presStyleCnt="3">
        <dgm:presLayoutVars>
          <dgm:chMax val="0"/>
          <dgm:chPref val="0"/>
        </dgm:presLayoutVars>
      </dgm:prSet>
      <dgm:spPr/>
    </dgm:pt>
    <dgm:pt modelId="{17FAE64C-E640-4CC4-91A5-38D0CBE6636C}" type="pres">
      <dgm:prSet presAssocID="{8FAAF7DB-65F0-4B03-AE9F-DED897D71564}" presName="sibTrans" presStyleCnt="0"/>
      <dgm:spPr/>
    </dgm:pt>
    <dgm:pt modelId="{A7BB37D6-EF9C-4DB1-864A-2CFC001D9981}" type="pres">
      <dgm:prSet presAssocID="{86A579A6-C4FA-4887-89AE-ABDF14FA64EA}" presName="compNode" presStyleCnt="0"/>
      <dgm:spPr/>
    </dgm:pt>
    <dgm:pt modelId="{A7D7EF7D-6E5D-4023-8755-7F47AA4ADAE6}" type="pres">
      <dgm:prSet presAssocID="{86A579A6-C4FA-4887-89AE-ABDF14FA64EA}" presName="bgRect" presStyleLbl="bgShp" presStyleIdx="1" presStyleCnt="3" custLinFactNeighborX="371" custLinFactNeighborY="-230"/>
      <dgm:spPr/>
    </dgm:pt>
    <dgm:pt modelId="{1959EA00-18E5-47D3-BE32-F9D5F893631C}" type="pres">
      <dgm:prSet presAssocID="{86A579A6-C4FA-4887-89AE-ABDF14FA64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BFCD7C9-65BD-4D4B-83DE-5CFD232038F2}" type="pres">
      <dgm:prSet presAssocID="{86A579A6-C4FA-4887-89AE-ABDF14FA64EA}" presName="spaceRect" presStyleCnt="0"/>
      <dgm:spPr/>
    </dgm:pt>
    <dgm:pt modelId="{7B225972-3752-47FA-8D23-7F47BA0D4DA9}" type="pres">
      <dgm:prSet presAssocID="{86A579A6-C4FA-4887-89AE-ABDF14FA64EA}" presName="parTx" presStyleLbl="revTx" presStyleIdx="1" presStyleCnt="3">
        <dgm:presLayoutVars>
          <dgm:chMax val="0"/>
          <dgm:chPref val="0"/>
        </dgm:presLayoutVars>
      </dgm:prSet>
      <dgm:spPr/>
    </dgm:pt>
    <dgm:pt modelId="{E1E62837-EAE5-4194-AD96-B538B92E6582}" type="pres">
      <dgm:prSet presAssocID="{EDF2458B-9BCE-4AF3-B2A5-5673C1CCB1ED}" presName="sibTrans" presStyleCnt="0"/>
      <dgm:spPr/>
    </dgm:pt>
    <dgm:pt modelId="{AA4FCABA-77E0-4FB2-B0CC-B0CE3F8B82E1}" type="pres">
      <dgm:prSet presAssocID="{0B290792-53EF-4ED9-A891-391FD87F5F3E}" presName="compNode" presStyleCnt="0"/>
      <dgm:spPr/>
    </dgm:pt>
    <dgm:pt modelId="{B5846AE4-8A6D-45D1-A40F-A325016C709E}" type="pres">
      <dgm:prSet presAssocID="{0B290792-53EF-4ED9-A891-391FD87F5F3E}" presName="bgRect" presStyleLbl="bgShp" presStyleIdx="2" presStyleCnt="3"/>
      <dgm:spPr/>
    </dgm:pt>
    <dgm:pt modelId="{9DF10435-EDB6-412F-9A0F-6A349A9E50BB}" type="pres">
      <dgm:prSet presAssocID="{0B290792-53EF-4ED9-A891-391FD87F5F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45A52CEB-BB4E-43F8-9102-59644E15506A}" type="pres">
      <dgm:prSet presAssocID="{0B290792-53EF-4ED9-A891-391FD87F5F3E}" presName="spaceRect" presStyleCnt="0"/>
      <dgm:spPr/>
    </dgm:pt>
    <dgm:pt modelId="{160E310F-C869-47A0-A7A8-8D2122AEE648}" type="pres">
      <dgm:prSet presAssocID="{0B290792-53EF-4ED9-A891-391FD87F5F3E}" presName="parTx" presStyleLbl="revTx" presStyleIdx="2" presStyleCnt="3">
        <dgm:presLayoutVars>
          <dgm:chMax val="0"/>
          <dgm:chPref val="0"/>
        </dgm:presLayoutVars>
      </dgm:prSet>
      <dgm:spPr/>
    </dgm:pt>
  </dgm:ptLst>
  <dgm:cxnLst>
    <dgm:cxn modelId="{FEA9983A-4308-43FC-965B-338F7D360819}" type="presOf" srcId="{28585A39-4B59-4BC0-A05F-B1D6089E0137}" destId="{35192B1A-B40A-452F-9AA8-16519383E602}" srcOrd="0" destOrd="0" presId="urn:microsoft.com/office/officeart/2018/2/layout/IconVerticalSolidList"/>
    <dgm:cxn modelId="{AB2A4F4B-80B6-437D-B252-449E637A36BA}" srcId="{28585A39-4B59-4BC0-A05F-B1D6089E0137}" destId="{0B290792-53EF-4ED9-A891-391FD87F5F3E}" srcOrd="2" destOrd="0" parTransId="{91C2ADB6-CA23-4340-B2A1-B326CBAB74E2}" sibTransId="{F3FB9045-BF57-4751-B377-24BE5C5F20D2}"/>
    <dgm:cxn modelId="{D3CE4E6E-13C6-49AD-997D-FFF7176EE7F6}" srcId="{28585A39-4B59-4BC0-A05F-B1D6089E0137}" destId="{ECC1F00E-6A47-4A44-B70F-E7007BE47CA7}" srcOrd="0" destOrd="0" parTransId="{1ED092E8-B0B3-4465-BA27-448D2F681F0C}" sibTransId="{8FAAF7DB-65F0-4B03-AE9F-DED897D71564}"/>
    <dgm:cxn modelId="{8C1ACE73-CB4E-44D3-B9ED-9C0ADD4496A1}" type="presOf" srcId="{86A579A6-C4FA-4887-89AE-ABDF14FA64EA}" destId="{7B225972-3752-47FA-8D23-7F47BA0D4DA9}" srcOrd="0" destOrd="0" presId="urn:microsoft.com/office/officeart/2018/2/layout/IconVerticalSolidList"/>
    <dgm:cxn modelId="{30D89CAE-9A1C-47D8-9F26-2431F1D73AC1}" type="presOf" srcId="{0B290792-53EF-4ED9-A891-391FD87F5F3E}" destId="{160E310F-C869-47A0-A7A8-8D2122AEE648}" srcOrd="0" destOrd="0" presId="urn:microsoft.com/office/officeart/2018/2/layout/IconVerticalSolidList"/>
    <dgm:cxn modelId="{D42D74CC-C24C-4F9A-8C16-C7681A162609}" type="presOf" srcId="{ECC1F00E-6A47-4A44-B70F-E7007BE47CA7}" destId="{DEE4FC69-84D9-42C0-8501-B9B0271F22C1}" srcOrd="0" destOrd="0" presId="urn:microsoft.com/office/officeart/2018/2/layout/IconVerticalSolidList"/>
    <dgm:cxn modelId="{6E6FE8CD-1F0B-4CAF-ADBB-7017DFFB8203}" srcId="{28585A39-4B59-4BC0-A05F-B1D6089E0137}" destId="{86A579A6-C4FA-4887-89AE-ABDF14FA64EA}" srcOrd="1" destOrd="0" parTransId="{E97FD355-AAB0-4B7C-A25E-215D20DFECBB}" sibTransId="{EDF2458B-9BCE-4AF3-B2A5-5673C1CCB1ED}"/>
    <dgm:cxn modelId="{B93E5C86-9C88-4604-B20F-C992027ABC9D}" type="presParOf" srcId="{35192B1A-B40A-452F-9AA8-16519383E602}" destId="{CCD876F6-71D7-4A3A-A05F-01FBB2B72290}" srcOrd="0" destOrd="0" presId="urn:microsoft.com/office/officeart/2018/2/layout/IconVerticalSolidList"/>
    <dgm:cxn modelId="{E26B5BD4-252A-4AD4-B969-6C056653023E}" type="presParOf" srcId="{CCD876F6-71D7-4A3A-A05F-01FBB2B72290}" destId="{6A198C5C-F749-4617-846C-AE9B8F9837C2}" srcOrd="0" destOrd="0" presId="urn:microsoft.com/office/officeart/2018/2/layout/IconVerticalSolidList"/>
    <dgm:cxn modelId="{ABFD3F45-1001-4637-8056-4F2B03568222}" type="presParOf" srcId="{CCD876F6-71D7-4A3A-A05F-01FBB2B72290}" destId="{E5F9521C-D535-4241-B179-93678D4EB93D}" srcOrd="1" destOrd="0" presId="urn:microsoft.com/office/officeart/2018/2/layout/IconVerticalSolidList"/>
    <dgm:cxn modelId="{C01F0DBB-DCEA-472D-A3A3-87CC2FE39E3D}" type="presParOf" srcId="{CCD876F6-71D7-4A3A-A05F-01FBB2B72290}" destId="{185E9431-FEA2-4A37-9B7C-DA1706E56801}" srcOrd="2" destOrd="0" presId="urn:microsoft.com/office/officeart/2018/2/layout/IconVerticalSolidList"/>
    <dgm:cxn modelId="{4067E947-5A09-49F4-B67E-CE491C2060BF}" type="presParOf" srcId="{CCD876F6-71D7-4A3A-A05F-01FBB2B72290}" destId="{DEE4FC69-84D9-42C0-8501-B9B0271F22C1}" srcOrd="3" destOrd="0" presId="urn:microsoft.com/office/officeart/2018/2/layout/IconVerticalSolidList"/>
    <dgm:cxn modelId="{C1200B39-6B54-45CD-B0AD-EFF2CB013631}" type="presParOf" srcId="{35192B1A-B40A-452F-9AA8-16519383E602}" destId="{17FAE64C-E640-4CC4-91A5-38D0CBE6636C}" srcOrd="1" destOrd="0" presId="urn:microsoft.com/office/officeart/2018/2/layout/IconVerticalSolidList"/>
    <dgm:cxn modelId="{9142B9EF-ED11-40A5-9AC5-AF64B0C201F1}" type="presParOf" srcId="{35192B1A-B40A-452F-9AA8-16519383E602}" destId="{A7BB37D6-EF9C-4DB1-864A-2CFC001D9981}" srcOrd="2" destOrd="0" presId="urn:microsoft.com/office/officeart/2018/2/layout/IconVerticalSolidList"/>
    <dgm:cxn modelId="{28507575-67BF-4D11-93C5-3D5DD368BB41}" type="presParOf" srcId="{A7BB37D6-EF9C-4DB1-864A-2CFC001D9981}" destId="{A7D7EF7D-6E5D-4023-8755-7F47AA4ADAE6}" srcOrd="0" destOrd="0" presId="urn:microsoft.com/office/officeart/2018/2/layout/IconVerticalSolidList"/>
    <dgm:cxn modelId="{B0D7FA2A-969D-4527-9132-35F1F049E353}" type="presParOf" srcId="{A7BB37D6-EF9C-4DB1-864A-2CFC001D9981}" destId="{1959EA00-18E5-47D3-BE32-F9D5F893631C}" srcOrd="1" destOrd="0" presId="urn:microsoft.com/office/officeart/2018/2/layout/IconVerticalSolidList"/>
    <dgm:cxn modelId="{2BA2A910-F8C1-4B5F-AF71-AF9141CF5C6A}" type="presParOf" srcId="{A7BB37D6-EF9C-4DB1-864A-2CFC001D9981}" destId="{7BFCD7C9-65BD-4D4B-83DE-5CFD232038F2}" srcOrd="2" destOrd="0" presId="urn:microsoft.com/office/officeart/2018/2/layout/IconVerticalSolidList"/>
    <dgm:cxn modelId="{90E95D06-5AA6-4D06-B5A9-E93109DA29BD}" type="presParOf" srcId="{A7BB37D6-EF9C-4DB1-864A-2CFC001D9981}" destId="{7B225972-3752-47FA-8D23-7F47BA0D4DA9}" srcOrd="3" destOrd="0" presId="urn:microsoft.com/office/officeart/2018/2/layout/IconVerticalSolidList"/>
    <dgm:cxn modelId="{6BF7C62D-01AA-4224-A283-3AECDEBB6BE0}" type="presParOf" srcId="{35192B1A-B40A-452F-9AA8-16519383E602}" destId="{E1E62837-EAE5-4194-AD96-B538B92E6582}" srcOrd="3" destOrd="0" presId="urn:microsoft.com/office/officeart/2018/2/layout/IconVerticalSolidList"/>
    <dgm:cxn modelId="{6DACBF7F-2B4D-45E3-ADEE-9D787358C4F3}" type="presParOf" srcId="{35192B1A-B40A-452F-9AA8-16519383E602}" destId="{AA4FCABA-77E0-4FB2-B0CC-B0CE3F8B82E1}" srcOrd="4" destOrd="0" presId="urn:microsoft.com/office/officeart/2018/2/layout/IconVerticalSolidList"/>
    <dgm:cxn modelId="{F5A04F9E-F8DC-439A-BCF5-EEBBA48E4988}" type="presParOf" srcId="{AA4FCABA-77E0-4FB2-B0CC-B0CE3F8B82E1}" destId="{B5846AE4-8A6D-45D1-A40F-A325016C709E}" srcOrd="0" destOrd="0" presId="urn:microsoft.com/office/officeart/2018/2/layout/IconVerticalSolidList"/>
    <dgm:cxn modelId="{B32799CB-4465-447C-8556-E7CECD48E9FB}" type="presParOf" srcId="{AA4FCABA-77E0-4FB2-B0CC-B0CE3F8B82E1}" destId="{9DF10435-EDB6-412F-9A0F-6A349A9E50BB}" srcOrd="1" destOrd="0" presId="urn:microsoft.com/office/officeart/2018/2/layout/IconVerticalSolidList"/>
    <dgm:cxn modelId="{2F498710-6F2E-40FE-87AD-D8178DADD8DD}" type="presParOf" srcId="{AA4FCABA-77E0-4FB2-B0CC-B0CE3F8B82E1}" destId="{45A52CEB-BB4E-43F8-9102-59644E15506A}" srcOrd="2" destOrd="0" presId="urn:microsoft.com/office/officeart/2018/2/layout/IconVerticalSolidList"/>
    <dgm:cxn modelId="{3431B7FB-5BEE-468B-82B3-369197D4BE26}" type="presParOf" srcId="{AA4FCABA-77E0-4FB2-B0CC-B0CE3F8B82E1}" destId="{160E310F-C869-47A0-A7A8-8D2122AEE6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20AA33-56EC-4681-AB76-32117F422B61}" type="doc">
      <dgm:prSet loTypeId="urn:microsoft.com/office/officeart/2005/8/layout/hierarchy1" loCatId="hierarchy" qsTypeId="urn:microsoft.com/office/officeart/2005/8/quickstyle/simple3" qsCatId="simple" csTypeId="urn:microsoft.com/office/officeart/2005/8/colors/accent1_2" csCatId="accent1"/>
      <dgm:spPr/>
      <dgm:t>
        <a:bodyPr/>
        <a:lstStyle/>
        <a:p>
          <a:endParaRPr lang="en-US"/>
        </a:p>
      </dgm:t>
    </dgm:pt>
    <dgm:pt modelId="{175A32E2-0612-422A-8E6B-EEF552370BEC}">
      <dgm:prSet/>
      <dgm:spPr/>
      <dgm:t>
        <a:bodyPr/>
        <a:lstStyle/>
        <a:p>
          <a:r>
            <a:rPr lang="en-US" b="0" baseline="0" dirty="0"/>
            <a:t>Null Hypothesis (H0): The FICO score, loan length, and amount requested have no effect on the interest rate.</a:t>
          </a:r>
          <a:endParaRPr lang="en-US" dirty="0"/>
        </a:p>
      </dgm:t>
    </dgm:pt>
    <dgm:pt modelId="{DAEEE65C-87CC-49E1-BAC1-9E6CD73008D0}" type="parTrans" cxnId="{B3E3DCCE-4745-4983-AF49-9E07EC553A0D}">
      <dgm:prSet/>
      <dgm:spPr/>
      <dgm:t>
        <a:bodyPr/>
        <a:lstStyle/>
        <a:p>
          <a:endParaRPr lang="en-US"/>
        </a:p>
      </dgm:t>
    </dgm:pt>
    <dgm:pt modelId="{E623E04E-A63F-4A19-821D-D1AAC16C74EF}" type="sibTrans" cxnId="{B3E3DCCE-4745-4983-AF49-9E07EC553A0D}">
      <dgm:prSet/>
      <dgm:spPr/>
      <dgm:t>
        <a:bodyPr/>
        <a:lstStyle/>
        <a:p>
          <a:endParaRPr lang="en-US"/>
        </a:p>
      </dgm:t>
    </dgm:pt>
    <dgm:pt modelId="{36785851-F506-4E1D-A662-C382EDA66193}">
      <dgm:prSet/>
      <dgm:spPr/>
      <dgm:t>
        <a:bodyPr/>
        <a:lstStyle/>
        <a:p>
          <a:r>
            <a:rPr lang="en-US" b="0" baseline="0"/>
            <a:t>Alternate Hypothesis (H1): The FICO score, loan length, and amount requested have a significant effect on the interest rate.</a:t>
          </a:r>
          <a:endParaRPr lang="en-US"/>
        </a:p>
      </dgm:t>
    </dgm:pt>
    <dgm:pt modelId="{07E21D74-DB12-4F42-AA70-4F36A296E02B}" type="parTrans" cxnId="{08ECD804-874B-4AE3-A5F3-51F94528A0FC}">
      <dgm:prSet/>
      <dgm:spPr/>
      <dgm:t>
        <a:bodyPr/>
        <a:lstStyle/>
        <a:p>
          <a:endParaRPr lang="en-US"/>
        </a:p>
      </dgm:t>
    </dgm:pt>
    <dgm:pt modelId="{F19BDE25-D9CF-48D1-A15C-D10ED0C83217}" type="sibTrans" cxnId="{08ECD804-874B-4AE3-A5F3-51F94528A0FC}">
      <dgm:prSet/>
      <dgm:spPr/>
      <dgm:t>
        <a:bodyPr/>
        <a:lstStyle/>
        <a:p>
          <a:endParaRPr lang="en-US"/>
        </a:p>
      </dgm:t>
    </dgm:pt>
    <dgm:pt modelId="{A897AB19-4210-4A41-8C7A-2B03E5ACE421}" type="pres">
      <dgm:prSet presAssocID="{F720AA33-56EC-4681-AB76-32117F422B61}" presName="hierChild1" presStyleCnt="0">
        <dgm:presLayoutVars>
          <dgm:chPref val="1"/>
          <dgm:dir/>
          <dgm:animOne val="branch"/>
          <dgm:animLvl val="lvl"/>
          <dgm:resizeHandles/>
        </dgm:presLayoutVars>
      </dgm:prSet>
      <dgm:spPr/>
    </dgm:pt>
    <dgm:pt modelId="{9EE62B7A-E645-41F3-AC8F-CAC8A7A5154A}" type="pres">
      <dgm:prSet presAssocID="{175A32E2-0612-422A-8E6B-EEF552370BEC}" presName="hierRoot1" presStyleCnt="0"/>
      <dgm:spPr/>
    </dgm:pt>
    <dgm:pt modelId="{8BB7715B-02CB-4A86-BDE3-31252978DC72}" type="pres">
      <dgm:prSet presAssocID="{175A32E2-0612-422A-8E6B-EEF552370BEC}" presName="composite" presStyleCnt="0"/>
      <dgm:spPr/>
    </dgm:pt>
    <dgm:pt modelId="{17945E24-37FB-4845-9E84-95FC66091229}" type="pres">
      <dgm:prSet presAssocID="{175A32E2-0612-422A-8E6B-EEF552370BEC}" presName="background" presStyleLbl="node0" presStyleIdx="0" presStyleCnt="2"/>
      <dgm:spPr/>
    </dgm:pt>
    <dgm:pt modelId="{4D0039C1-065D-4673-913D-97EA334C68FE}" type="pres">
      <dgm:prSet presAssocID="{175A32E2-0612-422A-8E6B-EEF552370BEC}" presName="text" presStyleLbl="fgAcc0" presStyleIdx="0" presStyleCnt="2">
        <dgm:presLayoutVars>
          <dgm:chPref val="3"/>
        </dgm:presLayoutVars>
      </dgm:prSet>
      <dgm:spPr/>
    </dgm:pt>
    <dgm:pt modelId="{2D130A5D-17AB-4C56-8A68-8A2262A57B9B}" type="pres">
      <dgm:prSet presAssocID="{175A32E2-0612-422A-8E6B-EEF552370BEC}" presName="hierChild2" presStyleCnt="0"/>
      <dgm:spPr/>
    </dgm:pt>
    <dgm:pt modelId="{C9598B55-D59E-4CFE-911C-B1D4EC330EDC}" type="pres">
      <dgm:prSet presAssocID="{36785851-F506-4E1D-A662-C382EDA66193}" presName="hierRoot1" presStyleCnt="0"/>
      <dgm:spPr/>
    </dgm:pt>
    <dgm:pt modelId="{1A755A5B-8944-4ADC-8322-7D511AC5FBC3}" type="pres">
      <dgm:prSet presAssocID="{36785851-F506-4E1D-A662-C382EDA66193}" presName="composite" presStyleCnt="0"/>
      <dgm:spPr/>
    </dgm:pt>
    <dgm:pt modelId="{44FEF9FA-624F-4175-926F-763C295A52A5}" type="pres">
      <dgm:prSet presAssocID="{36785851-F506-4E1D-A662-C382EDA66193}" presName="background" presStyleLbl="node0" presStyleIdx="1" presStyleCnt="2"/>
      <dgm:spPr/>
    </dgm:pt>
    <dgm:pt modelId="{7AE6F4E2-719D-4CA6-A688-7ED733DFA58D}" type="pres">
      <dgm:prSet presAssocID="{36785851-F506-4E1D-A662-C382EDA66193}" presName="text" presStyleLbl="fgAcc0" presStyleIdx="1" presStyleCnt="2">
        <dgm:presLayoutVars>
          <dgm:chPref val="3"/>
        </dgm:presLayoutVars>
      </dgm:prSet>
      <dgm:spPr/>
    </dgm:pt>
    <dgm:pt modelId="{39FC9A45-EEC2-48D0-AC06-714B10B0CC0A}" type="pres">
      <dgm:prSet presAssocID="{36785851-F506-4E1D-A662-C382EDA66193}" presName="hierChild2" presStyleCnt="0"/>
      <dgm:spPr/>
    </dgm:pt>
  </dgm:ptLst>
  <dgm:cxnLst>
    <dgm:cxn modelId="{08ECD804-874B-4AE3-A5F3-51F94528A0FC}" srcId="{F720AA33-56EC-4681-AB76-32117F422B61}" destId="{36785851-F506-4E1D-A662-C382EDA66193}" srcOrd="1" destOrd="0" parTransId="{07E21D74-DB12-4F42-AA70-4F36A296E02B}" sibTransId="{F19BDE25-D9CF-48D1-A15C-D10ED0C83217}"/>
    <dgm:cxn modelId="{185A8220-9937-41FE-B703-50D39FD11313}" type="presOf" srcId="{36785851-F506-4E1D-A662-C382EDA66193}" destId="{7AE6F4E2-719D-4CA6-A688-7ED733DFA58D}" srcOrd="0" destOrd="0" presId="urn:microsoft.com/office/officeart/2005/8/layout/hierarchy1"/>
    <dgm:cxn modelId="{EC542071-E9DA-4E99-864D-580E2F1F2EB4}" type="presOf" srcId="{F720AA33-56EC-4681-AB76-32117F422B61}" destId="{A897AB19-4210-4A41-8C7A-2B03E5ACE421}" srcOrd="0" destOrd="0" presId="urn:microsoft.com/office/officeart/2005/8/layout/hierarchy1"/>
    <dgm:cxn modelId="{B3E3DCCE-4745-4983-AF49-9E07EC553A0D}" srcId="{F720AA33-56EC-4681-AB76-32117F422B61}" destId="{175A32E2-0612-422A-8E6B-EEF552370BEC}" srcOrd="0" destOrd="0" parTransId="{DAEEE65C-87CC-49E1-BAC1-9E6CD73008D0}" sibTransId="{E623E04E-A63F-4A19-821D-D1AAC16C74EF}"/>
    <dgm:cxn modelId="{AEF70FD9-489A-4FF9-BA78-DB448DA6DE46}" type="presOf" srcId="{175A32E2-0612-422A-8E6B-EEF552370BEC}" destId="{4D0039C1-065D-4673-913D-97EA334C68FE}" srcOrd="0" destOrd="0" presId="urn:microsoft.com/office/officeart/2005/8/layout/hierarchy1"/>
    <dgm:cxn modelId="{A65C57B1-7D5E-4727-B1D2-B8639C754AF1}" type="presParOf" srcId="{A897AB19-4210-4A41-8C7A-2B03E5ACE421}" destId="{9EE62B7A-E645-41F3-AC8F-CAC8A7A5154A}" srcOrd="0" destOrd="0" presId="urn:microsoft.com/office/officeart/2005/8/layout/hierarchy1"/>
    <dgm:cxn modelId="{8A437436-4551-4EC4-9019-DFD0A3C6A4CD}" type="presParOf" srcId="{9EE62B7A-E645-41F3-AC8F-CAC8A7A5154A}" destId="{8BB7715B-02CB-4A86-BDE3-31252978DC72}" srcOrd="0" destOrd="0" presId="urn:microsoft.com/office/officeart/2005/8/layout/hierarchy1"/>
    <dgm:cxn modelId="{9F0955AA-F1C3-4C64-95BC-AF7037778F86}" type="presParOf" srcId="{8BB7715B-02CB-4A86-BDE3-31252978DC72}" destId="{17945E24-37FB-4845-9E84-95FC66091229}" srcOrd="0" destOrd="0" presId="urn:microsoft.com/office/officeart/2005/8/layout/hierarchy1"/>
    <dgm:cxn modelId="{D25AA3E4-A7CD-4BBD-AE3E-71A88105BAB2}" type="presParOf" srcId="{8BB7715B-02CB-4A86-BDE3-31252978DC72}" destId="{4D0039C1-065D-4673-913D-97EA334C68FE}" srcOrd="1" destOrd="0" presId="urn:microsoft.com/office/officeart/2005/8/layout/hierarchy1"/>
    <dgm:cxn modelId="{F6F61578-A08D-4C37-9371-D6F0B33ECD5C}" type="presParOf" srcId="{9EE62B7A-E645-41F3-AC8F-CAC8A7A5154A}" destId="{2D130A5D-17AB-4C56-8A68-8A2262A57B9B}" srcOrd="1" destOrd="0" presId="urn:microsoft.com/office/officeart/2005/8/layout/hierarchy1"/>
    <dgm:cxn modelId="{F2618586-43D7-4856-81F8-4B7C3D643B0E}" type="presParOf" srcId="{A897AB19-4210-4A41-8C7A-2B03E5ACE421}" destId="{C9598B55-D59E-4CFE-911C-B1D4EC330EDC}" srcOrd="1" destOrd="0" presId="urn:microsoft.com/office/officeart/2005/8/layout/hierarchy1"/>
    <dgm:cxn modelId="{D3BA1F72-7A12-4FEF-A0AA-1C465F108479}" type="presParOf" srcId="{C9598B55-D59E-4CFE-911C-B1D4EC330EDC}" destId="{1A755A5B-8944-4ADC-8322-7D511AC5FBC3}" srcOrd="0" destOrd="0" presId="urn:microsoft.com/office/officeart/2005/8/layout/hierarchy1"/>
    <dgm:cxn modelId="{F70E4360-62FF-4624-B07C-8AA4FB2CCEC4}" type="presParOf" srcId="{1A755A5B-8944-4ADC-8322-7D511AC5FBC3}" destId="{44FEF9FA-624F-4175-926F-763C295A52A5}" srcOrd="0" destOrd="0" presId="urn:microsoft.com/office/officeart/2005/8/layout/hierarchy1"/>
    <dgm:cxn modelId="{809CED49-A9C4-452B-92EB-A77EC5558E9B}" type="presParOf" srcId="{1A755A5B-8944-4ADC-8322-7D511AC5FBC3}" destId="{7AE6F4E2-719D-4CA6-A688-7ED733DFA58D}" srcOrd="1" destOrd="0" presId="urn:microsoft.com/office/officeart/2005/8/layout/hierarchy1"/>
    <dgm:cxn modelId="{82C5AEFE-37CE-4F16-8882-03D18004F2A4}" type="presParOf" srcId="{C9598B55-D59E-4CFE-911C-B1D4EC330EDC}" destId="{39FC9A45-EEC2-48D0-AC06-714B10B0CC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8C370-AA9B-451F-A08D-1462341D0E1B}" type="doc">
      <dgm:prSet loTypeId="urn:microsoft.com/office/officeart/2008/layout/LinedList" loCatId="list" qsTypeId="urn:microsoft.com/office/officeart/2005/8/quickstyle/simple3" qsCatId="simple" csTypeId="urn:microsoft.com/office/officeart/2005/8/colors/accent4_2" csCatId="accent4" phldr="1"/>
      <dgm:spPr/>
      <dgm:t>
        <a:bodyPr/>
        <a:lstStyle/>
        <a:p>
          <a:endParaRPr lang="en-US"/>
        </a:p>
      </dgm:t>
    </dgm:pt>
    <dgm:pt modelId="{79A75EC7-9395-48AE-BF61-157F304EF67E}">
      <dgm:prSet/>
      <dgm:spPr/>
      <dgm:t>
        <a:bodyPr/>
        <a:lstStyle/>
        <a:p>
          <a:r>
            <a:rPr lang="en-US" b="0" dirty="0"/>
            <a:t>1. </a:t>
          </a:r>
          <a:r>
            <a:rPr lang="en-US" b="1" dirty="0"/>
            <a:t>Data Preprocessing</a:t>
          </a:r>
          <a:endParaRPr lang="en-US" dirty="0"/>
        </a:p>
      </dgm:t>
    </dgm:pt>
    <dgm:pt modelId="{695F9F01-1C3D-4BA6-9487-14EDCCCC1887}" type="parTrans" cxnId="{C5DC6B10-36A5-4994-A61E-72215474E729}">
      <dgm:prSet/>
      <dgm:spPr/>
      <dgm:t>
        <a:bodyPr/>
        <a:lstStyle/>
        <a:p>
          <a:endParaRPr lang="en-US"/>
        </a:p>
      </dgm:t>
    </dgm:pt>
    <dgm:pt modelId="{859F5BC5-E7E7-4987-9A5A-AB0D0C04753E}" type="sibTrans" cxnId="{C5DC6B10-36A5-4994-A61E-72215474E729}">
      <dgm:prSet/>
      <dgm:spPr/>
      <dgm:t>
        <a:bodyPr/>
        <a:lstStyle/>
        <a:p>
          <a:endParaRPr lang="en-US"/>
        </a:p>
      </dgm:t>
    </dgm:pt>
    <dgm:pt modelId="{9AF48451-2710-49F7-964A-B23436F9D0BF}">
      <dgm:prSet/>
      <dgm:spPr/>
      <dgm:t>
        <a:bodyPr/>
        <a:lstStyle/>
        <a:p>
          <a:r>
            <a:rPr lang="en-US" b="0" dirty="0"/>
            <a:t>2. </a:t>
          </a:r>
          <a:r>
            <a:rPr lang="en-US" b="1" dirty="0"/>
            <a:t>Feature Scaling</a:t>
          </a:r>
          <a:endParaRPr lang="en-US" dirty="0"/>
        </a:p>
      </dgm:t>
    </dgm:pt>
    <dgm:pt modelId="{DFAC2D65-52B1-42CC-BDD9-C7CEAC33BD97}" type="parTrans" cxnId="{8313ECED-8858-422C-A51E-3E4BE8C132CA}">
      <dgm:prSet/>
      <dgm:spPr/>
      <dgm:t>
        <a:bodyPr/>
        <a:lstStyle/>
        <a:p>
          <a:endParaRPr lang="en-US"/>
        </a:p>
      </dgm:t>
    </dgm:pt>
    <dgm:pt modelId="{05FA1F12-A6C8-4F63-A56B-E9FCD3EB7BC2}" type="sibTrans" cxnId="{8313ECED-8858-422C-A51E-3E4BE8C132CA}">
      <dgm:prSet/>
      <dgm:spPr/>
      <dgm:t>
        <a:bodyPr/>
        <a:lstStyle/>
        <a:p>
          <a:endParaRPr lang="en-US"/>
        </a:p>
      </dgm:t>
    </dgm:pt>
    <dgm:pt modelId="{948EC4B6-43AA-4290-BC5C-B2C67A512E6C}">
      <dgm:prSet/>
      <dgm:spPr/>
      <dgm:t>
        <a:bodyPr/>
        <a:lstStyle/>
        <a:p>
          <a:r>
            <a:rPr lang="en-US" b="0" dirty="0"/>
            <a:t>3. </a:t>
          </a:r>
          <a:r>
            <a:rPr lang="en-US" b="1" dirty="0"/>
            <a:t>Train-Test Split</a:t>
          </a:r>
          <a:endParaRPr lang="en-US" dirty="0"/>
        </a:p>
      </dgm:t>
    </dgm:pt>
    <dgm:pt modelId="{510C8D82-AD63-4031-9F6B-3850670550C8}" type="parTrans" cxnId="{90FBB244-735B-45BA-A9EA-0FA65CE448AD}">
      <dgm:prSet/>
      <dgm:spPr/>
      <dgm:t>
        <a:bodyPr/>
        <a:lstStyle/>
        <a:p>
          <a:endParaRPr lang="en-US"/>
        </a:p>
      </dgm:t>
    </dgm:pt>
    <dgm:pt modelId="{CC3D105B-304B-4116-8C7C-3C912084354E}" type="sibTrans" cxnId="{90FBB244-735B-45BA-A9EA-0FA65CE448AD}">
      <dgm:prSet/>
      <dgm:spPr/>
      <dgm:t>
        <a:bodyPr/>
        <a:lstStyle/>
        <a:p>
          <a:endParaRPr lang="en-US"/>
        </a:p>
      </dgm:t>
    </dgm:pt>
    <dgm:pt modelId="{CC91422E-C503-4A9D-BD89-D377780F538C}">
      <dgm:prSet/>
      <dgm:spPr/>
      <dgm:t>
        <a:bodyPr/>
        <a:lstStyle/>
        <a:p>
          <a:r>
            <a:rPr lang="en-US" b="0" dirty="0"/>
            <a:t>4. </a:t>
          </a:r>
          <a:r>
            <a:rPr lang="en-US" b="1" dirty="0"/>
            <a:t>Model Selection</a:t>
          </a:r>
          <a:endParaRPr lang="en-US" dirty="0"/>
        </a:p>
      </dgm:t>
    </dgm:pt>
    <dgm:pt modelId="{F4FD1CF1-B4FC-4E97-B942-8B7E06BE366A}" type="parTrans" cxnId="{ACF03360-92DC-4A52-92A6-1730A5A8C478}">
      <dgm:prSet/>
      <dgm:spPr/>
      <dgm:t>
        <a:bodyPr/>
        <a:lstStyle/>
        <a:p>
          <a:endParaRPr lang="en-US"/>
        </a:p>
      </dgm:t>
    </dgm:pt>
    <dgm:pt modelId="{708570E1-0AB6-4298-A8E0-575F78CCA16B}" type="sibTrans" cxnId="{ACF03360-92DC-4A52-92A6-1730A5A8C478}">
      <dgm:prSet/>
      <dgm:spPr/>
      <dgm:t>
        <a:bodyPr/>
        <a:lstStyle/>
        <a:p>
          <a:endParaRPr lang="en-US"/>
        </a:p>
      </dgm:t>
    </dgm:pt>
    <dgm:pt modelId="{034BC6C8-BC54-41C7-A6AB-AE74F8F15002}">
      <dgm:prSet/>
      <dgm:spPr/>
      <dgm:t>
        <a:bodyPr/>
        <a:lstStyle/>
        <a:p>
          <a:r>
            <a:rPr lang="en-US" b="0" dirty="0"/>
            <a:t>5. </a:t>
          </a:r>
          <a:r>
            <a:rPr lang="en-US" b="1" dirty="0"/>
            <a:t>Model Training</a:t>
          </a:r>
          <a:endParaRPr lang="en-US" dirty="0"/>
        </a:p>
      </dgm:t>
    </dgm:pt>
    <dgm:pt modelId="{469D7589-E48D-48CB-B78C-0E065EF08149}" type="parTrans" cxnId="{A3B9AB39-03A2-4F98-A829-4DD51DC7FE21}">
      <dgm:prSet/>
      <dgm:spPr/>
      <dgm:t>
        <a:bodyPr/>
        <a:lstStyle/>
        <a:p>
          <a:endParaRPr lang="en-US"/>
        </a:p>
      </dgm:t>
    </dgm:pt>
    <dgm:pt modelId="{1DFCBA34-C553-47FD-88DE-3173962F1E82}" type="sibTrans" cxnId="{A3B9AB39-03A2-4F98-A829-4DD51DC7FE21}">
      <dgm:prSet/>
      <dgm:spPr/>
      <dgm:t>
        <a:bodyPr/>
        <a:lstStyle/>
        <a:p>
          <a:endParaRPr lang="en-US"/>
        </a:p>
      </dgm:t>
    </dgm:pt>
    <dgm:pt modelId="{92FC80A2-CC33-42E5-99EC-1CC9751E92CD}">
      <dgm:prSet/>
      <dgm:spPr/>
      <dgm:t>
        <a:bodyPr/>
        <a:lstStyle/>
        <a:p>
          <a:r>
            <a:rPr lang="en-US" b="0" dirty="0"/>
            <a:t>6. </a:t>
          </a:r>
          <a:r>
            <a:rPr lang="en-US" b="1" dirty="0"/>
            <a:t>Model Evaluation</a:t>
          </a:r>
          <a:endParaRPr lang="en-US" dirty="0"/>
        </a:p>
      </dgm:t>
    </dgm:pt>
    <dgm:pt modelId="{2F302675-CB58-4DD7-8863-8BE0B572408B}" type="parTrans" cxnId="{14CF7228-84E2-4354-A5B1-CCD99A48A448}">
      <dgm:prSet/>
      <dgm:spPr/>
      <dgm:t>
        <a:bodyPr/>
        <a:lstStyle/>
        <a:p>
          <a:endParaRPr lang="en-US"/>
        </a:p>
      </dgm:t>
    </dgm:pt>
    <dgm:pt modelId="{E4E8B3F9-5E0C-4B4C-A701-81E81610BFD9}" type="sibTrans" cxnId="{14CF7228-84E2-4354-A5B1-CCD99A48A448}">
      <dgm:prSet/>
      <dgm:spPr/>
      <dgm:t>
        <a:bodyPr/>
        <a:lstStyle/>
        <a:p>
          <a:endParaRPr lang="en-US"/>
        </a:p>
      </dgm:t>
    </dgm:pt>
    <dgm:pt modelId="{01DD90AF-B055-4925-8870-1B3595FF8E3C}">
      <dgm:prSet/>
      <dgm:spPr/>
      <dgm:t>
        <a:bodyPr/>
        <a:lstStyle/>
        <a:p>
          <a:r>
            <a:rPr lang="en-US" b="0" dirty="0"/>
            <a:t>7. </a:t>
          </a:r>
          <a:r>
            <a:rPr lang="en-US" b="1" dirty="0"/>
            <a:t>Visualization</a:t>
          </a:r>
          <a:endParaRPr lang="en-US" dirty="0"/>
        </a:p>
      </dgm:t>
    </dgm:pt>
    <dgm:pt modelId="{B4304492-BC24-47C4-AE0A-91512B0F8A8C}" type="parTrans" cxnId="{69000C2C-A4EB-48FE-8761-28DBA0C81BE4}">
      <dgm:prSet/>
      <dgm:spPr/>
      <dgm:t>
        <a:bodyPr/>
        <a:lstStyle/>
        <a:p>
          <a:endParaRPr lang="en-US"/>
        </a:p>
      </dgm:t>
    </dgm:pt>
    <dgm:pt modelId="{3C50006E-048C-4CBA-955C-74E306E78AC6}" type="sibTrans" cxnId="{69000C2C-A4EB-48FE-8761-28DBA0C81BE4}">
      <dgm:prSet/>
      <dgm:spPr/>
      <dgm:t>
        <a:bodyPr/>
        <a:lstStyle/>
        <a:p>
          <a:endParaRPr lang="en-US"/>
        </a:p>
      </dgm:t>
    </dgm:pt>
    <dgm:pt modelId="{58EDDF27-AAA5-4106-893E-BE8717B19FA1}" type="pres">
      <dgm:prSet presAssocID="{4038C370-AA9B-451F-A08D-1462341D0E1B}" presName="vert0" presStyleCnt="0">
        <dgm:presLayoutVars>
          <dgm:dir/>
          <dgm:animOne val="branch"/>
          <dgm:animLvl val="lvl"/>
        </dgm:presLayoutVars>
      </dgm:prSet>
      <dgm:spPr/>
    </dgm:pt>
    <dgm:pt modelId="{CF48B5C0-1EC4-4221-97B2-0496B9A44E55}" type="pres">
      <dgm:prSet presAssocID="{79A75EC7-9395-48AE-BF61-157F304EF67E}" presName="thickLine" presStyleLbl="alignNode1" presStyleIdx="0" presStyleCnt="7"/>
      <dgm:spPr/>
    </dgm:pt>
    <dgm:pt modelId="{4B965FEB-2549-48F1-8E00-34E49C9F5AC6}" type="pres">
      <dgm:prSet presAssocID="{79A75EC7-9395-48AE-BF61-157F304EF67E}" presName="horz1" presStyleCnt="0"/>
      <dgm:spPr/>
    </dgm:pt>
    <dgm:pt modelId="{75B3BD3E-140E-465D-86EF-FE236C565F3D}" type="pres">
      <dgm:prSet presAssocID="{79A75EC7-9395-48AE-BF61-157F304EF67E}" presName="tx1" presStyleLbl="revTx" presStyleIdx="0" presStyleCnt="7"/>
      <dgm:spPr/>
    </dgm:pt>
    <dgm:pt modelId="{09202C14-E9A6-468A-9E18-66EA10471F66}" type="pres">
      <dgm:prSet presAssocID="{79A75EC7-9395-48AE-BF61-157F304EF67E}" presName="vert1" presStyleCnt="0"/>
      <dgm:spPr/>
    </dgm:pt>
    <dgm:pt modelId="{CBAA8D55-54DA-46E2-AB44-2CA4D14E5114}" type="pres">
      <dgm:prSet presAssocID="{9AF48451-2710-49F7-964A-B23436F9D0BF}" presName="thickLine" presStyleLbl="alignNode1" presStyleIdx="1" presStyleCnt="7"/>
      <dgm:spPr/>
    </dgm:pt>
    <dgm:pt modelId="{0FAE5BA0-635B-4842-A8E1-3647A9C8B518}" type="pres">
      <dgm:prSet presAssocID="{9AF48451-2710-49F7-964A-B23436F9D0BF}" presName="horz1" presStyleCnt="0"/>
      <dgm:spPr/>
    </dgm:pt>
    <dgm:pt modelId="{DE21532D-46F7-46D1-B349-F89FCA8FD5FB}" type="pres">
      <dgm:prSet presAssocID="{9AF48451-2710-49F7-964A-B23436F9D0BF}" presName="tx1" presStyleLbl="revTx" presStyleIdx="1" presStyleCnt="7"/>
      <dgm:spPr/>
    </dgm:pt>
    <dgm:pt modelId="{6F4F0263-0DB8-4E29-8885-F42C06500D1F}" type="pres">
      <dgm:prSet presAssocID="{9AF48451-2710-49F7-964A-B23436F9D0BF}" presName="vert1" presStyleCnt="0"/>
      <dgm:spPr/>
    </dgm:pt>
    <dgm:pt modelId="{E5CED0E5-324F-46B2-87BC-1191157BC4BF}" type="pres">
      <dgm:prSet presAssocID="{948EC4B6-43AA-4290-BC5C-B2C67A512E6C}" presName="thickLine" presStyleLbl="alignNode1" presStyleIdx="2" presStyleCnt="7"/>
      <dgm:spPr/>
    </dgm:pt>
    <dgm:pt modelId="{F57184E0-27BA-4D99-BC5A-A4520BE8AB66}" type="pres">
      <dgm:prSet presAssocID="{948EC4B6-43AA-4290-BC5C-B2C67A512E6C}" presName="horz1" presStyleCnt="0"/>
      <dgm:spPr/>
    </dgm:pt>
    <dgm:pt modelId="{6BEDA9A3-8416-4E1B-AB88-F38A6BA8B89A}" type="pres">
      <dgm:prSet presAssocID="{948EC4B6-43AA-4290-BC5C-B2C67A512E6C}" presName="tx1" presStyleLbl="revTx" presStyleIdx="2" presStyleCnt="7"/>
      <dgm:spPr/>
    </dgm:pt>
    <dgm:pt modelId="{1116BF7E-A46D-4739-BAE6-E1090F572DB0}" type="pres">
      <dgm:prSet presAssocID="{948EC4B6-43AA-4290-BC5C-B2C67A512E6C}" presName="vert1" presStyleCnt="0"/>
      <dgm:spPr/>
    </dgm:pt>
    <dgm:pt modelId="{A1059362-8394-47E8-8F0E-A3B7D13E97EB}" type="pres">
      <dgm:prSet presAssocID="{CC91422E-C503-4A9D-BD89-D377780F538C}" presName="thickLine" presStyleLbl="alignNode1" presStyleIdx="3" presStyleCnt="7"/>
      <dgm:spPr/>
    </dgm:pt>
    <dgm:pt modelId="{7DFE49DD-B0FA-4D52-B66D-D8FF615BAEE1}" type="pres">
      <dgm:prSet presAssocID="{CC91422E-C503-4A9D-BD89-D377780F538C}" presName="horz1" presStyleCnt="0"/>
      <dgm:spPr/>
    </dgm:pt>
    <dgm:pt modelId="{7B40C53C-2B81-4F2A-8E0C-2D9992CD20C4}" type="pres">
      <dgm:prSet presAssocID="{CC91422E-C503-4A9D-BD89-D377780F538C}" presName="tx1" presStyleLbl="revTx" presStyleIdx="3" presStyleCnt="7"/>
      <dgm:spPr/>
    </dgm:pt>
    <dgm:pt modelId="{7F61BBA9-3FBB-428A-9D8A-E2AF57486A7D}" type="pres">
      <dgm:prSet presAssocID="{CC91422E-C503-4A9D-BD89-D377780F538C}" presName="vert1" presStyleCnt="0"/>
      <dgm:spPr/>
    </dgm:pt>
    <dgm:pt modelId="{01259D81-B39D-40BF-9291-104163925C42}" type="pres">
      <dgm:prSet presAssocID="{034BC6C8-BC54-41C7-A6AB-AE74F8F15002}" presName="thickLine" presStyleLbl="alignNode1" presStyleIdx="4" presStyleCnt="7"/>
      <dgm:spPr/>
    </dgm:pt>
    <dgm:pt modelId="{7BAD1018-53DD-4A66-967C-AB118F6A99A8}" type="pres">
      <dgm:prSet presAssocID="{034BC6C8-BC54-41C7-A6AB-AE74F8F15002}" presName="horz1" presStyleCnt="0"/>
      <dgm:spPr/>
    </dgm:pt>
    <dgm:pt modelId="{76480D2B-E1D9-4637-BE9C-3938A088C6E4}" type="pres">
      <dgm:prSet presAssocID="{034BC6C8-BC54-41C7-A6AB-AE74F8F15002}" presName="tx1" presStyleLbl="revTx" presStyleIdx="4" presStyleCnt="7"/>
      <dgm:spPr/>
    </dgm:pt>
    <dgm:pt modelId="{C3929CE4-AAB3-4D29-8555-7912C45FD29F}" type="pres">
      <dgm:prSet presAssocID="{034BC6C8-BC54-41C7-A6AB-AE74F8F15002}" presName="vert1" presStyleCnt="0"/>
      <dgm:spPr/>
    </dgm:pt>
    <dgm:pt modelId="{71CFFFFB-9527-42DC-BCD0-C19E74BA3875}" type="pres">
      <dgm:prSet presAssocID="{92FC80A2-CC33-42E5-99EC-1CC9751E92CD}" presName="thickLine" presStyleLbl="alignNode1" presStyleIdx="5" presStyleCnt="7"/>
      <dgm:spPr/>
    </dgm:pt>
    <dgm:pt modelId="{1B604631-4C2C-49BC-B088-F7474235E773}" type="pres">
      <dgm:prSet presAssocID="{92FC80A2-CC33-42E5-99EC-1CC9751E92CD}" presName="horz1" presStyleCnt="0"/>
      <dgm:spPr/>
    </dgm:pt>
    <dgm:pt modelId="{B0A08E2C-7551-4F9E-890B-0F210264D487}" type="pres">
      <dgm:prSet presAssocID="{92FC80A2-CC33-42E5-99EC-1CC9751E92CD}" presName="tx1" presStyleLbl="revTx" presStyleIdx="5" presStyleCnt="7"/>
      <dgm:spPr/>
    </dgm:pt>
    <dgm:pt modelId="{14E3A29E-D918-428D-86E9-6D25F92617A9}" type="pres">
      <dgm:prSet presAssocID="{92FC80A2-CC33-42E5-99EC-1CC9751E92CD}" presName="vert1" presStyleCnt="0"/>
      <dgm:spPr/>
    </dgm:pt>
    <dgm:pt modelId="{9605C4E9-64A2-455F-934A-5E4738E79801}" type="pres">
      <dgm:prSet presAssocID="{01DD90AF-B055-4925-8870-1B3595FF8E3C}" presName="thickLine" presStyleLbl="alignNode1" presStyleIdx="6" presStyleCnt="7"/>
      <dgm:spPr/>
    </dgm:pt>
    <dgm:pt modelId="{1E97004B-C5EC-4A25-BBDC-E48353C2AE6C}" type="pres">
      <dgm:prSet presAssocID="{01DD90AF-B055-4925-8870-1B3595FF8E3C}" presName="horz1" presStyleCnt="0"/>
      <dgm:spPr/>
    </dgm:pt>
    <dgm:pt modelId="{FD428A08-0F6A-439A-9305-0863B4D60DFF}" type="pres">
      <dgm:prSet presAssocID="{01DD90AF-B055-4925-8870-1B3595FF8E3C}" presName="tx1" presStyleLbl="revTx" presStyleIdx="6" presStyleCnt="7"/>
      <dgm:spPr/>
    </dgm:pt>
    <dgm:pt modelId="{4D890AB0-753B-4EDC-8006-5A9124B587F6}" type="pres">
      <dgm:prSet presAssocID="{01DD90AF-B055-4925-8870-1B3595FF8E3C}" presName="vert1" presStyleCnt="0"/>
      <dgm:spPr/>
    </dgm:pt>
  </dgm:ptLst>
  <dgm:cxnLst>
    <dgm:cxn modelId="{C5DC6B10-36A5-4994-A61E-72215474E729}" srcId="{4038C370-AA9B-451F-A08D-1462341D0E1B}" destId="{79A75EC7-9395-48AE-BF61-157F304EF67E}" srcOrd="0" destOrd="0" parTransId="{695F9F01-1C3D-4BA6-9487-14EDCCCC1887}" sibTransId="{859F5BC5-E7E7-4987-9A5A-AB0D0C04753E}"/>
    <dgm:cxn modelId="{14CF7228-84E2-4354-A5B1-CCD99A48A448}" srcId="{4038C370-AA9B-451F-A08D-1462341D0E1B}" destId="{92FC80A2-CC33-42E5-99EC-1CC9751E92CD}" srcOrd="5" destOrd="0" parTransId="{2F302675-CB58-4DD7-8863-8BE0B572408B}" sibTransId="{E4E8B3F9-5E0C-4B4C-A701-81E81610BFD9}"/>
    <dgm:cxn modelId="{69000C2C-A4EB-48FE-8761-28DBA0C81BE4}" srcId="{4038C370-AA9B-451F-A08D-1462341D0E1B}" destId="{01DD90AF-B055-4925-8870-1B3595FF8E3C}" srcOrd="6" destOrd="0" parTransId="{B4304492-BC24-47C4-AE0A-91512B0F8A8C}" sibTransId="{3C50006E-048C-4CBA-955C-74E306E78AC6}"/>
    <dgm:cxn modelId="{19C99433-55C1-4615-837E-D7C9DC17BF35}" type="presOf" srcId="{01DD90AF-B055-4925-8870-1B3595FF8E3C}" destId="{FD428A08-0F6A-439A-9305-0863B4D60DFF}" srcOrd="0" destOrd="0" presId="urn:microsoft.com/office/officeart/2008/layout/LinedList"/>
    <dgm:cxn modelId="{A3B9AB39-03A2-4F98-A829-4DD51DC7FE21}" srcId="{4038C370-AA9B-451F-A08D-1462341D0E1B}" destId="{034BC6C8-BC54-41C7-A6AB-AE74F8F15002}" srcOrd="4" destOrd="0" parTransId="{469D7589-E48D-48CB-B78C-0E065EF08149}" sibTransId="{1DFCBA34-C553-47FD-88DE-3173962F1E82}"/>
    <dgm:cxn modelId="{90FBB244-735B-45BA-A9EA-0FA65CE448AD}" srcId="{4038C370-AA9B-451F-A08D-1462341D0E1B}" destId="{948EC4B6-43AA-4290-BC5C-B2C67A512E6C}" srcOrd="2" destOrd="0" parTransId="{510C8D82-AD63-4031-9F6B-3850670550C8}" sibTransId="{CC3D105B-304B-4116-8C7C-3C912084354E}"/>
    <dgm:cxn modelId="{54B7B750-6780-42DF-A825-D8A3A5CF0511}" type="presOf" srcId="{79A75EC7-9395-48AE-BF61-157F304EF67E}" destId="{75B3BD3E-140E-465D-86EF-FE236C565F3D}" srcOrd="0" destOrd="0" presId="urn:microsoft.com/office/officeart/2008/layout/LinedList"/>
    <dgm:cxn modelId="{ACF03360-92DC-4A52-92A6-1730A5A8C478}" srcId="{4038C370-AA9B-451F-A08D-1462341D0E1B}" destId="{CC91422E-C503-4A9D-BD89-D377780F538C}" srcOrd="3" destOrd="0" parTransId="{F4FD1CF1-B4FC-4E97-B942-8B7E06BE366A}" sibTransId="{708570E1-0AB6-4298-A8E0-575F78CCA16B}"/>
    <dgm:cxn modelId="{D132A362-2DBF-469A-A630-020B86A3B3A2}" type="presOf" srcId="{4038C370-AA9B-451F-A08D-1462341D0E1B}" destId="{58EDDF27-AAA5-4106-893E-BE8717B19FA1}" srcOrd="0" destOrd="0" presId="urn:microsoft.com/office/officeart/2008/layout/LinedList"/>
    <dgm:cxn modelId="{D6503873-3A6F-461C-9547-B0EE6EEF9B22}" type="presOf" srcId="{92FC80A2-CC33-42E5-99EC-1CC9751E92CD}" destId="{B0A08E2C-7551-4F9E-890B-0F210264D487}" srcOrd="0" destOrd="0" presId="urn:microsoft.com/office/officeart/2008/layout/LinedList"/>
    <dgm:cxn modelId="{C39D4374-EAF7-4468-B003-D643E5B3056C}" type="presOf" srcId="{034BC6C8-BC54-41C7-A6AB-AE74F8F15002}" destId="{76480D2B-E1D9-4637-BE9C-3938A088C6E4}" srcOrd="0" destOrd="0" presId="urn:microsoft.com/office/officeart/2008/layout/LinedList"/>
    <dgm:cxn modelId="{3C0780BE-1E60-4263-A6B0-C4850ED87FA1}" type="presOf" srcId="{948EC4B6-43AA-4290-BC5C-B2C67A512E6C}" destId="{6BEDA9A3-8416-4E1B-AB88-F38A6BA8B89A}" srcOrd="0" destOrd="0" presId="urn:microsoft.com/office/officeart/2008/layout/LinedList"/>
    <dgm:cxn modelId="{FCDB8DC9-05BF-47BE-A1E7-A4DD79DD01D6}" type="presOf" srcId="{CC91422E-C503-4A9D-BD89-D377780F538C}" destId="{7B40C53C-2B81-4F2A-8E0C-2D9992CD20C4}" srcOrd="0" destOrd="0" presId="urn:microsoft.com/office/officeart/2008/layout/LinedList"/>
    <dgm:cxn modelId="{6DE62FD4-87B5-4588-9551-F3C97922B67E}" type="presOf" srcId="{9AF48451-2710-49F7-964A-B23436F9D0BF}" destId="{DE21532D-46F7-46D1-B349-F89FCA8FD5FB}" srcOrd="0" destOrd="0" presId="urn:microsoft.com/office/officeart/2008/layout/LinedList"/>
    <dgm:cxn modelId="{8313ECED-8858-422C-A51E-3E4BE8C132CA}" srcId="{4038C370-AA9B-451F-A08D-1462341D0E1B}" destId="{9AF48451-2710-49F7-964A-B23436F9D0BF}" srcOrd="1" destOrd="0" parTransId="{DFAC2D65-52B1-42CC-BDD9-C7CEAC33BD97}" sibTransId="{05FA1F12-A6C8-4F63-A56B-E9FCD3EB7BC2}"/>
    <dgm:cxn modelId="{5B82215D-2E82-44BB-BA91-44B7B8B92368}" type="presParOf" srcId="{58EDDF27-AAA5-4106-893E-BE8717B19FA1}" destId="{CF48B5C0-1EC4-4221-97B2-0496B9A44E55}" srcOrd="0" destOrd="0" presId="urn:microsoft.com/office/officeart/2008/layout/LinedList"/>
    <dgm:cxn modelId="{F902B7F9-83EF-4F31-A856-33BD0F8EAF0C}" type="presParOf" srcId="{58EDDF27-AAA5-4106-893E-BE8717B19FA1}" destId="{4B965FEB-2549-48F1-8E00-34E49C9F5AC6}" srcOrd="1" destOrd="0" presId="urn:microsoft.com/office/officeart/2008/layout/LinedList"/>
    <dgm:cxn modelId="{322D49D7-A033-4B33-93F2-8DA95A33D4A4}" type="presParOf" srcId="{4B965FEB-2549-48F1-8E00-34E49C9F5AC6}" destId="{75B3BD3E-140E-465D-86EF-FE236C565F3D}" srcOrd="0" destOrd="0" presId="urn:microsoft.com/office/officeart/2008/layout/LinedList"/>
    <dgm:cxn modelId="{468F656A-53DD-441D-827A-7B9E7AD601AD}" type="presParOf" srcId="{4B965FEB-2549-48F1-8E00-34E49C9F5AC6}" destId="{09202C14-E9A6-468A-9E18-66EA10471F66}" srcOrd="1" destOrd="0" presId="urn:microsoft.com/office/officeart/2008/layout/LinedList"/>
    <dgm:cxn modelId="{E0C43CC1-2818-4957-9E15-15FDE66ADFE4}" type="presParOf" srcId="{58EDDF27-AAA5-4106-893E-BE8717B19FA1}" destId="{CBAA8D55-54DA-46E2-AB44-2CA4D14E5114}" srcOrd="2" destOrd="0" presId="urn:microsoft.com/office/officeart/2008/layout/LinedList"/>
    <dgm:cxn modelId="{3230FA11-B2B2-42DB-A99D-48A0D9874AA4}" type="presParOf" srcId="{58EDDF27-AAA5-4106-893E-BE8717B19FA1}" destId="{0FAE5BA0-635B-4842-A8E1-3647A9C8B518}" srcOrd="3" destOrd="0" presId="urn:microsoft.com/office/officeart/2008/layout/LinedList"/>
    <dgm:cxn modelId="{96F691F5-2AFA-4B92-A3E3-4308D7D66F88}" type="presParOf" srcId="{0FAE5BA0-635B-4842-A8E1-3647A9C8B518}" destId="{DE21532D-46F7-46D1-B349-F89FCA8FD5FB}" srcOrd="0" destOrd="0" presId="urn:microsoft.com/office/officeart/2008/layout/LinedList"/>
    <dgm:cxn modelId="{489F0324-F848-4828-815F-AB8B447CCC3D}" type="presParOf" srcId="{0FAE5BA0-635B-4842-A8E1-3647A9C8B518}" destId="{6F4F0263-0DB8-4E29-8885-F42C06500D1F}" srcOrd="1" destOrd="0" presId="urn:microsoft.com/office/officeart/2008/layout/LinedList"/>
    <dgm:cxn modelId="{AA66EB2D-A0E5-4207-A97D-012C16EBE0B6}" type="presParOf" srcId="{58EDDF27-AAA5-4106-893E-BE8717B19FA1}" destId="{E5CED0E5-324F-46B2-87BC-1191157BC4BF}" srcOrd="4" destOrd="0" presId="urn:microsoft.com/office/officeart/2008/layout/LinedList"/>
    <dgm:cxn modelId="{C62FD95C-4663-41C2-BA60-4AB446BC491F}" type="presParOf" srcId="{58EDDF27-AAA5-4106-893E-BE8717B19FA1}" destId="{F57184E0-27BA-4D99-BC5A-A4520BE8AB66}" srcOrd="5" destOrd="0" presId="urn:microsoft.com/office/officeart/2008/layout/LinedList"/>
    <dgm:cxn modelId="{01718C05-28AE-48EB-B813-2D39DF3BED1A}" type="presParOf" srcId="{F57184E0-27BA-4D99-BC5A-A4520BE8AB66}" destId="{6BEDA9A3-8416-4E1B-AB88-F38A6BA8B89A}" srcOrd="0" destOrd="0" presId="urn:microsoft.com/office/officeart/2008/layout/LinedList"/>
    <dgm:cxn modelId="{099CC366-D1B7-4820-887C-1FBB0A4A38C4}" type="presParOf" srcId="{F57184E0-27BA-4D99-BC5A-A4520BE8AB66}" destId="{1116BF7E-A46D-4739-BAE6-E1090F572DB0}" srcOrd="1" destOrd="0" presId="urn:microsoft.com/office/officeart/2008/layout/LinedList"/>
    <dgm:cxn modelId="{56730EF3-A886-4E18-8FDE-F31D8C41B13E}" type="presParOf" srcId="{58EDDF27-AAA5-4106-893E-BE8717B19FA1}" destId="{A1059362-8394-47E8-8F0E-A3B7D13E97EB}" srcOrd="6" destOrd="0" presId="urn:microsoft.com/office/officeart/2008/layout/LinedList"/>
    <dgm:cxn modelId="{DC856EBF-7BD5-4F3E-84CB-7817EA2FB620}" type="presParOf" srcId="{58EDDF27-AAA5-4106-893E-BE8717B19FA1}" destId="{7DFE49DD-B0FA-4D52-B66D-D8FF615BAEE1}" srcOrd="7" destOrd="0" presId="urn:microsoft.com/office/officeart/2008/layout/LinedList"/>
    <dgm:cxn modelId="{06252E63-1C7C-44D3-A7E4-7AF08E3743C8}" type="presParOf" srcId="{7DFE49DD-B0FA-4D52-B66D-D8FF615BAEE1}" destId="{7B40C53C-2B81-4F2A-8E0C-2D9992CD20C4}" srcOrd="0" destOrd="0" presId="urn:microsoft.com/office/officeart/2008/layout/LinedList"/>
    <dgm:cxn modelId="{D51F1054-1770-49E1-A56B-3B0961AEA3F2}" type="presParOf" srcId="{7DFE49DD-B0FA-4D52-B66D-D8FF615BAEE1}" destId="{7F61BBA9-3FBB-428A-9D8A-E2AF57486A7D}" srcOrd="1" destOrd="0" presId="urn:microsoft.com/office/officeart/2008/layout/LinedList"/>
    <dgm:cxn modelId="{820C4EF6-5DBB-41D0-9C4D-DDE94CD24376}" type="presParOf" srcId="{58EDDF27-AAA5-4106-893E-BE8717B19FA1}" destId="{01259D81-B39D-40BF-9291-104163925C42}" srcOrd="8" destOrd="0" presId="urn:microsoft.com/office/officeart/2008/layout/LinedList"/>
    <dgm:cxn modelId="{8CC2FAF7-560F-43F6-9DDB-9D6E8E324081}" type="presParOf" srcId="{58EDDF27-AAA5-4106-893E-BE8717B19FA1}" destId="{7BAD1018-53DD-4A66-967C-AB118F6A99A8}" srcOrd="9" destOrd="0" presId="urn:microsoft.com/office/officeart/2008/layout/LinedList"/>
    <dgm:cxn modelId="{A192F3F1-FB6C-41DB-8E02-1D0A7BF666D6}" type="presParOf" srcId="{7BAD1018-53DD-4A66-967C-AB118F6A99A8}" destId="{76480D2B-E1D9-4637-BE9C-3938A088C6E4}" srcOrd="0" destOrd="0" presId="urn:microsoft.com/office/officeart/2008/layout/LinedList"/>
    <dgm:cxn modelId="{31B4E235-BA2D-47DD-82F5-DB9252FFDA9C}" type="presParOf" srcId="{7BAD1018-53DD-4A66-967C-AB118F6A99A8}" destId="{C3929CE4-AAB3-4D29-8555-7912C45FD29F}" srcOrd="1" destOrd="0" presId="urn:microsoft.com/office/officeart/2008/layout/LinedList"/>
    <dgm:cxn modelId="{D8D66004-7B31-4AFD-93E3-5E21D8FD43C4}" type="presParOf" srcId="{58EDDF27-AAA5-4106-893E-BE8717B19FA1}" destId="{71CFFFFB-9527-42DC-BCD0-C19E74BA3875}" srcOrd="10" destOrd="0" presId="urn:microsoft.com/office/officeart/2008/layout/LinedList"/>
    <dgm:cxn modelId="{19D5AE8C-1F34-4E30-ABAA-2E110A86250C}" type="presParOf" srcId="{58EDDF27-AAA5-4106-893E-BE8717B19FA1}" destId="{1B604631-4C2C-49BC-B088-F7474235E773}" srcOrd="11" destOrd="0" presId="urn:microsoft.com/office/officeart/2008/layout/LinedList"/>
    <dgm:cxn modelId="{5FEEA98C-5C7B-48A0-A9C5-FE3EFCB0AB0B}" type="presParOf" srcId="{1B604631-4C2C-49BC-B088-F7474235E773}" destId="{B0A08E2C-7551-4F9E-890B-0F210264D487}" srcOrd="0" destOrd="0" presId="urn:microsoft.com/office/officeart/2008/layout/LinedList"/>
    <dgm:cxn modelId="{5B1AEB78-F87E-4543-AC47-2764061ED583}" type="presParOf" srcId="{1B604631-4C2C-49BC-B088-F7474235E773}" destId="{14E3A29E-D918-428D-86E9-6D25F92617A9}" srcOrd="1" destOrd="0" presId="urn:microsoft.com/office/officeart/2008/layout/LinedList"/>
    <dgm:cxn modelId="{A96CFFA9-5A80-4676-A553-371DD7A6922A}" type="presParOf" srcId="{58EDDF27-AAA5-4106-893E-BE8717B19FA1}" destId="{9605C4E9-64A2-455F-934A-5E4738E79801}" srcOrd="12" destOrd="0" presId="urn:microsoft.com/office/officeart/2008/layout/LinedList"/>
    <dgm:cxn modelId="{78C6625E-7687-4CDA-9A5B-71EEE3724C06}" type="presParOf" srcId="{58EDDF27-AAA5-4106-893E-BE8717B19FA1}" destId="{1E97004B-C5EC-4A25-BBDC-E48353C2AE6C}" srcOrd="13" destOrd="0" presId="urn:microsoft.com/office/officeart/2008/layout/LinedList"/>
    <dgm:cxn modelId="{726CEAE7-10C6-4930-84A4-F434AB7D247B}" type="presParOf" srcId="{1E97004B-C5EC-4A25-BBDC-E48353C2AE6C}" destId="{FD428A08-0F6A-439A-9305-0863B4D60DFF}" srcOrd="0" destOrd="0" presId="urn:microsoft.com/office/officeart/2008/layout/LinedList"/>
    <dgm:cxn modelId="{151B96F2-7516-4C09-9770-9942ABC656A0}" type="presParOf" srcId="{1E97004B-C5EC-4A25-BBDC-E48353C2AE6C}" destId="{4D890AB0-753B-4EDC-8006-5A9124B587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B6BFF-FC40-4F47-B132-0BFE619CAAF5}">
      <dsp:nvSpPr>
        <dsp:cNvPr id="0" name=""/>
        <dsp:cNvSpPr/>
      </dsp:nvSpPr>
      <dsp:spPr>
        <a:xfrm>
          <a:off x="0" y="393"/>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4A2D5-2D8F-438A-9CC1-CECCC72885BB}">
      <dsp:nvSpPr>
        <dsp:cNvPr id="0" name=""/>
        <dsp:cNvSpPr/>
      </dsp:nvSpPr>
      <dsp:spPr>
        <a:xfrm>
          <a:off x="0" y="393"/>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Interest Rate</a:t>
          </a:r>
        </a:p>
      </dsp:txBody>
      <dsp:txXfrm>
        <a:off x="0" y="393"/>
        <a:ext cx="10728325" cy="645317"/>
      </dsp:txXfrm>
    </dsp:sp>
    <dsp:sp modelId="{59B526E4-AAFA-49B8-A00C-477150116F2D}">
      <dsp:nvSpPr>
        <dsp:cNvPr id="0" name=""/>
        <dsp:cNvSpPr/>
      </dsp:nvSpPr>
      <dsp:spPr>
        <a:xfrm>
          <a:off x="0" y="645711"/>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66D8C-FED3-442E-B672-6A4BEBDD0096}">
      <dsp:nvSpPr>
        <dsp:cNvPr id="0" name=""/>
        <dsp:cNvSpPr/>
      </dsp:nvSpPr>
      <dsp:spPr>
        <a:xfrm>
          <a:off x="0" y="645711"/>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kern="1200" dirty="0"/>
            <a:t>FICO Range</a:t>
          </a:r>
          <a:endParaRPr lang="en-US" sz="3000" kern="1200" dirty="0"/>
        </a:p>
      </dsp:txBody>
      <dsp:txXfrm>
        <a:off x="0" y="645711"/>
        <a:ext cx="10728325" cy="645317"/>
      </dsp:txXfrm>
    </dsp:sp>
    <dsp:sp modelId="{5E94011F-E93A-4390-B529-91056A2D8652}">
      <dsp:nvSpPr>
        <dsp:cNvPr id="0" name=""/>
        <dsp:cNvSpPr/>
      </dsp:nvSpPr>
      <dsp:spPr>
        <a:xfrm>
          <a:off x="0" y="1291028"/>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271FF-8940-4300-B03C-98C34FD90D35}">
      <dsp:nvSpPr>
        <dsp:cNvPr id="0" name=""/>
        <dsp:cNvSpPr/>
      </dsp:nvSpPr>
      <dsp:spPr>
        <a:xfrm>
          <a:off x="0" y="1291028"/>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kern="1200" dirty="0"/>
            <a:t>Amount Requested</a:t>
          </a:r>
          <a:endParaRPr lang="en-US" sz="3000" kern="1200" dirty="0"/>
        </a:p>
      </dsp:txBody>
      <dsp:txXfrm>
        <a:off x="0" y="1291028"/>
        <a:ext cx="10728325" cy="645317"/>
      </dsp:txXfrm>
    </dsp:sp>
    <dsp:sp modelId="{5C96A088-AA34-4A06-AB7C-62A3DA574A65}">
      <dsp:nvSpPr>
        <dsp:cNvPr id="0" name=""/>
        <dsp:cNvSpPr/>
      </dsp:nvSpPr>
      <dsp:spPr>
        <a:xfrm>
          <a:off x="0" y="1936346"/>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A3F49-D1BB-4D1E-B34A-A92DD2268EA3}">
      <dsp:nvSpPr>
        <dsp:cNvPr id="0" name=""/>
        <dsp:cNvSpPr/>
      </dsp:nvSpPr>
      <dsp:spPr>
        <a:xfrm>
          <a:off x="0" y="1936346"/>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Amount Funded by Investors</a:t>
          </a:r>
        </a:p>
      </dsp:txBody>
      <dsp:txXfrm>
        <a:off x="0" y="1936346"/>
        <a:ext cx="10728325" cy="645317"/>
      </dsp:txXfrm>
    </dsp:sp>
    <dsp:sp modelId="{8EB985F4-0C7A-4F3C-BF0F-100B8E220A3D}">
      <dsp:nvSpPr>
        <dsp:cNvPr id="0" name=""/>
        <dsp:cNvSpPr/>
      </dsp:nvSpPr>
      <dsp:spPr>
        <a:xfrm>
          <a:off x="0" y="2581663"/>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94571-0020-4CBE-89C1-0102954C8AB3}">
      <dsp:nvSpPr>
        <dsp:cNvPr id="0" name=""/>
        <dsp:cNvSpPr/>
      </dsp:nvSpPr>
      <dsp:spPr>
        <a:xfrm>
          <a:off x="0" y="2581663"/>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Loan Length</a:t>
          </a:r>
        </a:p>
      </dsp:txBody>
      <dsp:txXfrm>
        <a:off x="0" y="2581663"/>
        <a:ext cx="10728325" cy="645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98C5C-F749-4617-846C-AE9B8F9837C2}">
      <dsp:nvSpPr>
        <dsp:cNvPr id="0" name=""/>
        <dsp:cNvSpPr/>
      </dsp:nvSpPr>
      <dsp:spPr>
        <a:xfrm>
          <a:off x="0" y="660"/>
          <a:ext cx="6188689" cy="15451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9521C-D535-4241-B179-93678D4EB93D}">
      <dsp:nvSpPr>
        <dsp:cNvPr id="0" name=""/>
        <dsp:cNvSpPr/>
      </dsp:nvSpPr>
      <dsp:spPr>
        <a:xfrm>
          <a:off x="467407" y="348318"/>
          <a:ext cx="849830" cy="849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4FC69-84D9-42C0-8501-B9B0271F22C1}">
      <dsp:nvSpPr>
        <dsp:cNvPr id="0" name=""/>
        <dsp:cNvSpPr/>
      </dsp:nvSpPr>
      <dsp:spPr>
        <a:xfrm>
          <a:off x="1784645" y="660"/>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b="0" kern="1200" dirty="0"/>
            <a:t>The features in our dataset are a mix of numerical and categorical data. </a:t>
          </a:r>
          <a:endParaRPr lang="en-US" sz="2500" kern="1200" dirty="0"/>
        </a:p>
      </dsp:txBody>
      <dsp:txXfrm>
        <a:off x="1784645" y="660"/>
        <a:ext cx="4404043" cy="1545147"/>
      </dsp:txXfrm>
    </dsp:sp>
    <dsp:sp modelId="{A7D7EF7D-6E5D-4023-8755-7F47AA4ADAE6}">
      <dsp:nvSpPr>
        <dsp:cNvPr id="0" name=""/>
        <dsp:cNvSpPr/>
      </dsp:nvSpPr>
      <dsp:spPr>
        <a:xfrm>
          <a:off x="0" y="1928540"/>
          <a:ext cx="6188689" cy="15451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9EA00-18E5-47D3-BE32-F9D5F893631C}">
      <dsp:nvSpPr>
        <dsp:cNvPr id="0" name=""/>
        <dsp:cNvSpPr/>
      </dsp:nvSpPr>
      <dsp:spPr>
        <a:xfrm>
          <a:off x="467407" y="2279752"/>
          <a:ext cx="849830" cy="849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25972-3752-47FA-8D23-7F47BA0D4DA9}">
      <dsp:nvSpPr>
        <dsp:cNvPr id="0" name=""/>
        <dsp:cNvSpPr/>
      </dsp:nvSpPr>
      <dsp:spPr>
        <a:xfrm>
          <a:off x="1784645" y="1932094"/>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kern="1200" dirty="0"/>
            <a:t>Data Cleaning</a:t>
          </a:r>
        </a:p>
      </dsp:txBody>
      <dsp:txXfrm>
        <a:off x="1784645" y="1932094"/>
        <a:ext cx="4404043" cy="1545147"/>
      </dsp:txXfrm>
    </dsp:sp>
    <dsp:sp modelId="{B5846AE4-8A6D-45D1-A40F-A325016C709E}">
      <dsp:nvSpPr>
        <dsp:cNvPr id="0" name=""/>
        <dsp:cNvSpPr/>
      </dsp:nvSpPr>
      <dsp:spPr>
        <a:xfrm>
          <a:off x="0" y="3863528"/>
          <a:ext cx="6188689" cy="15451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10435-EDB6-412F-9A0F-6A349A9E50BB}">
      <dsp:nvSpPr>
        <dsp:cNvPr id="0" name=""/>
        <dsp:cNvSpPr/>
      </dsp:nvSpPr>
      <dsp:spPr>
        <a:xfrm>
          <a:off x="467407" y="4211186"/>
          <a:ext cx="849830" cy="849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0E310F-C869-47A0-A7A8-8D2122AEE648}">
      <dsp:nvSpPr>
        <dsp:cNvPr id="0" name=""/>
        <dsp:cNvSpPr/>
      </dsp:nvSpPr>
      <dsp:spPr>
        <a:xfrm>
          <a:off x="1784645" y="3863528"/>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kern="1200" dirty="0"/>
            <a:t>Data Manipulation</a:t>
          </a:r>
        </a:p>
      </dsp:txBody>
      <dsp:txXfrm>
        <a:off x="1784645" y="3863528"/>
        <a:ext cx="4404043" cy="1545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45E24-37FB-4845-9E84-95FC66091229}">
      <dsp:nvSpPr>
        <dsp:cNvPr id="0" name=""/>
        <dsp:cNvSpPr/>
      </dsp:nvSpPr>
      <dsp:spPr>
        <a:xfrm>
          <a:off x="831864" y="1397"/>
          <a:ext cx="3884827" cy="24668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0039C1-065D-4673-913D-97EA334C68FE}">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Null Hypothesis (H0): The FICO score, loan length, and amount requested have no effect on the interest rate.</a:t>
          </a:r>
          <a:endParaRPr lang="en-US" sz="2500" kern="1200" dirty="0"/>
        </a:p>
      </dsp:txBody>
      <dsp:txXfrm>
        <a:off x="1335763" y="483714"/>
        <a:ext cx="3740323" cy="2322361"/>
      </dsp:txXfrm>
    </dsp:sp>
    <dsp:sp modelId="{44FEF9FA-624F-4175-926F-763C295A52A5}">
      <dsp:nvSpPr>
        <dsp:cNvPr id="0" name=""/>
        <dsp:cNvSpPr/>
      </dsp:nvSpPr>
      <dsp:spPr>
        <a:xfrm>
          <a:off x="5579986" y="1397"/>
          <a:ext cx="3884827" cy="24668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AE6F4E2-719D-4CA6-A688-7ED733DFA58D}">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kern="1200" baseline="0"/>
            <a:t>Alternate Hypothesis (H1): The FICO score, loan length, and amount requested have a significant effect on the interest rate.</a:t>
          </a:r>
          <a:endParaRPr lang="en-US" sz="2500" kern="1200"/>
        </a:p>
      </dsp:txBody>
      <dsp:txXfrm>
        <a:off x="6083885" y="483714"/>
        <a:ext cx="3740323" cy="2322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8B5C0-1EC4-4221-97B2-0496B9A44E55}">
      <dsp:nvSpPr>
        <dsp:cNvPr id="0" name=""/>
        <dsp:cNvSpPr/>
      </dsp:nvSpPr>
      <dsp:spPr>
        <a:xfrm>
          <a:off x="0" y="660"/>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5B3BD3E-140E-465D-86EF-FE236C565F3D}">
      <dsp:nvSpPr>
        <dsp:cNvPr id="0" name=""/>
        <dsp:cNvSpPr/>
      </dsp:nvSpPr>
      <dsp:spPr>
        <a:xfrm>
          <a:off x="0" y="660"/>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1. </a:t>
          </a:r>
          <a:r>
            <a:rPr lang="en-US" sz="3500" b="1" kern="1200" dirty="0"/>
            <a:t>Data Preprocessing</a:t>
          </a:r>
          <a:endParaRPr lang="en-US" sz="3500" kern="1200" dirty="0"/>
        </a:p>
      </dsp:txBody>
      <dsp:txXfrm>
        <a:off x="0" y="660"/>
        <a:ext cx="6188689" cy="772573"/>
      </dsp:txXfrm>
    </dsp:sp>
    <dsp:sp modelId="{CBAA8D55-54DA-46E2-AB44-2CA4D14E5114}">
      <dsp:nvSpPr>
        <dsp:cNvPr id="0" name=""/>
        <dsp:cNvSpPr/>
      </dsp:nvSpPr>
      <dsp:spPr>
        <a:xfrm>
          <a:off x="0" y="773233"/>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E21532D-46F7-46D1-B349-F89FCA8FD5FB}">
      <dsp:nvSpPr>
        <dsp:cNvPr id="0" name=""/>
        <dsp:cNvSpPr/>
      </dsp:nvSpPr>
      <dsp:spPr>
        <a:xfrm>
          <a:off x="0" y="773233"/>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2. </a:t>
          </a:r>
          <a:r>
            <a:rPr lang="en-US" sz="3500" b="1" kern="1200" dirty="0"/>
            <a:t>Feature Scaling</a:t>
          </a:r>
          <a:endParaRPr lang="en-US" sz="3500" kern="1200" dirty="0"/>
        </a:p>
      </dsp:txBody>
      <dsp:txXfrm>
        <a:off x="0" y="773233"/>
        <a:ext cx="6188689" cy="772573"/>
      </dsp:txXfrm>
    </dsp:sp>
    <dsp:sp modelId="{E5CED0E5-324F-46B2-87BC-1191157BC4BF}">
      <dsp:nvSpPr>
        <dsp:cNvPr id="0" name=""/>
        <dsp:cNvSpPr/>
      </dsp:nvSpPr>
      <dsp:spPr>
        <a:xfrm>
          <a:off x="0" y="1545807"/>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EDA9A3-8416-4E1B-AB88-F38A6BA8B89A}">
      <dsp:nvSpPr>
        <dsp:cNvPr id="0" name=""/>
        <dsp:cNvSpPr/>
      </dsp:nvSpPr>
      <dsp:spPr>
        <a:xfrm>
          <a:off x="0" y="1545807"/>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3. </a:t>
          </a:r>
          <a:r>
            <a:rPr lang="en-US" sz="3500" b="1" kern="1200" dirty="0"/>
            <a:t>Train-Test Split</a:t>
          </a:r>
          <a:endParaRPr lang="en-US" sz="3500" kern="1200" dirty="0"/>
        </a:p>
      </dsp:txBody>
      <dsp:txXfrm>
        <a:off x="0" y="1545807"/>
        <a:ext cx="6188689" cy="772573"/>
      </dsp:txXfrm>
    </dsp:sp>
    <dsp:sp modelId="{A1059362-8394-47E8-8F0E-A3B7D13E97EB}">
      <dsp:nvSpPr>
        <dsp:cNvPr id="0" name=""/>
        <dsp:cNvSpPr/>
      </dsp:nvSpPr>
      <dsp:spPr>
        <a:xfrm>
          <a:off x="0" y="2318381"/>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B40C53C-2B81-4F2A-8E0C-2D9992CD20C4}">
      <dsp:nvSpPr>
        <dsp:cNvPr id="0" name=""/>
        <dsp:cNvSpPr/>
      </dsp:nvSpPr>
      <dsp:spPr>
        <a:xfrm>
          <a:off x="0" y="2318381"/>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4. </a:t>
          </a:r>
          <a:r>
            <a:rPr lang="en-US" sz="3500" b="1" kern="1200" dirty="0"/>
            <a:t>Model Selection</a:t>
          </a:r>
          <a:endParaRPr lang="en-US" sz="3500" kern="1200" dirty="0"/>
        </a:p>
      </dsp:txBody>
      <dsp:txXfrm>
        <a:off x="0" y="2318381"/>
        <a:ext cx="6188689" cy="772573"/>
      </dsp:txXfrm>
    </dsp:sp>
    <dsp:sp modelId="{01259D81-B39D-40BF-9291-104163925C42}">
      <dsp:nvSpPr>
        <dsp:cNvPr id="0" name=""/>
        <dsp:cNvSpPr/>
      </dsp:nvSpPr>
      <dsp:spPr>
        <a:xfrm>
          <a:off x="0" y="3090954"/>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6480D2B-E1D9-4637-BE9C-3938A088C6E4}">
      <dsp:nvSpPr>
        <dsp:cNvPr id="0" name=""/>
        <dsp:cNvSpPr/>
      </dsp:nvSpPr>
      <dsp:spPr>
        <a:xfrm>
          <a:off x="0" y="3090954"/>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5. </a:t>
          </a:r>
          <a:r>
            <a:rPr lang="en-US" sz="3500" b="1" kern="1200" dirty="0"/>
            <a:t>Model Training</a:t>
          </a:r>
          <a:endParaRPr lang="en-US" sz="3500" kern="1200" dirty="0"/>
        </a:p>
      </dsp:txBody>
      <dsp:txXfrm>
        <a:off x="0" y="3090954"/>
        <a:ext cx="6188689" cy="772573"/>
      </dsp:txXfrm>
    </dsp:sp>
    <dsp:sp modelId="{71CFFFFB-9527-42DC-BCD0-C19E74BA3875}">
      <dsp:nvSpPr>
        <dsp:cNvPr id="0" name=""/>
        <dsp:cNvSpPr/>
      </dsp:nvSpPr>
      <dsp:spPr>
        <a:xfrm>
          <a:off x="0" y="3863528"/>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0A08E2C-7551-4F9E-890B-0F210264D487}">
      <dsp:nvSpPr>
        <dsp:cNvPr id="0" name=""/>
        <dsp:cNvSpPr/>
      </dsp:nvSpPr>
      <dsp:spPr>
        <a:xfrm>
          <a:off x="0" y="3863528"/>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6. </a:t>
          </a:r>
          <a:r>
            <a:rPr lang="en-US" sz="3500" b="1" kern="1200" dirty="0"/>
            <a:t>Model Evaluation</a:t>
          </a:r>
          <a:endParaRPr lang="en-US" sz="3500" kern="1200" dirty="0"/>
        </a:p>
      </dsp:txBody>
      <dsp:txXfrm>
        <a:off x="0" y="3863528"/>
        <a:ext cx="6188689" cy="772573"/>
      </dsp:txXfrm>
    </dsp:sp>
    <dsp:sp modelId="{9605C4E9-64A2-455F-934A-5E4738E79801}">
      <dsp:nvSpPr>
        <dsp:cNvPr id="0" name=""/>
        <dsp:cNvSpPr/>
      </dsp:nvSpPr>
      <dsp:spPr>
        <a:xfrm>
          <a:off x="0" y="4636102"/>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D428A08-0F6A-439A-9305-0863B4D60DFF}">
      <dsp:nvSpPr>
        <dsp:cNvPr id="0" name=""/>
        <dsp:cNvSpPr/>
      </dsp:nvSpPr>
      <dsp:spPr>
        <a:xfrm>
          <a:off x="0" y="4636102"/>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7. </a:t>
          </a:r>
          <a:r>
            <a:rPr lang="en-US" sz="3500" b="1" kern="1200" dirty="0"/>
            <a:t>Visualization</a:t>
          </a:r>
          <a:endParaRPr lang="en-US" sz="3500" kern="1200" dirty="0"/>
        </a:p>
      </dsp:txBody>
      <dsp:txXfrm>
        <a:off x="0" y="4636102"/>
        <a:ext cx="6188689" cy="7725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6F8B4-F144-446C-91EA-A5862F193A91}" type="datetimeFigureOut">
              <a:rPr lang="en-US" smtClean="0"/>
              <a:t>7/28/23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29F4A-2940-4B68-A781-CC0E6560336D}" type="slidenum">
              <a:rPr lang="en-US" smtClean="0"/>
              <a:t>‹#›</a:t>
            </a:fld>
            <a:endParaRPr lang="en-US"/>
          </a:p>
        </p:txBody>
      </p:sp>
    </p:spTree>
    <p:extLst>
      <p:ext uri="{BB962C8B-B14F-4D97-AF65-F5344CB8AC3E}">
        <p14:creationId xmlns:p14="http://schemas.microsoft.com/office/powerpoint/2010/main" val="2192805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interest_rate</a:t>
            </a:r>
            <a:r>
              <a:rPr lang="en-US" b="0" dirty="0"/>
              <a:t>`: The interest rate of the loan.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fico_range</a:t>
            </a:r>
            <a:r>
              <a:rPr lang="en-US" b="0" dirty="0"/>
              <a:t>`: The FICO score of the borrower. FICO scores are a type of credit score that lenders use to determine the borrower's credit risk.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amount_requested</a:t>
            </a:r>
            <a:r>
              <a:rPr lang="en-US" b="0" dirty="0"/>
              <a:t>`: The amount of money requested by the borrower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amount_funded_by_investors</a:t>
            </a:r>
            <a:r>
              <a:rPr lang="en-US" b="0" dirty="0"/>
              <a:t>`: The amount of money funded by investors.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loan_length</a:t>
            </a:r>
            <a:r>
              <a:rPr lang="en-US" b="0" dirty="0"/>
              <a:t>`: The length of the loan.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2</a:t>
            </a:fld>
            <a:endParaRPr lang="en-US"/>
          </a:p>
        </p:txBody>
      </p:sp>
    </p:spTree>
    <p:extLst>
      <p:ext uri="{BB962C8B-B14F-4D97-AF65-F5344CB8AC3E}">
        <p14:creationId xmlns:p14="http://schemas.microsoft.com/office/powerpoint/2010/main" val="20847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features in our dataset are a mix of numerical and categorical data. `</a:t>
            </a:r>
            <a:r>
              <a:rPr lang="en-US" b="0" dirty="0" err="1"/>
              <a:t>fico_range</a:t>
            </a:r>
            <a:r>
              <a:rPr lang="en-US" b="0" dirty="0"/>
              <a:t>`, `</a:t>
            </a:r>
            <a:r>
              <a:rPr lang="en-US" b="0" dirty="0" err="1"/>
              <a:t>amount_requested</a:t>
            </a:r>
            <a:r>
              <a:rPr lang="en-US" b="0" dirty="0"/>
              <a:t>`, and `</a:t>
            </a:r>
            <a:r>
              <a:rPr lang="en-US" b="0" dirty="0" err="1"/>
              <a:t>amount_funded_by_investors</a:t>
            </a:r>
            <a:r>
              <a:rPr lang="en-US" b="0" dirty="0"/>
              <a:t>` are numerical features, while `</a:t>
            </a:r>
            <a:r>
              <a:rPr lang="en-US" b="0" dirty="0" err="1"/>
              <a:t>loan_length</a:t>
            </a:r>
            <a:r>
              <a:rPr lang="en-US" b="0" dirty="0"/>
              <a:t>` is a categorical feature.</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We encountered some missing data in our dataset. To handle this, we used data imputation techniques to fill in the missing values. For numerical features, we used the mean value of the feature to fill in missing values. For categorical features, we used the most frequent category to fill in missing values.</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We also had to handle the issue of our target variable, `</a:t>
            </a:r>
            <a:r>
              <a:rPr lang="en-US" b="0" dirty="0" err="1"/>
              <a:t>interest_rate</a:t>
            </a:r>
            <a:r>
              <a:rPr lang="en-US" b="0" dirty="0"/>
              <a:t>`, being a continuous variable. Since we were interested in classification, we transformed `</a:t>
            </a:r>
            <a:r>
              <a:rPr lang="en-US" b="0" dirty="0" err="1"/>
              <a:t>interest_rate</a:t>
            </a:r>
            <a:r>
              <a:rPr lang="en-US" b="0" dirty="0"/>
              <a:t>` into a categorical variable by binning the interest rates into 'Low', 'Medium', and 'High' categories.</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3</a:t>
            </a:fld>
            <a:endParaRPr lang="en-US"/>
          </a:p>
        </p:txBody>
      </p:sp>
    </p:spTree>
    <p:extLst>
      <p:ext uri="{BB962C8B-B14F-4D97-AF65-F5344CB8AC3E}">
        <p14:creationId xmlns:p14="http://schemas.microsoft.com/office/powerpoint/2010/main" val="74546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1200" b="0" dirty="0">
                <a:effectLst/>
              </a:rPr>
              <a:t>-To understand how the features in our dataset relate to each other and to the target variable, we computed the correlation between the features. The correlation is a statistical measure that describes the association between random variables. In our case, it helps us understand how each feature in our dataset influences the interest rate of a loan.</a:t>
            </a:r>
          </a:p>
          <a:p>
            <a:pPr>
              <a:lnSpc>
                <a:spcPct val="110000"/>
              </a:lnSpc>
            </a:pPr>
            <a:br>
              <a:rPr lang="en-US" sz="1200" b="0" dirty="0">
                <a:effectLst/>
              </a:rPr>
            </a:br>
            <a:endParaRPr lang="en-US" sz="1200" b="0" dirty="0">
              <a:effectLst/>
            </a:endParaRPr>
          </a:p>
          <a:p>
            <a:pPr>
              <a:lnSpc>
                <a:spcPct val="110000"/>
              </a:lnSpc>
            </a:pPr>
            <a:endParaRPr lang="en-US" sz="1200" b="0" dirty="0">
              <a:effectLst/>
            </a:endParaRPr>
          </a:p>
          <a:p>
            <a:pPr>
              <a:lnSpc>
                <a:spcPct val="110000"/>
              </a:lnSpc>
            </a:pPr>
            <a:r>
              <a:rPr lang="en-US" sz="1200" b="0" dirty="0">
                <a:effectLst/>
              </a:rPr>
              <a:t>-We visualized these correlations using a heatmap. In the heatmap, each square shows the correlation between the variables on each axis. Correlation values range from -1 to 1. Values close to 1 indicate a strong positive correlation, values close to -1 indicate a strong negative correlation, and values close to 0 indicate no </a:t>
            </a:r>
          </a:p>
          <a:p>
            <a:pPr>
              <a:lnSpc>
                <a:spcPct val="110000"/>
              </a:lnSpc>
            </a:pPr>
            <a:r>
              <a:rPr lang="en-US" sz="1200" b="0" dirty="0">
                <a:effectLst/>
              </a:rPr>
              <a:t>correlation.</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4</a:t>
            </a:fld>
            <a:endParaRPr lang="en-US"/>
          </a:p>
        </p:txBody>
      </p:sp>
    </p:spTree>
    <p:extLst>
      <p:ext uri="{BB962C8B-B14F-4D97-AF65-F5344CB8AC3E}">
        <p14:creationId xmlns:p14="http://schemas.microsoft.com/office/powerpoint/2010/main" val="183611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dirty="0"/>
              <a:t> We started by preprocessing our data. This involved handling missing values and transforming our target variable into a categorical variable.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 </a:t>
            </a:r>
            <a:r>
              <a:rPr lang="en-US" b="0" dirty="0"/>
              <a:t>We scaled our features to ensure that they contribute equally to the model. We  standardized our features to have mean=0 and variance=1.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split our data into a training set and a test set. We used 80% of the data for training the model and set aside 20% for testing.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dirty="0"/>
              <a:t> We tested several models including Ridge, Lasso, </a:t>
            </a:r>
            <a:r>
              <a:rPr lang="en-US" b="0" dirty="0" err="1"/>
              <a:t>LinearSVC</a:t>
            </a:r>
            <a:r>
              <a:rPr lang="en-US" b="0" dirty="0"/>
              <a:t>, </a:t>
            </a:r>
            <a:r>
              <a:rPr lang="en-US" b="0" dirty="0" err="1"/>
              <a:t>SGDClassifier</a:t>
            </a:r>
            <a:r>
              <a:rPr lang="en-US" b="0" dirty="0"/>
              <a:t>, </a:t>
            </a:r>
            <a:r>
              <a:rPr lang="en-US" b="0" dirty="0" err="1"/>
              <a:t>KNeighborsClassifier</a:t>
            </a:r>
            <a:r>
              <a:rPr lang="en-US" b="0" dirty="0"/>
              <a:t>, and </a:t>
            </a:r>
            <a:r>
              <a:rPr lang="en-US" b="0" dirty="0" err="1"/>
              <a:t>LogisticRegression</a:t>
            </a:r>
            <a:r>
              <a:rPr lang="en-US" b="0" dirty="0"/>
              <a:t>. We used the F1 score as our metric for model evaluation.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trained our selected model (</a:t>
            </a:r>
            <a:r>
              <a:rPr lang="en-US" b="0" dirty="0" err="1"/>
              <a:t>LinearSVC</a:t>
            </a:r>
            <a:r>
              <a:rPr lang="en-US" b="0" dirty="0"/>
              <a:t>) using the training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evaluated the performance of our model on the test data. We used the F1 score, the Mean Standard Error, and the R-squared values as our evaluation metrics.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 </a:t>
            </a:r>
            <a:r>
              <a:rPr lang="en-US" b="0" dirty="0"/>
              <a:t>We visualized the results using a confusion matrix. The confusion matrix gives us a 'clear' picture of how our model is performing and where the misclassifications are happening.</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6</a:t>
            </a:fld>
            <a:endParaRPr lang="en-US"/>
          </a:p>
        </p:txBody>
      </p:sp>
    </p:spTree>
    <p:extLst>
      <p:ext uri="{BB962C8B-B14F-4D97-AF65-F5344CB8AC3E}">
        <p14:creationId xmlns:p14="http://schemas.microsoft.com/office/powerpoint/2010/main" val="7230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Model Selection:</a:t>
            </a:r>
            <a:r>
              <a:rPr lang="en-US" b="0" dirty="0">
                <a:solidFill>
                  <a:srgbClr val="CCCCCC"/>
                </a:solidFill>
                <a:effectLst/>
                <a:latin typeface="Consolas" panose="020B0609020204030204" pitchFamily="49" charset="0"/>
              </a:rPr>
              <a:t> The </a:t>
            </a:r>
            <a:r>
              <a:rPr lang="en-US" b="0" dirty="0" err="1">
                <a:solidFill>
                  <a:srgbClr val="CCCCCC"/>
                </a:solidFill>
                <a:effectLst/>
                <a:latin typeface="Consolas" panose="020B0609020204030204" pitchFamily="49" charset="0"/>
              </a:rPr>
              <a:t>LinearSVC</a:t>
            </a:r>
            <a:r>
              <a:rPr lang="en-US" b="0" dirty="0">
                <a:solidFill>
                  <a:srgbClr val="CCCCCC"/>
                </a:solidFill>
                <a:effectLst/>
                <a:latin typeface="Consolas" panose="020B0609020204030204" pitchFamily="49" charset="0"/>
              </a:rPr>
              <a:t> model performed the best in our analysis. This model can be used to predict the interest rate category ('Low', 'Medium', 'High') based on the features mentioned above.</a:t>
            </a:r>
          </a:p>
          <a:p>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The F1 score is a measure of a model's performance on a binary classification task. </a:t>
            </a:r>
          </a:p>
          <a:p>
            <a:r>
              <a:rPr lang="en-US" b="0" dirty="0">
                <a:effectLst/>
                <a:latin typeface="Consolas" panose="020B0609020204030204" pitchFamily="49" charset="0"/>
              </a:rPr>
              <a:t>This F1 score demonstrates that this model will be correct more than 77.5% of the time. </a:t>
            </a:r>
          </a:p>
          <a:p>
            <a:endParaRPr lang="en-US" dirty="0"/>
          </a:p>
          <a:p>
            <a:r>
              <a:rPr lang="en-US" b="0" dirty="0">
                <a:solidFill>
                  <a:srgbClr val="CCCCCC"/>
                </a:solidFill>
                <a:effectLst/>
                <a:latin typeface="Consolas" panose="020B0609020204030204" pitchFamily="49" charset="0"/>
              </a:rPr>
              <a:t>The x-axis represents the predicted labels, and the y-axis represents the actual labels.</a:t>
            </a:r>
          </a:p>
          <a:p>
            <a:r>
              <a:rPr lang="en-US" b="0" dirty="0">
                <a:solidFill>
                  <a:srgbClr val="CCCCCC"/>
                </a:solidFill>
                <a:effectLst/>
                <a:latin typeface="Consolas" panose="020B0609020204030204" pitchFamily="49" charset="0"/>
              </a:rPr>
              <a:t>The diagonal cells from top-left to bottom-right represent the number of correct predictions made by the model for each class. These are called True Positives (TP) and True Negatives (TN).</a:t>
            </a:r>
          </a:p>
          <a:p>
            <a:r>
              <a:rPr lang="en-US" b="0" dirty="0">
                <a:solidFill>
                  <a:srgbClr val="CCCCCC"/>
                </a:solidFill>
                <a:effectLst/>
                <a:latin typeface="Consolas" panose="020B0609020204030204" pitchFamily="49" charset="0"/>
              </a:rPr>
              <a:t>The off-diagonal cells represent the incorrect predictions. The top-right cell represents the False Positives (FP) - instances where the model incorrectly predicted the positive class. The bottom-left cell represents the False Negatives (FN) - instances where the model incorrectly predicted the negative class.</a:t>
            </a:r>
          </a:p>
          <a:p>
            <a:r>
              <a:rPr lang="en-US" b="0" dirty="0">
                <a:solidFill>
                  <a:srgbClr val="CCCCCC"/>
                </a:solidFill>
                <a:effectLst/>
                <a:latin typeface="Consolas" panose="020B0609020204030204" pitchFamily="49" charset="0"/>
              </a:rPr>
              <a:t>The color scale on the right side of the heatmap corresponds to the number of observations. Darker colors typically represent higher values.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In the context of our model, we want the diagonal cells to be darker (higher values) as this indicates more correct predictions. Lighter off-diagonal cells are desirable as they indicate fewer incorrect predictions.</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7</a:t>
            </a:fld>
            <a:endParaRPr lang="en-US"/>
          </a:p>
        </p:txBody>
      </p:sp>
    </p:spTree>
    <p:extLst>
      <p:ext uri="{BB962C8B-B14F-4D97-AF65-F5344CB8AC3E}">
        <p14:creationId xmlns:p14="http://schemas.microsoft.com/office/powerpoint/2010/main" val="247402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 higher FICO score generally leads to a lower interest rate. Therefore, improving your credit score before applying for a loan could help you secure a better rate.</a:t>
            </a:r>
          </a:p>
          <a:p>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Requesting a larger loan amount may lead to a higher interest rate. Be mindful of this when deciding how much funding to request.</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9</a:t>
            </a:fld>
            <a:endParaRPr lang="en-US"/>
          </a:p>
        </p:txBody>
      </p:sp>
    </p:spTree>
    <p:extLst>
      <p:ext uri="{BB962C8B-B14F-4D97-AF65-F5344CB8AC3E}">
        <p14:creationId xmlns:p14="http://schemas.microsoft.com/office/powerpoint/2010/main" val="214895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Shorter loan lengths tend to have lower interest rates. If possible, consider choosing a shorter loan length to reduce the total amount of interest you'll pay.</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Requesting a larger loan amount may lead to a higher interest rate. Be mindful of this when deciding how much funding to request.</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10</a:t>
            </a:fld>
            <a:endParaRPr lang="en-US"/>
          </a:p>
        </p:txBody>
      </p:sp>
    </p:spTree>
    <p:extLst>
      <p:ext uri="{BB962C8B-B14F-4D97-AF65-F5344CB8AC3E}">
        <p14:creationId xmlns:p14="http://schemas.microsoft.com/office/powerpoint/2010/main" val="199698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July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3386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8935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3999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July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1515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2198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268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July 28,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73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July 28,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2479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July 28,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432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4944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3024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July 28,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4836474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hyperlink" Target="https://learn-2.galvanize.com/curriculum-download/0c86c7c4bb3bd1a0e0284d49d333a8c0/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25">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7">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C08F0-3250-4626-5724-360406616C0A}"/>
              </a:ext>
            </a:extLst>
          </p:cNvPr>
          <p:cNvSpPr>
            <a:spLocks noGrp="1"/>
          </p:cNvSpPr>
          <p:nvPr>
            <p:ph type="ctrTitle"/>
          </p:nvPr>
        </p:nvSpPr>
        <p:spPr>
          <a:xfrm>
            <a:off x="6480000" y="1554630"/>
            <a:ext cx="5015638" cy="1969770"/>
          </a:xfrm>
        </p:spPr>
        <p:txBody>
          <a:bodyPr>
            <a:normAutofit/>
          </a:bodyPr>
          <a:lstStyle/>
          <a:p>
            <a:pPr>
              <a:lnSpc>
                <a:spcPct val="90000"/>
              </a:lnSpc>
            </a:pPr>
            <a:r>
              <a:rPr lang="en-US" sz="4300"/>
              <a:t>Predictive Models to determine the best Interest Rate</a:t>
            </a:r>
          </a:p>
        </p:txBody>
      </p:sp>
      <p:sp>
        <p:nvSpPr>
          <p:cNvPr id="3" name="Subtitle 2">
            <a:extLst>
              <a:ext uri="{FF2B5EF4-FFF2-40B4-BE49-F238E27FC236}">
                <a16:creationId xmlns:a16="http://schemas.microsoft.com/office/drawing/2014/main" id="{2C35B561-345F-4636-13E8-5D3646869C67}"/>
              </a:ext>
            </a:extLst>
          </p:cNvPr>
          <p:cNvSpPr>
            <a:spLocks noGrp="1"/>
          </p:cNvSpPr>
          <p:nvPr>
            <p:ph type="subTitle" idx="1"/>
          </p:nvPr>
        </p:nvSpPr>
        <p:spPr>
          <a:xfrm>
            <a:off x="6480000" y="3830399"/>
            <a:ext cx="5015638" cy="993670"/>
          </a:xfrm>
        </p:spPr>
        <p:txBody>
          <a:bodyPr>
            <a:normAutofit/>
          </a:bodyPr>
          <a:lstStyle/>
          <a:p>
            <a:pPr>
              <a:lnSpc>
                <a:spcPct val="110000"/>
              </a:lnSpc>
            </a:pPr>
            <a:r>
              <a:rPr lang="en-US" sz="900">
                <a:solidFill>
                  <a:schemeClr val="tx2">
                    <a:lumMod val="90000"/>
                  </a:schemeClr>
                </a:solidFill>
              </a:rPr>
              <a:t>Ben MacDonald</a:t>
            </a:r>
          </a:p>
          <a:p>
            <a:pPr>
              <a:lnSpc>
                <a:spcPct val="110000"/>
              </a:lnSpc>
            </a:pPr>
            <a:r>
              <a:rPr lang="en-US" sz="900">
                <a:solidFill>
                  <a:schemeClr val="tx2">
                    <a:lumMod val="90000"/>
                  </a:schemeClr>
                </a:solidFill>
              </a:rPr>
              <a:t>Austin Youngblood</a:t>
            </a:r>
          </a:p>
          <a:p>
            <a:pPr>
              <a:lnSpc>
                <a:spcPct val="110000"/>
              </a:lnSpc>
            </a:pPr>
            <a:r>
              <a:rPr lang="en-US" sz="900">
                <a:solidFill>
                  <a:schemeClr val="tx2">
                    <a:lumMod val="90000"/>
                  </a:schemeClr>
                </a:solidFill>
              </a:rPr>
              <a:t>Joshlyn Jamerson</a:t>
            </a:r>
          </a:p>
          <a:p>
            <a:pPr>
              <a:lnSpc>
                <a:spcPct val="110000"/>
              </a:lnSpc>
            </a:pPr>
            <a:r>
              <a:rPr lang="en-US" sz="900">
                <a:solidFill>
                  <a:schemeClr val="tx2">
                    <a:lumMod val="90000"/>
                  </a:schemeClr>
                </a:solidFill>
              </a:rPr>
              <a:t>LTM</a:t>
            </a:r>
          </a:p>
        </p:txBody>
      </p:sp>
      <p:pic>
        <p:nvPicPr>
          <p:cNvPr id="17" name="Picture 3">
            <a:extLst>
              <a:ext uri="{FF2B5EF4-FFF2-40B4-BE49-F238E27FC236}">
                <a16:creationId xmlns:a16="http://schemas.microsoft.com/office/drawing/2014/main" id="{354B74EC-9C03-8AC0-5EBC-A922890170B0}"/>
              </a:ext>
            </a:extLst>
          </p:cNvPr>
          <p:cNvPicPr>
            <a:picLocks noChangeAspect="1"/>
          </p:cNvPicPr>
          <p:nvPr/>
        </p:nvPicPr>
        <p:blipFill rotWithShape="1">
          <a:blip r:embed="rId2"/>
          <a:srcRect l="42539" r="-1" b="-1"/>
          <a:stretch/>
        </p:blipFill>
        <p:spPr>
          <a:xfrm>
            <a:off x="899098" y="720000"/>
            <a:ext cx="4656605" cy="5409338"/>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6" name="Group 2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7" name="Group 3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3378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034-F3C9-6FF9-D806-115B9FAD3081}"/>
              </a:ext>
            </a:extLst>
          </p:cNvPr>
          <p:cNvSpPr>
            <a:spLocks noGrp="1"/>
          </p:cNvSpPr>
          <p:nvPr>
            <p:ph type="title"/>
          </p:nvPr>
        </p:nvSpPr>
        <p:spPr>
          <a:xfrm>
            <a:off x="720000" y="619200"/>
            <a:ext cx="3095626" cy="1476000"/>
          </a:xfrm>
        </p:spPr>
        <p:txBody>
          <a:bodyPr>
            <a:normAutofit/>
          </a:bodyPr>
          <a:lstStyle/>
          <a:p>
            <a:r>
              <a:rPr lang="en-US" b="1">
                <a:effectLst/>
                <a:latin typeface="Consolas" panose="020B0609020204030204" pitchFamily="49" charset="0"/>
              </a:rPr>
              <a:t>Loan Length</a:t>
            </a:r>
            <a:endParaRPr lang="en-US" dirty="0"/>
          </a:p>
        </p:txBody>
      </p:sp>
      <p:sp>
        <p:nvSpPr>
          <p:cNvPr id="14" name="Content Placeholder 13">
            <a:extLst>
              <a:ext uri="{FF2B5EF4-FFF2-40B4-BE49-F238E27FC236}">
                <a16:creationId xmlns:a16="http://schemas.microsoft.com/office/drawing/2014/main" id="{B08CAD24-C7B2-96DD-3A5D-1957E7CA69F9}"/>
              </a:ext>
            </a:extLst>
          </p:cNvPr>
          <p:cNvSpPr>
            <a:spLocks noGrp="1"/>
          </p:cNvSpPr>
          <p:nvPr>
            <p:ph idx="1"/>
          </p:nvPr>
        </p:nvSpPr>
        <p:spPr>
          <a:xfrm>
            <a:off x="4548188" y="633599"/>
            <a:ext cx="6911973" cy="1282514"/>
          </a:xfrm>
        </p:spPr>
        <p:txBody>
          <a:bodyPr>
            <a:normAutofit/>
          </a:bodyPr>
          <a:lstStyle/>
          <a:p>
            <a:endParaRPr lang="en-US"/>
          </a:p>
        </p:txBody>
      </p:sp>
      <p:pic>
        <p:nvPicPr>
          <p:cNvPr id="10" name="Content Placeholder 3">
            <a:extLst>
              <a:ext uri="{FF2B5EF4-FFF2-40B4-BE49-F238E27FC236}">
                <a16:creationId xmlns:a16="http://schemas.microsoft.com/office/drawing/2014/main" id="{AE971711-0BF1-0182-C265-DEF691B0EA3F}"/>
              </a:ext>
            </a:extLst>
          </p:cNvPr>
          <p:cNvPicPr>
            <a:picLocks noChangeAspect="1"/>
          </p:cNvPicPr>
          <p:nvPr/>
        </p:nvPicPr>
        <p:blipFill>
          <a:blip r:embed="rId3"/>
          <a:stretch>
            <a:fillRect/>
          </a:stretch>
        </p:blipFill>
        <p:spPr>
          <a:xfrm>
            <a:off x="6701620" y="2636839"/>
            <a:ext cx="4503103" cy="3501162"/>
          </a:xfrm>
          <a:custGeom>
            <a:avLst/>
            <a:gdLst/>
            <a:ahLst/>
            <a:cxnLst/>
            <a:rect l="l" t="t" r="r" b="b"/>
            <a:pathLst>
              <a:path w="5184162" h="3501162">
                <a:moveTo>
                  <a:pt x="0" y="0"/>
                </a:moveTo>
                <a:lnTo>
                  <a:pt x="5184162" y="0"/>
                </a:lnTo>
                <a:lnTo>
                  <a:pt x="5184162" y="3501162"/>
                </a:lnTo>
                <a:lnTo>
                  <a:pt x="0" y="3501162"/>
                </a:lnTo>
                <a:close/>
              </a:path>
            </a:pathLst>
          </a:custGeom>
        </p:spPr>
      </p:pic>
      <p:pic>
        <p:nvPicPr>
          <p:cNvPr id="4" name="Picture 3">
            <a:extLst>
              <a:ext uri="{FF2B5EF4-FFF2-40B4-BE49-F238E27FC236}">
                <a16:creationId xmlns:a16="http://schemas.microsoft.com/office/drawing/2014/main" id="{585181B2-08D5-0C44-BE75-6D33295118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2677" y="2636839"/>
            <a:ext cx="4500230" cy="3501162"/>
          </a:xfrm>
          <a:custGeom>
            <a:avLst/>
            <a:gdLst/>
            <a:ahLst/>
            <a:cxnLst/>
            <a:rect l="l" t="t" r="r" b="b"/>
            <a:pathLst>
              <a:path w="5184163" h="3501162">
                <a:moveTo>
                  <a:pt x="0" y="0"/>
                </a:moveTo>
                <a:lnTo>
                  <a:pt x="5184163" y="0"/>
                </a:lnTo>
                <a:lnTo>
                  <a:pt x="5184163" y="3501162"/>
                </a:lnTo>
                <a:lnTo>
                  <a:pt x="0" y="3501162"/>
                </a:lnTo>
                <a:close/>
              </a:path>
            </a:pathLst>
          </a:custGeom>
        </p:spPr>
      </p:pic>
    </p:spTree>
    <p:extLst>
      <p:ext uri="{BB962C8B-B14F-4D97-AF65-F5344CB8AC3E}">
        <p14:creationId xmlns:p14="http://schemas.microsoft.com/office/powerpoint/2010/main" val="116384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9EBB-BD93-54A6-14B4-42A68714BF2C}"/>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02C96C78-04ED-398B-5DD3-9D8F62382AB8}"/>
              </a:ext>
            </a:extLst>
          </p:cNvPr>
          <p:cNvSpPr>
            <a:spLocks noGrp="1"/>
          </p:cNvSpPr>
          <p:nvPr>
            <p:ph idx="1"/>
          </p:nvPr>
        </p:nvSpPr>
        <p:spPr/>
        <p:txBody>
          <a:bodyPr>
            <a:normAutofit lnSpcReduction="10000"/>
          </a:bodyPr>
          <a:lstStyle/>
          <a:p>
            <a:r>
              <a:rPr lang="en-US" dirty="0"/>
              <a:t>Dataset: </a:t>
            </a:r>
            <a:r>
              <a:rPr lang="en-US" dirty="0">
                <a:hlinkClick r:id="rId2"/>
              </a:rPr>
              <a:t>https://learn-2.galvanize.com/curriculum-download/0c86c7c4bb3bd1a0e0284d49d333a8c0/csv</a:t>
            </a:r>
            <a:endParaRPr lang="en-US" dirty="0"/>
          </a:p>
          <a:p>
            <a:r>
              <a:rPr lang="en-US" dirty="0" err="1"/>
              <a:t>Github</a:t>
            </a:r>
            <a:r>
              <a:rPr lang="en-US" dirty="0"/>
              <a:t> Repo: https://github.com/DocYoungblood/linear_regression_case_study</a:t>
            </a:r>
          </a:p>
          <a:p>
            <a:r>
              <a:rPr lang="en-US" dirty="0"/>
              <a:t>Contact Info</a:t>
            </a:r>
          </a:p>
          <a:p>
            <a:pPr lvl="1"/>
            <a:r>
              <a:rPr lang="en-US" dirty="0"/>
              <a:t>Austin Youngblood - Austin.m.youngblood@gmail.com</a:t>
            </a:r>
          </a:p>
          <a:p>
            <a:pPr lvl="1"/>
            <a:r>
              <a:rPr lang="en-US" dirty="0"/>
              <a:t>Ben MacDonald - Benjamin.t.macdonald.mil@army.mil</a:t>
            </a:r>
          </a:p>
          <a:p>
            <a:pPr lvl="1"/>
            <a:r>
              <a:rPr lang="en-US" dirty="0" err="1"/>
              <a:t>Joshlyn</a:t>
            </a:r>
            <a:r>
              <a:rPr lang="en-US" dirty="0"/>
              <a:t> Jamerson - Joshlyn.jamerson@spaceforce.mil</a:t>
            </a:r>
          </a:p>
          <a:p>
            <a:pPr lvl="1"/>
            <a:r>
              <a:rPr lang="en-US" dirty="0"/>
              <a:t>LTM – London.thomson_merriman@spaceforce.mil</a:t>
            </a:r>
          </a:p>
        </p:txBody>
      </p:sp>
    </p:spTree>
    <p:extLst>
      <p:ext uri="{BB962C8B-B14F-4D97-AF65-F5344CB8AC3E}">
        <p14:creationId xmlns:p14="http://schemas.microsoft.com/office/powerpoint/2010/main" val="342525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B9BE-440A-FFB6-48CA-E878565DC9CC}"/>
              </a:ext>
            </a:extLst>
          </p:cNvPr>
          <p:cNvSpPr>
            <a:spLocks noGrp="1"/>
          </p:cNvSpPr>
          <p:nvPr>
            <p:ph type="title"/>
          </p:nvPr>
        </p:nvSpPr>
        <p:spPr/>
        <p:txBody>
          <a:bodyPr/>
          <a:lstStyle/>
          <a:p>
            <a:r>
              <a:rPr lang="en-US" dirty="0"/>
              <a:t>The data</a:t>
            </a:r>
          </a:p>
        </p:txBody>
      </p:sp>
      <p:graphicFrame>
        <p:nvGraphicFramePr>
          <p:cNvPr id="5" name="Content Placeholder 2">
            <a:extLst>
              <a:ext uri="{FF2B5EF4-FFF2-40B4-BE49-F238E27FC236}">
                <a16:creationId xmlns:a16="http://schemas.microsoft.com/office/drawing/2014/main" id="{85F08A25-AD21-E869-0131-AEF9F194BB9A}"/>
              </a:ext>
            </a:extLst>
          </p:cNvPr>
          <p:cNvGraphicFramePr>
            <a:graphicFrameLocks noGrp="1"/>
          </p:cNvGraphicFramePr>
          <p:nvPr>
            <p:ph idx="1"/>
            <p:extLst>
              <p:ext uri="{D42A27DB-BD31-4B8C-83A1-F6EECF244321}">
                <p14:modId xmlns:p14="http://schemas.microsoft.com/office/powerpoint/2010/main" val="3564422939"/>
              </p:ext>
            </p:extLst>
          </p:nvPr>
        </p:nvGraphicFramePr>
        <p:xfrm>
          <a:off x="720000" y="2541600"/>
          <a:ext cx="10728325" cy="3227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642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F8627-F449-68A3-261C-7E44CB08C8BF}"/>
              </a:ext>
            </a:extLst>
          </p:cNvPr>
          <p:cNvSpPr>
            <a:spLocks noGrp="1"/>
          </p:cNvSpPr>
          <p:nvPr>
            <p:ph type="title"/>
          </p:nvPr>
        </p:nvSpPr>
        <p:spPr>
          <a:xfrm>
            <a:off x="720000" y="619200"/>
            <a:ext cx="3107463" cy="5510138"/>
          </a:xfrm>
        </p:spPr>
        <p:txBody>
          <a:bodyPr>
            <a:normAutofit/>
          </a:bodyPr>
          <a:lstStyle/>
          <a:p>
            <a:r>
              <a:rPr lang="en-US"/>
              <a:t>Features and Data Issues</a:t>
            </a:r>
            <a:endParaRPr lang="en-US" dirty="0"/>
          </a:p>
        </p:txBody>
      </p:sp>
      <p:sp useBgFill="1">
        <p:nvSpPr>
          <p:cNvPr id="48"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9" name="Content Placeholder 2">
            <a:extLst>
              <a:ext uri="{FF2B5EF4-FFF2-40B4-BE49-F238E27FC236}">
                <a16:creationId xmlns:a16="http://schemas.microsoft.com/office/drawing/2014/main" id="{9A204D78-3971-5A48-88F2-6BA6E193F9CD}"/>
              </a:ext>
            </a:extLst>
          </p:cNvPr>
          <p:cNvGraphicFramePr>
            <a:graphicFrameLocks noGrp="1"/>
          </p:cNvGraphicFramePr>
          <p:nvPr>
            <p:ph idx="1"/>
            <p:extLst>
              <p:ext uri="{D42A27DB-BD31-4B8C-83A1-F6EECF244321}">
                <p14:modId xmlns:p14="http://schemas.microsoft.com/office/powerpoint/2010/main" val="2337604781"/>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62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2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23">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5">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A6299-0FC1-F9B3-B1B8-EC7195E82CD1}"/>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5600" spc="-100"/>
              <a:t>The process</a:t>
            </a:r>
          </a:p>
        </p:txBody>
      </p:sp>
      <p:pic>
        <p:nvPicPr>
          <p:cNvPr id="5" name="Content Placeholder 4">
            <a:extLst>
              <a:ext uri="{FF2B5EF4-FFF2-40B4-BE49-F238E27FC236}">
                <a16:creationId xmlns:a16="http://schemas.microsoft.com/office/drawing/2014/main" id="{DB875AC9-1711-B0D6-A4F7-D68B3158A7AA}"/>
              </a:ext>
            </a:extLst>
          </p:cNvPr>
          <p:cNvPicPr>
            <a:picLocks noGrp="1" noChangeAspect="1"/>
          </p:cNvPicPr>
          <p:nvPr>
            <p:ph idx="1"/>
          </p:nvPr>
        </p:nvPicPr>
        <p:blipFill>
          <a:blip r:embed="rId3"/>
          <a:stretch>
            <a:fillRect/>
          </a:stretch>
        </p:blipFill>
        <p:spPr>
          <a:xfrm>
            <a:off x="302367" y="676207"/>
            <a:ext cx="6045906" cy="5411085"/>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4" name="Group 27">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9"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5" name="Group 32">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4"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6" name="Content Placeholder 2">
            <a:extLst>
              <a:ext uri="{FF2B5EF4-FFF2-40B4-BE49-F238E27FC236}">
                <a16:creationId xmlns:a16="http://schemas.microsoft.com/office/drawing/2014/main" id="{BC01F2EC-8876-1435-7D79-3476E38DC1DA}"/>
              </a:ext>
            </a:extLst>
          </p:cNvPr>
          <p:cNvSpPr txBox="1">
            <a:spLocks/>
          </p:cNvSpPr>
          <p:nvPr/>
        </p:nvSpPr>
        <p:spPr>
          <a:xfrm>
            <a:off x="720000" y="2541600"/>
            <a:ext cx="4991962" cy="3216273"/>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en-US" sz="1300" b="0" dirty="0">
              <a:effectLst/>
            </a:endParaRPr>
          </a:p>
        </p:txBody>
      </p:sp>
    </p:spTree>
    <p:extLst>
      <p:ext uri="{BB962C8B-B14F-4D97-AF65-F5344CB8AC3E}">
        <p14:creationId xmlns:p14="http://schemas.microsoft.com/office/powerpoint/2010/main" val="333852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133437-BFEB-412D-978C-59379BF57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C14BD-CECC-F9B1-6D22-6977A92109C4}"/>
              </a:ext>
            </a:extLst>
          </p:cNvPr>
          <p:cNvSpPr>
            <a:spLocks noGrp="1"/>
          </p:cNvSpPr>
          <p:nvPr>
            <p:ph type="title"/>
          </p:nvPr>
        </p:nvSpPr>
        <p:spPr>
          <a:xfrm>
            <a:off x="1680006" y="619200"/>
            <a:ext cx="8831988" cy="681586"/>
          </a:xfrm>
        </p:spPr>
        <p:txBody>
          <a:bodyPr wrap="square">
            <a:normAutofit/>
          </a:bodyPr>
          <a:lstStyle/>
          <a:p>
            <a:pPr algn="ctr"/>
            <a:r>
              <a:rPr lang="en-US" dirty="0"/>
              <a:t>Hypotheses </a:t>
            </a:r>
            <a:endParaRPr lang="en-US"/>
          </a:p>
        </p:txBody>
      </p:sp>
      <p:grpSp>
        <p:nvGrpSpPr>
          <p:cNvPr id="13" name="Group 12">
            <a:extLst>
              <a:ext uri="{FF2B5EF4-FFF2-40B4-BE49-F238E27FC236}">
                <a16:creationId xmlns:a16="http://schemas.microsoft.com/office/drawing/2014/main" id="{898907C4-FC8B-4436-8D59-610E3736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2DAC1FA-67FB-485E-99AD-1D35808FAD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80135264-D47B-4DA1-B607-272AC7552A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7E6A5C45-96C1-4BE7-BEF8-CD041B51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9F9D18AC-8DBF-44B9-B251-652985A64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08" y="268792"/>
            <a:ext cx="632305" cy="1606552"/>
            <a:chOff x="10224385" y="954724"/>
            <a:chExt cx="1324087" cy="3364228"/>
          </a:xfrm>
        </p:grpSpPr>
        <p:sp>
          <p:nvSpPr>
            <p:cNvPr id="19" name="Freeform 80">
              <a:extLst>
                <a:ext uri="{FF2B5EF4-FFF2-40B4-BE49-F238E27FC236}">
                  <a16:creationId xmlns:a16="http://schemas.microsoft.com/office/drawing/2014/main" id="{4B04572D-211A-45E4-9FCC-BDF9788427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03D89CFC-3412-4CF0-BCB9-14BA1B201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27B2BC09-FADA-48B1-ABBF-D28310E5A0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D277D65C-DA10-481D-B5A1-7DB78CF6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589984"/>
            <a:ext cx="12180637" cy="4268018"/>
          </a:xfrm>
          <a:custGeom>
            <a:avLst/>
            <a:gdLst>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2474433 w 12180637"/>
              <a:gd name="connsiteY9" fmla="*/ 136660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5089365 w 12180637"/>
              <a:gd name="connsiteY11" fmla="*/ 38184 h 4483555"/>
              <a:gd name="connsiteX12" fmla="*/ 9245089 w 12180637"/>
              <a:gd name="connsiteY12" fmla="*/ 0 h 4483555"/>
              <a:gd name="connsiteX0" fmla="*/ 9245089 w 12180637"/>
              <a:gd name="connsiteY0" fmla="*/ 8084 h 4491639"/>
              <a:gd name="connsiteX1" fmla="*/ 10751325 w 12180637"/>
              <a:gd name="connsiteY1" fmla="*/ 86706 h 4491639"/>
              <a:gd name="connsiteX2" fmla="*/ 11353161 w 12180637"/>
              <a:gd name="connsiteY2" fmla="*/ 74558 h 4491639"/>
              <a:gd name="connsiteX3" fmla="*/ 12085768 w 12180637"/>
              <a:gd name="connsiteY3" fmla="*/ 59771 h 4491639"/>
              <a:gd name="connsiteX4" fmla="*/ 12180637 w 12180637"/>
              <a:gd name="connsiteY4" fmla="*/ 57856 h 4491639"/>
              <a:gd name="connsiteX5" fmla="*/ 12180637 w 12180637"/>
              <a:gd name="connsiteY5" fmla="*/ 4491639 h 4491639"/>
              <a:gd name="connsiteX6" fmla="*/ 0 w 12180637"/>
              <a:gd name="connsiteY6" fmla="*/ 4491639 h 4491639"/>
              <a:gd name="connsiteX7" fmla="*/ 0 w 12180637"/>
              <a:gd name="connsiteY7" fmla="*/ 118025 h 4491639"/>
              <a:gd name="connsiteX8" fmla="*/ 60108 w 12180637"/>
              <a:gd name="connsiteY8" fmla="*/ 120439 h 4491639"/>
              <a:gd name="connsiteX9" fmla="*/ 1944662 w 12180637"/>
              <a:gd name="connsiteY9" fmla="*/ 106907 h 4491639"/>
              <a:gd name="connsiteX10" fmla="*/ 3226727 w 12180637"/>
              <a:gd name="connsiteY10" fmla="*/ 129559 h 4491639"/>
              <a:gd name="connsiteX11" fmla="*/ 5089365 w 12180637"/>
              <a:gd name="connsiteY11" fmla="*/ 46268 h 4491639"/>
              <a:gd name="connsiteX12" fmla="*/ 9245089 w 12180637"/>
              <a:gd name="connsiteY12" fmla="*/ 8084 h 4491639"/>
              <a:gd name="connsiteX0" fmla="*/ 9027375 w 12180637"/>
              <a:gd name="connsiteY0" fmla="*/ 37489 h 4452936"/>
              <a:gd name="connsiteX1" fmla="*/ 10751325 w 12180637"/>
              <a:gd name="connsiteY1" fmla="*/ 48003 h 4452936"/>
              <a:gd name="connsiteX2" fmla="*/ 11353161 w 12180637"/>
              <a:gd name="connsiteY2" fmla="*/ 35855 h 4452936"/>
              <a:gd name="connsiteX3" fmla="*/ 12085768 w 12180637"/>
              <a:gd name="connsiteY3" fmla="*/ 21068 h 4452936"/>
              <a:gd name="connsiteX4" fmla="*/ 12180637 w 12180637"/>
              <a:gd name="connsiteY4" fmla="*/ 19153 h 4452936"/>
              <a:gd name="connsiteX5" fmla="*/ 12180637 w 12180637"/>
              <a:gd name="connsiteY5" fmla="*/ 4452936 h 4452936"/>
              <a:gd name="connsiteX6" fmla="*/ 0 w 12180637"/>
              <a:gd name="connsiteY6" fmla="*/ 4452936 h 4452936"/>
              <a:gd name="connsiteX7" fmla="*/ 0 w 12180637"/>
              <a:gd name="connsiteY7" fmla="*/ 79322 h 4452936"/>
              <a:gd name="connsiteX8" fmla="*/ 60108 w 12180637"/>
              <a:gd name="connsiteY8" fmla="*/ 81736 h 4452936"/>
              <a:gd name="connsiteX9" fmla="*/ 1944662 w 12180637"/>
              <a:gd name="connsiteY9" fmla="*/ 68204 h 4452936"/>
              <a:gd name="connsiteX10" fmla="*/ 3226727 w 12180637"/>
              <a:gd name="connsiteY10" fmla="*/ 90856 h 4452936"/>
              <a:gd name="connsiteX11" fmla="*/ 5089365 w 12180637"/>
              <a:gd name="connsiteY11" fmla="*/ 7565 h 4452936"/>
              <a:gd name="connsiteX12" fmla="*/ 9027375 w 12180637"/>
              <a:gd name="connsiteY12" fmla="*/ 37489 h 4452936"/>
              <a:gd name="connsiteX0" fmla="*/ 9027375 w 12180637"/>
              <a:gd name="connsiteY0" fmla="*/ 67310 h 4482757"/>
              <a:gd name="connsiteX1" fmla="*/ 10751325 w 12180637"/>
              <a:gd name="connsiteY1" fmla="*/ 77824 h 4482757"/>
              <a:gd name="connsiteX2" fmla="*/ 11353161 w 12180637"/>
              <a:gd name="connsiteY2" fmla="*/ 65676 h 4482757"/>
              <a:gd name="connsiteX3" fmla="*/ 11360054 w 12180637"/>
              <a:gd name="connsiteY3" fmla="*/ 1004384 h 4482757"/>
              <a:gd name="connsiteX4" fmla="*/ 12180637 w 12180637"/>
              <a:gd name="connsiteY4" fmla="*/ 48974 h 4482757"/>
              <a:gd name="connsiteX5" fmla="*/ 12180637 w 12180637"/>
              <a:gd name="connsiteY5" fmla="*/ 4482757 h 4482757"/>
              <a:gd name="connsiteX6" fmla="*/ 0 w 12180637"/>
              <a:gd name="connsiteY6" fmla="*/ 4482757 h 4482757"/>
              <a:gd name="connsiteX7" fmla="*/ 0 w 12180637"/>
              <a:gd name="connsiteY7" fmla="*/ 109143 h 4482757"/>
              <a:gd name="connsiteX8" fmla="*/ 60108 w 12180637"/>
              <a:gd name="connsiteY8" fmla="*/ 111557 h 4482757"/>
              <a:gd name="connsiteX9" fmla="*/ 1944662 w 12180637"/>
              <a:gd name="connsiteY9" fmla="*/ 98025 h 4482757"/>
              <a:gd name="connsiteX10" fmla="*/ 3226727 w 12180637"/>
              <a:gd name="connsiteY10" fmla="*/ 120677 h 4482757"/>
              <a:gd name="connsiteX11" fmla="*/ 5089365 w 12180637"/>
              <a:gd name="connsiteY11" fmla="*/ 37386 h 4482757"/>
              <a:gd name="connsiteX12" fmla="*/ 9027375 w 12180637"/>
              <a:gd name="connsiteY12" fmla="*/ 67310 h 4482757"/>
              <a:gd name="connsiteX0" fmla="*/ 9027375 w 12180637"/>
              <a:gd name="connsiteY0" fmla="*/ 342299 h 4757746"/>
              <a:gd name="connsiteX1" fmla="*/ 10751325 w 12180637"/>
              <a:gd name="connsiteY1" fmla="*/ 352813 h 4757746"/>
              <a:gd name="connsiteX2" fmla="*/ 11353161 w 12180637"/>
              <a:gd name="connsiteY2" fmla="*/ 340665 h 4757746"/>
              <a:gd name="connsiteX3" fmla="*/ 12180637 w 12180637"/>
              <a:gd name="connsiteY3" fmla="*/ 323963 h 4757746"/>
              <a:gd name="connsiteX4" fmla="*/ 12180637 w 12180637"/>
              <a:gd name="connsiteY4" fmla="*/ 4757746 h 4757746"/>
              <a:gd name="connsiteX5" fmla="*/ 0 w 12180637"/>
              <a:gd name="connsiteY5" fmla="*/ 4757746 h 4757746"/>
              <a:gd name="connsiteX6" fmla="*/ 0 w 12180637"/>
              <a:gd name="connsiteY6" fmla="*/ 384132 h 4757746"/>
              <a:gd name="connsiteX7" fmla="*/ 60108 w 12180637"/>
              <a:gd name="connsiteY7" fmla="*/ 386546 h 4757746"/>
              <a:gd name="connsiteX8" fmla="*/ 1944662 w 12180637"/>
              <a:gd name="connsiteY8" fmla="*/ 373014 h 4757746"/>
              <a:gd name="connsiteX9" fmla="*/ 3226727 w 12180637"/>
              <a:gd name="connsiteY9" fmla="*/ 395666 h 4757746"/>
              <a:gd name="connsiteX10" fmla="*/ 5089365 w 12180637"/>
              <a:gd name="connsiteY10" fmla="*/ 312375 h 4757746"/>
              <a:gd name="connsiteX11" fmla="*/ 9027375 w 12180637"/>
              <a:gd name="connsiteY11" fmla="*/ 342299 h 4757746"/>
              <a:gd name="connsiteX0" fmla="*/ 9027375 w 12180637"/>
              <a:gd name="connsiteY0" fmla="*/ 337966 h 4753413"/>
              <a:gd name="connsiteX1" fmla="*/ 10751325 w 12180637"/>
              <a:gd name="connsiteY1" fmla="*/ 348480 h 4753413"/>
              <a:gd name="connsiteX2" fmla="*/ 12180637 w 12180637"/>
              <a:gd name="connsiteY2" fmla="*/ 319630 h 4753413"/>
              <a:gd name="connsiteX3" fmla="*/ 12180637 w 12180637"/>
              <a:gd name="connsiteY3" fmla="*/ 4753413 h 4753413"/>
              <a:gd name="connsiteX4" fmla="*/ 0 w 12180637"/>
              <a:gd name="connsiteY4" fmla="*/ 4753413 h 4753413"/>
              <a:gd name="connsiteX5" fmla="*/ 0 w 12180637"/>
              <a:gd name="connsiteY5" fmla="*/ 379799 h 4753413"/>
              <a:gd name="connsiteX6" fmla="*/ 60108 w 12180637"/>
              <a:gd name="connsiteY6" fmla="*/ 382213 h 4753413"/>
              <a:gd name="connsiteX7" fmla="*/ 1944662 w 12180637"/>
              <a:gd name="connsiteY7" fmla="*/ 368681 h 4753413"/>
              <a:gd name="connsiteX8" fmla="*/ 3226727 w 12180637"/>
              <a:gd name="connsiteY8" fmla="*/ 391333 h 4753413"/>
              <a:gd name="connsiteX9" fmla="*/ 5089365 w 12180637"/>
              <a:gd name="connsiteY9" fmla="*/ 308042 h 4753413"/>
              <a:gd name="connsiteX10" fmla="*/ 9027375 w 12180637"/>
              <a:gd name="connsiteY10" fmla="*/ 337966 h 4753413"/>
              <a:gd name="connsiteX0" fmla="*/ 9027375 w 12180637"/>
              <a:gd name="connsiteY0" fmla="*/ 37489 h 4452936"/>
              <a:gd name="connsiteX1" fmla="*/ 10751325 w 12180637"/>
              <a:gd name="connsiteY1" fmla="*/ 48003 h 4452936"/>
              <a:gd name="connsiteX2" fmla="*/ 12180637 w 12180637"/>
              <a:gd name="connsiteY2" fmla="*/ 19153 h 4452936"/>
              <a:gd name="connsiteX3" fmla="*/ 12180637 w 12180637"/>
              <a:gd name="connsiteY3" fmla="*/ 4452936 h 4452936"/>
              <a:gd name="connsiteX4" fmla="*/ 0 w 12180637"/>
              <a:gd name="connsiteY4" fmla="*/ 4452936 h 4452936"/>
              <a:gd name="connsiteX5" fmla="*/ 0 w 12180637"/>
              <a:gd name="connsiteY5" fmla="*/ 79322 h 4452936"/>
              <a:gd name="connsiteX6" fmla="*/ 60108 w 12180637"/>
              <a:gd name="connsiteY6" fmla="*/ 81736 h 4452936"/>
              <a:gd name="connsiteX7" fmla="*/ 1944662 w 12180637"/>
              <a:gd name="connsiteY7" fmla="*/ 68204 h 4452936"/>
              <a:gd name="connsiteX8" fmla="*/ 3226727 w 12180637"/>
              <a:gd name="connsiteY8" fmla="*/ 90856 h 4452936"/>
              <a:gd name="connsiteX9" fmla="*/ 5089365 w 12180637"/>
              <a:gd name="connsiteY9" fmla="*/ 7565 h 4452936"/>
              <a:gd name="connsiteX10" fmla="*/ 9027375 w 12180637"/>
              <a:gd name="connsiteY10" fmla="*/ 37489 h 4452936"/>
              <a:gd name="connsiteX0" fmla="*/ 9027375 w 12180637"/>
              <a:gd name="connsiteY0" fmla="*/ 35052 h 4450499"/>
              <a:gd name="connsiteX1" fmla="*/ 10540868 w 12180637"/>
              <a:gd name="connsiteY1" fmla="*/ 30432 h 4450499"/>
              <a:gd name="connsiteX2" fmla="*/ 12180637 w 12180637"/>
              <a:gd name="connsiteY2" fmla="*/ 16716 h 4450499"/>
              <a:gd name="connsiteX3" fmla="*/ 12180637 w 12180637"/>
              <a:gd name="connsiteY3" fmla="*/ 4450499 h 4450499"/>
              <a:gd name="connsiteX4" fmla="*/ 0 w 12180637"/>
              <a:gd name="connsiteY4" fmla="*/ 4450499 h 4450499"/>
              <a:gd name="connsiteX5" fmla="*/ 0 w 12180637"/>
              <a:gd name="connsiteY5" fmla="*/ 76885 h 4450499"/>
              <a:gd name="connsiteX6" fmla="*/ 60108 w 12180637"/>
              <a:gd name="connsiteY6" fmla="*/ 79299 h 4450499"/>
              <a:gd name="connsiteX7" fmla="*/ 1944662 w 12180637"/>
              <a:gd name="connsiteY7" fmla="*/ 65767 h 4450499"/>
              <a:gd name="connsiteX8" fmla="*/ 3226727 w 12180637"/>
              <a:gd name="connsiteY8" fmla="*/ 88419 h 4450499"/>
              <a:gd name="connsiteX9" fmla="*/ 5089365 w 12180637"/>
              <a:gd name="connsiteY9" fmla="*/ 5128 h 4450499"/>
              <a:gd name="connsiteX10" fmla="*/ 9027375 w 12180637"/>
              <a:gd name="connsiteY10" fmla="*/ 35052 h 44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637" h="4450499">
                <a:moveTo>
                  <a:pt x="9027375" y="35052"/>
                </a:moveTo>
                <a:lnTo>
                  <a:pt x="10540868" y="30432"/>
                </a:lnTo>
                <a:cubicBezTo>
                  <a:pt x="11066412" y="27376"/>
                  <a:pt x="11405389" y="-13668"/>
                  <a:pt x="12180637" y="16716"/>
                </a:cubicBezTo>
                <a:lnTo>
                  <a:pt x="12180637" y="4450499"/>
                </a:lnTo>
                <a:lnTo>
                  <a:pt x="0" y="4450499"/>
                </a:lnTo>
                <a:lnTo>
                  <a:pt x="0" y="76885"/>
                </a:lnTo>
                <a:lnTo>
                  <a:pt x="60108" y="79299"/>
                </a:lnTo>
                <a:lnTo>
                  <a:pt x="1944662" y="65767"/>
                </a:lnTo>
                <a:cubicBezTo>
                  <a:pt x="2472432" y="67287"/>
                  <a:pt x="2975962" y="93481"/>
                  <a:pt x="3226727" y="88419"/>
                </a:cubicBezTo>
                <a:lnTo>
                  <a:pt x="5089365" y="5128"/>
                </a:lnTo>
                <a:cubicBezTo>
                  <a:pt x="6092425" y="-15118"/>
                  <a:pt x="8118791" y="30835"/>
                  <a:pt x="9027375" y="3505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D77CEE91-4377-9E86-3951-11CB49A64E55}"/>
              </a:ext>
            </a:extLst>
          </p:cNvPr>
          <p:cNvGraphicFramePr>
            <a:graphicFrameLocks noGrp="1"/>
          </p:cNvGraphicFramePr>
          <p:nvPr>
            <p:ph idx="1"/>
            <p:extLst>
              <p:ext uri="{D42A27DB-BD31-4B8C-83A1-F6EECF244321}">
                <p14:modId xmlns:p14="http://schemas.microsoft.com/office/powerpoint/2010/main" val="1866213932"/>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86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2B2CA-1767-42B7-6977-7E72C0759C4C}"/>
              </a:ext>
            </a:extLst>
          </p:cNvPr>
          <p:cNvSpPr>
            <a:spLocks noGrp="1"/>
          </p:cNvSpPr>
          <p:nvPr>
            <p:ph type="title"/>
          </p:nvPr>
        </p:nvSpPr>
        <p:spPr>
          <a:xfrm>
            <a:off x="720000" y="619200"/>
            <a:ext cx="3107463" cy="5510138"/>
          </a:xfrm>
        </p:spPr>
        <p:txBody>
          <a:bodyPr>
            <a:normAutofit/>
          </a:bodyPr>
          <a:lstStyle/>
          <a:p>
            <a:r>
              <a:rPr lang="en-US" dirty="0"/>
              <a:t>Model Building</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6" name="Content Placeholder 2">
            <a:extLst>
              <a:ext uri="{FF2B5EF4-FFF2-40B4-BE49-F238E27FC236}">
                <a16:creationId xmlns:a16="http://schemas.microsoft.com/office/drawing/2014/main" id="{6A2B5860-39D8-49CA-F98E-26FBF663A731}"/>
              </a:ext>
            </a:extLst>
          </p:cNvPr>
          <p:cNvGraphicFramePr>
            <a:graphicFrameLocks noGrp="1"/>
          </p:cNvGraphicFramePr>
          <p:nvPr>
            <p:ph idx="1"/>
            <p:extLst>
              <p:ext uri="{D42A27DB-BD31-4B8C-83A1-F6EECF244321}">
                <p14:modId xmlns:p14="http://schemas.microsoft.com/office/powerpoint/2010/main" val="1910983242"/>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0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98DD3-5A9D-4347-953B-7176D660A976}"/>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5600" spc="-100"/>
              <a:t>LinearSVC</a:t>
            </a:r>
          </a:p>
        </p:txBody>
      </p:sp>
      <p:pic>
        <p:nvPicPr>
          <p:cNvPr id="5" name="Picture 4">
            <a:extLst>
              <a:ext uri="{FF2B5EF4-FFF2-40B4-BE49-F238E27FC236}">
                <a16:creationId xmlns:a16="http://schemas.microsoft.com/office/drawing/2014/main" id="{E7443060-09FF-97AF-7F65-BFB9C906A2C5}"/>
              </a:ext>
            </a:extLst>
          </p:cNvPr>
          <p:cNvPicPr>
            <a:picLocks noChangeAspect="1"/>
          </p:cNvPicPr>
          <p:nvPr/>
        </p:nvPicPr>
        <p:blipFill>
          <a:blip r:embed="rId3"/>
          <a:stretch>
            <a:fillRect/>
          </a:stretch>
        </p:blipFill>
        <p:spPr>
          <a:xfrm>
            <a:off x="415341" y="842120"/>
            <a:ext cx="6157878" cy="4895513"/>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23" name="Group 2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8" name="Group 2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75537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DBA4F-A6F2-07FA-CBC1-278BDEBD2625}"/>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4300" spc="-100"/>
              <a:t>Recommendations </a:t>
            </a:r>
          </a:p>
        </p:txBody>
      </p:sp>
      <p:pic>
        <p:nvPicPr>
          <p:cNvPr id="6" name="Graphic 5" descr="Lightbulb">
            <a:extLst>
              <a:ext uri="{FF2B5EF4-FFF2-40B4-BE49-F238E27FC236}">
                <a16:creationId xmlns:a16="http://schemas.microsoft.com/office/drawing/2014/main" id="{21F3151D-C320-3ACF-55D2-2B13A164AF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15" name="Group 1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643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3D692-D06F-C998-77DF-3CDC05BE2009}"/>
              </a:ext>
            </a:extLst>
          </p:cNvPr>
          <p:cNvSpPr>
            <a:spLocks noGrp="1"/>
          </p:cNvSpPr>
          <p:nvPr>
            <p:ph type="title"/>
          </p:nvPr>
        </p:nvSpPr>
        <p:spPr>
          <a:xfrm>
            <a:off x="720000" y="619200"/>
            <a:ext cx="3095626" cy="1476000"/>
          </a:xfrm>
        </p:spPr>
        <p:txBody>
          <a:bodyPr>
            <a:normAutofit/>
          </a:bodyPr>
          <a:lstStyle/>
          <a:p>
            <a:r>
              <a:rPr lang="en-US" b="1">
                <a:latin typeface="Consolas" panose="020B0609020204030204" pitchFamily="49" charset="0"/>
              </a:rPr>
              <a:t>F</a:t>
            </a:r>
            <a:r>
              <a:rPr lang="en-US" b="1">
                <a:effectLst/>
                <a:latin typeface="Consolas" panose="020B0609020204030204" pitchFamily="49" charset="0"/>
              </a:rPr>
              <a:t>ICO Score</a:t>
            </a:r>
            <a:br>
              <a:rPr lang="en-US" b="0">
                <a:effectLst/>
                <a:latin typeface="Consolas" panose="020B0609020204030204" pitchFamily="49" charset="0"/>
              </a:rPr>
            </a:br>
            <a:endParaRPr lang="en-US" dirty="0"/>
          </a:p>
        </p:txBody>
      </p:sp>
      <p:pic>
        <p:nvPicPr>
          <p:cNvPr id="5" name="Picture 4">
            <a:extLst>
              <a:ext uri="{FF2B5EF4-FFF2-40B4-BE49-F238E27FC236}">
                <a16:creationId xmlns:a16="http://schemas.microsoft.com/office/drawing/2014/main" id="{8C15F59F-E78E-BAB0-D67C-10D31A1568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71737" y="1642326"/>
            <a:ext cx="6248526" cy="4861329"/>
          </a:xfrm>
          <a:custGeom>
            <a:avLst/>
            <a:gdLst/>
            <a:ahLst/>
            <a:cxnLst/>
            <a:rect l="l" t="t" r="r" b="b"/>
            <a:pathLst>
              <a:path w="5184162" h="3501162">
                <a:moveTo>
                  <a:pt x="0" y="0"/>
                </a:moveTo>
                <a:lnTo>
                  <a:pt x="5184162" y="0"/>
                </a:lnTo>
                <a:lnTo>
                  <a:pt x="5184162" y="3501162"/>
                </a:lnTo>
                <a:lnTo>
                  <a:pt x="0" y="3501162"/>
                </a:lnTo>
                <a:close/>
              </a:path>
            </a:pathLst>
          </a:custGeom>
        </p:spPr>
      </p:pic>
    </p:spTree>
    <p:extLst>
      <p:ext uri="{BB962C8B-B14F-4D97-AF65-F5344CB8AC3E}">
        <p14:creationId xmlns:p14="http://schemas.microsoft.com/office/powerpoint/2010/main" val="312233245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11B25"/>
      </a:dk2>
      <a:lt2>
        <a:srgbClr val="F0F2F3"/>
      </a:lt2>
      <a:accent1>
        <a:srgbClr val="D6763A"/>
      </a:accent1>
      <a:accent2>
        <a:srgbClr val="C4282E"/>
      </a:accent2>
      <a:accent3>
        <a:srgbClr val="D63A80"/>
      </a:accent3>
      <a:accent4>
        <a:srgbClr val="C428AF"/>
      </a:accent4>
      <a:accent5>
        <a:srgbClr val="A93AD6"/>
      </a:accent5>
      <a:accent6>
        <a:srgbClr val="5D30C6"/>
      </a:accent6>
      <a:hlink>
        <a:srgbClr val="B03F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1149</Words>
  <Application>Microsoft Macintosh PowerPoint</Application>
  <PresentationFormat>Widescreen</PresentationFormat>
  <Paragraphs>92</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Consolas</vt:lpstr>
      <vt:lpstr>Rockwell Nova Light</vt:lpstr>
      <vt:lpstr>The Hand Extrablack</vt:lpstr>
      <vt:lpstr>BlobVTI</vt:lpstr>
      <vt:lpstr>Predictive Models to determine the best Interest Rate</vt:lpstr>
      <vt:lpstr>The data</vt:lpstr>
      <vt:lpstr>Features and Data Issues</vt:lpstr>
      <vt:lpstr>The process</vt:lpstr>
      <vt:lpstr>Hypotheses </vt:lpstr>
      <vt:lpstr>Model Building</vt:lpstr>
      <vt:lpstr>LinearSVC</vt:lpstr>
      <vt:lpstr>Recommendations </vt:lpstr>
      <vt:lpstr>FICO Score </vt:lpstr>
      <vt:lpstr>Loan Length</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EDA</dc:title>
  <dc:creator>London Thomson-Merriman</dc:creator>
  <cp:lastModifiedBy>Benjamin MacDonald</cp:lastModifiedBy>
  <cp:revision>5</cp:revision>
  <dcterms:created xsi:type="dcterms:W3CDTF">2023-07-28T14:24:08Z</dcterms:created>
  <dcterms:modified xsi:type="dcterms:W3CDTF">2023-07-28T19:33:38Z</dcterms:modified>
</cp:coreProperties>
</file>