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6" r:id="rId2"/>
    <p:sldId id="612" r:id="rId3"/>
    <p:sldId id="646" r:id="rId4"/>
    <p:sldId id="569" r:id="rId5"/>
    <p:sldId id="587" r:id="rId6"/>
    <p:sldId id="535" r:id="rId7"/>
    <p:sldId id="536" r:id="rId8"/>
    <p:sldId id="647" r:id="rId9"/>
    <p:sldId id="648" r:id="rId10"/>
    <p:sldId id="649" r:id="rId11"/>
    <p:sldId id="574" r:id="rId12"/>
    <p:sldId id="650" r:id="rId13"/>
    <p:sldId id="651" r:id="rId14"/>
    <p:sldId id="652" r:id="rId15"/>
    <p:sldId id="653" r:id="rId16"/>
    <p:sldId id="654" r:id="rId17"/>
    <p:sldId id="605" r:id="rId18"/>
    <p:sldId id="521" r:id="rId19"/>
    <p:sldId id="522" r:id="rId20"/>
    <p:sldId id="523" r:id="rId21"/>
    <p:sldId id="655" r:id="rId22"/>
    <p:sldId id="524" r:id="rId23"/>
    <p:sldId id="525" r:id="rId24"/>
    <p:sldId id="580" r:id="rId25"/>
    <p:sldId id="581" r:id="rId26"/>
    <p:sldId id="585" r:id="rId27"/>
    <p:sldId id="582" r:id="rId28"/>
    <p:sldId id="583" r:id="rId29"/>
    <p:sldId id="584" r:id="rId30"/>
    <p:sldId id="590" r:id="rId31"/>
    <p:sldId id="589" r:id="rId32"/>
    <p:sldId id="586" r:id="rId33"/>
    <p:sldId id="546" r:id="rId34"/>
    <p:sldId id="547" r:id="rId35"/>
    <p:sldId id="556" r:id="rId36"/>
    <p:sldId id="527" r:id="rId37"/>
    <p:sldId id="537" r:id="rId38"/>
    <p:sldId id="538" r:id="rId39"/>
    <p:sldId id="539" r:id="rId40"/>
    <p:sldId id="592" r:id="rId41"/>
    <p:sldId id="593" r:id="rId42"/>
    <p:sldId id="595" r:id="rId43"/>
    <p:sldId id="596" r:id="rId44"/>
    <p:sldId id="597" r:id="rId45"/>
    <p:sldId id="599" r:id="rId46"/>
    <p:sldId id="598" r:id="rId47"/>
    <p:sldId id="604" r:id="rId48"/>
    <p:sldId id="610" r:id="rId49"/>
    <p:sldId id="602" r:id="rId50"/>
    <p:sldId id="603" r:id="rId51"/>
    <p:sldId id="611" r:id="rId52"/>
    <p:sldId id="550" r:id="rId53"/>
    <p:sldId id="551" r:id="rId54"/>
    <p:sldId id="552" r:id="rId55"/>
    <p:sldId id="553" r:id="rId56"/>
    <p:sldId id="554" r:id="rId57"/>
    <p:sldId id="555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5E0B4"/>
    <a:srgbClr val="008000"/>
    <a:srgbClr val="336699"/>
    <a:srgbClr val="4382C1"/>
    <a:srgbClr val="FFD4D1"/>
    <a:srgbClr val="FE877E"/>
    <a:srgbClr val="33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11" autoAdjust="0"/>
    <p:restoredTop sz="94434" autoAdjust="0"/>
  </p:normalViewPr>
  <p:slideViewPr>
    <p:cSldViewPr snapToGrid="0">
      <p:cViewPr varScale="1">
        <p:scale>
          <a:sx n="114" d="100"/>
          <a:sy n="114" d="100"/>
        </p:scale>
        <p:origin x="1512" y="176"/>
      </p:cViewPr>
      <p:guideLst/>
    </p:cSldViewPr>
  </p:slideViewPr>
  <p:outlineViewPr>
    <p:cViewPr>
      <p:scale>
        <a:sx n="33" d="100"/>
        <a:sy n="33" d="100"/>
      </p:scale>
      <p:origin x="0" y="-1123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6A631-02D2-4821-B9FA-0B65AD7E21DA}" type="datetimeFigureOut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BD296-0A38-40F3-8676-01D4E16431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79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FBD296-0A38-40F3-8676-01D4E16431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4F97D9-2CB0-4669-9B97-25C13A52307D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9243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66495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5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3AD50-5F76-4960-AD30-F75273E4A6B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0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8A9E2-21CE-4297-80D1-37F98AEB094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617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4828695"/>
          </a:xfrm>
        </p:spPr>
        <p:txBody>
          <a:bodyPr>
            <a:normAutofit/>
          </a:bodyPr>
          <a:lstStyle>
            <a:lvl1pPr marL="536575" indent="-536575" algn="l">
              <a:lnSpc>
                <a:spcPct val="110000"/>
              </a:lnSpc>
              <a:buClr>
                <a:schemeClr val="tx1"/>
              </a:buClr>
              <a:buFont typeface="Wingdings" panose="05000000000000000000" pitchFamily="2" charset="2"/>
              <a:buChar char="p"/>
              <a:defRPr sz="2400"/>
            </a:lvl1pPr>
            <a:lvl2pPr marL="900113" indent="-442913" algn="l">
              <a:spcBef>
                <a:spcPts val="1000"/>
              </a:spcBef>
              <a:buFont typeface="Wingdings" panose="05000000000000000000" pitchFamily="2" charset="2"/>
              <a:buChar char="Ø"/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1"/>
            <a:ext cx="9144000" cy="1179443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8" name="Rectangle 7"/>
          <p:cNvSpPr/>
          <p:nvPr userDrawn="1"/>
        </p:nvSpPr>
        <p:spPr>
          <a:xfrm>
            <a:off x="0" y="6356350"/>
            <a:ext cx="9144000" cy="50165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371" y="168825"/>
            <a:ext cx="8403771" cy="905377"/>
          </a:xfrm>
        </p:spPr>
        <p:txBody>
          <a:bodyPr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74417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0624" y="6414407"/>
            <a:ext cx="328843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0109" y="6414407"/>
            <a:ext cx="219228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74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BCE-23D9-46F3-BA49-D57FD110813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3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9E5C1-22C7-4F9E-9824-A77D8EED1D8D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298C-E6E0-4DAC-8611-1F41A875EE2F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27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D8E3-E10C-4414-B0D7-F69AB2DC8358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11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DCFE-2797-4623-AA4B-9FB5225E618F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0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E8EC0-93D9-406D-9524-150F53784035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89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D12D-C1F2-4C66-B86C-4D8107B6BA3D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371" y="365126"/>
            <a:ext cx="840377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371" y="1825625"/>
            <a:ext cx="84037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4417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EB25684-1F7E-4CAD-B9C6-34932D25C8B6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0624" y="6356351"/>
            <a:ext cx="32884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109" y="6356351"/>
            <a:ext cx="21922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7E71E5F-B3DE-4457-8F57-E0F99807491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1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ts val="5400"/>
              </a:lnSpc>
              <a:spcBef>
                <a:spcPts val="6750"/>
              </a:spcBef>
              <a:spcAft>
                <a:spcPts val="900"/>
              </a:spcAft>
            </a:pPr>
            <a:r>
              <a:rPr lang="en-US" altLang="zh-CN" sz="4400" b="1" dirty="0">
                <a:solidFill>
                  <a:schemeClr val="bg1"/>
                </a:solidFill>
              </a:rPr>
              <a:t>《</a:t>
            </a:r>
            <a:r>
              <a:rPr lang="zh-CN" altLang="en-US" sz="4400" b="1" dirty="0">
                <a:solidFill>
                  <a:schemeClr val="bg1"/>
                </a:solidFill>
              </a:rPr>
              <a:t>计算机语言与程序设计</a:t>
            </a:r>
            <a:r>
              <a:rPr lang="en-US" altLang="zh-CN" sz="4400" b="1" dirty="0">
                <a:solidFill>
                  <a:schemeClr val="bg1"/>
                </a:solidFill>
              </a:rPr>
              <a:t>》</a:t>
            </a:r>
            <a:br>
              <a:rPr lang="en-US" altLang="zh-CN" sz="4400" b="1" dirty="0">
                <a:solidFill>
                  <a:schemeClr val="bg1"/>
                </a:solidFill>
              </a:rPr>
            </a:br>
            <a:r>
              <a:rPr lang="zh-CN" altLang="en-US" sz="4400" b="1" dirty="0">
                <a:solidFill>
                  <a:schemeClr val="bg1"/>
                </a:solidFill>
              </a:rPr>
              <a:t>第</a:t>
            </a:r>
            <a:r>
              <a:rPr lang="en-US" altLang="zh-CN" sz="4400" b="1" dirty="0">
                <a:solidFill>
                  <a:schemeClr val="bg1"/>
                </a:solidFill>
              </a:rPr>
              <a:t>8</a:t>
            </a:r>
            <a:r>
              <a:rPr lang="zh-CN" altLang="en-US" sz="4400" b="1" dirty="0">
                <a:solidFill>
                  <a:schemeClr val="bg1"/>
                </a:solidFill>
              </a:rPr>
              <a:t>周  指针第二讲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00537"/>
            <a:ext cx="6858000" cy="1121569"/>
          </a:xfrm>
        </p:spPr>
        <p:txBody>
          <a:bodyPr>
            <a:normAutofit/>
          </a:bodyPr>
          <a:lstStyle/>
          <a:p>
            <a:pPr marL="267891"/>
            <a:r>
              <a:rPr lang="zh-CN" altLang="en-US" sz="2100" dirty="0">
                <a:solidFill>
                  <a:schemeClr val="tx1"/>
                </a:solidFill>
                <a:latin typeface="微软雅黑" panose="020B0503020204020204" pitchFamily="34" charset="-122"/>
              </a:rPr>
              <a:t>清华大学 自动化系</a:t>
            </a:r>
            <a:endParaRPr lang="en-US" altLang="zh-CN" sz="2100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marL="267891"/>
            <a:r>
              <a:rPr lang="zh-CN" altLang="en-US" sz="2100" dirty="0"/>
              <a:t>范 静 涛</a:t>
            </a:r>
            <a:endParaRPr lang="en-US" altLang="zh-CN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B6C0A-6462-4F24-BEFA-8908EEE915AF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964572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11012"/>
          </a:xfrm>
        </p:spPr>
        <p:txBody>
          <a:bodyPr/>
          <a:lstStyle/>
          <a:p>
            <a:r>
              <a:rPr lang="zh-CN" altLang="en-US" dirty="0"/>
              <a:t>例如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二级指针与二维数组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315977" y="3710116"/>
            <a:ext cx="7834863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通过二级指针访问一维指针数组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再间接访问二维数组</a:t>
            </a:r>
            <a:r>
              <a:rPr lang="en-US" altLang="zh-CN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的典型形式为：</a:t>
            </a: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endParaRPr lang="zh-CN" altLang="en-US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algn="r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指向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b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</a:b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(*(pp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、*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(pp[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j)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、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r>
              <a:rPr lang="zh-CN" altLang="en-US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：           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a[</a:t>
            </a:r>
            <a:r>
              <a:rPr lang="en-US" altLang="zh-CN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][j]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74F9097-AE11-2F44-930B-A9DB43C80AAD}"/>
              </a:ext>
            </a:extLst>
          </p:cNvPr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28328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776692"/>
          </a:xfrm>
        </p:spPr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语言可以定义一个字符数组，用字符串常量初始化它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sz="2400" dirty="0"/>
          </a:p>
          <a:p>
            <a:r>
              <a:rPr lang="zh-CN" altLang="en-US" dirty="0"/>
              <a:t>也允许定义一个字符指针，初始化时指向一个</a:t>
            </a:r>
            <a:r>
              <a:rPr lang="zh-CN" altLang="en-US" dirty="0">
                <a:solidFill>
                  <a:srgbClr val="0000FF"/>
                </a:solidFill>
              </a:rPr>
              <a:t>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/>
              <a:t>，或者</a:t>
            </a:r>
            <a:r>
              <a:rPr lang="zh-CN" altLang="en-US" dirty="0">
                <a:solidFill>
                  <a:srgbClr val="0000FF"/>
                </a:solidFill>
              </a:rPr>
              <a:t>用字符串</a:t>
            </a:r>
            <a:r>
              <a:rPr lang="en-US" altLang="zh-CN" dirty="0">
                <a:solidFill>
                  <a:srgbClr val="0000FF"/>
                </a:solidFill>
              </a:rPr>
              <a:t>Literal</a:t>
            </a:r>
            <a:r>
              <a:rPr lang="zh-CN" altLang="en-US" dirty="0">
                <a:solidFill>
                  <a:srgbClr val="0000FF"/>
                </a:solidFill>
              </a:rPr>
              <a:t>赋值</a:t>
            </a:r>
            <a:r>
              <a:rPr lang="zh-CN" altLang="en-US" dirty="0"/>
              <a:t>给字符指针变量</a:t>
            </a:r>
            <a:r>
              <a:rPr lang="en-US" altLang="zh-CN" dirty="0"/>
              <a:t>p</a:t>
            </a:r>
            <a:r>
              <a:rPr lang="zh-CN" altLang="en-US" dirty="0"/>
              <a:t>。为字符串常量分配了存储空间，以数组形式存储，并在字符串末尾追加一个结束符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'\0'</a:t>
            </a:r>
            <a:r>
              <a:rPr lang="zh-CN" altLang="en-US" dirty="0">
                <a:latin typeface="Menlo" panose="020B0609030804020204" pitchFamily="49" charset="0"/>
              </a:rPr>
              <a:t>。</a:t>
            </a:r>
            <a:r>
              <a:rPr lang="zh-CN" altLang="en-US" sz="2400" dirty="0"/>
              <a:t>首字符地址存储在</a:t>
            </a:r>
            <a:r>
              <a:rPr lang="en-US" altLang="zh-CN" sz="2400" dirty="0"/>
              <a:t>p</a:t>
            </a:r>
            <a:r>
              <a:rPr lang="zh-CN" altLang="en-US" sz="2400" dirty="0"/>
              <a:t>中：</a:t>
            </a:r>
            <a:endParaRPr lang="en-US" altLang="zh-C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929104" y="1885033"/>
            <a:ext cx="6482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2858" y="4124961"/>
            <a:ext cx="79093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或者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F956EED-A710-6149-B629-48CC290EAB33}"/>
              </a:ext>
            </a:extLst>
          </p:cNvPr>
          <p:cNvSpPr txBox="1"/>
          <p:nvPr/>
        </p:nvSpPr>
        <p:spPr>
          <a:xfrm>
            <a:off x="929104" y="5879287"/>
            <a:ext cx="2316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p[0]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'0';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会怎样？</a:t>
            </a:r>
          </a:p>
        </p:txBody>
      </p:sp>
    </p:spTree>
    <p:extLst>
      <p:ext uri="{BB962C8B-B14F-4D97-AF65-F5344CB8AC3E}">
        <p14:creationId xmlns:p14="http://schemas.microsoft.com/office/powerpoint/2010/main" val="51590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07745" y="1241776"/>
            <a:ext cx="6256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//</a:t>
            </a:r>
            <a:r>
              <a:rPr lang="en-US" altLang="zh-CN" b="1" dirty="0" err="1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被分配了数组空间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7744" y="1644816"/>
            <a:ext cx="7096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 Language"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//p</a:t>
            </a:r>
            <a:r>
              <a:rPr lang="zh-CN" altLang="en-US" b="1" dirty="0">
                <a:solidFill>
                  <a:srgbClr val="0074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中仅存储字符串常量首地址</a:t>
            </a:r>
            <a:endParaRPr lang="en-US" altLang="zh-CN" b="1" dirty="0">
              <a:solidFill>
                <a:srgbClr val="0074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字符数组与字符指针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C85CFEC-8ABF-9541-8FCD-8B79702811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723418"/>
              </p:ext>
            </p:extLst>
          </p:nvPr>
        </p:nvGraphicFramePr>
        <p:xfrm>
          <a:off x="238224" y="2095844"/>
          <a:ext cx="675185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9012">
                  <a:extLst>
                    <a:ext uri="{9D8B030D-6E8A-4147-A177-3AD203B41FA5}">
                      <a16:colId xmlns:a16="http://schemas.microsoft.com/office/drawing/2014/main" val="1982467724"/>
                    </a:ext>
                  </a:extLst>
                </a:gridCol>
                <a:gridCol w="4932844">
                  <a:extLst>
                    <a:ext uri="{9D8B030D-6E8A-4147-A177-3AD203B41FA5}">
                      <a16:colId xmlns:a16="http://schemas.microsoft.com/office/drawing/2014/main" val="10204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是否正确？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31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407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p++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是指针变量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89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98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*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71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str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的元素是字符变量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65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p[</a:t>
                      </a:r>
                      <a:r>
                        <a:rPr lang="en-US" altLang="zh-CN" dirty="0" err="1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=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1C00CF"/>
                          </a:solidFill>
                          <a:effectLst/>
                          <a:latin typeface="Menlo" panose="020B0609030804020204" pitchFamily="49" charset="0"/>
                        </a:rPr>
                        <a:t>'a'</a:t>
                      </a:r>
                      <a:endParaRPr lang="zh-CN" altLang="en-US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rgbClr val="C0000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运行时错误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</a:t>
                      </a:r>
                      <a:r>
                        <a:rPr lang="en-US" altLang="zh-CN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</a:t>
                      </a:r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指向的是字符常量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5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str</a:t>
                      </a: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错误，不能给数组整体赋值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286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Menlo" panose="020B0609030804020204" pitchFamily="49" charset="0"/>
                        </a:rPr>
                        <a:t>p = </a:t>
                      </a:r>
                      <a:r>
                        <a:rPr lang="en-US" altLang="zh-CN" dirty="0">
                          <a:solidFill>
                            <a:srgbClr val="C41A16"/>
                          </a:solidFill>
                          <a:effectLst/>
                          <a:latin typeface="Menlo" panose="020B0609030804020204" pitchFamily="49" charset="0"/>
                        </a:rPr>
                        <a:t>"123"</a:t>
                      </a:r>
                      <a:endParaRPr lang="en-US" altLang="zh-CN" dirty="0">
                        <a:solidFill>
                          <a:srgbClr val="000000"/>
                        </a:solidFill>
                        <a:effectLst/>
                        <a:latin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正确，用字符串常量首地址给指针变量赋值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76445"/>
                  </a:ext>
                </a:extLst>
              </a:tr>
            </a:tbl>
          </a:graphicData>
        </a:graphic>
      </p:graphicFrame>
      <p:sp>
        <p:nvSpPr>
          <p:cNvPr id="13" name="Down Arrow Callout 7">
            <a:extLst>
              <a:ext uri="{FF2B5EF4-FFF2-40B4-BE49-F238E27FC236}">
                <a16:creationId xmlns:a16="http://schemas.microsoft.com/office/drawing/2014/main" id="{C593C214-26B7-AF45-B8CC-9FCE889CEB62}"/>
              </a:ext>
            </a:extLst>
          </p:cNvPr>
          <p:cNvSpPr/>
          <p:nvPr/>
        </p:nvSpPr>
        <p:spPr>
          <a:xfrm>
            <a:off x="7020000" y="4185749"/>
            <a:ext cx="2124000" cy="1158771"/>
          </a:xfrm>
          <a:prstGeom prst="downArrowCallout">
            <a:avLst>
              <a:gd name="adj1" fmla="val 25619"/>
              <a:gd name="adj2" fmla="val 25000"/>
              <a:gd name="adj3" fmla="val 18037"/>
              <a:gd name="adj4" fmla="val 64977"/>
            </a:avLst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在常量区申请空间</a:t>
            </a:r>
            <a:endParaRPr lang="en-US" altLang="zh-CN" sz="1400" dirty="0">
              <a:solidFill>
                <a:srgbClr val="008000"/>
              </a:solidFill>
              <a:latin typeface="Calibri Light" panose="020F0302020204030204"/>
              <a:ea typeface="微软雅黑" panose="020B0503020204020204" pitchFamily="34" charset="-122"/>
            </a:endParaRP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存放字符串并追加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‘\0’  </a:t>
            </a:r>
          </a:p>
          <a:p>
            <a:pPr marL="174625" lvl="0" indent="-174625">
              <a:buFont typeface="+mj-lt"/>
              <a:buAutoNum type="arabicPeriod"/>
            </a:pPr>
            <a:r>
              <a:rPr lang="zh-CN" altLang="en-US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返回地址，赋值给</a:t>
            </a:r>
            <a:r>
              <a:rPr lang="en-US" altLang="zh-CN" sz="1400" dirty="0">
                <a:solidFill>
                  <a:srgbClr val="008000"/>
                </a:solidFill>
                <a:latin typeface="Calibri Light" panose="020F0302020204030204"/>
                <a:ea typeface="微软雅黑" panose="020B0503020204020204" pitchFamily="34" charset="-122"/>
              </a:rPr>
              <a:t>p</a:t>
            </a:r>
            <a:endParaRPr lang="zh-CN" altLang="en-US" dirty="0">
              <a:solidFill>
                <a:srgbClr val="008000"/>
              </a:solidFill>
            </a:endParaRPr>
          </a:p>
        </p:txBody>
      </p:sp>
      <p:sp>
        <p:nvSpPr>
          <p:cNvPr id="11" name="左箭头 10">
            <a:extLst>
              <a:ext uri="{FF2B5EF4-FFF2-40B4-BE49-F238E27FC236}">
                <a16:creationId xmlns:a16="http://schemas.microsoft.com/office/drawing/2014/main" id="{06EFA3A0-73CC-CC4C-8E2D-681AA9621B8D}"/>
              </a:ext>
            </a:extLst>
          </p:cNvPr>
          <p:cNvSpPr/>
          <p:nvPr/>
        </p:nvSpPr>
        <p:spPr>
          <a:xfrm>
            <a:off x="6817360" y="5018584"/>
            <a:ext cx="1554480" cy="41482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823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由于一个字符指针可以指向一个字符串，为了用指针表示字符串数组，有两种方案</a:t>
            </a:r>
            <a:endParaRPr lang="en-US" altLang="zh-CN" dirty="0"/>
          </a:p>
          <a:p>
            <a:pPr lvl="1"/>
            <a:r>
              <a:rPr lang="zh-CN" altLang="en-US" dirty="0"/>
              <a:t>使用</a:t>
            </a:r>
            <a:r>
              <a:rPr lang="zh-CN" altLang="en-US" b="1" dirty="0">
                <a:solidFill>
                  <a:srgbClr val="C00000"/>
                </a:solidFill>
              </a:rPr>
              <a:t>指针数组</a:t>
            </a:r>
            <a:r>
              <a:rPr lang="zh-CN" altLang="en-US" dirty="0"/>
              <a:t>，例如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其中</a:t>
            </a:r>
            <a:r>
              <a:rPr lang="en-US" altLang="zh-CN" dirty="0"/>
              <a:t>pa</a:t>
            </a:r>
            <a:r>
              <a:rPr lang="zh-CN" altLang="en-US" dirty="0"/>
              <a:t>为一维数组，有</a:t>
            </a:r>
            <a:r>
              <a:rPr lang="en-US" altLang="zh-CN" dirty="0"/>
              <a:t>6</a:t>
            </a:r>
            <a:r>
              <a:rPr lang="zh-CN" altLang="en-US" dirty="0"/>
              <a:t>个元素，每个元素均是一个字符指针。</a:t>
            </a:r>
          </a:p>
          <a:p>
            <a:pPr lvl="1"/>
            <a:r>
              <a:rPr lang="zh-CN" altLang="en-US" dirty="0"/>
              <a:t>定义</a:t>
            </a:r>
            <a:r>
              <a:rPr lang="zh-CN" altLang="en-US" b="1" dirty="0">
                <a:solidFill>
                  <a:srgbClr val="C00000"/>
                </a:solidFill>
              </a:rPr>
              <a:t>指向指针变量的指针变量</a:t>
            </a:r>
            <a:r>
              <a:rPr lang="zh-CN" altLang="en-US" dirty="0"/>
              <a:t>。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65723" y="2664073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65723" y="3854547"/>
            <a:ext cx="2529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pb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&amp;pa[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723" y="4318432"/>
            <a:ext cx="6066343" cy="191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4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0000FF"/>
                </a:solidFill>
              </a:rPr>
              <a:t>二维字符数组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zh-CN" altLang="en-US" dirty="0">
                <a:solidFill>
                  <a:srgbClr val="0000FF"/>
                </a:solidFill>
              </a:rPr>
              <a:t>字符串数组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/>
              <a:t>存储若干个字符串时，要求每行包含的元素个数相等，因此需取最大字符串长度作为列数，往往浪费内存单元</a:t>
            </a:r>
          </a:p>
          <a:p>
            <a:r>
              <a:rPr lang="zh-CN" altLang="en-US" dirty="0"/>
              <a:t>若使用字符指针数组，各个字符串按实际长度存储，指针数组元素只是各个字符串的首地址，不存在浪费内存问题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14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738916" y="3856041"/>
            <a:ext cx="3563977" cy="1653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lum contrast="20000"/>
          </a:blip>
          <a:stretch>
            <a:fillRect/>
          </a:stretch>
        </p:blipFill>
        <p:spPr>
          <a:xfrm>
            <a:off x="4638326" y="4501723"/>
            <a:ext cx="4338681" cy="1421173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F4A4622-58A6-0643-9033-84932448A01F}"/>
              </a:ext>
            </a:extLst>
          </p:cNvPr>
          <p:cNvSpPr/>
          <p:nvPr/>
        </p:nvSpPr>
        <p:spPr>
          <a:xfrm>
            <a:off x="656759" y="3618597"/>
            <a:ext cx="796313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sa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5BF6046-E6ED-CD4C-90D1-38440007ED91}"/>
              </a:ext>
            </a:extLst>
          </p:cNvPr>
          <p:cNvSpPr/>
          <p:nvPr/>
        </p:nvSpPr>
        <p:spPr>
          <a:xfrm>
            <a:off x="1470561" y="5973882"/>
            <a:ext cx="757210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pa[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-US" altLang="zh-CN" sz="1600" dirty="0">
              <a:solidFill>
                <a:srgbClr val="C41A16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9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223652"/>
            <a:ext cx="8403771" cy="43146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利用冒泡法对字符串排序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48438" y="1655117"/>
            <a:ext cx="8403771" cy="3965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string.h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"C++"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"Java"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"PHP"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CSharp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j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- j;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]) &gt;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指针交换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PointerArr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TempPointer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if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//end j loop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700"/>
              </a:lnSpc>
            </a:pPr>
            <a:endParaRPr lang="zh-CN" altLang="en-US" sz="1400" dirty="0">
              <a:latin typeface="+mj-lt"/>
              <a:ea typeface="微软雅黑" panose="020B0503020204020204" pitchFamily="34" charset="-122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97" y="4472663"/>
            <a:ext cx="5040000" cy="1941744"/>
          </a:xfrm>
          <a:prstGeom prst="rect">
            <a:avLst/>
          </a:prstGeom>
        </p:spPr>
      </p:pic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98DFF0F-E07A-F54B-8CB5-A08275501D8C}"/>
              </a:ext>
            </a:extLst>
          </p:cNvPr>
          <p:cNvSpPr txBox="1"/>
          <p:nvPr/>
        </p:nvSpPr>
        <p:spPr>
          <a:xfrm>
            <a:off x="105791" y="5620883"/>
            <a:ext cx="3506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strcpy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TempPointer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PointerArray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kumimoji="1" lang="en-US" altLang="zh-CN" sz="1400" b="1" dirty="0" err="1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</a:t>
            </a:r>
            <a:r>
              <a:rPr kumimoji="1" lang="en-US" altLang="zh-CN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]);</a:t>
            </a:r>
          </a:p>
          <a:p>
            <a:r>
              <a:rPr kumimoji="1" lang="zh-CN" altLang="en-US" sz="1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352811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字符串指针数组的一个重要应用是作为</a:t>
            </a:r>
            <a:r>
              <a:rPr lang="en-US" altLang="zh-CN" dirty="0">
                <a:latin typeface="Times New Roman" panose="02020603050405020304" pitchFamily="18" charset="0"/>
              </a:rPr>
              <a:t>main</a:t>
            </a:r>
            <a:r>
              <a:rPr lang="zh-CN" altLang="en-US" dirty="0">
                <a:latin typeface="Times New Roman" panose="02020603050405020304" pitchFamily="18" charset="0"/>
              </a:rPr>
              <a:t>函数的形参。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/>
              <a:t>main</a:t>
            </a:r>
            <a:r>
              <a:rPr lang="zh-CN" altLang="en-US" dirty="0"/>
              <a:t>函数可以有参数，形式如下：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命令行的一般形式为：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执行上述命令行时，系统会将命令行各个参数传递到</a:t>
            </a:r>
            <a:r>
              <a:rPr lang="en-US" altLang="zh-CN" dirty="0"/>
              <a:t>main</a:t>
            </a:r>
            <a:r>
              <a:rPr lang="zh-CN" altLang="en-US" dirty="0"/>
              <a:t>函数：</a:t>
            </a:r>
          </a:p>
          <a:p>
            <a:pPr lvl="1"/>
            <a:r>
              <a:rPr lang="en-US" altLang="zh-CN" dirty="0" err="1"/>
              <a:t>argc</a:t>
            </a:r>
            <a:r>
              <a:rPr lang="zh-CN" altLang="en-US" dirty="0"/>
              <a:t>：命令行中字符串的个数（含可执行程序名称）；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[0]</a:t>
            </a:r>
            <a:r>
              <a:rPr lang="zh-CN" altLang="en-US" dirty="0"/>
              <a:t>：可执行程序名称字符串的首地址；</a:t>
            </a:r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[1]</a:t>
            </a:r>
            <a:r>
              <a:rPr lang="zh-CN" altLang="en-US" dirty="0"/>
              <a:t>：参数</a:t>
            </a:r>
            <a:r>
              <a:rPr lang="en-US" altLang="zh-CN" dirty="0"/>
              <a:t>1</a:t>
            </a:r>
            <a:r>
              <a:rPr lang="zh-CN" altLang="en-US" dirty="0"/>
              <a:t>字符串的首地址；</a:t>
            </a:r>
            <a:endParaRPr lang="en-US" altLang="zh-CN" dirty="0"/>
          </a:p>
          <a:p>
            <a:pPr lvl="1"/>
            <a:r>
              <a:rPr lang="en-US" altLang="zh-CN" dirty="0" err="1"/>
              <a:t>argv</a:t>
            </a:r>
            <a:r>
              <a:rPr lang="en-US" altLang="zh-CN" dirty="0"/>
              <a:t>[2]</a:t>
            </a:r>
            <a:r>
              <a:rPr lang="zh-CN" altLang="en-US" dirty="0"/>
              <a:t>：参数</a:t>
            </a:r>
            <a:r>
              <a:rPr lang="en-US" altLang="zh-CN" dirty="0"/>
              <a:t>2</a:t>
            </a:r>
            <a:r>
              <a:rPr lang="zh-CN" altLang="en-US" dirty="0"/>
              <a:t>字符串的首地址，其余以此类推。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07571" y="2386711"/>
            <a:ext cx="46474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958" y="3540201"/>
            <a:ext cx="28632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命令名      参数１    参数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9001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7661" y="1435980"/>
            <a:ext cx="8083189" cy="230832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[])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"program:%s\n"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输出程序名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argv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输出程序参数字符串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34946" y="4202192"/>
            <a:ext cx="740932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假定程序取名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，在命令行提示符中输入以下命令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C:\&gt;TEST IN.DAT OUT.DAT</a:t>
            </a:r>
          </a:p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程序运行结果如下：</a:t>
            </a:r>
          </a:p>
          <a:p>
            <a:r>
              <a:rPr lang="pl-PL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program:TEST</a:t>
            </a:r>
            <a:endParaRPr lang="pl-PL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N.DAT </a:t>
            </a:r>
          </a:p>
          <a:p>
            <a:r>
              <a:rPr lang="pl-PL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OUT.DAT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字符串数组与字符串指针</a:t>
            </a:r>
          </a:p>
        </p:txBody>
      </p:sp>
    </p:spTree>
    <p:extLst>
      <p:ext uri="{BB962C8B-B14F-4D97-AF65-F5344CB8AC3E}">
        <p14:creationId xmlns:p14="http://schemas.microsoft.com/office/powerpoint/2010/main" val="2927149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类似数组作为函数参数，函数调用时发生</a:t>
            </a:r>
            <a:r>
              <a:rPr lang="zh-CN" altLang="en-US" b="1" dirty="0">
                <a:solidFill>
                  <a:srgbClr val="0000FF"/>
                </a:solidFill>
              </a:rPr>
              <a:t>地址的</a:t>
            </a:r>
            <a:r>
              <a:rPr lang="zh-CN" altLang="en-US" b="1" dirty="0">
                <a:solidFill>
                  <a:srgbClr val="C00000"/>
                </a:solidFill>
              </a:rPr>
              <a:t>值传递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指针参数能够</a:t>
            </a:r>
            <a:r>
              <a:rPr lang="zh-CN" altLang="en-US" b="1" dirty="0">
                <a:solidFill>
                  <a:srgbClr val="C00000"/>
                </a:solidFill>
              </a:rPr>
              <a:t>将更多的运算结果返回到主调函数中</a:t>
            </a:r>
            <a:r>
              <a:rPr lang="zh-CN" altLang="en-US" dirty="0"/>
              <a:t>。指针是函数间参数传递的重要工具。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一般形式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指针作为函数参数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104382" y="3897972"/>
            <a:ext cx="4940915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指向类型* 指针变量名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,......)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1634" y="5217023"/>
            <a:ext cx="76648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语言不会对任何指针类型做隐式类型转换，因此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函数形参与实参的指针指向类型必须严格一致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0188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输入两个整数，按从小到大次序输出，用函数实现。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19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02373" y="1991202"/>
            <a:ext cx="4572000" cy="418576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p1,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p2)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t   = *p1;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*p1 = *p2;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*p2 = t;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d%d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,&amp;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a,&amp;b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(a &gt; b)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swap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d,max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=%d\n"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a,b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输出</a:t>
            </a:r>
            <a:endParaRPr lang="zh-CN" altLang="en-US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：保留被调函数的结果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99375" y="2274126"/>
            <a:ext cx="3603022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如果需要在函数调用结束后保留被调函数的计算结果，需要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用指针变量作为形参，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将变量的指针（或地址）传递到被调函数中，</a:t>
            </a:r>
          </a:p>
          <a:p>
            <a:pPr marL="342900" indent="-342900">
              <a:spcBef>
                <a:spcPts val="12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通过指针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dereferencing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达到修改变量的目的。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7446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887943"/>
              </p:ext>
            </p:extLst>
          </p:nvPr>
        </p:nvGraphicFramePr>
        <p:xfrm>
          <a:off x="610599" y="1745665"/>
          <a:ext cx="7937313" cy="415480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9447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82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77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数组名，与</a:t>
                      </a:r>
                      <a:r>
                        <a:rPr kumimoji="0" lang="en-US" altLang="zh-CN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6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6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数组名，其他情况下，表示首元素指针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376892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&amp;a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表示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。表达式含义是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&amp;a[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&amp;a[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个元素的指针，整型指针常数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8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8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/>
                        <a:t>a[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]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91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zh-CN" altLang="en-US" sz="1800" dirty="0"/>
                        <a:t>*</a:t>
                      </a:r>
                      <a:r>
                        <a:rPr lang="en-US" altLang="zh-CN" sz="1800" dirty="0"/>
                        <a:t>(a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+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 err="1"/>
                        <a:t>i</a:t>
                      </a:r>
                      <a:r>
                        <a:rPr lang="en-US" altLang="zh-CN" sz="1800" dirty="0"/>
                        <a:t>)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对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个元素的指针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去引用，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8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8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个元素，整型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8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endParaRPr kumimoji="0" lang="en-US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525861" y="1188030"/>
            <a:ext cx="15696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1736966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/>
          <a:lstStyle/>
          <a:p>
            <a:r>
              <a:rPr lang="zh-CN" altLang="en-US" dirty="0"/>
              <a:t>编写函数，计算并返回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的平方和、自然对数和、几何平均数、和的平方根。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" y="2290083"/>
            <a:ext cx="9144000" cy="3539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math.h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6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b,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sqab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a * a + b * b;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sqab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返回平方和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lnab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(a) + 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log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(b);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lnab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返回自然对数和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*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(a + b) /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//*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avg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返回几何平均数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>
                <a:solidFill>
                  <a:srgbClr val="2E0D6E"/>
                </a:solidFill>
                <a:latin typeface="Menlo" panose="020B0609030804020204" pitchFamily="49" charset="0"/>
              </a:rPr>
              <a:t>sqrt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(a + b));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函数返回和的平方根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//↑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绝对绝对绝对，不要这么写，因为函数功能要保持单一！！！</a:t>
            </a: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6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x=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,y=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,fsq,fln,favg,fsqr;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26474B"/>
                </a:solidFill>
                <a:latin typeface="Menlo" panose="020B0609030804020204" pitchFamily="49" charset="0"/>
              </a:rPr>
              <a:t>fun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(x, y,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&amp;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,%</a:t>
            </a:r>
            <a:r>
              <a:rPr lang="en-US" altLang="zh-CN" sz="16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6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x, y,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fln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favg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fsqr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：返回多个结果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09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8"/>
            <a:ext cx="8403771" cy="90537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主调函数</a:t>
            </a:r>
            <a:r>
              <a:rPr lang="en-US" altLang="zh-CN" dirty="0"/>
              <a:t>Caller</a:t>
            </a:r>
            <a:r>
              <a:rPr lang="zh-CN" altLang="en-US" dirty="0"/>
              <a:t>，被调函数</a:t>
            </a:r>
            <a:r>
              <a:rPr lang="en-US" altLang="zh-CN" dirty="0" err="1"/>
              <a:t>Func</a:t>
            </a:r>
            <a:endParaRPr lang="en-US" altLang="zh-CN" dirty="0"/>
          </a:p>
          <a:p>
            <a:r>
              <a:rPr lang="zh-CN" altLang="en-US" dirty="0"/>
              <a:t>如希望通过调用</a:t>
            </a:r>
            <a:r>
              <a:rPr lang="en-US" altLang="zh-CN" dirty="0" err="1"/>
              <a:t>Func</a:t>
            </a:r>
            <a:r>
              <a:rPr lang="zh-CN" altLang="en-US" dirty="0"/>
              <a:t>修改</a:t>
            </a:r>
            <a:r>
              <a:rPr lang="en-US" altLang="zh-CN" dirty="0"/>
              <a:t>Caller</a:t>
            </a:r>
            <a:r>
              <a:rPr lang="zh-CN" altLang="en-US" dirty="0"/>
              <a:t>中的局部变量</a:t>
            </a:r>
            <a:r>
              <a:rPr lang="en-US" altLang="zh-CN" dirty="0"/>
              <a:t>a</a:t>
            </a:r>
            <a:r>
              <a:rPr lang="zh-CN" altLang="en-US" dirty="0"/>
              <a:t>的值，则：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：规律总结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B38675-616D-4944-85B2-1881F6B38811}"/>
              </a:ext>
            </a:extLst>
          </p:cNvPr>
          <p:cNvSpPr txBox="1"/>
          <p:nvPr/>
        </p:nvSpPr>
        <p:spPr>
          <a:xfrm>
            <a:off x="1014761" y="2789939"/>
            <a:ext cx="4514249" cy="2243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Caller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传递给</a:t>
            </a: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实参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&amp;a</a:t>
            </a: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中对应的</a:t>
            </a:r>
            <a:r>
              <a:rPr kumimoji="1" lang="zh-CN" altLang="en-US" sz="2400" dirty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形参类型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-US" altLang="zh-CN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TYPE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endParaRPr kumimoji="1" lang="en-US" altLang="zh-CN" sz="2400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kumimoji="1"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中修改：</a:t>
            </a:r>
            <a:r>
              <a:rPr kumimoji="1" lang="zh-CN" altLang="en-US" sz="240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*形参</a:t>
            </a:r>
          </a:p>
        </p:txBody>
      </p:sp>
    </p:spTree>
    <p:extLst>
      <p:ext uri="{BB962C8B-B14F-4D97-AF65-F5344CB8AC3E}">
        <p14:creationId xmlns:p14="http://schemas.microsoft.com/office/powerpoint/2010/main" val="1537130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6" y="1344365"/>
            <a:ext cx="9144000" cy="23999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作用和写法类似</a:t>
            </a:r>
            <a:endParaRPr lang="en-US" altLang="zh-CN" sz="2000" dirty="0"/>
          </a:p>
          <a:p>
            <a:pPr lvl="1"/>
            <a:r>
              <a:rPr lang="zh-CN" altLang="en-US" sz="1800" dirty="0"/>
              <a:t>函数调用中，实参向形参均传递地址的值拷贝，实参和形参指向同一段内存单元</a:t>
            </a:r>
            <a:endParaRPr lang="en-US" altLang="zh-CN" sz="1800" dirty="0"/>
          </a:p>
          <a:p>
            <a:pPr lvl="1"/>
            <a:r>
              <a:rPr lang="zh-CN" altLang="en-US" sz="1800" dirty="0"/>
              <a:t>数组与指针对于数据元素的引用写法一致：下标法、间接引用等</a:t>
            </a:r>
            <a:r>
              <a:rPr lang="en-US" altLang="zh-CN" sz="1800" dirty="0"/>
              <a:t>,</a:t>
            </a:r>
            <a:r>
              <a:rPr lang="zh-CN" altLang="en-US" sz="1800" dirty="0">
                <a:solidFill>
                  <a:srgbClr val="C00000"/>
                </a:solidFill>
              </a:rPr>
              <a:t>一般以形参形式为准，形参是数组则函数中都用数组，形参是指针类型则函数中都用指针</a:t>
            </a:r>
            <a:endParaRPr lang="en-US" altLang="zh-CN" sz="1800" dirty="0">
              <a:solidFill>
                <a:srgbClr val="C00000"/>
              </a:solidFill>
            </a:endParaRPr>
          </a:p>
          <a:p>
            <a:r>
              <a:rPr lang="zh-CN" altLang="en-US" sz="2000" dirty="0"/>
              <a:t>均无法做有效数据长度判断</a:t>
            </a:r>
            <a:endParaRPr lang="en-US" altLang="zh-C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29620" y="3272982"/>
            <a:ext cx="7516262" cy="33239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编写函数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，返回数组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n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个元素的平均值。</a:t>
            </a:r>
          </a:p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average(double a[],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a,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0.0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n;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+= *(a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avg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/ n 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90.5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"average=%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lf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average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(x,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  <a:endParaRPr lang="en-US" altLang="zh-CN" sz="14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041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251724"/>
          </a:xfrm>
        </p:spPr>
        <p:txBody>
          <a:bodyPr/>
          <a:lstStyle/>
          <a:p>
            <a:r>
              <a:rPr lang="zh-CN" altLang="en-US" dirty="0"/>
              <a:t>含义不同</a:t>
            </a:r>
            <a:endParaRPr lang="en-US" altLang="zh-CN" dirty="0"/>
          </a:p>
          <a:p>
            <a:pPr lvl="1"/>
            <a:r>
              <a:rPr lang="zh-CN" altLang="en-US" dirty="0"/>
              <a:t>数组名是一个指针（指针都是常数），而指针名是一个指针变量。但作为参数是并不会有区分。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03649" y="2479101"/>
            <a:ext cx="6182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A,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double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A++;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B++;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是指针常量，不能做自增自减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是指针变量，可以重新指向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B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逻辑错误，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B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是指针常量，不能被赋值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ED5F4E-A223-7044-ABEB-82DFFFE58533}"/>
              </a:ext>
            </a:extLst>
          </p:cNvPr>
          <p:cNvSpPr/>
          <p:nvPr/>
        </p:nvSpPr>
        <p:spPr>
          <a:xfrm>
            <a:off x="2930624" y="4801814"/>
            <a:ext cx="3262432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0000"/>
              </a:lnSpc>
              <a:spcBef>
                <a:spcPts val="1000"/>
              </a:spcBef>
              <a:buClr>
                <a:prstClr val="black"/>
              </a:buClr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编译器认为以上都正确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953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891" y="1166284"/>
            <a:ext cx="4994065" cy="4828695"/>
          </a:xfrm>
        </p:spPr>
        <p:txBody>
          <a:bodyPr/>
          <a:lstStyle/>
          <a:p>
            <a:r>
              <a:rPr lang="zh-CN" altLang="en-US" dirty="0"/>
              <a:t>用选择法对</a:t>
            </a:r>
            <a:r>
              <a:rPr lang="en-US" altLang="zh-CN" dirty="0"/>
              <a:t>10</a:t>
            </a:r>
            <a:r>
              <a:rPr lang="zh-CN" altLang="en-US" dirty="0"/>
              <a:t>个整数按由大到小顺序排序。 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-12287" y="1913057"/>
            <a:ext cx="4764881" cy="49449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*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读入数组</a:t>
            </a:r>
          </a:p>
          <a:p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</a:t>
            </a:r>
            <a:r>
              <a:rPr lang="en-US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d"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,p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排序，这里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已失效，重新指向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p =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400" dirty="0">
                <a:solidFill>
                  <a:srgbClr val="3F6E74"/>
                </a:solidFill>
                <a:latin typeface="Menlo" panose="020B0609030804020204" pitchFamily="49" charset="0"/>
              </a:rPr>
              <a:t>LEN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打印，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再次重新指向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(p = a,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＝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LEN ;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,*p);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    p++;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810447" y="1226893"/>
            <a:ext cx="4333553" cy="37856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sort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k;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n -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k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选择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个元素之后的最大值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(x[j] &gt; x[k])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    k = j;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若后续有比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x[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]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大的元素，交换</a:t>
            </a:r>
          </a:p>
          <a:p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if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(k !=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t =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x[k];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x[k] = t;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943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如果有一个实参数组，想在函数中改变此数组中的元素的值，有四种方式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：与数组作函数参数的异同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92105" y="2598875"/>
            <a:ext cx="18000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18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14188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67285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2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66071" y="3332185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66072" y="4928235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42465" y="2598875"/>
            <a:ext cx="17043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+mj-ea"/>
              <a:buAutoNum type="circleNumDbPlain" startAt="3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21957" y="2598875"/>
            <a:ext cx="180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ea"/>
              <a:buAutoNum type="circleNumDbPlain" startAt="4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17954" y="3351641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f(p,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17956" y="4947691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x[],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869838" y="3323857"/>
            <a:ext cx="19080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 main(void)</a:t>
            </a:r>
            <a:endParaRPr lang="zh-CN" altLang="en-US" sz="1700" dirty="0">
              <a:latin typeface="+mj-lt"/>
            </a:endParaRP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a[10], *p=a;</a:t>
            </a:r>
          </a:p>
          <a:p>
            <a:pPr lvl="1"/>
            <a:r>
              <a:rPr lang="en-US" altLang="zh-CN" sz="1700" dirty="0">
                <a:latin typeface="+mj-lt"/>
              </a:rPr>
              <a:t>f(a, 10);</a:t>
            </a:r>
          </a:p>
          <a:p>
            <a:r>
              <a:rPr lang="en-US" altLang="zh-CN" sz="1700" dirty="0">
                <a:latin typeface="+mj-lt"/>
              </a:rPr>
              <a:t>}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869839" y="4919907"/>
            <a:ext cx="1908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+mj-lt"/>
              </a:rPr>
              <a:t>void f(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zh-CN" altLang="en-US" sz="1700" dirty="0">
                <a:latin typeface="+mj-lt"/>
              </a:rPr>
              <a:t>* </a:t>
            </a:r>
            <a:r>
              <a:rPr lang="en-US" altLang="zh-CN" sz="1700" dirty="0">
                <a:latin typeface="+mj-lt"/>
              </a:rPr>
              <a:t>x, </a:t>
            </a:r>
            <a:r>
              <a:rPr lang="en-US" altLang="zh-CN" sz="1700" dirty="0" err="1">
                <a:latin typeface="+mj-lt"/>
              </a:rPr>
              <a:t>int</a:t>
            </a:r>
            <a:r>
              <a:rPr lang="en-US" altLang="zh-CN" sz="1700" dirty="0">
                <a:latin typeface="+mj-lt"/>
              </a:rPr>
              <a:t> n)</a:t>
            </a:r>
          </a:p>
          <a:p>
            <a:r>
              <a:rPr lang="en-US" altLang="zh-CN" sz="1700" dirty="0">
                <a:latin typeface="+mj-lt"/>
              </a:rPr>
              <a:t>{</a:t>
            </a:r>
          </a:p>
          <a:p>
            <a:pPr lvl="1"/>
            <a:r>
              <a:rPr lang="en-US" altLang="zh-CN" sz="1700" dirty="0">
                <a:latin typeface="+mj-lt"/>
              </a:rPr>
              <a:t>…</a:t>
            </a:r>
          </a:p>
          <a:p>
            <a:r>
              <a:rPr lang="en-US" altLang="zh-CN" sz="1700" dirty="0">
                <a:latin typeface="+mj-lt"/>
              </a:rPr>
              <a:t>}</a:t>
            </a:r>
            <a:endParaRPr lang="zh-CN" altLang="en-US" sz="17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774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指针变量做函数参数时</a:t>
            </a:r>
            <a:endParaRPr lang="en-US" altLang="zh-CN" dirty="0"/>
          </a:p>
          <a:p>
            <a:pPr lvl="1"/>
            <a:r>
              <a:rPr lang="zh-CN" altLang="en-US" dirty="0"/>
              <a:t>在函数内部就有可能通过指针间接修改指向</a:t>
            </a:r>
            <a:r>
              <a:rPr lang="zh-CN" altLang="en-US" b="1" dirty="0">
                <a:solidFill>
                  <a:srgbClr val="C00000"/>
                </a:solidFill>
              </a:rPr>
              <a:t>对象的值</a:t>
            </a:r>
            <a:r>
              <a:rPr lang="zh-CN" altLang="en-US" dirty="0"/>
              <a:t>，为避免此类操作可以对指针参数进行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如果不允许在函数内部修改形参</a:t>
            </a:r>
            <a:r>
              <a:rPr lang="zh-CN" altLang="en-US" b="1" dirty="0">
                <a:solidFill>
                  <a:srgbClr val="C00000"/>
                </a:solidFill>
              </a:rPr>
              <a:t>指针变量的值</a:t>
            </a:r>
            <a:r>
              <a:rPr lang="zh-CN" altLang="en-US" dirty="0"/>
              <a:t>，可对指针变量进行</a:t>
            </a:r>
            <a:r>
              <a:rPr lang="en-US" altLang="zh-CN" dirty="0" err="1"/>
              <a:t>const</a:t>
            </a:r>
            <a:r>
              <a:rPr lang="zh-CN" altLang="en-US" dirty="0"/>
              <a:t>限定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 err="1">
                <a:solidFill>
                  <a:srgbClr val="FFFF00"/>
                </a:solidFill>
              </a:rPr>
              <a:t>const</a:t>
            </a:r>
            <a:r>
              <a:rPr lang="zh-CN" altLang="en-US" sz="2400" dirty="0">
                <a:solidFill>
                  <a:srgbClr val="FFFF00"/>
                </a:solidFill>
              </a:rPr>
              <a:t>限定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8840" y="262067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fun1(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错误，*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=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&amp;m; 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正确，指针变量</a:t>
            </a:r>
            <a:r>
              <a:rPr lang="en-US" altLang="zh-CN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100"/>
                </a:solidFill>
                <a:latin typeface="+mj-lt"/>
                <a:ea typeface="微软雅黑" panose="020B0503020204020204" pitchFamily="34" charset="-122"/>
              </a:rPr>
              <a:t>可以修改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11677" y="262067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8840" y="484295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 fun2(char* </a:t>
            </a:r>
            <a:r>
              <a:rPr lang="en-US" altLang="zh-CN" b="1" dirty="0" err="1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solidFill>
                  <a:srgbClr val="0000FF"/>
                </a:solidFill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p,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 m)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*p=m;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正确*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是可以修改的</a:t>
            </a:r>
          </a:p>
          <a:p>
            <a:pPr lvl="1"/>
            <a:r>
              <a:rPr lang="en-US" altLang="zh-CN" dirty="0">
                <a:latin typeface="+mj-lt"/>
                <a:ea typeface="微软雅黑" panose="020B0503020204020204" pitchFamily="34" charset="-122"/>
              </a:rPr>
              <a:t>p=&amp;m; 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错误指针变量</a:t>
            </a:r>
            <a:r>
              <a:rPr lang="en-US" altLang="zh-CN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是只读的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11676" y="486510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</a:p>
        </p:txBody>
      </p:sp>
    </p:spTree>
    <p:extLst>
      <p:ext uri="{BB962C8B-B14F-4D97-AF65-F5344CB8AC3E}">
        <p14:creationId xmlns:p14="http://schemas.microsoft.com/office/powerpoint/2010/main" val="4052166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将数组ａ中ｎ个整数按相反顺序存放。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pic>
        <p:nvPicPr>
          <p:cNvPr id="8" name="Picture 5" descr="j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561" y="2420597"/>
            <a:ext cx="5976938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8648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705" y="1237001"/>
            <a:ext cx="4752000" cy="228524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x[],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m;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x[n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–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solidFill>
                  <a:srgbClr val="1C00CF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201295" y="3327643"/>
            <a:ext cx="4752000" cy="3016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2pPr>
            <a:lvl3pPr lvl="2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3pPr>
            <a:lvl4pPr lvl="3">
              <a:lnSpc>
                <a:spcPts val="1900"/>
              </a:lnSpc>
              <a:defRPr>
                <a:latin typeface="+mj-lt"/>
                <a:ea typeface="微软雅黑" panose="020B0503020204020204" pitchFamily="34" charset="-122"/>
              </a:defRPr>
            </a:lvl4pPr>
          </a:lstStyle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inv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temp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j = x + 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 = (n -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/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x + m;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&lt;= p;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++, j--)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temp =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*j;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*j = temp;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：一级指针实例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996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假设主调函数中有定义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如果一个函数</a:t>
            </a:r>
            <a:r>
              <a:rPr lang="en-US" altLang="zh-CN" dirty="0"/>
              <a:t>fun</a:t>
            </a:r>
            <a:r>
              <a:rPr lang="zh-CN" altLang="en-US" dirty="0"/>
              <a:t>的功能是将两个指针的值交换，即函数调用后</a:t>
            </a:r>
            <a:r>
              <a:rPr lang="en-US" altLang="zh-CN" dirty="0"/>
              <a:t>p1</a:t>
            </a:r>
            <a:r>
              <a:rPr lang="zh-CN" altLang="en-US" dirty="0"/>
              <a:t>指向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/>
              <a:t>p2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，那么如何设计该函数？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9" name="Rectangle 8"/>
          <p:cNvSpPr/>
          <p:nvPr/>
        </p:nvSpPr>
        <p:spPr>
          <a:xfrm>
            <a:off x="4264297" y="1311646"/>
            <a:ext cx="19976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20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</a:t>
            </a:r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68414" y="4504914"/>
            <a:ext cx="72817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传递一级指针时，对指针指向的内存变量做有效操作；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传递二级指针时，对指针的指向做有效改变；</a:t>
            </a:r>
            <a:endParaRPr lang="zh-CN" altLang="en-US" sz="2000" i="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4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</a:t>
            </a:fld>
            <a:endParaRPr lang="zh-CN" altLang="en-US"/>
          </a:p>
        </p:txBody>
      </p:sp>
      <p:graphicFrame>
        <p:nvGraphicFramePr>
          <p:cNvPr id="7" name="Group 4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1850816"/>
              </p:ext>
            </p:extLst>
          </p:nvPr>
        </p:nvGraphicFramePr>
        <p:xfrm>
          <a:off x="144143" y="1530521"/>
          <a:ext cx="8827138" cy="4864927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289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4801">
                  <a:extLst>
                    <a:ext uri="{9D8B030D-6E8A-4147-A177-3AD203B41FA5}">
                      <a16:colId xmlns:a16="http://schemas.microsoft.com/office/drawing/2014/main" val="1122426452"/>
                    </a:ext>
                  </a:extLst>
                </a:gridCol>
                <a:gridCol w="4881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1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5825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表达式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正确？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含义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类型</a:t>
                      </a: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161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3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二维数组名，其他情况下，表示当做一维数组时的首元素指针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，指向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(4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元素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int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100" b="1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</a:rPr>
                        <a:t>(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])</a:t>
                      </a:r>
                      <a:r>
                        <a:rPr lang="zh-CN" altLang="en-US" sz="1100" b="1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100" b="1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100" b="1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56692"/>
                  </a:ext>
                </a:extLst>
              </a:tr>
              <a:tr h="45021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&amp;b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数组名与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连用表示整个数组，表达式为整个数组的指针常数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299699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一维数组名，与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sizeof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或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联用，表示整个数组</a:t>
                      </a:r>
                      <a:endParaRPr kumimoji="0" lang="en-US" altLang="zh-CN" sz="1200" u="none" strike="noStrike" cap="none" normalizeH="0" baseline="0" dirty="0">
                        <a:ln>
                          <a:noFill/>
                        </a:ln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[</a:t>
                      </a:r>
                      <a:r>
                        <a:rPr lang="en-US" altLang="zh-CN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4</a:t>
                      </a:r>
                      <a:r>
                        <a:rPr lang="en-US" altLang="zh-CN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一维数组名，其他情况下，表示首元素指针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，整型指针常数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6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lang="zh-CN" altLang="en-US" sz="1600" dirty="0">
                          <a:solidFill>
                            <a:srgbClr val="1C00CF"/>
                          </a:solidFill>
                          <a:latin typeface="Menlo" panose="020B0609030804020204" pitchFamily="49" charset="0"/>
                        </a:rPr>
                        <a:t> </a:t>
                      </a:r>
                      <a:r>
                        <a:rPr lang="en-US" altLang="zh-CN" sz="1600" dirty="0" err="1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const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163214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 err="1"/>
                        <a:t>i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750618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&amp;b[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altLang="zh-CN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])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dirty="0"/>
                        <a:t>b[</a:t>
                      </a:r>
                      <a:r>
                        <a:rPr lang="en-US" altLang="zh-CN" sz="1600" dirty="0" err="1"/>
                        <a:t>i</a:t>
                      </a:r>
                      <a:r>
                        <a:rPr lang="en-US" altLang="zh-CN" sz="1600" dirty="0"/>
                        <a:t>]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+</a:t>
                      </a:r>
                      <a:r>
                        <a:rPr lang="zh-CN" altLang="en-US" sz="1600" dirty="0"/>
                        <a:t> </a:t>
                      </a:r>
                      <a:r>
                        <a:rPr lang="en-US" altLang="zh-CN" sz="1600" dirty="0"/>
                        <a:t>j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，第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45755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2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2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en-US" altLang="zh-CN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811821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&amp;b[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][j]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kumimoji="0" lang="zh-CN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C00CF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endParaRPr kumimoji="0" lang="en-US" altLang="zh-CN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uLnTx/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055326"/>
                  </a:ext>
                </a:extLst>
              </a:tr>
              <a:tr h="346069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*(b[</a:t>
                      </a:r>
                      <a:r>
                        <a:rPr lang="en-US" altLang="zh-CN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正确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代表首元素指针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&amp;b[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0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r>
                        <a:rPr kumimoji="0" lang="zh-CN" alt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。整体表示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b[</a:t>
                      </a:r>
                      <a:r>
                        <a:rPr kumimoji="0" lang="en-US" altLang="zh-CN" sz="12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][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en-US" altLang="zh-CN" sz="12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]</a:t>
                      </a:r>
                      <a:endParaRPr kumimoji="0" lang="zh-CN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4195437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*(*(</a:t>
                      </a:r>
                      <a:r>
                        <a:rPr lang="en-US" altLang="zh-CN" sz="1600" kern="1200" noProof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b+i</a:t>
                      </a:r>
                      <a:r>
                        <a:rPr lang="en-US" altLang="zh-CN" sz="160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)+j)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语法正确</a:t>
                      </a:r>
                      <a:endParaRPr kumimoji="0" lang="en-US" altLang="zh-CN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  <a:p>
                      <a:pPr marL="9525" marR="0" lvl="0" indent="-952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ED7D3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alibri Light" panose="020F0302020204030204"/>
                          <a:ea typeface="微软雅黑" panose="020B0503020204020204" pitchFamily="34" charset="-122"/>
                          <a:cs typeface="Courier New" pitchFamily="49" charset="0"/>
                        </a:rPr>
                        <a:t>逻辑需要转义</a:t>
                      </a:r>
                      <a:endParaRPr kumimoji="0" lang="en-US" altLang="zh-CN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libri Light" panose="020F0302020204030204"/>
                        <a:ea typeface="微软雅黑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525" marR="0" lvl="0" indent="-952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(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b+i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)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表示第</a:t>
                      </a:r>
                      <a:r>
                        <a:rPr kumimoji="0" lang="en-US" altLang="zh-CN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行，是一维数组的名字，转义为其首元素指针，类型是</a:t>
                      </a:r>
                      <a:r>
                        <a:rPr lang="en-US" altLang="zh-CN" sz="1100" dirty="0">
                          <a:solidFill>
                            <a:srgbClr val="AA0D91"/>
                          </a:solidFill>
                          <a:latin typeface="Menlo" panose="020B0609030804020204" pitchFamily="49" charset="0"/>
                        </a:rPr>
                        <a:t>int</a:t>
                      </a:r>
                      <a:r>
                        <a:rPr lang="zh-CN" altLang="en-US" sz="1100" dirty="0">
                          <a:solidFill>
                            <a:srgbClr val="000000"/>
                          </a:solidFill>
                          <a:latin typeface="Menlo" panose="020B0609030804020204" pitchFamily="49" charset="0"/>
                        </a:rPr>
                        <a:t>*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const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，</a:t>
                      </a:r>
                      <a:r>
                        <a:rPr kumimoji="0" lang="en-US" altLang="zh-CN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+j</a:t>
                      </a:r>
                      <a:r>
                        <a:rPr kumimoji="0" lang="zh-CN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Courier New" pitchFamily="49" charset="0"/>
                        </a:rPr>
                        <a:t>类型不变，是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第</a:t>
                      </a:r>
                      <a:r>
                        <a:rPr kumimoji="0" lang="en-US" altLang="zh-CN" sz="11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i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行第</a:t>
                      </a:r>
                      <a:r>
                        <a:rPr kumimoji="0" lang="en-US" altLang="zh-CN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</a:t>
                      </a:r>
                      <a:r>
                        <a:rPr kumimoji="0" lang="zh-CN" altLang="en-US" sz="1100" u="none" strike="noStrike" cap="none" normalizeH="0" baseline="0" dirty="0">
                          <a:ln>
                            <a:noFill/>
                          </a:ln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列元素的指针常数，去引用为整型</a:t>
                      </a:r>
                      <a:endParaRPr kumimoji="0" lang="en-US" altLang="zh-CN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rgbClr val="AA0B9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A0D91"/>
                          </a:solidFill>
                          <a:effectLst/>
                          <a:uLnTx/>
                          <a:uFillTx/>
                          <a:latin typeface="Menlo" panose="020B0609030804020204" pitchFamily="49" charset="0"/>
                          <a:ea typeface="+mn-ea"/>
                          <a:cs typeface="+mn-cs"/>
                        </a:rPr>
                        <a:t>int</a:t>
                      </a:r>
                      <a:endParaRPr kumimoji="0" lang="en-US" altLang="zh-CN" sz="1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36369"/>
                  </a:ext>
                </a:extLst>
              </a:tr>
            </a:tbl>
          </a:graphicData>
        </a:graphic>
      </p:graphicFrame>
      <p:sp>
        <p:nvSpPr>
          <p:cNvPr id="8" name="Title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数组名，大不同！！！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0CD8377-2F5D-F648-8D1A-813D8B5219E5}"/>
              </a:ext>
            </a:extLst>
          </p:cNvPr>
          <p:cNvSpPr/>
          <p:nvPr/>
        </p:nvSpPr>
        <p:spPr>
          <a:xfrm>
            <a:off x="144143" y="1159078"/>
            <a:ext cx="20313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369641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若要在函数</a:t>
            </a:r>
            <a:r>
              <a:rPr lang="en-US" altLang="zh-CN" dirty="0"/>
              <a:t>fun</a:t>
            </a:r>
            <a:r>
              <a:rPr lang="zh-CN" altLang="en-US" dirty="0"/>
              <a:t>中</a:t>
            </a:r>
            <a:r>
              <a:rPr lang="zh-CN" altLang="en-US" b="1" dirty="0">
                <a:solidFill>
                  <a:srgbClr val="C00000"/>
                </a:solidFill>
              </a:rPr>
              <a:t>修改</a:t>
            </a:r>
            <a:r>
              <a:rPr lang="en-US" altLang="zh-CN" b="1" dirty="0">
                <a:solidFill>
                  <a:srgbClr val="C00000"/>
                </a:solidFill>
              </a:rPr>
              <a:t>p1</a:t>
            </a:r>
            <a:r>
              <a:rPr lang="zh-CN" altLang="en-US" b="1" dirty="0">
                <a:solidFill>
                  <a:srgbClr val="C00000"/>
                </a:solidFill>
              </a:rPr>
              <a:t>和</a:t>
            </a:r>
            <a:r>
              <a:rPr lang="en-US" altLang="zh-CN" b="1" dirty="0">
                <a:solidFill>
                  <a:srgbClr val="C00000"/>
                </a:solidFill>
              </a:rPr>
              <a:t>p2</a:t>
            </a:r>
            <a:r>
              <a:rPr lang="zh-CN" altLang="en-US" b="1" dirty="0">
                <a:solidFill>
                  <a:srgbClr val="C00000"/>
                </a:solidFill>
              </a:rPr>
              <a:t>的值</a:t>
            </a:r>
            <a:r>
              <a:rPr lang="zh-CN" altLang="en-US" dirty="0"/>
              <a:t>，函数调用就必须用</a:t>
            </a:r>
            <a:r>
              <a:rPr lang="en-US" altLang="zh-CN" dirty="0"/>
              <a:t>p1</a:t>
            </a:r>
            <a:r>
              <a:rPr lang="zh-CN" altLang="en-US" dirty="0"/>
              <a:t>和</a:t>
            </a:r>
            <a:r>
              <a:rPr lang="en-US" altLang="zh-CN" dirty="0"/>
              <a:t>p2</a:t>
            </a:r>
            <a:r>
              <a:rPr lang="zh-CN" altLang="en-US" dirty="0"/>
              <a:t>的地址作为实参，即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&amp;p1</a:t>
            </a:r>
            <a:r>
              <a:rPr lang="zh-CN" altLang="en-US" dirty="0"/>
              <a:t>的类型应是二级指针，因此函数</a:t>
            </a:r>
            <a:r>
              <a:rPr lang="en-US" altLang="zh-CN" dirty="0"/>
              <a:t>fun</a:t>
            </a:r>
            <a:r>
              <a:rPr lang="zh-CN" altLang="en-US" dirty="0"/>
              <a:t>应如下定义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671558" y="4330304"/>
            <a:ext cx="820548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x,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y) {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指向指针的指针变量作为函数形参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指针类型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t = *x;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*x = *y;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*y = t;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和*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y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为指针类型，两个指针交换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00766" y="2517587"/>
            <a:ext cx="2137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fun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(&amp;p1, &amp;p2);</a:t>
            </a:r>
          </a:p>
        </p:txBody>
      </p:sp>
    </p:spTree>
    <p:extLst>
      <p:ext uri="{BB962C8B-B14F-4D97-AF65-F5344CB8AC3E}">
        <p14:creationId xmlns:p14="http://schemas.microsoft.com/office/powerpoint/2010/main" val="4290028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将二维数组进行按行逆序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函数形参可以是指向数组的指针变量，例如：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：二级指针实例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4178" y="1857291"/>
            <a:ext cx="2456446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{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905" y="4479803"/>
            <a:ext cx="9022702" cy="1815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(*p1)[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(*p2)[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]) {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p1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p2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指向的一维数组的元素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6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    t =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*(*p1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), *(*p2 + 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= t;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这种方法太费劲了，实际应用中直接用数组做参数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0EB0555-5AE5-3E4F-A658-77EDB5C8BEDB}"/>
              </a:ext>
            </a:extLst>
          </p:cNvPr>
          <p:cNvSpPr/>
          <p:nvPr/>
        </p:nvSpPr>
        <p:spPr>
          <a:xfrm>
            <a:off x="3303832" y="1857291"/>
            <a:ext cx="5574117" cy="1600438"/>
          </a:xfrm>
          <a:prstGeom prst="rect">
            <a:avLst/>
          </a:prstGeom>
          <a:solidFill>
            <a:srgbClr val="C5E0B4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4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lvl="0"/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while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&lt; j) {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swaprow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 + 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A + j); 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交换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和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A+j</a:t>
            </a:r>
            <a:r>
              <a:rPr lang="zh-CN" altLang="en-US" sz="1400" dirty="0">
                <a:solidFill>
                  <a:srgbClr val="007400"/>
                </a:solidFill>
                <a:latin typeface="Menlo" panose="020B0609030804020204" pitchFamily="49" charset="0"/>
              </a:rPr>
              <a:t>行的元素</a:t>
            </a:r>
            <a:endParaRPr lang="zh-CN" alt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j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lvl="0"/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27861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类似数字型数组，字符串作为函数参数传递的是地址，被调函数的修改会返回到主调函数</a:t>
            </a:r>
            <a:endParaRPr lang="en-US" altLang="zh-CN" dirty="0"/>
          </a:p>
          <a:p>
            <a:r>
              <a:rPr lang="zh-CN" altLang="en-US" dirty="0"/>
              <a:t>函数形参可用字符数组，也可用指针变量，两种形式等价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21290" y="3429000"/>
            <a:ext cx="8403771" cy="1703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字符串复制函数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strcat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字符串连接函数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strcmp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s1,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s2);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字符串比较函数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strlen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s);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计算字符串长度函数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指针作为函数参数</a:t>
            </a:r>
            <a:r>
              <a:rPr lang="zh-CN" altLang="en-US" sz="2400" dirty="0">
                <a:solidFill>
                  <a:srgbClr val="FFFF00"/>
                </a:solidFill>
              </a:rPr>
              <a:t>：字符串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3868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一个函数可以带回一个整型值、字符值、实型值等，也可以带回指针型的数据，即地址。</a:t>
            </a:r>
          </a:p>
          <a:p>
            <a:r>
              <a:rPr lang="zh-CN" altLang="en-US" dirty="0"/>
              <a:t>返回指针值的函数，定义形式为</a:t>
            </a:r>
            <a:endParaRPr lang="zh-CN" alt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2364164" y="2988840"/>
            <a:ext cx="31983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类型名* 函数名（参数列表）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pPr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4164" y="5460726"/>
            <a:ext cx="5011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substring(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str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,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const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char *sub) {…}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4163" y="5027933"/>
            <a:ext cx="22522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a(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 x, </a:t>
            </a:r>
            <a:r>
              <a:rPr lang="fr-FR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fr-FR" altLang="zh-CN" dirty="0">
                <a:latin typeface="+mj-lt"/>
                <a:ea typeface="微软雅黑" panose="020B0503020204020204" pitchFamily="34" charset="-122"/>
              </a:rPr>
              <a:t> y) { …}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63714" y="4481463"/>
            <a:ext cx="133882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92564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函数返回指针值，需要考虑</a:t>
            </a:r>
            <a:r>
              <a:rPr lang="zh-CN" altLang="en-US" b="1" dirty="0">
                <a:solidFill>
                  <a:srgbClr val="C00000"/>
                </a:solidFill>
              </a:rPr>
              <a:t>指针有效性</a:t>
            </a:r>
            <a:r>
              <a:rPr lang="zh-CN" altLang="en-US" dirty="0"/>
              <a:t>的问题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一般地，函数应返回（</a:t>
            </a:r>
            <a:r>
              <a:rPr lang="zh-CN" altLang="en-US" dirty="0">
                <a:solidFill>
                  <a:srgbClr val="C00000"/>
                </a:solidFill>
              </a:rPr>
              <a:t>比返回值生命周期更长的实体指针</a:t>
            </a:r>
            <a:r>
              <a:rPr lang="zh-CN" altLang="en-US" dirty="0"/>
              <a:t>）：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由主调函数传递进去的有效指针值；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动态分配得到的指针值（后面将要讲到）；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值指针，表示无效指针。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538309" y="1966014"/>
            <a:ext cx="808189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substring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const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sub)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a=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'A'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&amp;a;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正确返回值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&amp;a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与返回类型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char *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匹配，但“无效”了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1371599" y="3693952"/>
            <a:ext cx="7073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函数调用结束后，局部变量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被释放，主调函数获得的指针无效。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</a:p>
        </p:txBody>
      </p:sp>
    </p:spTree>
    <p:extLst>
      <p:ext uri="{BB962C8B-B14F-4D97-AF65-F5344CB8AC3E}">
        <p14:creationId xmlns:p14="http://schemas.microsoft.com/office/powerpoint/2010/main" val="2950429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有若干个学生的成绩（每个学生有４门课程），要求在用户输入学生序号以后，能输出该学生的全部成绩。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返回指针值的函数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867748" y="2179350"/>
            <a:ext cx="7613779" cy="41549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(*pointer)[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*(pointer + n);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pt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altLang="zh-CN" sz="12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score[][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56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89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67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88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},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{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34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78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90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66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float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 p;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"enter the index of student:"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</a:t>
            </a:r>
            <a:r>
              <a:rPr lang="en-US" altLang="zh-CN" sz="1200" dirty="0">
                <a:solidFill>
                  <a:srgbClr val="26474B"/>
                </a:solidFill>
                <a:latin typeface="Menlo" panose="020B0609030804020204" pitchFamily="49" charset="0"/>
              </a:rPr>
              <a:t>search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(score, m);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"%5.2f\t"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14756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函数代码在内存中也要占据一段存储空间（代码区），这段存储空间的起始地址称为函数入口地址。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语言规定函数入口地址为</a:t>
            </a:r>
            <a:r>
              <a:rPr lang="zh-CN" altLang="en-US" b="1" dirty="0">
                <a:solidFill>
                  <a:srgbClr val="C00000"/>
                </a:solidFill>
              </a:rPr>
              <a:t>函数的指针</a:t>
            </a:r>
            <a:r>
              <a:rPr lang="zh-CN" altLang="en-US" dirty="0"/>
              <a:t>，即</a:t>
            </a:r>
            <a:r>
              <a:rPr lang="zh-CN" altLang="en-US" b="1" dirty="0">
                <a:solidFill>
                  <a:srgbClr val="C00000"/>
                </a:solidFill>
              </a:rPr>
              <a:t>函数名</a:t>
            </a:r>
            <a:r>
              <a:rPr lang="zh-CN" altLang="en-US" dirty="0"/>
              <a:t>既代表函数，又是函数的指针。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指向函数的指针变量，定义形式为：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它指向如下函数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36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647055" y="4248835"/>
            <a:ext cx="56278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(*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函数指针变量名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), ......;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47055" y="5278226"/>
            <a:ext cx="562780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返回类型 函数名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5419165" y="4763530"/>
            <a:ext cx="2284035" cy="408623"/>
          </a:xfrm>
          <a:prstGeom prst="wedgeRoundRectCallout">
            <a:avLst>
              <a:gd name="adj1" fmla="val -98443"/>
              <a:gd name="adj2" fmla="val -94362"/>
              <a:gd name="adj3" fmla="val 16667"/>
            </a:avLst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注意：括号不能省略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8029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与数据对象的指针不同，函数指针一般只有赋值和间接引用的操作</a:t>
            </a:r>
            <a:endParaRPr lang="en-US" altLang="zh-CN" dirty="0"/>
          </a:p>
          <a:p>
            <a:r>
              <a:rPr lang="zh-CN" altLang="en-US" dirty="0"/>
              <a:t>赋值：将函数的地址赋值给函数指针变量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br>
              <a:rPr lang="en-US" altLang="zh-CN" dirty="0"/>
            </a:br>
            <a:r>
              <a:rPr lang="zh-CN" altLang="en-US" dirty="0"/>
              <a:t>函数指针变量与指向函数</a:t>
            </a:r>
            <a:r>
              <a:rPr lang="zh-CN" altLang="en-US" b="1" dirty="0">
                <a:solidFill>
                  <a:srgbClr val="C00000"/>
                </a:solidFill>
              </a:rPr>
              <a:t>具有相同的函数原型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914399" y="2568562"/>
            <a:ext cx="64287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3F6E74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</a:p>
        </p:txBody>
      </p:sp>
    </p:spTree>
    <p:extLst>
      <p:ext uri="{BB962C8B-B14F-4D97-AF65-F5344CB8AC3E}">
        <p14:creationId xmlns:p14="http://schemas.microsoft.com/office/powerpoint/2010/main" val="394354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引用：通过函数指针调用函数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536712" y="1935034"/>
            <a:ext cx="851761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//max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//min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函数原型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b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定义函数类型</a:t>
            </a:r>
            <a:endParaRPr lang="zh-CN" altLang="en-US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lvl="0"/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定义函数指针变量</a:t>
            </a:r>
            <a:endParaRPr lang="en-US" altLang="zh-CN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pPr lvl="0"/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……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zh-CN" altLang="en-US" dirty="0">
                <a:solidFill>
                  <a:srgbClr val="3F6E74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c=max(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3F6E74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c = p(a,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b);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也可以写作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c=(*p)(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),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等价于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c=min(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a,b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：赋值与引用操作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883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指向函数的指针多用于指向不同的函数，实现动态调用</a:t>
            </a: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</a:rPr>
              <a:t>常见用途之一是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把指针作为参数传递到其他函数。</a:t>
            </a:r>
            <a:r>
              <a:rPr lang="zh-CN" altLang="en-US" dirty="0"/>
              <a:t>广泛用于菜单设计、事件驱动、动态链接库等场合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461" y="2686797"/>
            <a:ext cx="5458408" cy="4002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18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#</a:t>
            </a:r>
            <a:r>
              <a:rPr lang="fr" altLang="zh-CN" sz="1400" dirty="0" err="1">
                <a:solidFill>
                  <a:srgbClr val="643820"/>
                </a:solidFill>
                <a:latin typeface="Menlo" panose="020B0609030804020204" pitchFamily="49" charset="0"/>
              </a:rPr>
              <a:t>include</a:t>
            </a:r>
            <a:r>
              <a:rPr lang="fr" altLang="zh-CN" sz="1400" dirty="0">
                <a:solidFill>
                  <a:srgbClr val="64382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fr" altLang="zh-CN" sz="14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fr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fr" altLang="zh-CN" sz="14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max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 &gt; y) ? x : y;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min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(x&lt;y)?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x:y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fr" altLang="zh-CN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fr" altLang="zh-CN" sz="1400" dirty="0" err="1">
                <a:solidFill>
                  <a:srgbClr val="0F68A0"/>
                </a:solidFill>
                <a:latin typeface="Menlo" panose="020B0609030804020204" pitchFamily="49" charset="0"/>
              </a:rPr>
              <a:t>add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fr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y) {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fr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fr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x+y</a:t>
            </a:r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fr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//typedef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//void process(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007400"/>
                </a:solidFill>
                <a:latin typeface="Menlo" panose="020B0609030804020204" pitchFamily="49" charset="0"/>
              </a:rPr>
              <a:t>FunType</a:t>
            </a:r>
            <a:r>
              <a:rPr lang="en-US" altLang="zh-CN" sz="1400" dirty="0">
                <a:solidFill>
                  <a:srgbClr val="007400"/>
                </a:solidFill>
                <a:latin typeface="Menlo" panose="020B0609030804020204" pitchFamily="49" charset="0"/>
              </a:rPr>
              <a:t>* fun)</a:t>
            </a:r>
          </a:p>
          <a:p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x,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y,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(*fun)(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 err="1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))</a:t>
            </a:r>
            <a:r>
              <a:rPr lang="zh-CN" alt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"%d\n"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fun(x, y));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函数指针</a:t>
            </a:r>
            <a:r>
              <a:rPr lang="zh-CN" altLang="en-US" sz="2400" dirty="0">
                <a:solidFill>
                  <a:srgbClr val="FFFF00"/>
                </a:solidFill>
              </a:rPr>
              <a:t>：应用实例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30634" y="2694492"/>
            <a:ext cx="3956665" cy="29136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4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4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a;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 b;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"%d, %d"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, &amp;a, &amp;b);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"max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max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"min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min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400" dirty="0">
                <a:solidFill>
                  <a:srgbClr val="C41A16"/>
                </a:solidFill>
                <a:latin typeface="Menlo" panose="020B0609030804020204" pitchFamily="49" charset="0"/>
              </a:rPr>
              <a:t>"sum ="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process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(a, b, </a:t>
            </a:r>
            <a:r>
              <a:rPr lang="en-US" altLang="zh-CN" sz="1400" dirty="0">
                <a:solidFill>
                  <a:srgbClr val="26474B"/>
                </a:solidFill>
                <a:latin typeface="Menlo" panose="020B0609030804020204" pitchFamily="49" charset="0"/>
              </a:rPr>
              <a:t>add</a:t>
            </a:r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84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假设，</a:t>
            </a:r>
            <a:r>
              <a:rPr lang="en-US" altLang="zh-CN" dirty="0"/>
              <a:t>ROWS</a:t>
            </a:r>
            <a:r>
              <a:rPr lang="zh-CN" altLang="en-US" dirty="0"/>
              <a:t>和</a:t>
            </a:r>
            <a:r>
              <a:rPr lang="en-US" altLang="zh-CN" dirty="0"/>
              <a:t>COLS</a:t>
            </a:r>
            <a:r>
              <a:rPr lang="zh-CN" altLang="en-US" dirty="0"/>
              <a:t>是大于</a:t>
            </a:r>
            <a:r>
              <a:rPr lang="en-US" altLang="zh-CN" dirty="0"/>
              <a:t>0</a:t>
            </a:r>
            <a:r>
              <a:rPr lang="zh-CN" altLang="en-US" dirty="0"/>
              <a:t>的整型常数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访问一个二维数组元素</a:t>
            </a:r>
            <a:r>
              <a:rPr lang="en-US" altLang="zh-CN" dirty="0"/>
              <a:t>a[row][col]</a:t>
            </a:r>
            <a:r>
              <a:rPr lang="zh-CN" altLang="en-US" dirty="0"/>
              <a:t>，可以用：</a:t>
            </a:r>
          </a:p>
          <a:p>
            <a:pPr lvl="1"/>
            <a:r>
              <a:rPr lang="zh-CN" altLang="en-US" dirty="0"/>
              <a:t>数组下标法：</a:t>
            </a:r>
            <a:r>
              <a:rPr lang="en-US" altLang="zh-CN" dirty="0"/>
              <a:t>a[row][col]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指针下标法：</a:t>
            </a:r>
            <a:r>
              <a:rPr lang="en-US" altLang="zh-CN" dirty="0"/>
              <a:t>p[row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col]</a:t>
            </a:r>
            <a:endParaRPr lang="zh-CN" altLang="en-US" dirty="0"/>
          </a:p>
          <a:p>
            <a:pPr lvl="1"/>
            <a:r>
              <a:rPr lang="zh-CN" altLang="en-US" dirty="0"/>
              <a:t>指针引用法：*</a:t>
            </a:r>
            <a:r>
              <a:rPr lang="en-US" altLang="zh-CN" dirty="0"/>
              <a:t>(p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COLS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col)</a:t>
            </a:r>
          </a:p>
          <a:p>
            <a:endParaRPr lang="en-US" altLang="zh-CN" dirty="0"/>
          </a:p>
          <a:p>
            <a:r>
              <a:rPr lang="zh-CN" altLang="en-US" dirty="0"/>
              <a:t>由于指针变量</a:t>
            </a:r>
            <a:r>
              <a:rPr lang="en-US" altLang="zh-CN" dirty="0"/>
              <a:t>p</a:t>
            </a:r>
            <a:r>
              <a:rPr lang="zh-CN" altLang="en-US" dirty="0"/>
              <a:t>指向类型为</a:t>
            </a:r>
            <a:r>
              <a:rPr lang="en-US" altLang="zh-CN" dirty="0" err="1"/>
              <a:t>int</a:t>
            </a:r>
            <a:r>
              <a:rPr lang="zh-CN" altLang="en-US" dirty="0"/>
              <a:t>，说明</a:t>
            </a:r>
            <a:r>
              <a:rPr lang="en-US" altLang="zh-CN" dirty="0"/>
              <a:t>p</a:t>
            </a:r>
            <a:r>
              <a:rPr lang="zh-CN" altLang="en-US" dirty="0"/>
              <a:t>指向的一定是整型实体</a:t>
            </a:r>
            <a:r>
              <a:rPr lang="en-US" altLang="zh-CN" dirty="0"/>
              <a:t>(a</a:t>
            </a:r>
            <a:r>
              <a:rPr lang="zh-CN" altLang="en-US" dirty="0"/>
              <a:t>的元素</a:t>
            </a:r>
            <a:r>
              <a:rPr lang="en-US" altLang="zh-CN" dirty="0"/>
              <a:t>)</a:t>
            </a:r>
            <a:r>
              <a:rPr lang="zh-CN" altLang="en-US" dirty="0"/>
              <a:t>。当通过</a:t>
            </a:r>
            <a:r>
              <a:rPr lang="en-US" altLang="zh-CN" dirty="0"/>
              <a:t>p</a:t>
            </a:r>
            <a:r>
              <a:rPr lang="zh-CN" altLang="en-US" dirty="0"/>
              <a:t>来访问二维数组或多维数组时，本质上是将多维数组按一维数组来处理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：指向数组元素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FF321-0AB3-BF4C-A2F8-65B48ACC559C}"/>
              </a:ext>
            </a:extLst>
          </p:cNvPr>
          <p:cNvSpPr/>
          <p:nvPr/>
        </p:nvSpPr>
        <p:spPr>
          <a:xfrm>
            <a:off x="374417" y="1825675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a[ROWS][COLS]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pt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pt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&amp;a[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endParaRPr lang="pt" altLang="zh-CN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289E37-E9D6-7A4A-AF8A-6EBF8218F744}"/>
              </a:ext>
            </a:extLst>
          </p:cNvPr>
          <p:cNvSpPr txBox="1"/>
          <p:nvPr/>
        </p:nvSpPr>
        <p:spPr>
          <a:xfrm rot="1377633">
            <a:off x="5801968" y="3577948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</p:spTree>
    <p:extLst>
      <p:ext uri="{BB962C8B-B14F-4D97-AF65-F5344CB8AC3E}">
        <p14:creationId xmlns:p14="http://schemas.microsoft.com/office/powerpoint/2010/main" val="157806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静态内存：编译时为程序中的数据对象分配相应存储空间</a:t>
            </a:r>
            <a:endParaRPr lang="en-US" altLang="zh-CN" dirty="0"/>
          </a:p>
          <a:p>
            <a:pPr lvl="1"/>
            <a:r>
              <a:rPr lang="zh-CN" altLang="en-US" dirty="0"/>
              <a:t>编译时空间大小必须明确，数组的长度必须是常量</a:t>
            </a:r>
            <a:endParaRPr lang="en-US" altLang="zh-CN" dirty="0"/>
          </a:p>
          <a:p>
            <a:pPr lvl="1"/>
            <a:r>
              <a:rPr lang="zh-CN" altLang="en-US" dirty="0"/>
              <a:t>运行期间不可以更改大小</a:t>
            </a:r>
            <a:endParaRPr lang="en-US" altLang="zh-CN" dirty="0"/>
          </a:p>
          <a:p>
            <a:pPr lvl="1"/>
            <a:r>
              <a:rPr lang="zh-CN" altLang="en-US" dirty="0"/>
              <a:t>全局变量、局部变量、静态变量等</a:t>
            </a:r>
            <a:endParaRPr lang="en-US" altLang="zh-CN" dirty="0"/>
          </a:p>
          <a:p>
            <a:pPr lvl="1"/>
            <a:r>
              <a:rPr lang="zh-CN" altLang="en-US" dirty="0"/>
              <a:t>在数据区分配空间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动态内存：程序运行中根据需要动态地申请或释放内存</a:t>
            </a:r>
            <a:endParaRPr lang="en-US" altLang="zh-CN" dirty="0"/>
          </a:p>
          <a:p>
            <a:pPr lvl="1"/>
            <a:r>
              <a:rPr lang="zh-CN" altLang="en-US" dirty="0"/>
              <a:t>编译阶段不需要预先分配存储空间</a:t>
            </a:r>
            <a:endParaRPr lang="en-US" altLang="zh-CN" dirty="0"/>
          </a:p>
          <a:p>
            <a:pPr lvl="1"/>
            <a:r>
              <a:rPr lang="zh-CN" altLang="en-US" dirty="0"/>
              <a:t>运行时根据程序需要适时、适量分配，并可扩大或缩小空间</a:t>
            </a:r>
            <a:endParaRPr lang="en-US" altLang="zh-CN" dirty="0"/>
          </a:p>
          <a:p>
            <a:pPr lvl="1"/>
            <a:r>
              <a:rPr lang="zh-CN" altLang="en-US" dirty="0"/>
              <a:t>在堆（</a:t>
            </a:r>
            <a:r>
              <a:rPr lang="en-US" altLang="zh-CN" dirty="0"/>
              <a:t>heap</a:t>
            </a:r>
            <a:r>
              <a:rPr lang="zh-CN" altLang="en-US" dirty="0"/>
              <a:t>）分配内存，空间上限是物理内存的上限</a:t>
            </a:r>
            <a:endParaRPr lang="en-US" altLang="zh-CN" dirty="0"/>
          </a:p>
          <a:p>
            <a:pPr lvl="1"/>
            <a:r>
              <a:rPr lang="zh-CN" altLang="en-US" dirty="0"/>
              <a:t>分配和释放开销大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9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</a:t>
            </a:r>
            <a:r>
              <a:rPr lang="zh-CN" altLang="en-US" dirty="0"/>
              <a:t>语言动态内存管理是通过标准库函数来实现的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zh-CN" altLang="en-US" dirty="0"/>
              <a:t>动态内存分配函数（</a:t>
            </a:r>
            <a:r>
              <a:rPr lang="en-US" altLang="zh-CN" dirty="0"/>
              <a:t>1</a:t>
            </a:r>
            <a:r>
              <a:rPr lang="zh-CN" altLang="en-US" dirty="0"/>
              <a:t>）：</a:t>
            </a:r>
            <a:r>
              <a:rPr lang="en-US" altLang="zh-CN" dirty="0" err="1"/>
              <a:t>malloc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参数</a:t>
            </a:r>
            <a:r>
              <a:rPr lang="en-US" altLang="zh-CN" dirty="0"/>
              <a:t>size</a:t>
            </a:r>
            <a:r>
              <a:rPr lang="zh-CN" altLang="en-US" dirty="0"/>
              <a:t>：申请分配的字节数，类型</a:t>
            </a:r>
            <a:r>
              <a:rPr lang="en-US" altLang="zh-CN" dirty="0" err="1"/>
              <a:t>size_t</a:t>
            </a:r>
            <a:r>
              <a:rPr lang="zh-CN" altLang="en-US" dirty="0"/>
              <a:t>一般为</a:t>
            </a:r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endParaRPr lang="en-US" altLang="zh-CN" dirty="0"/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指针；分配失败（如空间不足），函数返回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90845" y="1899629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0845" y="3033711"/>
            <a:ext cx="3810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2318" y="4829562"/>
            <a:ext cx="71269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对返回值进行检查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+mj-lt"/>
                <a:ea typeface="微软雅黑" panose="020B0503020204020204" pitchFamily="34" charset="-122"/>
              </a:rPr>
              <a:t>malloc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对分配得的内存空间并未初始化，使用前务必进行初始化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返回的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指针可以显式转换为其他指针类型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不要丢失起始地址，否则内存泄露</a:t>
            </a:r>
          </a:p>
        </p:txBody>
      </p:sp>
      <p:sp>
        <p:nvSpPr>
          <p:cNvPr id="1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787719-F164-674E-9B60-0BFD212409A0}"/>
              </a:ext>
            </a:extLst>
          </p:cNvPr>
          <p:cNvSpPr/>
          <p:nvPr/>
        </p:nvSpPr>
        <p:spPr>
          <a:xfrm>
            <a:off x="6219056" y="2534917"/>
            <a:ext cx="2138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memory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97544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3562422"/>
          </a:xfrm>
        </p:spPr>
        <p:txBody>
          <a:bodyPr/>
          <a:lstStyle/>
          <a:p>
            <a:r>
              <a:rPr lang="zh-CN" altLang="en-US" dirty="0"/>
              <a:t>动态内存分配函数（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 err="1"/>
              <a:t>calloc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功能：</a:t>
            </a:r>
            <a:r>
              <a:rPr lang="zh-CN" altLang="en-US" dirty="0">
                <a:latin typeface="+mj-lt"/>
              </a:rPr>
              <a:t>分配</a:t>
            </a:r>
            <a:r>
              <a:rPr lang="en-US" altLang="zh-CN" sz="1800" dirty="0" err="1"/>
              <a:t>nmemb</a:t>
            </a:r>
            <a:r>
              <a:rPr lang="zh-CN" altLang="en-US" dirty="0">
                <a:latin typeface="+mj-lt"/>
              </a:rPr>
              <a:t>个连续的指定大小的内存空间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参数：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latin typeface="+mj-lt"/>
              </a:rPr>
              <a:t>nmemb</a:t>
            </a:r>
            <a:r>
              <a:rPr lang="zh-CN" altLang="en-US" dirty="0">
                <a:latin typeface="+mj-lt"/>
              </a:rPr>
              <a:t>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，每个内存空间</a:t>
            </a:r>
            <a:r>
              <a:rPr lang="en-US" altLang="zh-CN" dirty="0">
                <a:latin typeface="+mj-lt"/>
              </a:rPr>
              <a:t>block</a:t>
            </a:r>
            <a:r>
              <a:rPr lang="zh-CN" altLang="en-US" dirty="0">
                <a:latin typeface="+mj-lt"/>
              </a:rPr>
              <a:t>的大小为</a:t>
            </a:r>
            <a:r>
              <a:rPr lang="en-US" altLang="zh-CN" dirty="0">
                <a:latin typeface="+mj-lt"/>
              </a:rPr>
              <a:t>size</a:t>
            </a:r>
            <a:r>
              <a:rPr lang="zh-CN" altLang="en-US" dirty="0">
                <a:latin typeface="+mj-lt"/>
              </a:rPr>
              <a:t>个字节，总字节为</a:t>
            </a:r>
            <a:r>
              <a:rPr lang="en-US" altLang="zh-CN" dirty="0" err="1">
                <a:latin typeface="+mj-lt"/>
              </a:rPr>
              <a:t>nmemb</a:t>
            </a:r>
            <a:r>
              <a:rPr lang="en-US" altLang="zh-CN" dirty="0">
                <a:latin typeface="+mj-lt"/>
              </a:rPr>
              <a:t>*size</a:t>
            </a:r>
          </a:p>
          <a:p>
            <a:pPr lvl="1"/>
            <a:r>
              <a:rPr lang="zh-CN" altLang="en-US" dirty="0"/>
              <a:t>返回值：若分配成功，函数返回一个指向该内存空间起始地址的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类型指针，</a:t>
            </a:r>
            <a:r>
              <a:rPr lang="zh-CN" altLang="en-US" b="1" dirty="0">
                <a:solidFill>
                  <a:srgbClr val="C00000"/>
                </a:solidFill>
              </a:rPr>
              <a:t>并初始化为</a:t>
            </a:r>
            <a:r>
              <a:rPr lang="en-US" altLang="zh-CN" b="1" dirty="0">
                <a:solidFill>
                  <a:srgbClr val="C00000"/>
                </a:solidFill>
              </a:rPr>
              <a:t>0</a:t>
            </a:r>
            <a:r>
              <a:rPr lang="zh-CN" altLang="en-US" dirty="0"/>
              <a:t>；分配失败，返回</a:t>
            </a:r>
            <a:r>
              <a:rPr lang="en-US" altLang="zh-CN" dirty="0"/>
              <a:t>0</a:t>
            </a:r>
            <a:r>
              <a:rPr lang="zh-CN" altLang="en-US" dirty="0"/>
              <a:t>值指针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358593" y="2055922"/>
            <a:ext cx="5763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calloc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nmemb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58593" y="4910690"/>
            <a:ext cx="66368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未初始化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1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04368C-DFE1-D140-98A6-75DEB745D907}"/>
              </a:ext>
            </a:extLst>
          </p:cNvPr>
          <p:cNvSpPr/>
          <p:nvPr/>
        </p:nvSpPr>
        <p:spPr>
          <a:xfrm>
            <a:off x="6219056" y="1396397"/>
            <a:ext cx="21473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complex 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165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动态内存调整函数：</a:t>
            </a:r>
            <a:r>
              <a:rPr lang="en-US" altLang="zh-CN" dirty="0" err="1"/>
              <a:t>realloc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功能与参数：将指针</a:t>
            </a:r>
            <a:r>
              <a:rPr lang="en-US" altLang="zh-CN" dirty="0" err="1"/>
              <a:t>ptr</a:t>
            </a:r>
            <a:r>
              <a:rPr lang="zh-CN" altLang="en-US" dirty="0"/>
              <a:t>所指向的动态内存空间扩大或缩小为</a:t>
            </a:r>
            <a:r>
              <a:rPr lang="en-US" altLang="zh-CN" dirty="0"/>
              <a:t>size</a:t>
            </a:r>
            <a:r>
              <a:rPr lang="zh-CN" altLang="en-US" dirty="0"/>
              <a:t>大小，</a:t>
            </a:r>
            <a:r>
              <a:rPr lang="zh-CN" altLang="en-US" dirty="0">
                <a:solidFill>
                  <a:srgbClr val="C00000"/>
                </a:solidFill>
              </a:rPr>
              <a:t>扩大空间时原有内存中的内容保持不变</a:t>
            </a:r>
            <a:r>
              <a:rPr lang="zh-CN" altLang="en-US" dirty="0"/>
              <a:t>，缩小空间可能会丢失缩小的部分内容。</a:t>
            </a:r>
            <a:endParaRPr lang="en-US" altLang="zh-CN" dirty="0"/>
          </a:p>
          <a:p>
            <a:pPr lvl="1"/>
            <a:r>
              <a:rPr lang="zh-CN" altLang="en-US" dirty="0"/>
              <a:t>返回值：如果调整成功，函数返回一个指向调整后的内存空间起始地址的</a:t>
            </a:r>
            <a:r>
              <a:rPr lang="en-US" altLang="zh-CN" dirty="0"/>
              <a:t>void</a:t>
            </a:r>
            <a:r>
              <a:rPr lang="zh-CN" altLang="en-US" dirty="0"/>
              <a:t>类型指针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2020652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realloc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size);</a:t>
            </a:r>
          </a:p>
        </p:txBody>
      </p:sp>
      <p:sp>
        <p:nvSpPr>
          <p:cNvPr id="8" name="Rectangle 7"/>
          <p:cNvSpPr/>
          <p:nvPr/>
        </p:nvSpPr>
        <p:spPr>
          <a:xfrm>
            <a:off x="490893" y="4679858"/>
            <a:ext cx="90263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AB32483-2350-054E-A33B-6880A787B446}"/>
              </a:ext>
            </a:extLst>
          </p:cNvPr>
          <p:cNvSpPr/>
          <p:nvPr/>
        </p:nvSpPr>
        <p:spPr>
          <a:xfrm>
            <a:off x="6219056" y="1396397"/>
            <a:ext cx="1421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re-allocate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467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动态内存释放函数：</a:t>
            </a:r>
            <a:r>
              <a:rPr lang="en-US" altLang="zh-CN" dirty="0"/>
              <a:t> free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功能：释放</a:t>
            </a:r>
            <a:r>
              <a:rPr lang="en-US" altLang="zh-CN" dirty="0" err="1"/>
              <a:t>ptr</a:t>
            </a:r>
            <a:r>
              <a:rPr lang="zh-CN" altLang="en-US" dirty="0"/>
              <a:t>指向的动态分配的内存空间，如果</a:t>
            </a:r>
            <a:r>
              <a:rPr lang="en-US" altLang="zh-CN" dirty="0" err="1"/>
              <a:t>ptr</a:t>
            </a:r>
            <a:r>
              <a:rPr lang="zh-CN" altLang="en-US" dirty="0"/>
              <a:t>为</a:t>
            </a:r>
            <a:r>
              <a:rPr lang="en-US" altLang="zh-CN" dirty="0"/>
              <a:t>NULL</a:t>
            </a:r>
            <a:r>
              <a:rPr lang="zh-CN" altLang="en-US" dirty="0"/>
              <a:t>则什么也不做</a:t>
            </a:r>
            <a:endParaRPr lang="en-US" altLang="zh-CN" dirty="0"/>
          </a:p>
          <a:p>
            <a:pPr lvl="1"/>
            <a:r>
              <a:rPr lang="zh-CN" altLang="en-US" dirty="0"/>
              <a:t>参数：</a:t>
            </a:r>
            <a:r>
              <a:rPr lang="en-US" altLang="zh-CN" dirty="0" err="1"/>
              <a:t>ptr</a:t>
            </a:r>
            <a:r>
              <a:rPr lang="zh-CN" altLang="en-US" dirty="0"/>
              <a:t>指向已有的动态内存空间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44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1980311"/>
            <a:ext cx="3113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sp>
        <p:nvSpPr>
          <p:cNvPr id="9" name="Rectangle 8"/>
          <p:cNvSpPr/>
          <p:nvPr/>
        </p:nvSpPr>
        <p:spPr>
          <a:xfrm>
            <a:off x="782642" y="3585028"/>
            <a:ext cx="757871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j-lt"/>
                <a:ea typeface="微软雅黑" panose="020B0503020204020204" pitchFamily="34" charset="-122"/>
              </a:rPr>
              <a:t>注意：</a:t>
            </a:r>
            <a:endParaRPr lang="en-US" altLang="zh-CN" b="1" dirty="0">
              <a:solidFill>
                <a:srgbClr val="C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释放之后，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的内容（所存放的地址值）并不会改变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  <a:ea typeface="微软雅黑" panose="020B0503020204020204" pitchFamily="34" charset="-122"/>
              </a:rPr>
              <a:t>因此，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free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操作后需要设置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ptr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等于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NULL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，避免产生“无效指针”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F478B25-8BAC-6F4F-9BB1-E1C97303757B}"/>
              </a:ext>
            </a:extLst>
          </p:cNvPr>
          <p:cNvSpPr/>
          <p:nvPr/>
        </p:nvSpPr>
        <p:spPr>
          <a:xfrm>
            <a:off x="200961" y="4656775"/>
            <a:ext cx="902633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*)malloc(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分配一个有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50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</a:t>
            </a:r>
            <a:r>
              <a:rPr lang="en-US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整型的内存空间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= 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realloc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(p,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) ); 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再次调整为有</a:t>
            </a:r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100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个整型的内存空间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b="1" dirty="0">
                <a:latin typeface="Menlo" panose="020B0609030804020204" pitchFamily="49" charset="0"/>
              </a:rPr>
              <a:t>free(</a:t>
            </a:r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en-US" altLang="zh-CN" sz="1600" b="1" dirty="0"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600" b="1" dirty="0">
                <a:solidFill>
                  <a:srgbClr val="0F68A0"/>
                </a:solidFill>
                <a:latin typeface="Menlo" panose="020B0609030804020204" pitchFamily="49" charset="0"/>
              </a:rPr>
              <a:t>p</a:t>
            </a:r>
            <a:r>
              <a:rPr lang="zh-CN" altLang="en-US" sz="1600" b="1" dirty="0">
                <a:solidFill>
                  <a:srgbClr val="0F68A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=</a:t>
            </a:r>
            <a:r>
              <a:rPr lang="zh-CN" altLang="en-US" sz="1600" b="1" dirty="0">
                <a:latin typeface="Menlo" panose="020B0609030804020204" pitchFamily="49" charset="0"/>
              </a:rPr>
              <a:t> </a:t>
            </a:r>
            <a:r>
              <a:rPr lang="en-US" altLang="zh-CN" sz="1600" b="1" dirty="0">
                <a:latin typeface="Menlo" panose="020B0609030804020204" pitchFamily="49" charset="0"/>
              </a:rPr>
              <a:t>NULL;</a:t>
            </a:r>
            <a:endParaRPr lang="zh-CN" altLang="en-US" sz="1600" b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17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动态内存批量赋值：</a:t>
            </a:r>
            <a:r>
              <a:rPr lang="en-US" altLang="zh-CN" dirty="0" err="1"/>
              <a:t>memset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功能及参数：将已开辟内存空间 </a:t>
            </a:r>
            <a:r>
              <a:rPr lang="en-US" altLang="zh-CN" dirty="0"/>
              <a:t>s </a:t>
            </a:r>
            <a:r>
              <a:rPr lang="zh-CN" altLang="en-US" dirty="0"/>
              <a:t>的首 </a:t>
            </a:r>
            <a:r>
              <a:rPr lang="en-US" altLang="zh-CN" dirty="0"/>
              <a:t>n </a:t>
            </a:r>
            <a:r>
              <a:rPr lang="zh-CN" altLang="en-US" dirty="0"/>
              <a:t>个字节的值设为值 </a:t>
            </a:r>
            <a:r>
              <a:rPr lang="en-US" altLang="zh-CN" dirty="0"/>
              <a:t>c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内存拷贝：</a:t>
            </a:r>
            <a:r>
              <a:rPr lang="en-US" altLang="zh-CN" dirty="0" err="1"/>
              <a:t>memcpy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功能及参数：从</a:t>
            </a:r>
            <a:r>
              <a:rPr lang="en-US" altLang="zh-CN" dirty="0" err="1"/>
              <a:t>src</a:t>
            </a:r>
            <a:r>
              <a:rPr lang="zh-CN" altLang="en-US" dirty="0"/>
              <a:t>所指向的内存区域 拷贝 </a:t>
            </a:r>
            <a:r>
              <a:rPr lang="en-US" altLang="zh-CN" dirty="0"/>
              <a:t>count</a:t>
            </a:r>
            <a:r>
              <a:rPr lang="zh-CN" altLang="en-US" dirty="0"/>
              <a:t>个字节的内容 到</a:t>
            </a:r>
            <a:r>
              <a:rPr lang="en-US" altLang="zh-CN" dirty="0" err="1"/>
              <a:t>dest</a:t>
            </a:r>
            <a:r>
              <a:rPr lang="zh-CN" altLang="en-US" dirty="0"/>
              <a:t>所指向的内存区域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218360" y="1909023"/>
            <a:ext cx="56236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*s,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c, </a:t>
            </a:r>
            <a:r>
              <a:rPr lang="en" altLang="zh-CN" dirty="0" err="1">
                <a:solidFill>
                  <a:srgbClr val="5C2699"/>
                </a:solidFill>
                <a:latin typeface="Menlo" panose="020B0609030804020204" pitchFamily="49" charset="0"/>
              </a:rPr>
              <a:t>size_t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n);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311941" y="283911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solidFill>
                <a:srgbClr val="333333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F68A0"/>
                </a:solidFill>
                <a:latin typeface="Menlo" panose="020B0609030804020204" pitchFamily="49" charset="0"/>
              </a:rPr>
              <a:t>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  <a:p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memset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(a, </a:t>
            </a:r>
            <a:r>
              <a:rPr lang="en" altLang="zh-CN" dirty="0">
                <a:solidFill>
                  <a:srgbClr val="1C00CF"/>
                </a:solidFill>
                <a:latin typeface="Menlo" panose="020B0609030804020204" pitchFamily="49" charset="0"/>
              </a:rPr>
              <a:t>'/0'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(a));</a:t>
            </a:r>
          </a:p>
        </p:txBody>
      </p:sp>
      <p:sp>
        <p:nvSpPr>
          <p:cNvPr id="9" name="Rectangle 8"/>
          <p:cNvSpPr/>
          <p:nvPr/>
        </p:nvSpPr>
        <p:spPr>
          <a:xfrm>
            <a:off x="854545" y="4972415"/>
            <a:ext cx="79120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memcpy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dest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src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A0D91"/>
                </a:solidFill>
                <a:latin typeface="Menlo" panose="020B0609030804020204" pitchFamily="49" charset="0"/>
              </a:rPr>
              <a:t>unsigned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count);</a:t>
            </a:r>
          </a:p>
        </p:txBody>
      </p:sp>
      <p:sp>
        <p:nvSpPr>
          <p:cNvPr id="10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：基本函数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281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动态内存管理按程序员人为的指令进行，生命期由程序员决定，允许跨越函数。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动态内存分配和释放必须对应（</a:t>
            </a:r>
            <a:r>
              <a:rPr lang="zh-CN" altLang="en-US" dirty="0">
                <a:solidFill>
                  <a:srgbClr val="C00000"/>
                </a:solidFill>
              </a:rPr>
              <a:t>遵守实体生存周期必须不小于指针变量生存周期的原则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不释放内存会产生“内存泄漏”</a:t>
            </a:r>
            <a:endParaRPr lang="en-US" altLang="zh-CN" dirty="0"/>
          </a:p>
          <a:p>
            <a:pPr lvl="1"/>
            <a:r>
              <a:rPr lang="zh-CN" altLang="en-US" dirty="0"/>
              <a:t>再次释放已经释放的内存空间，会导致程序崩溃性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动态分配内存一般需要</a:t>
            </a:r>
            <a:r>
              <a:rPr lang="zh-CN" altLang="en-US" b="1" dirty="0">
                <a:solidFill>
                  <a:srgbClr val="C00000"/>
                </a:solidFill>
              </a:rPr>
              <a:t>人为的指令赋初始值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避免释放内存后出现“无效指针”，</a:t>
            </a:r>
            <a:r>
              <a:rPr lang="zh-CN" altLang="en-US" dirty="0"/>
              <a:t>应及时设置为空指针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：注意事项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1710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内容占位符 2"/>
          <p:cNvSpPr>
            <a:spLocks noGrp="1"/>
          </p:cNvSpPr>
          <p:nvPr>
            <p:ph idx="1"/>
          </p:nvPr>
        </p:nvSpPr>
        <p:spPr>
          <a:xfrm>
            <a:off x="0" y="1195818"/>
            <a:ext cx="4633168" cy="5262979"/>
          </a:xfr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sz="1200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sz="1200" dirty="0" err="1">
                <a:solidFill>
                  <a:srgbClr val="C41A16"/>
                </a:solidFill>
                <a:latin typeface="Menlo" panose="020B0609030804020204" pitchFamily="49" charset="0"/>
              </a:rPr>
              <a:t>stdlib.h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根据行、列动态生成一个二维数组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 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根据行、列动态销毁一个二维数组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sz="1200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级指针代表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//2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维数组的行列维度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"Please input m and n:"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sz="1200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主函数输入二维数组的维度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E0D6E"/>
                </a:solidFill>
                <a:latin typeface="Menlo" panose="020B0609030804020204" pitchFamily="49" charset="0"/>
              </a:rPr>
              <a:t>scanf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>
                <a:solidFill>
                  <a:srgbClr val="C41A16"/>
                </a:solidFill>
                <a:latin typeface="Menlo" panose="020B0609030804020204" pitchFamily="49" charset="0"/>
              </a:rPr>
              <a:t>"%d %d"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&amp;m, &amp;n);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函数调用生成一个动态二维数组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a =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(m,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引用动态数组的元素，进行赋值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 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j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j &lt; n;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j++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 *(*(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a+i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)+j))=</a:t>
            </a:r>
            <a:r>
              <a:rPr lang="en-US" altLang="zh-CN" sz="1200" dirty="0" err="1">
                <a:solidFill>
                  <a:srgbClr val="007400"/>
                </a:solidFill>
                <a:latin typeface="Menlo" panose="020B0609030804020204" pitchFamily="49" charset="0"/>
              </a:rPr>
              <a:t>i+j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    a[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][j] =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j;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200" dirty="0">
                <a:solidFill>
                  <a:srgbClr val="007400"/>
                </a:solidFill>
                <a:latin typeface="Menlo" panose="020B0609030804020204" pitchFamily="49" charset="0"/>
              </a:rPr>
              <a:t>释放空间的语句或者函数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26474B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(a, m,  n);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  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zh-CN" altLang="en-US" sz="1200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2186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393119F-56FC-4E5F-BF9B-AE794F4A4441}" type="slidenum">
              <a:rPr lang="en-US" altLang="zh-CN"/>
              <a:pPr eaLnBrk="1" hangingPunct="1"/>
              <a:t>47</a:t>
            </a:fld>
            <a:endParaRPr lang="en-US" altLang="zh-CN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6" name="矩形 4">
            <a:extLst>
              <a:ext uri="{FF2B5EF4-FFF2-40B4-BE49-F238E27FC236}">
                <a16:creationId xmlns:a16="http://schemas.microsoft.com/office/drawing/2014/main" id="{5A99C087-AC48-734D-8B86-6D8A6644C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2717579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CreatArray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p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 * m1);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*(p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= 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 * n1);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51A1BFB2-2760-CD47-9507-D9D609269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397" y="4889136"/>
            <a:ext cx="4767423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F68A0"/>
                </a:solidFill>
                <a:latin typeface="Menlo" panose="020B0609030804020204" pitchFamily="49" charset="0"/>
              </a:rPr>
              <a:t>DestroyArray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**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m1, 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n1)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sz="12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&lt; m1;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(*(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}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sz="1200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sz="1200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822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555176"/>
          </a:xfrm>
        </p:spPr>
        <p:txBody>
          <a:bodyPr>
            <a:normAutofit/>
          </a:bodyPr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48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2548" y="2047378"/>
            <a:ext cx="7552954" cy="36933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这里函数调用结束后内存丢失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Test1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仍然为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NULL</a:t>
            </a:r>
          </a:p>
          <a:p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GetMemory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运行错误</a:t>
            </a:r>
          </a:p>
          <a:p>
            <a:r>
              <a:rPr lang="zh-CN" altLang="en-US" dirty="0">
                <a:solidFill>
                  <a:srgbClr val="26474B"/>
                </a:solidFill>
                <a:latin typeface="Menlo" panose="020B0609030804020204" pitchFamily="49" charset="0"/>
              </a:rPr>
              <a:t>    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altLang="zh-CN" dirty="0">
              <a:solidFill>
                <a:srgbClr val="26474B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23443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跨函数内存申请：参数传递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74417" y="2093412"/>
            <a:ext cx="8540343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p,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*p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GetMemory2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(&amp;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 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参数是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&amp;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 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85471" y="5892886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深刻理解函数参数传递的本质</a:t>
            </a:r>
          </a:p>
        </p:txBody>
      </p:sp>
    </p:spTree>
    <p:extLst>
      <p:ext uri="{BB962C8B-B14F-4D97-AF65-F5344CB8AC3E}">
        <p14:creationId xmlns:p14="http://schemas.microsoft.com/office/powerpoint/2010/main" val="131695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77371" y="1348269"/>
            <a:ext cx="8403771" cy="2604096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指向数组的指针数组</a:t>
            </a:r>
            <a:r>
              <a:rPr lang="zh-CN" altLang="en-US" dirty="0"/>
              <a:t>，可以方便地处理高维数组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初始化：已知内存或者空指针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指针访问二维数组</a:t>
            </a:r>
            <a:r>
              <a:rPr lang="zh-CN" altLang="en-US" sz="2400" dirty="0">
                <a:solidFill>
                  <a:srgbClr val="FFFF00"/>
                </a:solidFill>
              </a:rPr>
              <a:t>：指向一维数组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9929" y="1781919"/>
            <a:ext cx="8090884" cy="175432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指向数组的指针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(*p)[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typedef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arr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p;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pPr marL="0" lvl="1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元素的数组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/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55600" lvl="1" indent="-355600"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元素是指针的数组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p[</a:t>
            </a:r>
            <a:r>
              <a:rPr lang="en-US" altLang="zh-CN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b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个元素，每个元素是 </a:t>
            </a:r>
            <a:r>
              <a:rPr lang="en-US" altLang="zh-CN" dirty="0" err="1">
                <a:solidFill>
                  <a:srgbClr val="AA0B9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*（指向整型变量的指针变量）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62858" y="3903894"/>
            <a:ext cx="86371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二维数组</a:t>
            </a:r>
            <a:endParaRPr lang="en-US" altLang="zh-CN" sz="1600" dirty="0">
              <a:solidFill>
                <a:srgbClr val="0074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-US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sz="1600" dirty="0">
                <a:solidFill>
                  <a:srgbClr val="007400"/>
                </a:solidFill>
                <a:latin typeface="Menlo" panose="020B0609030804020204" pitchFamily="49" charset="0"/>
              </a:rPr>
              <a:t>一维指针数组初始化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 </a:t>
            </a:r>
            <a:endParaRPr lang="zh-CN" altLang="en-US" sz="1600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lum contrast="20000"/>
          </a:blip>
          <a:stretch>
            <a:fillRect/>
          </a:stretch>
        </p:blipFill>
        <p:spPr>
          <a:xfrm>
            <a:off x="439921" y="4969540"/>
            <a:ext cx="3484234" cy="13836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2EFD88-C6B8-B944-BCF1-D702392B7BC4}"/>
              </a:ext>
            </a:extLst>
          </p:cNvPr>
          <p:cNvSpPr/>
          <p:nvPr/>
        </p:nvSpPr>
        <p:spPr>
          <a:xfrm>
            <a:off x="3776816" y="5165608"/>
            <a:ext cx="50939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zh-CN" altLang="en-US" dirty="0"/>
              <a:t>  </a:t>
            </a:r>
            <a:r>
              <a:rPr lang="en-US" altLang="zh-CN" dirty="0"/>
              <a:t>s[0]</a:t>
            </a:r>
            <a:r>
              <a:rPr lang="zh-CN" altLang="en-US" dirty="0"/>
              <a:t>：指向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zh-CN" altLang="en-US" dirty="0"/>
              <a:t>                                         </a:t>
            </a:r>
            <a:r>
              <a:rPr lang="en-US" altLang="zh-CN" dirty="0"/>
              <a:t>*s[0]</a:t>
            </a:r>
            <a:r>
              <a:rPr lang="zh-CN" altLang="en-US" dirty="0"/>
              <a:t>：         </a:t>
            </a:r>
            <a:r>
              <a:rPr lang="en-US" altLang="zh-CN" dirty="0"/>
              <a:t>a[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][</a:t>
            </a:r>
            <a:r>
              <a:rPr lang="en-US" altLang="zh-CN" dirty="0">
                <a:solidFill>
                  <a:srgbClr val="0000FF"/>
                </a:solidFill>
              </a:rPr>
              <a:t>0</a:t>
            </a:r>
            <a:r>
              <a:rPr lang="en-US" altLang="zh-CN" dirty="0"/>
              <a:t>]</a:t>
            </a:r>
            <a:endParaRPr lang="zh-CN" altLang="en-US" dirty="0"/>
          </a:p>
          <a:p>
            <a:pPr lvl="1" algn="r"/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j</a:t>
            </a:r>
            <a:r>
              <a:rPr lang="zh-CN" altLang="en-US" dirty="0"/>
              <a:t>：   指向</a:t>
            </a:r>
            <a:r>
              <a:rPr lang="en-US" altLang="zh-CN" dirty="0"/>
              <a:t>a[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endParaRPr lang="zh-CN" altLang="en-US" dirty="0"/>
          </a:p>
          <a:p>
            <a:pPr lvl="1" algn="r"/>
            <a:r>
              <a:rPr lang="pl-PL" altLang="zh-CN" dirty="0"/>
              <a:t>*(s[i]</a:t>
            </a:r>
            <a:r>
              <a:rPr lang="zh-CN" altLang="en-US" dirty="0"/>
              <a:t> </a:t>
            </a:r>
            <a:r>
              <a:rPr lang="pl-PL" altLang="zh-CN" dirty="0"/>
              <a:t>+</a:t>
            </a:r>
            <a:r>
              <a:rPr lang="zh-CN" altLang="en-US" dirty="0"/>
              <a:t> </a:t>
            </a:r>
            <a:r>
              <a:rPr lang="pl-PL" altLang="zh-CN" dirty="0"/>
              <a:t>j)</a:t>
            </a:r>
            <a:r>
              <a:rPr lang="zh-CN" altLang="pl-PL" dirty="0"/>
              <a:t>、</a:t>
            </a:r>
            <a:r>
              <a:rPr lang="pl-PL" altLang="zh-CN" dirty="0"/>
              <a:t> s[i][j] </a:t>
            </a:r>
            <a:r>
              <a:rPr lang="zh-CN" altLang="pl-PL" dirty="0"/>
              <a:t>、</a:t>
            </a:r>
            <a:r>
              <a:rPr lang="pl-PL" altLang="zh-CN" dirty="0"/>
              <a:t>*(*(</a:t>
            </a:r>
            <a:r>
              <a:rPr lang="pl-PL" altLang="zh-CN" dirty="0" err="1"/>
              <a:t>s+i</a:t>
            </a:r>
            <a:r>
              <a:rPr lang="pl-PL" altLang="zh-CN" dirty="0"/>
              <a:t>)+j)</a:t>
            </a:r>
            <a:r>
              <a:rPr lang="zh-CN" altLang="pl-PL" dirty="0"/>
              <a:t> ：</a:t>
            </a:r>
            <a:r>
              <a:rPr lang="zh-CN" altLang="en-US" dirty="0"/>
              <a:t>            </a:t>
            </a:r>
            <a:r>
              <a:rPr lang="pl-PL" altLang="zh-CN" dirty="0"/>
              <a:t>a[i][j]</a:t>
            </a:r>
            <a:r>
              <a:rPr lang="zh-CN" altLang="en-US" dirty="0"/>
              <a:t>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F9765B-F26C-5A4D-9CFC-1BA528680423}"/>
              </a:ext>
            </a:extLst>
          </p:cNvPr>
          <p:cNvSpPr txBox="1"/>
          <p:nvPr/>
        </p:nvSpPr>
        <p:spPr>
          <a:xfrm>
            <a:off x="5144046" y="2347187"/>
            <a:ext cx="3099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用法是否正确？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98858B1-BB0B-DF4A-809C-C11DC94F2873}"/>
              </a:ext>
            </a:extLst>
          </p:cNvPr>
          <p:cNvSpPr txBox="1"/>
          <p:nvPr/>
        </p:nvSpPr>
        <p:spPr>
          <a:xfrm>
            <a:off x="4001218" y="5004897"/>
            <a:ext cx="329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s[row][col]</a:t>
            </a:r>
            <a:r>
              <a:rPr kumimoji="1" lang="zh-CN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为什么是正确的？</a:t>
            </a:r>
          </a:p>
        </p:txBody>
      </p:sp>
    </p:spTree>
    <p:extLst>
      <p:ext uri="{BB962C8B-B14F-4D97-AF65-F5344CB8AC3E}">
        <p14:creationId xmlns:p14="http://schemas.microsoft.com/office/powerpoint/2010/main" val="322428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50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88930" y="2093412"/>
            <a:ext cx="8392212" cy="34163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F68A0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0F68A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p[] =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 world"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 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编译器将提出警告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   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 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所指向空间的生命周期小于</a:t>
            </a:r>
            <a:r>
              <a:rPr lang="en-US" altLang="zh-CN" dirty="0" err="1">
                <a:solidFill>
                  <a:srgbClr val="007400"/>
                </a:solidFill>
                <a:latin typeface="Menlo" panose="020B0609030804020204" pitchFamily="49" charset="0"/>
              </a:rPr>
              <a:t>str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自己的生命周期，错误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GetString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4745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跨函数内存申请：返回值</a:t>
            </a:r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51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动态内存管理</a:t>
            </a:r>
            <a:r>
              <a:rPr lang="zh-CN" altLang="en-US" sz="2400" dirty="0">
                <a:solidFill>
                  <a:srgbClr val="FFFF00"/>
                </a:solidFill>
              </a:rPr>
              <a:t>：实例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93484" y="1846474"/>
            <a:ext cx="8274655" cy="3970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p = 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*)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malloc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num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Test3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{</a:t>
            </a:r>
            <a:endParaRPr lang="en-US" altLang="zh-CN" dirty="0">
              <a:solidFill>
                <a:srgbClr val="AA0D91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NULL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26474B"/>
                </a:solidFill>
                <a:latin typeface="Menlo" panose="020B0609030804020204" pitchFamily="49" charset="0"/>
              </a:rPr>
              <a:t>GetMemory3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memset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(str,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100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sizeof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26474B"/>
                </a:solidFill>
                <a:latin typeface="Menlo" panose="020B0609030804020204" pitchFamily="49" charset="0"/>
              </a:rPr>
              <a:t>strcpy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"hello"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("%s", str);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2E0D6E"/>
                </a:solidFill>
                <a:latin typeface="Menlo" panose="020B0609030804020204" pitchFamily="49" charset="0"/>
              </a:rPr>
              <a:t>free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str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12365" y="589288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切忌传递来自栈的内存空间！！！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30313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：定义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52</a:t>
            </a:fld>
            <a:endParaRPr lang="zh-CN" altLang="en-US"/>
          </a:p>
        </p:txBody>
      </p:sp>
      <p:graphicFrame>
        <p:nvGraphicFramePr>
          <p:cNvPr id="7" name="Group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9632372"/>
              </p:ext>
            </p:extLst>
          </p:nvPr>
        </p:nvGraphicFramePr>
        <p:xfrm>
          <a:off x="633802" y="1581111"/>
          <a:ext cx="7882076" cy="4326387"/>
        </p:xfrm>
        <a:graphic>
          <a:graphicData uri="http://schemas.openxmlformats.org/drawingml/2006/table">
            <a:tbl>
              <a:tblPr/>
              <a:tblGrid>
                <a:gridCol w="1387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4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464"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含义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定义整型变量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a[n];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定义整型数组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a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，它有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2846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定义指针数组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，它由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个指向整型变量的指针元素组成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(*p)[n];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为指向含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n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个元素的一维整形数组的指针变量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464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f();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f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为带回整型函数值的函数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为返回一个指针值的函数，该指针指向整型数据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051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(*p)();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为指向函数的指针，该函数返回一个整型值，无参数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int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**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p;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69900" marR="0" lvl="0" indent="-469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微软雅黑" panose="020B0503020204020204" pitchFamily="34" charset="-122"/>
                          <a:cs typeface="Courier New" pitchFamily="49" charset="0"/>
                        </a:rPr>
                        <a:t>是一个指针变量，它指向一个指向整型变量的指针变量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微软雅黑" panose="020B0503020204020204" pitchFamily="34" charset="-122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219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算数运算</a:t>
            </a:r>
            <a:endParaRPr lang="en-US" altLang="zh-CN" dirty="0"/>
          </a:p>
          <a:p>
            <a:pPr lvl="1"/>
            <a:r>
              <a:rPr lang="zh-CN" altLang="en-US" dirty="0"/>
              <a:t>指针变量加（减）一个整数、自增自减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指针相减，计算指针间元素个数</a:t>
            </a:r>
            <a:endParaRPr lang="en-US" altLang="zh-CN" dirty="0"/>
          </a:p>
          <a:p>
            <a:r>
              <a:rPr lang="zh-CN" altLang="en-US" dirty="0"/>
              <a:t>比较运算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强制类型转换</a:t>
            </a:r>
            <a:endParaRPr lang="en-US" altLang="zh-CN" dirty="0"/>
          </a:p>
          <a:p>
            <a:pPr lvl="1"/>
            <a:r>
              <a:rPr lang="zh-CN" altLang="en-US" dirty="0"/>
              <a:t>编译器在赋值、参数传递、算术运算时不做自动类型转换</a:t>
            </a:r>
            <a:endParaRPr lang="en-US" altLang="zh-CN" dirty="0"/>
          </a:p>
          <a:p>
            <a:pPr lvl="1"/>
            <a:r>
              <a:rPr lang="zh-CN" altLang="en-US" dirty="0"/>
              <a:t>特定需要时可以进行强制类型转换，产生目标类型的临时指针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53</a:t>
            </a:fld>
            <a:endParaRPr lang="zh-CN" altLang="en-US"/>
          </a:p>
        </p:txBody>
      </p:sp>
      <p:sp>
        <p:nvSpPr>
          <p:cNvPr id="9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：运算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4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赋值时务必保证指向类型一致、指针级次一致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54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：赋值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9984" y="2083535"/>
            <a:ext cx="586985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a, array[10], matrix[3][4], 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p, *p1, *p2, *pp;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 = &amp;a;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将变量ａ的地址赋给ｐ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array;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首元素地址赋给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&amp;array[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];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array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第</a:t>
            </a:r>
            <a:r>
              <a:rPr lang="en-US" altLang="zh-CN" sz="2000" dirty="0" err="1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个元素的地址赋给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p1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；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//p1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都是指针变量，将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p2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的值赋给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p1</a:t>
            </a:r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pp = matrix;</a:t>
            </a:r>
            <a:r>
              <a:rPr lang="zh-CN" altLang="en-US" sz="2000" dirty="0"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将数组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matrix</a:t>
            </a:r>
            <a:r>
              <a:rPr lang="zh-CN" altLang="en-US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首行地址赋给</a:t>
            </a:r>
            <a:r>
              <a:rPr lang="en-US" altLang="zh-CN" sz="2000" dirty="0">
                <a:solidFill>
                  <a:srgbClr val="008000"/>
                </a:solidFill>
                <a:ea typeface="微软雅黑" panose="020B0503020204020204" pitchFamily="34" charset="-122"/>
              </a:rPr>
              <a:t>pp</a:t>
            </a:r>
            <a:endParaRPr lang="zh-CN" altLang="en-US" sz="2000" dirty="0">
              <a:solidFill>
                <a:srgbClr val="008000"/>
              </a:solidFill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max(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</a:p>
          <a:p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(*p) (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x, </a:t>
            </a:r>
            <a:r>
              <a:rPr lang="en-US" altLang="zh-CN" sz="2000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 y, float z);</a:t>
            </a:r>
            <a:endParaRPr lang="zh-CN" altLang="en-US" sz="2000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＝</a:t>
            </a:r>
            <a:r>
              <a:rPr lang="en-US" altLang="zh-CN" sz="2000" dirty="0">
                <a:latin typeface="+mj-lt"/>
                <a:ea typeface="微软雅黑" panose="020B0503020204020204" pitchFamily="34" charset="-122"/>
              </a:rPr>
              <a:t>max;</a:t>
            </a:r>
            <a:r>
              <a:rPr lang="zh-CN" altLang="en-US" sz="2000" dirty="0">
                <a:latin typeface="+mj-lt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//max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为已定义的函数，将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max</a:t>
            </a:r>
            <a:r>
              <a:rPr lang="zh-CN" altLang="en-US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的入口地址赋给</a:t>
            </a:r>
            <a:r>
              <a:rPr lang="en-US" altLang="zh-CN" sz="2000" dirty="0"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rPr>
              <a:t>p</a:t>
            </a:r>
            <a:endParaRPr lang="zh-CN" altLang="en-US" sz="2000" dirty="0">
              <a:solidFill>
                <a:srgbClr val="008000"/>
              </a:solidFill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3214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指向一个已知对象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指向空地址，即零地址或</a:t>
            </a:r>
            <a:r>
              <a:rPr lang="en-US" altLang="zh-CN" dirty="0"/>
              <a:t>NULL</a:t>
            </a:r>
          </a:p>
          <a:p>
            <a:pPr lvl="1"/>
            <a:r>
              <a:rPr lang="zh-CN" altLang="en-US" dirty="0"/>
              <a:t>用作初始化或操作前判断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指向未知对象</a:t>
            </a:r>
            <a:endParaRPr lang="en-US" altLang="zh-CN" dirty="0"/>
          </a:p>
          <a:p>
            <a:pPr lvl="1"/>
            <a:r>
              <a:rPr lang="zh-CN" altLang="en-US" dirty="0"/>
              <a:t>野指针：未进行初始化</a:t>
            </a:r>
            <a:endParaRPr lang="en-US" altLang="zh-CN" dirty="0"/>
          </a:p>
          <a:p>
            <a:pPr lvl="1"/>
            <a:r>
              <a:rPr lang="zh-CN" altLang="en-US" dirty="0"/>
              <a:t>迷途指针：指向对象内存释放或者访问数组越界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：状态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1470561" y="3493516"/>
            <a:ext cx="58698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NULL;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if (p != NULL) …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70561" y="1774561"/>
            <a:ext cx="5869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a;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              </a:t>
            </a:r>
            <a:r>
              <a:rPr lang="en-US" altLang="zh-CN" dirty="0" err="1">
                <a:latin typeface="+mj-lt"/>
                <a:ea typeface="微软雅黑" panose="020B0503020204020204" pitchFamily="34" charset="-122"/>
              </a:rPr>
              <a:t>int</a:t>
            </a:r>
            <a:r>
              <a:rPr lang="zh-CN" altLang="en-US" dirty="0">
                <a:latin typeface="+mj-lt"/>
                <a:ea typeface="微软雅黑" panose="020B0503020204020204" pitchFamily="34" charset="-122"/>
              </a:rPr>
              <a:t>*</a:t>
            </a:r>
            <a:r>
              <a:rPr lang="en-US" altLang="zh-CN" dirty="0">
                <a:latin typeface="+mj-lt"/>
                <a:ea typeface="微软雅黑" panose="020B0503020204020204" pitchFamily="34" charset="-122"/>
              </a:rPr>
              <a:t> p = &amp;a;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8316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可进行强制类型转换使之适合于被赋值的变量的类型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可以不做类型转换而指向任何类型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不可做算数运算、可做比较运算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56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</a:t>
            </a:r>
            <a:r>
              <a:rPr lang="en-US" altLang="zh-CN" sz="2400" dirty="0">
                <a:solidFill>
                  <a:srgbClr val="FFFF00"/>
                </a:solidFill>
              </a:rPr>
              <a:t>void</a:t>
            </a:r>
            <a:r>
              <a:rPr lang="zh-CN" altLang="en-US" sz="2400" dirty="0">
                <a:solidFill>
                  <a:srgbClr val="FFFF00"/>
                </a:solidFill>
              </a:rPr>
              <a:t>指针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70561" y="2027793"/>
            <a:ext cx="58698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lt"/>
                <a:ea typeface="微软雅黑" panose="020B0503020204020204" pitchFamily="34" charset="-122"/>
              </a:rPr>
              <a:t>例如：</a:t>
            </a:r>
            <a:endParaRPr lang="en-US" altLang="zh-CN" dirty="0">
              <a:latin typeface="+mj-lt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char* p1;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void* p2;</a:t>
            </a:r>
          </a:p>
          <a:p>
            <a:r>
              <a:rPr lang="en-US" altLang="zh-CN" dirty="0">
                <a:latin typeface="+mj-lt"/>
                <a:ea typeface="微软雅黑" panose="020B0503020204020204" pitchFamily="34" charset="-122"/>
              </a:rPr>
              <a:t>p1 = (char*)p2;</a:t>
            </a:r>
            <a:endParaRPr lang="zh-CN" altLang="en-US" dirty="0">
              <a:latin typeface="+mj-lt"/>
              <a:ea typeface="微软雅黑" panose="020B0503020204020204" pitchFamily="34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4706" y="4083542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ea typeface="微软雅黑" panose="020B0503020204020204" pitchFamily="34" charset="-122"/>
              </a:rPr>
              <a:t>例如：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void* pv1;</a:t>
            </a:r>
          </a:p>
          <a:p>
            <a:r>
              <a:rPr lang="en-US" altLang="zh-CN" dirty="0">
                <a:ea typeface="微软雅黑" panose="020B0503020204020204" pitchFamily="34" charset="-122"/>
              </a:rPr>
              <a:t>pv1 = &amp;x; </a:t>
            </a:r>
            <a:r>
              <a:rPr lang="en-US" altLang="zh-CN" dirty="0">
                <a:solidFill>
                  <a:srgbClr val="0081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008100"/>
                </a:solidFill>
                <a:ea typeface="微软雅黑" panose="020B0503020204020204" pitchFamily="34" charset="-122"/>
              </a:rPr>
              <a:t>无需指针类型转换</a:t>
            </a:r>
          </a:p>
        </p:txBody>
      </p:sp>
    </p:spTree>
    <p:extLst>
      <p:ext uri="{BB962C8B-B14F-4D97-AF65-F5344CB8AC3E}">
        <p14:creationId xmlns:p14="http://schemas.microsoft.com/office/powerpoint/2010/main" val="31336802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指针作为函数参数，与数组作函数参数类似</a:t>
            </a:r>
            <a:endParaRPr lang="en-US" altLang="zh-CN" dirty="0"/>
          </a:p>
          <a:p>
            <a:pPr lvl="1"/>
            <a:r>
              <a:rPr lang="zh-CN" altLang="en-US" dirty="0"/>
              <a:t>形参与实参传地址值、主调函数与被调函数共享内存，函数调用结束后操作结果保留</a:t>
            </a:r>
            <a:endParaRPr lang="en-US" altLang="zh-CN" dirty="0"/>
          </a:p>
          <a:p>
            <a:pPr lvl="1"/>
            <a:r>
              <a:rPr lang="zh-CN" altLang="en-US" dirty="0"/>
              <a:t>可以返回多个结果</a:t>
            </a:r>
            <a:endParaRPr lang="en-US" altLang="zh-CN" dirty="0"/>
          </a:p>
          <a:p>
            <a:pPr lvl="1"/>
            <a:r>
              <a:rPr lang="zh-CN" altLang="en-US" dirty="0"/>
              <a:t>不检查越界操作，需要传送数据大小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指针作为函数返回值</a:t>
            </a:r>
            <a:endParaRPr lang="en-US" altLang="zh-CN" dirty="0"/>
          </a:p>
          <a:p>
            <a:pPr lvl="1"/>
            <a:r>
              <a:rPr lang="zh-CN" altLang="en-US" dirty="0"/>
              <a:t>一旦使用，要特别注意指针的有效性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函数指针</a:t>
            </a:r>
            <a:endParaRPr lang="en-US" altLang="zh-CN" dirty="0"/>
          </a:p>
          <a:p>
            <a:pPr lvl="1"/>
            <a:r>
              <a:rPr lang="zh-CN" altLang="en-US" dirty="0"/>
              <a:t>一般用于根据用户需求选择特定函数的情形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57</a:t>
            </a:fld>
            <a:endParaRPr lang="zh-CN" altLang="en-US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指针小结</a:t>
            </a:r>
            <a:r>
              <a:rPr lang="zh-CN" altLang="en-US" sz="2400" dirty="0">
                <a:solidFill>
                  <a:srgbClr val="FFFF00"/>
                </a:solidFill>
              </a:rPr>
              <a:t>：指针与函数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7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685" y="1358428"/>
            <a:ext cx="8955315" cy="4828695"/>
          </a:xfrm>
        </p:spPr>
        <p:txBody>
          <a:bodyPr numCol="2">
            <a:normAutofit/>
          </a:bodyPr>
          <a:lstStyle/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>
                <a:latin typeface="+mj-lt"/>
              </a:rPr>
              <a:t>的含义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a[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r>
              <a:rPr lang="zh-CN" altLang="en-US" dirty="0"/>
              <a:t>的含义？ </a:t>
            </a:r>
            <a:endParaRPr lang="en-US" altLang="zh-CN" dirty="0"/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</a:p>
          <a:p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pt" dirty="0">
                <a:solidFill>
                  <a:srgbClr val="000000"/>
                </a:solidFill>
                <a:latin typeface="Menlo" panose="020B0609030804020204" pitchFamily="49" charset="0"/>
              </a:rPr>
              <a:t>的</a:t>
            </a:r>
            <a:r>
              <a:rPr lang="zh-CN" altLang="en-US" dirty="0">
                <a:latin typeface="+mj-lt"/>
              </a:rPr>
              <a:t>含义？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zh-CN" altLang="en-US" dirty="0">
                <a:latin typeface="+mj-lt"/>
              </a:rPr>
              <a:t>含义？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latin typeface="+mj-lt"/>
              </a:rPr>
              <a:t>的含义？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endParaRPr lang="en-US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</a:t>
            </a:r>
            <a:r>
              <a:rPr lang="zh-CN" altLang="en-US" dirty="0">
                <a:latin typeface="+mj-lt"/>
              </a:rPr>
              <a:t>含义？</a:t>
            </a:r>
            <a:endParaRPr lang="en-US" altLang="zh-CN" dirty="0">
              <a:latin typeface="+mj-l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*</a:t>
            </a:r>
            <a:r>
              <a:rPr lang="pt" altLang="zh-CN" dirty="0">
                <a:solidFill>
                  <a:srgbClr val="000000"/>
                </a:solidFill>
                <a:latin typeface="Menlo" panose="020B0609030804020204" pitchFamily="49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</a:t>
            </a:r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pt" altLang="zh-CN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-US" altLang="zh-CN" dirty="0">
                <a:latin typeface="Menlo" panose="020B0609030804020204" pitchFamily="49" charset="0"/>
              </a:rPr>
              <a:t>))</a:t>
            </a:r>
            <a:r>
              <a:rPr lang="zh-CN" altLang="en-US" dirty="0">
                <a:latin typeface="+mj-lt"/>
              </a:rPr>
              <a:t>含义？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475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接上页的思考，如果需要定义指针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与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p1</a:t>
            </a:r>
            <a:r>
              <a:rPr lang="zh-CN" altLang="en-US" dirty="0"/>
              <a:t>如何定义？ </a:t>
            </a:r>
            <a:r>
              <a:rPr lang="en-US" altLang="zh-CN" dirty="0"/>
              <a:t>p1++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p2</a:t>
            </a:r>
            <a:r>
              <a:rPr lang="zh-CN" altLang="en-US" dirty="0"/>
              <a:t>如何定义？</a:t>
            </a:r>
            <a:r>
              <a:rPr lang="en-US" altLang="zh-CN" dirty="0"/>
              <a:t> p2++ </a:t>
            </a:r>
            <a:r>
              <a:rPr lang="zh-CN" altLang="en-US" dirty="0"/>
              <a:t>含义</a:t>
            </a:r>
            <a:endParaRPr lang="en-US" altLang="zh-CN" dirty="0"/>
          </a:p>
          <a:p>
            <a:r>
              <a:rPr lang="zh-CN" altLang="en-US" dirty="0"/>
              <a:t>与**</a:t>
            </a:r>
            <a:r>
              <a:rPr lang="en-US" altLang="zh-CN" dirty="0"/>
              <a:t>a</a:t>
            </a:r>
            <a:r>
              <a:rPr lang="zh-CN" altLang="en-US" dirty="0"/>
              <a:t>同级的指针</a:t>
            </a:r>
            <a:r>
              <a:rPr lang="en-US" altLang="zh-CN" dirty="0"/>
              <a:t>p3</a:t>
            </a:r>
            <a:r>
              <a:rPr lang="zh-CN" altLang="en-US" dirty="0"/>
              <a:t>如何定义？</a:t>
            </a:r>
            <a:r>
              <a:rPr lang="en-US" altLang="zh-CN" dirty="0"/>
              <a:t> p3++ </a:t>
            </a:r>
            <a:r>
              <a:rPr lang="zh-CN" altLang="en-US" dirty="0"/>
              <a:t>含义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p1</a:t>
            </a:r>
            <a:r>
              <a:rPr lang="zh-CN" altLang="en-US" dirty="0"/>
              <a:t>、</a:t>
            </a:r>
            <a:r>
              <a:rPr lang="en-US" altLang="zh-CN" dirty="0"/>
              <a:t>p2</a:t>
            </a:r>
            <a:r>
              <a:rPr lang="zh-CN" altLang="en-US" dirty="0"/>
              <a:t>、</a:t>
            </a:r>
            <a:r>
              <a:rPr lang="en-US" altLang="zh-CN" dirty="0"/>
              <a:t>p3</a:t>
            </a:r>
            <a:r>
              <a:rPr lang="zh-CN" altLang="en-US" dirty="0"/>
              <a:t>的换算关系是什么？</a:t>
            </a:r>
          </a:p>
        </p:txBody>
      </p:sp>
      <p:sp>
        <p:nvSpPr>
          <p:cNvPr id="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指针访问高维数组</a:t>
            </a:r>
            <a:endParaRPr lang="zh-CN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890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315977" y="1847443"/>
            <a:ext cx="88280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7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8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9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15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16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 s[4] = {a[0], a[1], a[2], a[3]};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 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4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 = {&amp;a[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], &amp;a[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]};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pp = s;</a:t>
            </a:r>
          </a:p>
          <a:p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** means: (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*)* or pointer of (pointer of </a:t>
            </a:r>
            <a:r>
              <a:rPr lang="en" altLang="zh-CN" sz="1600" dirty="0" err="1">
                <a:solidFill>
                  <a:srgbClr val="007400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74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sz="1600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** pp = &amp;s[</a:t>
            </a:r>
            <a:r>
              <a:rPr lang="en" altLang="zh-CN" sz="16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" altLang="zh-CN" sz="1600" dirty="0">
                <a:solidFill>
                  <a:srgbClr val="000000"/>
                </a:solidFill>
                <a:latin typeface="Menlo" panose="020B0609030804020204" pitchFamily="49" charset="0"/>
              </a:rPr>
              <a:t>];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225" y="3478659"/>
            <a:ext cx="7234518" cy="2343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的首元素地址</a:t>
            </a:r>
            <a:endParaRPr lang="en-US" altLang="zh-CN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二级指针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pp</a:t>
            </a:r>
            <a:r>
              <a:rPr lang="zh-CN" altLang="en-US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指向一维指针数组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s[</a:t>
            </a:r>
            <a:r>
              <a:rPr lang="en-US" altLang="zh-CN" sz="2000" dirty="0" err="1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+mj-lt"/>
                <a:ea typeface="微软雅黑" panose="020B0503020204020204" pitchFamily="34" charset="-122"/>
              </a:rPr>
              <a:t>]</a:t>
            </a: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s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= &amp;s[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] </a:t>
            </a:r>
            <a:r>
              <a:rPr lang="zh-CN" altLang="en-US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 + </a:t>
            </a:r>
            <a:r>
              <a:rPr lang="en-US" altLang="zh-CN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endParaRPr lang="zh-CN" altLang="en-US" sz="2000" dirty="0">
              <a:solidFill>
                <a:srgbClr val="000000"/>
              </a:solidFill>
              <a:latin typeface="+mj-lt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*(pp + i)</a:t>
            </a:r>
            <a:r>
              <a:rPr lang="zh-CN" altLang="nn-NO" sz="2000" dirty="0">
                <a:solidFill>
                  <a:srgbClr val="000000"/>
                </a:solidFill>
                <a:latin typeface="Menlo" panose="020B0609030804020204" pitchFamily="49" charset="0"/>
              </a:rPr>
              <a:t>、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pp[i]</a:t>
            </a:r>
            <a:r>
              <a:rPr lang="zh-CN" altLang="nn-NO" sz="20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等价于</a:t>
            </a:r>
            <a:r>
              <a:rPr lang="nn-NO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s[i]</a:t>
            </a:r>
          </a:p>
        </p:txBody>
      </p:sp>
    </p:spTree>
    <p:extLst>
      <p:ext uri="{BB962C8B-B14F-4D97-AF65-F5344CB8AC3E}">
        <p14:creationId xmlns:p14="http://schemas.microsoft.com/office/powerpoint/2010/main" val="3234449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例如：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二级指针与一级指针数组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9F8-AAC9-45E9-9016-EB1C6FE97B92}" type="datetime1">
              <a:rPr lang="zh-CN" altLang="en-US" smtClean="0"/>
              <a:t>2020/11/5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《</a:t>
            </a:r>
            <a:r>
              <a:rPr lang="zh-CN" altLang="en-US"/>
              <a:t>计算机语言与程序设计</a:t>
            </a:r>
            <a:r>
              <a:rPr lang="en-US" altLang="zh-CN"/>
              <a:t>》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71E5F-B3DE-4457-8F57-E0F998074911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62717" y="1843184"/>
            <a:ext cx="8480985" cy="41960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000"/>
              </a:lnSpc>
              <a:defRPr>
                <a:solidFill>
                  <a:srgbClr val="008000"/>
                </a:solidFill>
                <a:latin typeface="+mj-lt"/>
                <a:ea typeface="微软雅黑" panose="020B0503020204020204" pitchFamily="34" charset="-122"/>
              </a:defRPr>
            </a:lvl1pPr>
            <a:lvl2pPr lvl="1">
              <a:lnSpc>
                <a:spcPts val="2000"/>
              </a:lnSpc>
              <a:defRPr>
                <a:latin typeface="+mj-lt"/>
                <a:ea typeface="微软雅黑" panose="020B0503020204020204" pitchFamily="34" charset="-122"/>
              </a:defRPr>
            </a:lvl2pPr>
          </a:lstStyle>
          <a:p>
            <a:r>
              <a:rPr lang="en-US" altLang="zh-CN" dirty="0">
                <a:solidFill>
                  <a:srgbClr val="643820"/>
                </a:solidFill>
                <a:latin typeface="Menlo" panose="020B0609030804020204" pitchFamily="49" charset="0"/>
              </a:rPr>
              <a:t>#include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&lt;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stdio.h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&gt;</a:t>
            </a:r>
            <a:endParaRPr lang="en-US" altLang="zh-CN" dirty="0">
              <a:solidFill>
                <a:srgbClr val="643820"/>
              </a:solidFill>
              <a:latin typeface="Menlo" panose="020B0609030804020204" pitchFamily="49" charset="0"/>
            </a:endParaRPr>
          </a:p>
          <a:p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F68A0"/>
                </a:solidFill>
                <a:latin typeface="Menlo" panose="020B0609030804020204" pitchFamily="49" charset="0"/>
              </a:rPr>
              <a:t>main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  <a:r>
              <a:rPr lang="zh-CN" altLang="en-US" dirty="0">
                <a:solidFill>
                  <a:srgbClr val="AA0D91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 name[] =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"follow me"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"basic"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"great wall"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  <a:endParaRPr lang="en-US" altLang="zh-CN" dirty="0">
              <a:solidFill>
                <a:srgbClr val="C41A16"/>
              </a:solidFill>
              <a:latin typeface="Menlo" panose="020B0609030804020204" pitchFamily="49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 err="1">
                <a:solidFill>
                  <a:srgbClr val="C41A16"/>
                </a:solidFill>
                <a:latin typeface="Menlo" panose="020B0609030804020204" pitchFamily="49" charset="0"/>
              </a:rPr>
              <a:t>fortran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"computer design"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};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char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** p;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for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altLang="zh-CN" dirty="0" err="1">
                <a:solidFill>
                  <a:srgbClr val="AA0D91"/>
                </a:solidFill>
                <a:latin typeface="Menlo" panose="020B0609030804020204" pitchFamily="49" charset="0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    p = name + </a:t>
            </a:r>
            <a:r>
              <a:rPr lang="en-US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二级指针行地址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altLang="zh-CN" dirty="0" err="1">
                <a:solidFill>
                  <a:srgbClr val="2E0D6E"/>
                </a:solidFill>
                <a:latin typeface="Menlo" panose="020B0609030804020204" pitchFamily="49" charset="0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altLang="zh-CN" dirty="0">
                <a:solidFill>
                  <a:srgbClr val="C41A16"/>
                </a:solidFill>
                <a:latin typeface="Menlo" panose="020B0609030804020204" pitchFamily="49" charset="0"/>
              </a:rPr>
              <a:t>"%s\n"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*p); </a:t>
            </a:r>
            <a:r>
              <a:rPr lang="en-US" altLang="zh-CN" dirty="0">
                <a:solidFill>
                  <a:srgbClr val="007400"/>
                </a:solidFill>
                <a:latin typeface="Menlo" panose="020B0609030804020204" pitchFamily="49" charset="0"/>
              </a:rPr>
              <a:t>//*p</a:t>
            </a:r>
            <a:r>
              <a:rPr lang="zh-CN" altLang="en-US" dirty="0">
                <a:solidFill>
                  <a:srgbClr val="007400"/>
                </a:solidFill>
                <a:latin typeface="Menlo" panose="020B0609030804020204" pitchFamily="49" charset="0"/>
              </a:rPr>
              <a:t>相当于一行数据</a:t>
            </a:r>
            <a:endParaRPr lang="zh-CN" alt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altLang="zh-CN" dirty="0">
                <a:solidFill>
                  <a:srgbClr val="AA0D91"/>
                </a:solidFill>
                <a:latin typeface="Menlo" panose="020B0609030804020204" pitchFamily="49" charset="0"/>
              </a:rPr>
              <a:t>return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altLang="zh-CN" dirty="0">
                <a:solidFill>
                  <a:srgbClr val="1C00CF"/>
                </a:solidFill>
                <a:latin typeface="Menlo" panose="020B0609030804020204" pitchFamily="49" charset="0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8402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36145</TotalTime>
  <Words>10031</Words>
  <Application>Microsoft Macintosh PowerPoint</Application>
  <PresentationFormat>全屏显示(4:3)</PresentationFormat>
  <Paragraphs>1121</Paragraphs>
  <Slides>57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67" baseType="lpstr">
      <vt:lpstr>Microsoft YaHei</vt:lpstr>
      <vt:lpstr>Microsoft YaHei</vt:lpstr>
      <vt:lpstr>Arial</vt:lpstr>
      <vt:lpstr>Calibri</vt:lpstr>
      <vt:lpstr>Calibri Light</vt:lpstr>
      <vt:lpstr>Menlo</vt:lpstr>
      <vt:lpstr>Times New Roman</vt:lpstr>
      <vt:lpstr>Verdana</vt:lpstr>
      <vt:lpstr>Wingdings</vt:lpstr>
      <vt:lpstr>Office Theme</vt:lpstr>
      <vt:lpstr>《计算机语言与程序设计》 第8周  指针第二讲</vt:lpstr>
      <vt:lpstr>数组名，大不同！！！</vt:lpstr>
      <vt:lpstr>数组名，大不同！！！</vt:lpstr>
      <vt:lpstr>指针访问二维数组：指向数组元素</vt:lpstr>
      <vt:lpstr>指针访问二维数组：指向一维数组</vt:lpstr>
      <vt:lpstr>指针访问高维数组</vt:lpstr>
      <vt:lpstr>指针访问高维数组</vt:lpstr>
      <vt:lpstr>二级指针与一级指针数组</vt:lpstr>
      <vt:lpstr>二级指针与一级指针数组</vt:lpstr>
      <vt:lpstr>二级指针与二维数组</vt:lpstr>
      <vt:lpstr>字符数组与字符指针</vt:lpstr>
      <vt:lpstr>字符数组与字符指针</vt:lpstr>
      <vt:lpstr>字符串数组与字符串指针</vt:lpstr>
      <vt:lpstr>字符串数组与字符串指针</vt:lpstr>
      <vt:lpstr>字符串数组与字符串指针</vt:lpstr>
      <vt:lpstr>字符串数组与字符串指针</vt:lpstr>
      <vt:lpstr>字符串数组与字符串指针</vt:lpstr>
      <vt:lpstr>指针作为函数参数</vt:lpstr>
      <vt:lpstr>指针作为函数参数：保留被调函数的结果</vt:lpstr>
      <vt:lpstr>指针作为函数参数：返回多个结果</vt:lpstr>
      <vt:lpstr>指针作为函数参数：规律总结</vt:lpstr>
      <vt:lpstr>指针作为函数参数：与数组作函数参数的异同</vt:lpstr>
      <vt:lpstr>指针作为函数参数：与数组作函数参数的异同</vt:lpstr>
      <vt:lpstr>指针作为函数参数：实例</vt:lpstr>
      <vt:lpstr>指针作为函数参数：与数组作函数参数的异同</vt:lpstr>
      <vt:lpstr>指针作为函数参数：const限定</vt:lpstr>
      <vt:lpstr>指针作为函数参数：一级指针实例</vt:lpstr>
      <vt:lpstr>指针作为函数参数：一级指针实例</vt:lpstr>
      <vt:lpstr>指针作为函数参数：二级指针实例</vt:lpstr>
      <vt:lpstr>指针作为函数参数：二级指针实例</vt:lpstr>
      <vt:lpstr>指针作为函数参数：二级指针实例</vt:lpstr>
      <vt:lpstr>指针作为函数参数：字符串</vt:lpstr>
      <vt:lpstr>返回指针值的函数</vt:lpstr>
      <vt:lpstr>返回指针值的函数</vt:lpstr>
      <vt:lpstr>返回指针值的函数：实例</vt:lpstr>
      <vt:lpstr>函数指针</vt:lpstr>
      <vt:lpstr>函数指针：赋值与引用操作</vt:lpstr>
      <vt:lpstr>函数指针：赋值与引用操作</vt:lpstr>
      <vt:lpstr>函数指针：应用实例</vt:lpstr>
      <vt:lpstr>动态内存管理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动态内存管理：基本函数</vt:lpstr>
      <vt:lpstr>动态内存管理：注意事项</vt:lpstr>
      <vt:lpstr>动态内存：实例</vt:lpstr>
      <vt:lpstr>动态内存管理：实例</vt:lpstr>
      <vt:lpstr>动态内存管理：实例</vt:lpstr>
      <vt:lpstr>动态内存管理：实例</vt:lpstr>
      <vt:lpstr>动态内存管理：实例</vt:lpstr>
      <vt:lpstr>指针小结：定义</vt:lpstr>
      <vt:lpstr>指针小结：运算</vt:lpstr>
      <vt:lpstr>指针小结：赋值</vt:lpstr>
      <vt:lpstr>指针小结：状态</vt:lpstr>
      <vt:lpstr>指针小结：void指针</vt:lpstr>
      <vt:lpstr>指针小结：指针与函数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Tsinghua</dc:creator>
  <cp:lastModifiedBy>Microsoft Office User</cp:lastModifiedBy>
  <cp:revision>1005</cp:revision>
  <dcterms:created xsi:type="dcterms:W3CDTF">2017-04-20T02:24:35Z</dcterms:created>
  <dcterms:modified xsi:type="dcterms:W3CDTF">2020-11-05T13:51:23Z</dcterms:modified>
</cp:coreProperties>
</file>