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ppt/notesSlides/notesSlide36.xml" ContentType="application/vnd.openxmlformats-officedocument.presentationml.notesSlide+xml"/>
  <Override PartName="/ppt/tags/tag29.xml" ContentType="application/vnd.openxmlformats-officedocument.presentationml.tags+xml"/>
  <Override PartName="/ppt/notesSlides/notesSlide37.xml" ContentType="application/vnd.openxmlformats-officedocument.presentationml.notesSlide+xml"/>
  <Override PartName="/ppt/tags/tag30.xml" ContentType="application/vnd.openxmlformats-officedocument.presentationml.tags+xml"/>
  <Override PartName="/ppt/notesSlides/notesSlide38.xml" ContentType="application/vnd.openxmlformats-officedocument.presentationml.notesSlide+xml"/>
  <Override PartName="/ppt/tags/tag31.xml" ContentType="application/vnd.openxmlformats-officedocument.presentationml.tags+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ppt/tags/tag3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8.xml" ContentType="application/vnd.openxmlformats-officedocument.presentationml.tags+xml"/>
  <Override PartName="/ppt/notesSlides/notesSlide47.xml" ContentType="application/vnd.openxmlformats-officedocument.presentationml.notesSlide+xml"/>
  <Override PartName="/ppt/tags/tag39.xml" ContentType="application/vnd.openxmlformats-officedocument.presentationml.tags+xml"/>
  <Override PartName="/ppt/notesSlides/notesSlide48.xml" ContentType="application/vnd.openxmlformats-officedocument.presentationml.notesSlide+xml"/>
  <Override PartName="/ppt/tags/tag40.xml" ContentType="application/vnd.openxmlformats-officedocument.presentationml.tags+xml"/>
  <Override PartName="/ppt/notesSlides/notesSlide49.xml" ContentType="application/vnd.openxmlformats-officedocument.presentationml.notesSlide+xml"/>
  <Override PartName="/ppt/tags/tag41.xml" ContentType="application/vnd.openxmlformats-officedocument.presentationml.tags+xml"/>
  <Override PartName="/ppt/notesSlides/notesSlide50.xml" ContentType="application/vnd.openxmlformats-officedocument.presentationml.notesSlide+xml"/>
  <Override PartName="/ppt/tags/tag42.xml" ContentType="application/vnd.openxmlformats-officedocument.presentationml.tags+xml"/>
  <Override PartName="/ppt/notesSlides/notesSlide51.xml" ContentType="application/vnd.openxmlformats-officedocument.presentationml.notesSlide+xml"/>
  <Override PartName="/ppt/tags/tag43.xml" ContentType="application/vnd.openxmlformats-officedocument.presentationml.tags+xml"/>
  <Override PartName="/ppt/notesSlides/notesSlide52.xml" ContentType="application/vnd.openxmlformats-officedocument.presentationml.notesSlide+xml"/>
  <Override PartName="/ppt/tags/tag44.xml" ContentType="application/vnd.openxmlformats-officedocument.presentationml.tags+xml"/>
  <Override PartName="/ppt/notesSlides/notesSlide53.xml" ContentType="application/vnd.openxmlformats-officedocument.presentationml.notesSlide+xml"/>
  <Override PartName="/ppt/tags/tag45.xml" ContentType="application/vnd.openxmlformats-officedocument.presentationml.tags+xml"/>
  <Override PartName="/ppt/notesSlides/notesSlide54.xml" ContentType="application/vnd.openxmlformats-officedocument.presentationml.notesSlide+xml"/>
  <Override PartName="/ppt/tags/tag4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47.xml" ContentType="application/vnd.openxmlformats-officedocument.presentationml.tags+xml"/>
  <Override PartName="/ppt/notesSlides/notesSlide57.xml" ContentType="application/vnd.openxmlformats-officedocument.presentationml.notesSlide+xml"/>
  <Override PartName="/ppt/tags/tag48.xml" ContentType="application/vnd.openxmlformats-officedocument.presentationml.tags+xml"/>
  <Override PartName="/ppt/notesSlides/notesSlide58.xml" ContentType="application/vnd.openxmlformats-officedocument.presentationml.notesSlide+xml"/>
  <Override PartName="/ppt/tags/tag49.xml" ContentType="application/vnd.openxmlformats-officedocument.presentationml.tags+xml"/>
  <Override PartName="/ppt/notesSlides/notesSlide59.xml" ContentType="application/vnd.openxmlformats-officedocument.presentationml.notesSlide+xml"/>
  <Override PartName="/ppt/tags/tag50.xml" ContentType="application/vnd.openxmlformats-officedocument.presentationml.tags+xml"/>
  <Override PartName="/ppt/notesSlides/notesSlide60.xml" ContentType="application/vnd.openxmlformats-officedocument.presentationml.notesSlide+xml"/>
  <Override PartName="/ppt/tags/tag51.xml" ContentType="application/vnd.openxmlformats-officedocument.presentationml.tags+xml"/>
  <Override PartName="/ppt/notesSlides/notesSlide61.xml" ContentType="application/vnd.openxmlformats-officedocument.presentationml.notesSlide+xml"/>
  <Override PartName="/ppt/tags/tag52.xml" ContentType="application/vnd.openxmlformats-officedocument.presentationml.tags+xml"/>
  <Override PartName="/ppt/notesSlides/notesSlide62.xml" ContentType="application/vnd.openxmlformats-officedocument.presentationml.notesSlide+xml"/>
  <Override PartName="/ppt/tags/tag53.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54.xml" ContentType="application/vnd.openxmlformats-officedocument.presentationml.tags+xml"/>
  <Override PartName="/ppt/notesSlides/notesSlide65.xml" ContentType="application/vnd.openxmlformats-officedocument.presentationml.notesSlide+xml"/>
  <Override PartName="/ppt/tags/tag55.xml" ContentType="application/vnd.openxmlformats-officedocument.presentationml.tags+xml"/>
  <Override PartName="/ppt/notesSlides/notesSlide66.xml" ContentType="application/vnd.openxmlformats-officedocument.presentationml.notesSlide+xml"/>
  <Override PartName="/ppt/tags/tag56.xml" ContentType="application/vnd.openxmlformats-officedocument.presentationml.tags+xml"/>
  <Override PartName="/ppt/notesSlides/notesSlide67.xml" ContentType="application/vnd.openxmlformats-officedocument.presentationml.notesSlide+xml"/>
  <Override PartName="/ppt/tags/tag57.xml" ContentType="application/vnd.openxmlformats-officedocument.presentationml.tags+xml"/>
  <Override PartName="/ppt/notesSlides/notesSlide68.xml" ContentType="application/vnd.openxmlformats-officedocument.presentationml.notesSlide+xml"/>
  <Override PartName="/ppt/tags/tag58.xml" ContentType="application/vnd.openxmlformats-officedocument.presentationml.tags+xml"/>
  <Override PartName="/ppt/notesSlides/notesSlide69.xml" ContentType="application/vnd.openxmlformats-officedocument.presentationml.notesSlide+xml"/>
  <Override PartName="/ppt/tags/tag59.xml" ContentType="application/vnd.openxmlformats-officedocument.presentationml.tags+xml"/>
  <Override PartName="/ppt/notesSlides/notesSlide70.xml" ContentType="application/vnd.openxmlformats-officedocument.presentationml.notesSlide+xml"/>
  <Override PartName="/ppt/tags/tag60.xml" ContentType="application/vnd.openxmlformats-officedocument.presentationml.tags+xml"/>
  <Override PartName="/ppt/notesSlides/notesSlide71.xml" ContentType="application/vnd.openxmlformats-officedocument.presentationml.notesSlide+xml"/>
  <Override PartName="/ppt/tags/tag61.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62.xml" ContentType="application/vnd.openxmlformats-officedocument.presentationml.tags+xml"/>
  <Override PartName="/ppt/notesSlides/notesSlide74.xml" ContentType="application/vnd.openxmlformats-officedocument.presentationml.notesSlide+xml"/>
  <Override PartName="/ppt/tags/tag63.xml" ContentType="application/vnd.openxmlformats-officedocument.presentationml.tags+xml"/>
  <Override PartName="/ppt/notesSlides/notesSlide75.xml" ContentType="application/vnd.openxmlformats-officedocument.presentationml.notesSlide+xml"/>
  <Override PartName="/ppt/tags/tag64.xml" ContentType="application/vnd.openxmlformats-officedocument.presentationml.tags+xml"/>
  <Override PartName="/ppt/notesSlides/notesSlide76.xml" ContentType="application/vnd.openxmlformats-officedocument.presentationml.notesSlide+xml"/>
  <Override PartName="/ppt/tags/tag65.xml" ContentType="application/vnd.openxmlformats-officedocument.presentationml.tags+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5" r:id="rId1"/>
  </p:sldMasterIdLst>
  <p:notesMasterIdLst>
    <p:notesMasterId r:id="rId79"/>
  </p:notesMasterIdLst>
  <p:sldIdLst>
    <p:sldId id="619" r:id="rId2"/>
    <p:sldId id="617" r:id="rId3"/>
    <p:sldId id="437" r:id="rId4"/>
    <p:sldId id="523" r:id="rId5"/>
    <p:sldId id="524" r:id="rId6"/>
    <p:sldId id="718" r:id="rId7"/>
    <p:sldId id="657" r:id="rId8"/>
    <p:sldId id="719" r:id="rId9"/>
    <p:sldId id="528" r:id="rId10"/>
    <p:sldId id="630" r:id="rId11"/>
    <p:sldId id="673" r:id="rId12"/>
    <p:sldId id="720" r:id="rId13"/>
    <p:sldId id="629" r:id="rId14"/>
    <p:sldId id="633" r:id="rId15"/>
    <p:sldId id="634" r:id="rId16"/>
    <p:sldId id="676" r:id="rId17"/>
    <p:sldId id="677" r:id="rId18"/>
    <p:sldId id="678" r:id="rId19"/>
    <p:sldId id="721" r:id="rId20"/>
    <p:sldId id="541" r:id="rId21"/>
    <p:sldId id="542" r:id="rId22"/>
    <p:sldId id="680" r:id="rId23"/>
    <p:sldId id="722" r:id="rId24"/>
    <p:sldId id="544" r:id="rId25"/>
    <p:sldId id="682" r:id="rId26"/>
    <p:sldId id="683" r:id="rId27"/>
    <p:sldId id="684" r:id="rId28"/>
    <p:sldId id="723" r:id="rId29"/>
    <p:sldId id="548" r:id="rId30"/>
    <p:sldId id="549" r:id="rId31"/>
    <p:sldId id="554" r:id="rId32"/>
    <p:sldId id="555" r:id="rId33"/>
    <p:sldId id="556" r:id="rId34"/>
    <p:sldId id="557" r:id="rId35"/>
    <p:sldId id="558" r:id="rId36"/>
    <p:sldId id="559" r:id="rId37"/>
    <p:sldId id="560" r:id="rId38"/>
    <p:sldId id="561" r:id="rId39"/>
    <p:sldId id="562" r:id="rId40"/>
    <p:sldId id="563" r:id="rId41"/>
    <p:sldId id="564" r:id="rId42"/>
    <p:sldId id="689" r:id="rId43"/>
    <p:sldId id="690" r:id="rId44"/>
    <p:sldId id="691" r:id="rId45"/>
    <p:sldId id="692" r:id="rId46"/>
    <p:sldId id="724" r:id="rId47"/>
    <p:sldId id="694" r:id="rId48"/>
    <p:sldId id="695" r:id="rId49"/>
    <p:sldId id="696" r:id="rId50"/>
    <p:sldId id="568" r:id="rId51"/>
    <p:sldId id="569" r:id="rId52"/>
    <p:sldId id="570" r:id="rId53"/>
    <p:sldId id="571" r:id="rId54"/>
    <p:sldId id="572" r:id="rId55"/>
    <p:sldId id="573" r:id="rId56"/>
    <p:sldId id="725" r:id="rId57"/>
    <p:sldId id="574" r:id="rId58"/>
    <p:sldId id="698" r:id="rId59"/>
    <p:sldId id="699" r:id="rId60"/>
    <p:sldId id="576" r:id="rId61"/>
    <p:sldId id="700" r:id="rId62"/>
    <p:sldId id="578" r:id="rId63"/>
    <p:sldId id="579" r:id="rId64"/>
    <p:sldId id="726" r:id="rId65"/>
    <p:sldId id="702" r:id="rId66"/>
    <p:sldId id="703" r:id="rId67"/>
    <p:sldId id="704" r:id="rId68"/>
    <p:sldId id="705" r:id="rId69"/>
    <p:sldId id="706" r:id="rId70"/>
    <p:sldId id="614" r:id="rId71"/>
    <p:sldId id="728" r:id="rId72"/>
    <p:sldId id="615" r:id="rId73"/>
    <p:sldId id="727" r:id="rId74"/>
    <p:sldId id="669" r:id="rId75"/>
    <p:sldId id="670" r:id="rId76"/>
    <p:sldId id="671" r:id="rId77"/>
    <p:sldId id="672" r:id="rId78"/>
  </p:sldIdLst>
  <p:sldSz cx="12192000" cy="6858000"/>
  <p:notesSz cx="6858000" cy="9144000"/>
  <p:defaultTextStyle>
    <a:defPPr>
      <a:defRPr lang="ko-KR"/>
    </a:defPPr>
    <a:lvl1pPr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0" autoAdjust="0"/>
    <p:restoredTop sz="83709" autoAdjust="0"/>
  </p:normalViewPr>
  <p:slideViewPr>
    <p:cSldViewPr showGuides="1">
      <p:cViewPr varScale="1">
        <p:scale>
          <a:sx n="111" d="100"/>
          <a:sy n="111" d="100"/>
        </p:scale>
        <p:origin x="280"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26723FF-B48C-D342-B306-41BB13B5323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3" name="日期占位符 2">
            <a:extLst>
              <a:ext uri="{FF2B5EF4-FFF2-40B4-BE49-F238E27FC236}">
                <a16:creationId xmlns:a16="http://schemas.microsoft.com/office/drawing/2014/main" id="{39A74DBD-AF81-8E4E-A7C1-E5FBDE4AA7B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i="0">
                <a:latin typeface="Microsoft YaHei Regular"/>
                <a:ea typeface="Microsoft YaHei" panose="020B0503020204020204" pitchFamily="34" charset="-122"/>
              </a:defRPr>
            </a:lvl1pPr>
          </a:lstStyle>
          <a:p>
            <a:pPr>
              <a:defRPr/>
            </a:pPr>
            <a:fld id="{02424D69-96C2-644C-851A-D75EF64AD5A1}" type="datetimeFigureOut">
              <a:rPr lang="zh-CN" altLang="en-US" smtClean="0"/>
              <a:pPr>
                <a:defRPr/>
              </a:pPr>
              <a:t>2020/12/18</a:t>
            </a:fld>
            <a:endParaRPr lang="zh-CN" altLang="en-US" dirty="0"/>
          </a:p>
        </p:txBody>
      </p:sp>
      <p:sp>
        <p:nvSpPr>
          <p:cNvPr id="4" name="幻灯片图像占位符 3">
            <a:extLst>
              <a:ext uri="{FF2B5EF4-FFF2-40B4-BE49-F238E27FC236}">
                <a16:creationId xmlns:a16="http://schemas.microsoft.com/office/drawing/2014/main" id="{C037BF79-A59D-EB46-B918-E64501972A3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FDA2AF8-B825-4B46-88C1-77111289060C}"/>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DA65D-183F-6848-8DA0-E85DF534147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7" name="灯片编号占位符 6">
            <a:extLst>
              <a:ext uri="{FF2B5EF4-FFF2-40B4-BE49-F238E27FC236}">
                <a16:creationId xmlns:a16="http://schemas.microsoft.com/office/drawing/2014/main" id="{9E864155-8447-C142-B50B-992169909E0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i="0">
                <a:latin typeface="Microsoft YaHei Regular"/>
                <a:ea typeface="Microsoft YaHei" panose="020B0503020204020204" pitchFamily="34" charset="-122"/>
              </a:defRPr>
            </a:lvl1pPr>
          </a:lstStyle>
          <a:p>
            <a:fld id="{035B9C2A-4EB3-9145-9C7A-AAFB80F050A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1pPr>
    <a:lvl2pPr marL="4572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2pPr>
    <a:lvl3pPr marL="9144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3pPr>
    <a:lvl4pPr marL="13716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4pPr>
    <a:lvl5pPr marL="18288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49A369A-A2B1-B545-A16D-E7BCBE5D99D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a16="http://schemas.microsoft.com/office/drawing/2014/main" id="{162F9AD9-A0C9-1A45-BBEA-8437F5343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Hei Regular" pitchFamily="2" charset="-122"/>
            </a:endParaRPr>
          </a:p>
        </p:txBody>
      </p:sp>
      <p:sp>
        <p:nvSpPr>
          <p:cNvPr id="15363" name="灯片编号占位符 3">
            <a:extLst>
              <a:ext uri="{FF2B5EF4-FFF2-40B4-BE49-F238E27FC236}">
                <a16:creationId xmlns:a16="http://schemas.microsoft.com/office/drawing/2014/main" id="{BB660B62-ADCC-6E46-9296-E3064FC575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a:spcBef>
                <a:spcPct val="0"/>
              </a:spcBef>
            </a:pPr>
            <a:fld id="{2E4FD13A-FE3F-1744-B81D-B7A498E58E9B}" type="slidenum">
              <a:rPr lang="zh-CN" altLang="en-US">
                <a:solidFill>
                  <a:srgbClr val="0000FF"/>
                </a:solidFill>
                <a:latin typeface="Microsoft YaHei Regular"/>
                <a:ea typeface="Microsoft YaHei" panose="020B0503020204020204" pitchFamily="34" charset="-122"/>
              </a:rPr>
              <a:pPr>
                <a:spcBef>
                  <a:spcPct val="0"/>
                </a:spcBef>
              </a:pPr>
              <a:t>1</a:t>
            </a:fld>
            <a:endParaRPr lang="zh-CN" altLang="en-US" dirty="0">
              <a:solidFill>
                <a:srgbClr val="0000FF"/>
              </a:solidFill>
              <a:latin typeface="Microsoft YaHei Regular"/>
              <a:ea typeface="Microsoft YaHe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434005B-9225-8842-8FB7-C9E02305D1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3D9A3C2-4F79-D24C-8FB5-594DD4608C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9939" name="灯片编号占位符 3">
            <a:extLst>
              <a:ext uri="{FF2B5EF4-FFF2-40B4-BE49-F238E27FC236}">
                <a16:creationId xmlns:a16="http://schemas.microsoft.com/office/drawing/2014/main" id="{DF3E4A82-9831-2648-BEA7-1252F59F4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112CA9C-A1F4-F14A-9F07-8DA1611DDBBD}" type="slidenum">
              <a:rPr lang="zh-CN" altLang="en-US">
                <a:solidFill>
                  <a:srgbClr val="0000FF"/>
                </a:solidFill>
                <a:latin typeface="Microsoft YaHei Bold"/>
                <a:ea typeface="Microsoft YaHei" panose="020B0503020204020204" pitchFamily="34" charset="-122"/>
              </a:rPr>
              <a:pPr>
                <a:spcBef>
                  <a:spcPct val="0"/>
                </a:spcBef>
              </a:pPr>
              <a:t>10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0420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3F3A4713-4E51-1745-A381-F5AD708BE6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2E6EA4CA-5922-0848-A92B-BB0647C30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2467" name="灯片编号占位符 3">
            <a:extLst>
              <a:ext uri="{FF2B5EF4-FFF2-40B4-BE49-F238E27FC236}">
                <a16:creationId xmlns:a16="http://schemas.microsoft.com/office/drawing/2014/main" id="{F5898A05-7CB9-FC46-87BD-C8B0BEF705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F06B0D3-CD62-B440-A007-69C70699FB1A}" type="slidenum">
              <a:rPr lang="zh-CN" altLang="en-US">
                <a:solidFill>
                  <a:srgbClr val="0000FF"/>
                </a:solidFill>
                <a:latin typeface="Microsoft YaHei Bold"/>
                <a:ea typeface="Microsoft YaHei" panose="020B0503020204020204" pitchFamily="34" charset="-122"/>
              </a:rPr>
              <a:pPr>
                <a:spcBef>
                  <a:spcPct val="0"/>
                </a:spcBef>
              </a:pPr>
              <a:t>11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133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16598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609326B1-3048-5F4F-AD30-85C66446E4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CE7D451F-4063-F54F-BE3A-3C9BCAFAA3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56323" name="灯片编号占位符 3">
            <a:extLst>
              <a:ext uri="{FF2B5EF4-FFF2-40B4-BE49-F238E27FC236}">
                <a16:creationId xmlns:a16="http://schemas.microsoft.com/office/drawing/2014/main" id="{4AFD2210-701C-A348-A698-8932A0BBEB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2DB8F29-F42A-D146-BAC8-3F6AD65FC125}" type="slidenum">
              <a:rPr lang="zh-CN" altLang="en-US">
                <a:solidFill>
                  <a:srgbClr val="0000FF"/>
                </a:solidFill>
                <a:latin typeface="Microsoft YaHei Bold"/>
                <a:ea typeface="Microsoft YaHei" panose="020B0503020204020204" pitchFamily="34" charset="-122"/>
              </a:rPr>
              <a:pPr>
                <a:spcBef>
                  <a:spcPct val="0"/>
                </a:spcBef>
              </a:pPr>
              <a:t>13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790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A7EB0118-67A9-F541-BCA8-C797B552E0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2E2F495D-3402-4240-94F8-D065F165C6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4515" name="灯片编号占位符 3">
            <a:extLst>
              <a:ext uri="{FF2B5EF4-FFF2-40B4-BE49-F238E27FC236}">
                <a16:creationId xmlns:a16="http://schemas.microsoft.com/office/drawing/2014/main" id="{6EFFA085-CA48-EF48-918E-E400DFEEFC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9325DF2-2EBC-6D4A-B4EC-2B924B2C0CE9}" type="slidenum">
              <a:rPr lang="zh-CN" altLang="en-US">
                <a:solidFill>
                  <a:srgbClr val="0000FF"/>
                </a:solidFill>
                <a:latin typeface="Microsoft YaHei Bold"/>
                <a:ea typeface="Microsoft YaHei" panose="020B0503020204020204" pitchFamily="34" charset="-122"/>
              </a:rPr>
              <a:pPr>
                <a:spcBef>
                  <a:spcPct val="0"/>
                </a:spcBef>
              </a:pPr>
              <a:t>14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14488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663AF121-EB67-3C46-88CA-A318AE6E77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F8FE4F8D-9B17-FE47-B51A-F6349F444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6563" name="灯片编号占位符 3">
            <a:extLst>
              <a:ext uri="{FF2B5EF4-FFF2-40B4-BE49-F238E27FC236}">
                <a16:creationId xmlns:a16="http://schemas.microsoft.com/office/drawing/2014/main" id="{FB2ED3C7-E6DD-0B41-B7A7-0E72BA9600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D7A8A16-1DBC-3446-BBF8-8C6CB5450F6B}" type="slidenum">
              <a:rPr lang="zh-CN" altLang="en-US">
                <a:solidFill>
                  <a:srgbClr val="0000FF"/>
                </a:solidFill>
                <a:latin typeface="Microsoft YaHei Bold"/>
                <a:ea typeface="Microsoft YaHei" panose="020B0503020204020204" pitchFamily="34" charset="-122"/>
              </a:rPr>
              <a:pPr>
                <a:spcBef>
                  <a:spcPct val="0"/>
                </a:spcBef>
              </a:pPr>
              <a:t>15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544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FF4B46C-8956-5348-9C9F-A1EB7B8AB7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8B502402-B1E7-5F41-B09E-B961F3D9A1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2707" name="灯片编号占位符 3">
            <a:extLst>
              <a:ext uri="{FF2B5EF4-FFF2-40B4-BE49-F238E27FC236}">
                <a16:creationId xmlns:a16="http://schemas.microsoft.com/office/drawing/2014/main" id="{B22F3FE7-A646-E143-8287-78E5767F40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EF6F1A2-412D-3C47-9D33-C946F4FF8D46}" type="slidenum">
              <a:rPr lang="zh-CN" altLang="en-US">
                <a:solidFill>
                  <a:srgbClr val="0000FF"/>
                </a:solidFill>
                <a:latin typeface="Microsoft YaHei Bold"/>
                <a:ea typeface="Microsoft YaHei" panose="020B0503020204020204" pitchFamily="34" charset="-122"/>
              </a:rPr>
              <a:pPr>
                <a:spcBef>
                  <a:spcPct val="0"/>
                </a:spcBef>
              </a:pPr>
              <a:t>16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0513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F3F0988B-0FCB-A64D-9CB2-B5AEC8A6EF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679CCF33-F826-AC40-B945-D7AF4B5A56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4755" name="灯片编号占位符 3">
            <a:extLst>
              <a:ext uri="{FF2B5EF4-FFF2-40B4-BE49-F238E27FC236}">
                <a16:creationId xmlns:a16="http://schemas.microsoft.com/office/drawing/2014/main" id="{AB7B0C1C-AEF9-3247-9F05-13E89B893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B0A5E75-87E3-424F-80E7-F58ECBBF43F4}" type="slidenum">
              <a:rPr lang="zh-CN" altLang="en-US">
                <a:solidFill>
                  <a:srgbClr val="0000FF"/>
                </a:solidFill>
                <a:latin typeface="Microsoft YaHei Bold"/>
                <a:ea typeface="Microsoft YaHei" panose="020B0503020204020204" pitchFamily="34" charset="-122"/>
              </a:rPr>
              <a:pPr>
                <a:spcBef>
                  <a:spcPct val="0"/>
                </a:spcBef>
              </a:pPr>
              <a:t>17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7854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AC2C1FC-E750-1D4A-B02D-C62114DE0C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F675EF78-BFEE-2541-9737-4DD6FE54DC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6803" name="灯片编号占位符 3">
            <a:extLst>
              <a:ext uri="{FF2B5EF4-FFF2-40B4-BE49-F238E27FC236}">
                <a16:creationId xmlns:a16="http://schemas.microsoft.com/office/drawing/2014/main" id="{10601755-41A5-1048-BB3B-B8F083A1CC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BB905A7-44A6-464B-83D4-12DA0C2A2275}" type="slidenum">
              <a:rPr lang="zh-CN" altLang="en-US">
                <a:solidFill>
                  <a:srgbClr val="0000FF"/>
                </a:solidFill>
                <a:latin typeface="Microsoft YaHei Bold"/>
                <a:ea typeface="Microsoft YaHei" panose="020B0503020204020204" pitchFamily="34" charset="-122"/>
              </a:rPr>
              <a:pPr>
                <a:spcBef>
                  <a:spcPct val="0"/>
                </a:spcBef>
              </a:pPr>
              <a:t>18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160429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0944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12552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D82B36CD-3B02-6441-A0DB-24C5211BB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13DF0BC2-57E3-0441-BCF9-D4575D49AC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0899" name="灯片编号占位符 3">
            <a:extLst>
              <a:ext uri="{FF2B5EF4-FFF2-40B4-BE49-F238E27FC236}">
                <a16:creationId xmlns:a16="http://schemas.microsoft.com/office/drawing/2014/main" id="{BB641006-AC86-0E4C-B833-3A9324BEF6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500650-DD95-2544-82B2-FF418752814B}" type="slidenum">
              <a:rPr lang="zh-CN" altLang="en-US">
                <a:solidFill>
                  <a:srgbClr val="0000FF"/>
                </a:solidFill>
                <a:latin typeface="Microsoft YaHei Bold"/>
                <a:ea typeface="Microsoft YaHei" panose="020B0503020204020204" pitchFamily="34" charset="-122"/>
              </a:rPr>
              <a:pPr>
                <a:spcBef>
                  <a:spcPct val="0"/>
                </a:spcBef>
              </a:pPr>
              <a:t>20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84427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82FECDE4-1D30-3B41-B2F5-1279A0043C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F727F003-4C17-5644-868E-90FBFD222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2947" name="灯片编号占位符 3">
            <a:extLst>
              <a:ext uri="{FF2B5EF4-FFF2-40B4-BE49-F238E27FC236}">
                <a16:creationId xmlns:a16="http://schemas.microsoft.com/office/drawing/2014/main" id="{2796C373-96A2-5849-BEC7-4E0009018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65BC496-E1A4-1944-AE5D-3BBDE41B372B}" type="slidenum">
              <a:rPr lang="zh-CN" altLang="en-US">
                <a:solidFill>
                  <a:srgbClr val="0000FF"/>
                </a:solidFill>
                <a:latin typeface="Microsoft YaHei Bold"/>
                <a:ea typeface="Microsoft YaHei" panose="020B0503020204020204" pitchFamily="34" charset="-122"/>
              </a:rPr>
              <a:pPr>
                <a:spcBef>
                  <a:spcPct val="0"/>
                </a:spcBef>
              </a:pPr>
              <a:t>21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9427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5565A4D0-8462-0146-9C43-27B46D28BE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F9227CFC-7B37-EE4A-8D54-D2760A5FA2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4995" name="灯片编号占位符 3">
            <a:extLst>
              <a:ext uri="{FF2B5EF4-FFF2-40B4-BE49-F238E27FC236}">
                <a16:creationId xmlns:a16="http://schemas.microsoft.com/office/drawing/2014/main" id="{3A1E0FFF-0391-E948-95E5-5C4AF71092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ADFE939-C967-B14D-A189-351C39B12237}" type="slidenum">
              <a:rPr lang="zh-CN" altLang="en-US">
                <a:solidFill>
                  <a:srgbClr val="0000FF"/>
                </a:solidFill>
                <a:latin typeface="Microsoft YaHei Bold"/>
                <a:ea typeface="Microsoft YaHei" panose="020B0503020204020204" pitchFamily="34" charset="-122"/>
              </a:rPr>
              <a:pPr>
                <a:spcBef>
                  <a:spcPct val="0"/>
                </a:spcBef>
              </a:pPr>
              <a:t>22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08612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77163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0F202169-ED93-AA40-B25F-46EEF0D584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C868136B-0D1E-CE47-8A5E-BCB50BDD23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9091" name="灯片编号占位符 3">
            <a:extLst>
              <a:ext uri="{FF2B5EF4-FFF2-40B4-BE49-F238E27FC236}">
                <a16:creationId xmlns:a16="http://schemas.microsoft.com/office/drawing/2014/main" id="{913C8EE0-F379-C040-88CB-F4C19381F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BC50B09-7EA8-6649-85A1-47ECF7A1D8A2}" type="slidenum">
              <a:rPr lang="zh-CN" altLang="en-US">
                <a:solidFill>
                  <a:srgbClr val="0000FF"/>
                </a:solidFill>
                <a:latin typeface="Microsoft YaHei Bold"/>
                <a:ea typeface="Microsoft YaHei" panose="020B0503020204020204" pitchFamily="34" charset="-122"/>
              </a:rPr>
              <a:pPr>
                <a:spcBef>
                  <a:spcPct val="0"/>
                </a:spcBef>
              </a:pPr>
              <a:t>24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23694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5F1EDECC-83AC-324C-B6E5-A925DA7CFC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CA57ED0C-536F-C045-9A29-34E699A153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1139" name="灯片编号占位符 3">
            <a:extLst>
              <a:ext uri="{FF2B5EF4-FFF2-40B4-BE49-F238E27FC236}">
                <a16:creationId xmlns:a16="http://schemas.microsoft.com/office/drawing/2014/main" id="{65353F49-C542-E043-BF33-9BD70A7BF9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913580-D080-B342-81C5-A4461A7DC8FE}" type="slidenum">
              <a:rPr lang="zh-CN" altLang="en-US">
                <a:solidFill>
                  <a:srgbClr val="0000FF"/>
                </a:solidFill>
                <a:latin typeface="Microsoft YaHei Bold"/>
                <a:ea typeface="Microsoft YaHei" panose="020B0503020204020204" pitchFamily="34" charset="-122"/>
              </a:rPr>
              <a:pPr>
                <a:spcBef>
                  <a:spcPct val="0"/>
                </a:spcBef>
              </a:pPr>
              <a:t>25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3986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682B74F8-CFD7-DE49-8B51-42D7C21854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7465EFF-5FDB-AF4A-A849-3F57455AAF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3187" name="灯片编号占位符 3">
            <a:extLst>
              <a:ext uri="{FF2B5EF4-FFF2-40B4-BE49-F238E27FC236}">
                <a16:creationId xmlns:a16="http://schemas.microsoft.com/office/drawing/2014/main" id="{E5CA7448-1A70-1C4A-B268-BC36112094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9A59CBD-D05D-B142-9E4F-43EB3674A59D}" type="slidenum">
              <a:rPr lang="zh-CN" altLang="en-US">
                <a:solidFill>
                  <a:srgbClr val="0000FF"/>
                </a:solidFill>
                <a:latin typeface="Microsoft YaHei Bold"/>
                <a:ea typeface="Microsoft YaHei" panose="020B0503020204020204" pitchFamily="34" charset="-122"/>
              </a:rPr>
              <a:pPr>
                <a:spcBef>
                  <a:spcPct val="0"/>
                </a:spcBef>
              </a:pPr>
              <a:t>26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45442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95233825-E1F8-9745-92FA-03D4FFB064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081C14A7-D24F-BB49-9098-8453DD8B38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5235" name="灯片编号占位符 3">
            <a:extLst>
              <a:ext uri="{FF2B5EF4-FFF2-40B4-BE49-F238E27FC236}">
                <a16:creationId xmlns:a16="http://schemas.microsoft.com/office/drawing/2014/main" id="{6F395411-3F47-3B4E-8866-576667E998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B484EDB-8BB9-9940-A7F5-66EA3EE27288}" type="slidenum">
              <a:rPr lang="zh-CN" altLang="en-US">
                <a:solidFill>
                  <a:srgbClr val="0000FF"/>
                </a:solidFill>
                <a:latin typeface="Microsoft YaHei Bold"/>
                <a:ea typeface="Microsoft YaHei" panose="020B0503020204020204" pitchFamily="34" charset="-122"/>
              </a:rPr>
              <a:pPr>
                <a:spcBef>
                  <a:spcPct val="0"/>
                </a:spcBef>
              </a:pPr>
              <a:t>27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13818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796579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22C429DF-E492-914D-AD5B-BB111CA44A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00261F8C-FF10-3B42-B3C9-6D3B7BDEFD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9331" name="灯片编号占位符 3">
            <a:extLst>
              <a:ext uri="{FF2B5EF4-FFF2-40B4-BE49-F238E27FC236}">
                <a16:creationId xmlns:a16="http://schemas.microsoft.com/office/drawing/2014/main" id="{620BAB52-D4AA-9F47-B386-A67B925F64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5DC781D-2824-DA4F-BDE5-2880BC8B2E9B}" type="slidenum">
              <a:rPr lang="zh-CN" altLang="en-US">
                <a:solidFill>
                  <a:srgbClr val="0000FF"/>
                </a:solidFill>
                <a:latin typeface="Microsoft YaHei Bold"/>
                <a:ea typeface="Microsoft YaHei" panose="020B0503020204020204" pitchFamily="34" charset="-122"/>
              </a:rPr>
              <a:pPr>
                <a:spcBef>
                  <a:spcPct val="0"/>
                </a:spcBef>
              </a:pPr>
              <a:t>29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92457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7EDE41D0-F04E-6248-8398-935E5E1F11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4EC15052-649C-F34A-AF04-F68C10068F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459" name="灯片编号占位符 3">
            <a:extLst>
              <a:ext uri="{FF2B5EF4-FFF2-40B4-BE49-F238E27FC236}">
                <a16:creationId xmlns:a16="http://schemas.microsoft.com/office/drawing/2014/main" id="{D98D53FC-9CEA-5C42-B40B-92B5DF3721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59F06C-B629-FB4A-8A15-93296844510C}" type="slidenum">
              <a:rPr lang="zh-CN" altLang="en-US">
                <a:solidFill>
                  <a:srgbClr val="0000FF"/>
                </a:solidFill>
                <a:latin typeface="Microsoft YaHei Bold"/>
                <a:ea typeface="Microsoft YaHei" panose="020B0503020204020204" pitchFamily="34" charset="-122"/>
              </a:rPr>
              <a:pPr>
                <a:spcBef>
                  <a:spcPct val="0"/>
                </a:spcBef>
              </a:pPr>
              <a:t>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22329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AFDBAF6B-C4E7-E343-B4A4-7F850598C2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D5D1EF55-D23C-AA4F-980D-388296F53B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01379" name="灯片编号占位符 3">
            <a:extLst>
              <a:ext uri="{FF2B5EF4-FFF2-40B4-BE49-F238E27FC236}">
                <a16:creationId xmlns:a16="http://schemas.microsoft.com/office/drawing/2014/main" id="{3DD2AEC6-FEAD-F54E-82C7-A73F268B4D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EF519B9-D83B-0945-BDD6-7F370B43F6D5}" type="slidenum">
              <a:rPr lang="zh-CN" altLang="en-US">
                <a:solidFill>
                  <a:srgbClr val="0000FF"/>
                </a:solidFill>
                <a:latin typeface="Microsoft YaHei Bold"/>
                <a:ea typeface="Microsoft YaHei" panose="020B0503020204020204" pitchFamily="34" charset="-122"/>
              </a:rPr>
              <a:pPr>
                <a:spcBef>
                  <a:spcPct val="0"/>
                </a:spcBef>
              </a:pPr>
              <a:t>30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69941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A2D056BE-1E00-1749-BFAA-312BE26CDE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BE3C744B-0E77-4244-8163-4C1BF6DC39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3667" name="灯片编号占位符 3">
            <a:extLst>
              <a:ext uri="{FF2B5EF4-FFF2-40B4-BE49-F238E27FC236}">
                <a16:creationId xmlns:a16="http://schemas.microsoft.com/office/drawing/2014/main" id="{3F8FF4C3-7CDD-AF41-BFC1-F49FF096CF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64DFB4B-5D03-504A-B038-9BC352805DD1}" type="slidenum">
              <a:rPr lang="zh-CN" altLang="en-US">
                <a:solidFill>
                  <a:srgbClr val="0000FF"/>
                </a:solidFill>
                <a:latin typeface="Microsoft YaHei Bold"/>
                <a:ea typeface="Microsoft YaHei" panose="020B0503020204020204" pitchFamily="34" charset="-122"/>
              </a:rPr>
              <a:pPr>
                <a:spcBef>
                  <a:spcPct val="0"/>
                </a:spcBef>
              </a:pPr>
              <a:t>31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61777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72B0AB79-4D65-7148-B8C9-8DE32D04AB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2FA46F8A-080E-594D-847E-0A07DE8E2E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5715" name="灯片编号占位符 3">
            <a:extLst>
              <a:ext uri="{FF2B5EF4-FFF2-40B4-BE49-F238E27FC236}">
                <a16:creationId xmlns:a16="http://schemas.microsoft.com/office/drawing/2014/main" id="{C8EDBE45-8A5A-0240-82B8-CEBEFAF1E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FD9678D-99E1-9249-BE4C-6BF9F5A4EFBE}" type="slidenum">
              <a:rPr lang="zh-CN" altLang="en-US">
                <a:solidFill>
                  <a:srgbClr val="0000FF"/>
                </a:solidFill>
                <a:latin typeface="Microsoft YaHei Bold"/>
                <a:ea typeface="Microsoft YaHei" panose="020B0503020204020204" pitchFamily="34" charset="-122"/>
              </a:rPr>
              <a:pPr>
                <a:spcBef>
                  <a:spcPct val="0"/>
                </a:spcBef>
              </a:pPr>
              <a:t>32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69708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726E869C-4DA7-864B-9670-103BCD0237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0E2110E4-1661-9944-87FC-1C140E2246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7763" name="灯片编号占位符 3">
            <a:extLst>
              <a:ext uri="{FF2B5EF4-FFF2-40B4-BE49-F238E27FC236}">
                <a16:creationId xmlns:a16="http://schemas.microsoft.com/office/drawing/2014/main" id="{7584AAD2-AEB1-874F-8979-6135401A1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4EBD83D-F22F-454D-93E6-06F0FD3401C0}" type="slidenum">
              <a:rPr lang="zh-CN" altLang="en-US">
                <a:solidFill>
                  <a:srgbClr val="0000FF"/>
                </a:solidFill>
                <a:latin typeface="Microsoft YaHei Bold"/>
                <a:ea typeface="Microsoft YaHei" panose="020B0503020204020204" pitchFamily="34" charset="-122"/>
              </a:rPr>
              <a:pPr>
                <a:spcBef>
                  <a:spcPct val="0"/>
                </a:spcBef>
              </a:pPr>
              <a:t>33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71078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90F2EC03-B8DF-7841-8A48-261B79A7C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0D45BF06-0759-014C-9780-7DF23D92A3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9811" name="灯片编号占位符 3">
            <a:extLst>
              <a:ext uri="{FF2B5EF4-FFF2-40B4-BE49-F238E27FC236}">
                <a16:creationId xmlns:a16="http://schemas.microsoft.com/office/drawing/2014/main" id="{B4757991-1AE2-FB4F-9543-3EF25E543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A76B20-B653-DE43-935B-EB8E440B3A5D}" type="slidenum">
              <a:rPr lang="zh-CN" altLang="en-US">
                <a:solidFill>
                  <a:srgbClr val="0000FF"/>
                </a:solidFill>
                <a:latin typeface="Microsoft YaHei Bold"/>
                <a:ea typeface="Microsoft YaHei" panose="020B0503020204020204" pitchFamily="34" charset="-122"/>
              </a:rPr>
              <a:pPr>
                <a:spcBef>
                  <a:spcPct val="0"/>
                </a:spcBef>
              </a:pPr>
              <a:t>34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39462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A0AFBBF1-16DC-E84F-92B1-0AAB3F7F82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46D5032F-3AB1-5E4E-860D-172936F947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1859" name="灯片编号占位符 3">
            <a:extLst>
              <a:ext uri="{FF2B5EF4-FFF2-40B4-BE49-F238E27FC236}">
                <a16:creationId xmlns:a16="http://schemas.microsoft.com/office/drawing/2014/main" id="{06308B0B-9060-9D43-BE58-618A7A4FB2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E0EBA30-3D5B-204B-A7FE-C3CB976E5E0A}" type="slidenum">
              <a:rPr lang="zh-CN" altLang="en-US">
                <a:solidFill>
                  <a:srgbClr val="0000FF"/>
                </a:solidFill>
                <a:latin typeface="Microsoft YaHei Bold"/>
                <a:ea typeface="Microsoft YaHei" panose="020B0503020204020204" pitchFamily="34" charset="-122"/>
              </a:rPr>
              <a:pPr>
                <a:spcBef>
                  <a:spcPct val="0"/>
                </a:spcBef>
              </a:pPr>
              <a:t>35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18075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ED886E56-5E08-1F47-B8DC-318CBB9FCE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EBB38004-5777-044B-A832-9D780A7CF3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3907" name="灯片编号占位符 3">
            <a:extLst>
              <a:ext uri="{FF2B5EF4-FFF2-40B4-BE49-F238E27FC236}">
                <a16:creationId xmlns:a16="http://schemas.microsoft.com/office/drawing/2014/main" id="{6BFC9DA5-5B40-7348-A56B-31F6FAEAB6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4F78BF-570D-8745-A571-4BE32F543086}" type="slidenum">
              <a:rPr lang="zh-CN" altLang="en-US">
                <a:solidFill>
                  <a:srgbClr val="0000FF"/>
                </a:solidFill>
                <a:latin typeface="Microsoft YaHei Bold"/>
                <a:ea typeface="Microsoft YaHei" panose="020B0503020204020204" pitchFamily="34" charset="-122"/>
              </a:rPr>
              <a:pPr>
                <a:spcBef>
                  <a:spcPct val="0"/>
                </a:spcBef>
              </a:pPr>
              <a:t>36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21150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CACB3996-ABAB-BB4D-B34A-7080D5D9D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7334B323-2CB0-F44E-B2C9-5FB9E19C14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5955" name="灯片编号占位符 3">
            <a:extLst>
              <a:ext uri="{FF2B5EF4-FFF2-40B4-BE49-F238E27FC236}">
                <a16:creationId xmlns:a16="http://schemas.microsoft.com/office/drawing/2014/main" id="{96ED072A-CB41-1743-88F4-A4F96D33CC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352C697-5E49-AC46-969D-DBB783B999AA}" type="slidenum">
              <a:rPr lang="zh-CN" altLang="en-US">
                <a:solidFill>
                  <a:srgbClr val="0000FF"/>
                </a:solidFill>
                <a:latin typeface="Microsoft YaHei Bold"/>
                <a:ea typeface="Microsoft YaHei" panose="020B0503020204020204" pitchFamily="34" charset="-122"/>
              </a:rPr>
              <a:pPr>
                <a:spcBef>
                  <a:spcPct val="0"/>
                </a:spcBef>
              </a:pPr>
              <a:t>37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64302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6E895ADE-2A2D-F947-869D-3E80A54C22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BDF26E4F-1D51-CB43-94D1-CB5E6BD50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8003" name="灯片编号占位符 3">
            <a:extLst>
              <a:ext uri="{FF2B5EF4-FFF2-40B4-BE49-F238E27FC236}">
                <a16:creationId xmlns:a16="http://schemas.microsoft.com/office/drawing/2014/main" id="{BADE11F8-EDB2-FC4B-8F36-E22194752A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1826EFE-8008-D64F-8C63-D4E713CFF0C2}" type="slidenum">
              <a:rPr lang="zh-CN" altLang="en-US">
                <a:solidFill>
                  <a:srgbClr val="0000FF"/>
                </a:solidFill>
                <a:latin typeface="Microsoft YaHei Bold"/>
                <a:ea typeface="Microsoft YaHei" panose="020B0503020204020204" pitchFamily="34" charset="-122"/>
              </a:rPr>
              <a:pPr>
                <a:spcBef>
                  <a:spcPct val="0"/>
                </a:spcBef>
              </a:pPr>
              <a:t>38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918044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59B91C71-B07B-AD4E-A5DC-C5AED5D206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9C51E9F3-97DC-5148-AE72-F310A4E53F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0051" name="灯片编号占位符 3">
            <a:extLst>
              <a:ext uri="{FF2B5EF4-FFF2-40B4-BE49-F238E27FC236}">
                <a16:creationId xmlns:a16="http://schemas.microsoft.com/office/drawing/2014/main" id="{0A1BA10C-088A-2249-883E-6109C89049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FC1455-B22E-6740-A944-C55C10324741}" type="slidenum">
              <a:rPr lang="zh-CN" altLang="en-US">
                <a:solidFill>
                  <a:srgbClr val="0000FF"/>
                </a:solidFill>
                <a:latin typeface="Microsoft YaHei Bold"/>
                <a:ea typeface="Microsoft YaHei" panose="020B0503020204020204" pitchFamily="34" charset="-122"/>
              </a:rPr>
              <a:pPr>
                <a:spcBef>
                  <a:spcPct val="0"/>
                </a:spcBef>
              </a:pPr>
              <a:t>39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2322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3CB2968F-E250-AC43-95FB-488F5083A3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D2AC081A-707C-A449-A98B-EB0AEF4327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3555" name="灯片编号占位符 3">
            <a:extLst>
              <a:ext uri="{FF2B5EF4-FFF2-40B4-BE49-F238E27FC236}">
                <a16:creationId xmlns:a16="http://schemas.microsoft.com/office/drawing/2014/main" id="{DB9E6128-A37A-714E-A5C9-6C51D4C628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2F6831-A3D5-4047-B52B-284F908450E0}" type="slidenum">
              <a:rPr lang="zh-CN" altLang="en-US">
                <a:solidFill>
                  <a:srgbClr val="0000FF"/>
                </a:solidFill>
                <a:latin typeface="Microsoft YaHei Bold"/>
                <a:ea typeface="Microsoft YaHei" panose="020B0503020204020204" pitchFamily="34" charset="-122"/>
              </a:rPr>
              <a:pPr>
                <a:spcBef>
                  <a:spcPct val="0"/>
                </a:spcBef>
              </a:pPr>
              <a:t>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62581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5BB971DD-610D-0D43-A9D5-1221F19FA2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C8B931E1-1783-9347-A555-E73912A0ED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2099" name="灯片编号占位符 3">
            <a:extLst>
              <a:ext uri="{FF2B5EF4-FFF2-40B4-BE49-F238E27FC236}">
                <a16:creationId xmlns:a16="http://schemas.microsoft.com/office/drawing/2014/main" id="{853742FC-5ABD-7C45-B13A-D2DDC11DD2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C3D9930-28A6-0E46-B1F3-E7AC8890FCB8}" type="slidenum">
              <a:rPr lang="zh-CN" altLang="en-US">
                <a:solidFill>
                  <a:srgbClr val="0000FF"/>
                </a:solidFill>
                <a:latin typeface="Microsoft YaHei Bold"/>
                <a:ea typeface="Microsoft YaHei" panose="020B0503020204020204" pitchFamily="34" charset="-122"/>
              </a:rPr>
              <a:pPr>
                <a:spcBef>
                  <a:spcPct val="0"/>
                </a:spcBef>
              </a:pPr>
              <a:t>40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97484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4AD8785F-08BD-1040-A0F9-DB1D60B913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DB57F7AF-FDB4-834D-B183-3ACCABEC44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4147" name="灯片编号占位符 3">
            <a:extLst>
              <a:ext uri="{FF2B5EF4-FFF2-40B4-BE49-F238E27FC236}">
                <a16:creationId xmlns:a16="http://schemas.microsoft.com/office/drawing/2014/main" id="{E7658225-0B3C-6342-98F4-955E839143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A077FE-45DE-734C-AC9E-2DF33095F1A9}" type="slidenum">
              <a:rPr lang="zh-CN" altLang="en-US">
                <a:solidFill>
                  <a:srgbClr val="0000FF"/>
                </a:solidFill>
                <a:latin typeface="Microsoft YaHei Bold"/>
                <a:ea typeface="Microsoft YaHei" panose="020B0503020204020204" pitchFamily="34" charset="-122"/>
              </a:rPr>
              <a:pPr>
                <a:spcBef>
                  <a:spcPct val="0"/>
                </a:spcBef>
              </a:pPr>
              <a:t>41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52608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F630C59D-83F4-BA4C-8880-88AA04EC50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60821B28-09CC-F046-8BA4-02DF7516E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EB44BE28-3125-E040-9B49-5460BC6AF7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5ABDDFB-53B9-D947-BC39-A20DBC154620}" type="slidenum">
              <a:rPr lang="zh-CN" altLang="en-US">
                <a:solidFill>
                  <a:srgbClr val="0000FF"/>
                </a:solidFill>
                <a:latin typeface="Microsoft YaHei Bold"/>
                <a:ea typeface="Microsoft YaHei" panose="020B0503020204020204" pitchFamily="34" charset="-122"/>
              </a:rPr>
              <a:pPr>
                <a:spcBef>
                  <a:spcPct val="0"/>
                </a:spcBef>
              </a:pPr>
              <a:t>42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8156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55BD1F31-D4C7-F143-AC6E-0D10DA003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52718B1F-5720-0549-A560-DF4D5AD52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2943FAD4-EA27-0E48-82A2-7B5471EAE2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C728792-5B48-5143-AB9D-3910CDF77C34}" type="slidenum">
              <a:rPr lang="zh-CN" altLang="en-US">
                <a:solidFill>
                  <a:srgbClr val="0000FF"/>
                </a:solidFill>
                <a:latin typeface="Microsoft YaHei Bold"/>
                <a:ea typeface="Microsoft YaHei" panose="020B0503020204020204" pitchFamily="34" charset="-122"/>
              </a:rPr>
              <a:pPr>
                <a:spcBef>
                  <a:spcPct val="0"/>
                </a:spcBef>
              </a:pPr>
              <a:t>43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27937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8F267575-0E7D-0548-91F1-4D6D305CD7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504AB773-EB61-E24B-8AA5-91A914792F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D9871D6C-80DF-294D-81F6-5B43680CB1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4BC1D21-7827-6C4C-9FED-AA1F32E4138E}" type="slidenum">
              <a:rPr lang="zh-CN" altLang="en-US">
                <a:solidFill>
                  <a:srgbClr val="0000FF"/>
                </a:solidFill>
                <a:latin typeface="Microsoft YaHei Bold"/>
                <a:ea typeface="Microsoft YaHei" panose="020B0503020204020204" pitchFamily="34" charset="-122"/>
              </a:rPr>
              <a:pPr>
                <a:spcBef>
                  <a:spcPct val="0"/>
                </a:spcBef>
              </a:pPr>
              <a:t>44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693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B03D477F-36A3-684A-8993-9A8D28F55A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5CDA8B53-0233-0941-87B7-D8B6DA632E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421FFEA2-7EC1-F745-964F-DD59B82430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5EC747-B267-A444-ABAF-367D169AF862}" type="slidenum">
              <a:rPr lang="zh-CN" altLang="en-US">
                <a:solidFill>
                  <a:srgbClr val="0000FF"/>
                </a:solidFill>
                <a:latin typeface="Microsoft YaHei Bold"/>
                <a:ea typeface="Microsoft YaHei" panose="020B0503020204020204" pitchFamily="34" charset="-122"/>
              </a:rPr>
              <a:pPr>
                <a:spcBef>
                  <a:spcPct val="0"/>
                </a:spcBef>
              </a:pPr>
              <a:t>45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73466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46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46801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BB2188B4-DD10-9E41-B418-4F523E7D1F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B5B0C2A8-DAF1-F74B-AB33-979B833F4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6435" name="灯片编号占位符 3">
            <a:extLst>
              <a:ext uri="{FF2B5EF4-FFF2-40B4-BE49-F238E27FC236}">
                <a16:creationId xmlns:a16="http://schemas.microsoft.com/office/drawing/2014/main" id="{9140F3D1-DD9C-7B4E-9243-98EDC0EB3E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AAA0E0-1C8A-544B-BD59-234CD8B6BEDA}" type="slidenum">
              <a:rPr lang="zh-CN" altLang="en-US">
                <a:solidFill>
                  <a:srgbClr val="0000FF"/>
                </a:solidFill>
                <a:latin typeface="Microsoft YaHei Bold"/>
                <a:ea typeface="Microsoft YaHei" panose="020B0503020204020204" pitchFamily="34" charset="-122"/>
              </a:rPr>
              <a:pPr>
                <a:spcBef>
                  <a:spcPct val="0"/>
                </a:spcBef>
              </a:pPr>
              <a:t>47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498232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a:extLst>
              <a:ext uri="{FF2B5EF4-FFF2-40B4-BE49-F238E27FC236}">
                <a16:creationId xmlns:a16="http://schemas.microsoft.com/office/drawing/2014/main" id="{A740CDFA-8CC6-A042-AE0D-D5D62FF9E5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备注占位符 2">
            <a:extLst>
              <a:ext uri="{FF2B5EF4-FFF2-40B4-BE49-F238E27FC236}">
                <a16:creationId xmlns:a16="http://schemas.microsoft.com/office/drawing/2014/main" id="{1923CF71-7D24-0249-9179-3CDE63676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8483" name="灯片编号占位符 3">
            <a:extLst>
              <a:ext uri="{FF2B5EF4-FFF2-40B4-BE49-F238E27FC236}">
                <a16:creationId xmlns:a16="http://schemas.microsoft.com/office/drawing/2014/main" id="{EE45436B-D92D-1140-9B5A-607854EF33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B1FCCE8-7776-7547-81CD-1825280D7D39}" type="slidenum">
              <a:rPr lang="zh-CN" altLang="en-US">
                <a:solidFill>
                  <a:srgbClr val="0000FF"/>
                </a:solidFill>
                <a:latin typeface="Microsoft YaHei Bold"/>
                <a:ea typeface="Microsoft YaHei" panose="020B0503020204020204" pitchFamily="34" charset="-122"/>
              </a:rPr>
              <a:pPr>
                <a:spcBef>
                  <a:spcPct val="0"/>
                </a:spcBef>
              </a:pPr>
              <a:t>48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2749955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a:extLst>
              <a:ext uri="{FF2B5EF4-FFF2-40B4-BE49-F238E27FC236}">
                <a16:creationId xmlns:a16="http://schemas.microsoft.com/office/drawing/2014/main" id="{A6740D8D-5572-B448-BFAE-46707A31B9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备注占位符 2">
            <a:extLst>
              <a:ext uri="{FF2B5EF4-FFF2-40B4-BE49-F238E27FC236}">
                <a16:creationId xmlns:a16="http://schemas.microsoft.com/office/drawing/2014/main" id="{A45CDCD0-5ABB-9C45-A899-54647FDBF7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0531" name="灯片编号占位符 3">
            <a:extLst>
              <a:ext uri="{FF2B5EF4-FFF2-40B4-BE49-F238E27FC236}">
                <a16:creationId xmlns:a16="http://schemas.microsoft.com/office/drawing/2014/main" id="{D7304296-DF35-AF49-BAD4-C00DE096E6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2F60F09-B0A8-4D41-BBA8-EAC95E90AD33}" type="slidenum">
              <a:rPr lang="zh-CN" altLang="en-US">
                <a:solidFill>
                  <a:srgbClr val="0000FF"/>
                </a:solidFill>
                <a:latin typeface="Microsoft YaHei Bold"/>
                <a:ea typeface="Microsoft YaHei" panose="020B0503020204020204" pitchFamily="34" charset="-122"/>
              </a:rPr>
              <a:pPr>
                <a:spcBef>
                  <a:spcPct val="0"/>
                </a:spcBef>
              </a:pPr>
              <a:t>49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0456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39C3D67-81EB-364B-BECE-AA33B48E32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17095087-8BFC-5E44-AF83-C92154EEFC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5603" name="灯片编号占位符 3">
            <a:extLst>
              <a:ext uri="{FF2B5EF4-FFF2-40B4-BE49-F238E27FC236}">
                <a16:creationId xmlns:a16="http://schemas.microsoft.com/office/drawing/2014/main" id="{1593EA97-C15D-3146-9CF2-C4436B61EF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27E44F5-B8A9-414E-BF23-B66C6FDF12C1}" type="slidenum">
              <a:rPr lang="zh-CN" altLang="en-US">
                <a:solidFill>
                  <a:srgbClr val="0000FF"/>
                </a:solidFill>
                <a:latin typeface="Microsoft YaHei Bold"/>
                <a:ea typeface="Microsoft YaHei" panose="020B0503020204020204" pitchFamily="34" charset="-122"/>
              </a:rPr>
              <a:pPr>
                <a:spcBef>
                  <a:spcPct val="0"/>
                </a:spcBef>
              </a:pPr>
              <a:t>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58813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a:extLst>
              <a:ext uri="{FF2B5EF4-FFF2-40B4-BE49-F238E27FC236}">
                <a16:creationId xmlns:a16="http://schemas.microsoft.com/office/drawing/2014/main" id="{BD1C607C-5141-5842-A9E9-7A87405E25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8" name="备注占位符 2">
            <a:extLst>
              <a:ext uri="{FF2B5EF4-FFF2-40B4-BE49-F238E27FC236}">
                <a16:creationId xmlns:a16="http://schemas.microsoft.com/office/drawing/2014/main" id="{45F9F2D1-4D64-D242-9704-474AAAF037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2579" name="灯片编号占位符 3">
            <a:extLst>
              <a:ext uri="{FF2B5EF4-FFF2-40B4-BE49-F238E27FC236}">
                <a16:creationId xmlns:a16="http://schemas.microsoft.com/office/drawing/2014/main" id="{57B4D7DD-4226-2843-8818-AC6FEC1ACB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4EAE94D-58F6-3E43-954B-F95A75F491BA}" type="slidenum">
              <a:rPr lang="zh-CN" altLang="en-US">
                <a:solidFill>
                  <a:srgbClr val="0000FF"/>
                </a:solidFill>
                <a:latin typeface="Microsoft YaHei Bold"/>
                <a:ea typeface="Microsoft YaHei" panose="020B0503020204020204" pitchFamily="34" charset="-122"/>
              </a:rPr>
              <a:pPr>
                <a:spcBef>
                  <a:spcPct val="0"/>
                </a:spcBef>
              </a:pPr>
              <a:t>50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33198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a:extLst>
              <a:ext uri="{FF2B5EF4-FFF2-40B4-BE49-F238E27FC236}">
                <a16:creationId xmlns:a16="http://schemas.microsoft.com/office/drawing/2014/main" id="{A04214D5-8B36-0A4B-BA94-DE30CB6016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6" name="备注占位符 2">
            <a:extLst>
              <a:ext uri="{FF2B5EF4-FFF2-40B4-BE49-F238E27FC236}">
                <a16:creationId xmlns:a16="http://schemas.microsoft.com/office/drawing/2014/main" id="{40752BBA-2A5E-D446-9636-2A7B218D8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4627" name="灯片编号占位符 3">
            <a:extLst>
              <a:ext uri="{FF2B5EF4-FFF2-40B4-BE49-F238E27FC236}">
                <a16:creationId xmlns:a16="http://schemas.microsoft.com/office/drawing/2014/main" id="{69887BC8-675C-E04B-8F90-E95EBEB89A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E5BC2-896F-7140-916F-0ACDFAE05E1E}" type="slidenum">
              <a:rPr lang="zh-CN" altLang="en-US">
                <a:solidFill>
                  <a:srgbClr val="0000FF"/>
                </a:solidFill>
                <a:latin typeface="Microsoft YaHei Bold"/>
                <a:ea typeface="Microsoft YaHei" panose="020B0503020204020204" pitchFamily="34" charset="-122"/>
              </a:rPr>
              <a:pPr>
                <a:spcBef>
                  <a:spcPct val="0"/>
                </a:spcBef>
              </a:pPr>
              <a:t>51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15678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a:extLst>
              <a:ext uri="{FF2B5EF4-FFF2-40B4-BE49-F238E27FC236}">
                <a16:creationId xmlns:a16="http://schemas.microsoft.com/office/drawing/2014/main" id="{DB4A2614-285A-3442-AA32-F312D17DA2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备注占位符 2">
            <a:extLst>
              <a:ext uri="{FF2B5EF4-FFF2-40B4-BE49-F238E27FC236}">
                <a16:creationId xmlns:a16="http://schemas.microsoft.com/office/drawing/2014/main" id="{9D3E2207-F146-1542-A027-13D4CD5A61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6675" name="灯片编号占位符 3">
            <a:extLst>
              <a:ext uri="{FF2B5EF4-FFF2-40B4-BE49-F238E27FC236}">
                <a16:creationId xmlns:a16="http://schemas.microsoft.com/office/drawing/2014/main" id="{D8A8A7C8-CA05-6745-AEA1-CBE848E6DD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7DCDBE8-45CF-6C43-99D4-7A8AF9DC1A52}" type="slidenum">
              <a:rPr lang="zh-CN" altLang="en-US">
                <a:solidFill>
                  <a:srgbClr val="0000FF"/>
                </a:solidFill>
                <a:latin typeface="Microsoft YaHei Bold"/>
                <a:ea typeface="Microsoft YaHei" panose="020B0503020204020204" pitchFamily="34" charset="-122"/>
              </a:rPr>
              <a:pPr>
                <a:spcBef>
                  <a:spcPct val="0"/>
                </a:spcBef>
              </a:pPr>
              <a:t>52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97856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a:extLst>
              <a:ext uri="{FF2B5EF4-FFF2-40B4-BE49-F238E27FC236}">
                <a16:creationId xmlns:a16="http://schemas.microsoft.com/office/drawing/2014/main" id="{75639C4D-5376-6948-AD4D-D37EE92A8E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2" name="备注占位符 2">
            <a:extLst>
              <a:ext uri="{FF2B5EF4-FFF2-40B4-BE49-F238E27FC236}">
                <a16:creationId xmlns:a16="http://schemas.microsoft.com/office/drawing/2014/main" id="{EDC47839-1E14-4741-85F0-EDED754533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8723" name="灯片编号占位符 3">
            <a:extLst>
              <a:ext uri="{FF2B5EF4-FFF2-40B4-BE49-F238E27FC236}">
                <a16:creationId xmlns:a16="http://schemas.microsoft.com/office/drawing/2014/main" id="{099C1C57-8440-8745-8AF3-FC5A34555A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8BDAC10-B93B-5647-9B22-33EF4926F4E4}" type="slidenum">
              <a:rPr lang="zh-CN" altLang="en-US">
                <a:solidFill>
                  <a:srgbClr val="0000FF"/>
                </a:solidFill>
                <a:latin typeface="Microsoft YaHei Bold"/>
                <a:ea typeface="Microsoft YaHei" panose="020B0503020204020204" pitchFamily="34" charset="-122"/>
              </a:rPr>
              <a:pPr>
                <a:spcBef>
                  <a:spcPct val="0"/>
                </a:spcBef>
              </a:pPr>
              <a:t>53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760599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a:extLst>
              <a:ext uri="{FF2B5EF4-FFF2-40B4-BE49-F238E27FC236}">
                <a16:creationId xmlns:a16="http://schemas.microsoft.com/office/drawing/2014/main" id="{90D82020-23BD-2C4D-94F3-09F37B2C9D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0" name="备注占位符 2">
            <a:extLst>
              <a:ext uri="{FF2B5EF4-FFF2-40B4-BE49-F238E27FC236}">
                <a16:creationId xmlns:a16="http://schemas.microsoft.com/office/drawing/2014/main" id="{566706F8-74D8-7E43-8F21-7F58C8AFA7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0771" name="灯片编号占位符 3">
            <a:extLst>
              <a:ext uri="{FF2B5EF4-FFF2-40B4-BE49-F238E27FC236}">
                <a16:creationId xmlns:a16="http://schemas.microsoft.com/office/drawing/2014/main" id="{A9B2930B-AB6F-6248-8493-C25EE69BE9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B98EA64-3863-C849-A754-608906A18D10}" type="slidenum">
              <a:rPr lang="zh-CN" altLang="en-US">
                <a:solidFill>
                  <a:srgbClr val="0000FF"/>
                </a:solidFill>
                <a:latin typeface="Microsoft YaHei Bold"/>
                <a:ea typeface="Microsoft YaHei" panose="020B0503020204020204" pitchFamily="34" charset="-122"/>
              </a:rPr>
              <a:pPr>
                <a:spcBef>
                  <a:spcPct val="0"/>
                </a:spcBef>
              </a:pPr>
              <a:t>54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989228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a:extLst>
              <a:ext uri="{FF2B5EF4-FFF2-40B4-BE49-F238E27FC236}">
                <a16:creationId xmlns:a16="http://schemas.microsoft.com/office/drawing/2014/main" id="{6924444C-0DBF-8447-BF2F-4DF49942C9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8" name="备注占位符 2">
            <a:extLst>
              <a:ext uri="{FF2B5EF4-FFF2-40B4-BE49-F238E27FC236}">
                <a16:creationId xmlns:a16="http://schemas.microsoft.com/office/drawing/2014/main" id="{09773861-AF24-604A-8945-A202BCBBAB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2819" name="灯片编号占位符 3">
            <a:extLst>
              <a:ext uri="{FF2B5EF4-FFF2-40B4-BE49-F238E27FC236}">
                <a16:creationId xmlns:a16="http://schemas.microsoft.com/office/drawing/2014/main" id="{8B2895AF-B9CF-6A40-9AF8-B4524C5C8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57B46AD-CAAE-CA4F-902E-09A3604F184C}" type="slidenum">
              <a:rPr lang="zh-CN" altLang="en-US">
                <a:solidFill>
                  <a:srgbClr val="0000FF"/>
                </a:solidFill>
                <a:latin typeface="Microsoft YaHei Bold"/>
                <a:ea typeface="Microsoft YaHei" panose="020B0503020204020204" pitchFamily="34" charset="-122"/>
              </a:rPr>
              <a:pPr>
                <a:spcBef>
                  <a:spcPct val="0"/>
                </a:spcBef>
              </a:pPr>
              <a:t>55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265147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56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90284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a:extLst>
              <a:ext uri="{FF2B5EF4-FFF2-40B4-BE49-F238E27FC236}">
                <a16:creationId xmlns:a16="http://schemas.microsoft.com/office/drawing/2014/main" id="{C8559EF6-37A6-3749-9B3A-6DF489A6A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备注占位符 2">
            <a:extLst>
              <a:ext uri="{FF2B5EF4-FFF2-40B4-BE49-F238E27FC236}">
                <a16:creationId xmlns:a16="http://schemas.microsoft.com/office/drawing/2014/main" id="{5F2B5377-6E08-9E42-A677-0662788E23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6915" name="灯片编号占位符 3">
            <a:extLst>
              <a:ext uri="{FF2B5EF4-FFF2-40B4-BE49-F238E27FC236}">
                <a16:creationId xmlns:a16="http://schemas.microsoft.com/office/drawing/2014/main" id="{ACB2F9B7-9C98-3D49-A68F-094ADF1FAF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6D095CC-A98C-514D-A03B-EEF6203CD490}" type="slidenum">
              <a:rPr lang="zh-CN" altLang="en-US">
                <a:solidFill>
                  <a:srgbClr val="0000FF"/>
                </a:solidFill>
                <a:latin typeface="Microsoft YaHei Bold"/>
                <a:ea typeface="Microsoft YaHei" panose="020B0503020204020204" pitchFamily="34" charset="-122"/>
              </a:rPr>
              <a:pPr>
                <a:spcBef>
                  <a:spcPct val="0"/>
                </a:spcBef>
              </a:pPr>
              <a:t>57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51111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D7F7515E-0300-8747-A02B-7D5CF11C91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47E38367-465D-4340-AB8A-50AB8BF17A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8963" name="灯片编号占位符 3">
            <a:extLst>
              <a:ext uri="{FF2B5EF4-FFF2-40B4-BE49-F238E27FC236}">
                <a16:creationId xmlns:a16="http://schemas.microsoft.com/office/drawing/2014/main" id="{CAFDDD85-0B29-D149-AF04-A9743DCCBB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E039BB1-D2AC-4A41-8C91-EAD5A99770E5}" type="slidenum">
              <a:rPr lang="zh-CN" altLang="en-US">
                <a:solidFill>
                  <a:srgbClr val="0000FF"/>
                </a:solidFill>
                <a:latin typeface="Microsoft YaHei Bold"/>
                <a:ea typeface="Microsoft YaHei" panose="020B0503020204020204" pitchFamily="34" charset="-122"/>
              </a:rPr>
              <a:pPr>
                <a:spcBef>
                  <a:spcPct val="0"/>
                </a:spcBef>
              </a:pPr>
              <a:t>58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74726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a:extLst>
              <a:ext uri="{FF2B5EF4-FFF2-40B4-BE49-F238E27FC236}">
                <a16:creationId xmlns:a16="http://schemas.microsoft.com/office/drawing/2014/main" id="{D5C8E457-A114-9346-8D7E-017C5DC826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0" name="备注占位符 2">
            <a:extLst>
              <a:ext uri="{FF2B5EF4-FFF2-40B4-BE49-F238E27FC236}">
                <a16:creationId xmlns:a16="http://schemas.microsoft.com/office/drawing/2014/main" id="{A9C02471-816F-7849-A8CF-2867E52CE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1011" name="灯片编号占位符 3">
            <a:extLst>
              <a:ext uri="{FF2B5EF4-FFF2-40B4-BE49-F238E27FC236}">
                <a16:creationId xmlns:a16="http://schemas.microsoft.com/office/drawing/2014/main" id="{9EC13B48-A507-0F4D-9A4F-12C583EB0C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E6AF608-18B0-2D4A-9EA2-7D8C797C4A37}" type="slidenum">
              <a:rPr lang="zh-CN" altLang="en-US">
                <a:solidFill>
                  <a:srgbClr val="0000FF"/>
                </a:solidFill>
                <a:latin typeface="Microsoft YaHei Bold"/>
                <a:ea typeface="Microsoft YaHei" panose="020B0503020204020204" pitchFamily="34" charset="-122"/>
              </a:rPr>
              <a:pPr>
                <a:spcBef>
                  <a:spcPct val="0"/>
                </a:spcBef>
              </a:pPr>
              <a:t>59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605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414700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a:extLst>
              <a:ext uri="{FF2B5EF4-FFF2-40B4-BE49-F238E27FC236}">
                <a16:creationId xmlns:a16="http://schemas.microsoft.com/office/drawing/2014/main" id="{5B9BCD33-A9C8-CC44-8310-C03B565C16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8" name="备注占位符 2">
            <a:extLst>
              <a:ext uri="{FF2B5EF4-FFF2-40B4-BE49-F238E27FC236}">
                <a16:creationId xmlns:a16="http://schemas.microsoft.com/office/drawing/2014/main" id="{9E6DF673-9CD4-0140-A3AB-5DA80F86B1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3059" name="灯片编号占位符 3">
            <a:extLst>
              <a:ext uri="{FF2B5EF4-FFF2-40B4-BE49-F238E27FC236}">
                <a16:creationId xmlns:a16="http://schemas.microsoft.com/office/drawing/2014/main" id="{12E77C72-EB98-D546-AF72-DC21ECD74A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A2321C4-805B-C741-8B96-FB30254293CF}" type="slidenum">
              <a:rPr lang="zh-CN" altLang="en-US">
                <a:solidFill>
                  <a:srgbClr val="0000FF"/>
                </a:solidFill>
                <a:latin typeface="Microsoft YaHei Bold"/>
                <a:ea typeface="Microsoft YaHei" panose="020B0503020204020204" pitchFamily="34" charset="-122"/>
              </a:rPr>
              <a:pPr>
                <a:spcBef>
                  <a:spcPct val="0"/>
                </a:spcBef>
              </a:pPr>
              <a:t>60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262033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a:extLst>
              <a:ext uri="{FF2B5EF4-FFF2-40B4-BE49-F238E27FC236}">
                <a16:creationId xmlns:a16="http://schemas.microsoft.com/office/drawing/2014/main" id="{F67396F0-892C-BD4F-A3B0-F6B6BF94F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备注占位符 2">
            <a:extLst>
              <a:ext uri="{FF2B5EF4-FFF2-40B4-BE49-F238E27FC236}">
                <a16:creationId xmlns:a16="http://schemas.microsoft.com/office/drawing/2014/main" id="{61D20E3C-BDCC-204D-B916-8CC23162A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5107" name="灯片编号占位符 3">
            <a:extLst>
              <a:ext uri="{FF2B5EF4-FFF2-40B4-BE49-F238E27FC236}">
                <a16:creationId xmlns:a16="http://schemas.microsoft.com/office/drawing/2014/main" id="{17F149C6-A33F-BE47-A048-57FF586C55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7194BB-9DC2-AC40-97B0-5A53958CCCD2}" type="slidenum">
              <a:rPr lang="zh-CN" altLang="en-US">
                <a:solidFill>
                  <a:srgbClr val="0000FF"/>
                </a:solidFill>
                <a:latin typeface="Microsoft YaHei Bold"/>
                <a:ea typeface="Microsoft YaHei" panose="020B0503020204020204" pitchFamily="34" charset="-122"/>
              </a:rPr>
              <a:pPr>
                <a:spcBef>
                  <a:spcPct val="0"/>
                </a:spcBef>
              </a:pPr>
              <a:t>61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5613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a:extLst>
              <a:ext uri="{FF2B5EF4-FFF2-40B4-BE49-F238E27FC236}">
                <a16:creationId xmlns:a16="http://schemas.microsoft.com/office/drawing/2014/main" id="{F95042F7-7BCC-314B-A629-C04F3B26F0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4" name="备注占位符 2">
            <a:extLst>
              <a:ext uri="{FF2B5EF4-FFF2-40B4-BE49-F238E27FC236}">
                <a16:creationId xmlns:a16="http://schemas.microsoft.com/office/drawing/2014/main" id="{6195B55D-5D1C-C941-9D35-7E9C3BE56A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7155" name="灯片编号占位符 3">
            <a:extLst>
              <a:ext uri="{FF2B5EF4-FFF2-40B4-BE49-F238E27FC236}">
                <a16:creationId xmlns:a16="http://schemas.microsoft.com/office/drawing/2014/main" id="{AED51A1C-DC99-0A4C-B908-AF114FE4A7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8570191-4553-A743-805E-F87697227DF5}" type="slidenum">
              <a:rPr lang="zh-CN" altLang="en-US">
                <a:solidFill>
                  <a:srgbClr val="0000FF"/>
                </a:solidFill>
                <a:latin typeface="Microsoft YaHei Bold"/>
                <a:ea typeface="Microsoft YaHei" panose="020B0503020204020204" pitchFamily="34" charset="-122"/>
              </a:rPr>
              <a:pPr>
                <a:spcBef>
                  <a:spcPct val="0"/>
                </a:spcBef>
              </a:pPr>
              <a:t>62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033668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a:extLst>
              <a:ext uri="{FF2B5EF4-FFF2-40B4-BE49-F238E27FC236}">
                <a16:creationId xmlns:a16="http://schemas.microsoft.com/office/drawing/2014/main" id="{8638C6DF-A8C7-BF41-ABC1-3EE832CC94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2" name="备注占位符 2">
            <a:extLst>
              <a:ext uri="{FF2B5EF4-FFF2-40B4-BE49-F238E27FC236}">
                <a16:creationId xmlns:a16="http://schemas.microsoft.com/office/drawing/2014/main" id="{6A204253-5D76-1147-8EC0-64AABAB477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9203" name="灯片编号占位符 3">
            <a:extLst>
              <a:ext uri="{FF2B5EF4-FFF2-40B4-BE49-F238E27FC236}">
                <a16:creationId xmlns:a16="http://schemas.microsoft.com/office/drawing/2014/main" id="{6A53E4DE-8787-054C-B877-E70F605F2F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ECDDE71-4B03-814D-9840-DE1506645D20}" type="slidenum">
              <a:rPr lang="zh-CN" altLang="en-US">
                <a:solidFill>
                  <a:srgbClr val="0000FF"/>
                </a:solidFill>
                <a:latin typeface="Microsoft YaHei Bold"/>
                <a:ea typeface="Microsoft YaHei" panose="020B0503020204020204" pitchFamily="34" charset="-122"/>
              </a:rPr>
              <a:pPr>
                <a:spcBef>
                  <a:spcPct val="0"/>
                </a:spcBef>
              </a:pPr>
              <a:t>63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130892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64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20184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C1FF8342-DC3D-6643-9ACE-DB4851A108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8994610B-86A5-BE4F-B83C-6FE30A9DC7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3299" name="灯片编号占位符 3">
            <a:extLst>
              <a:ext uri="{FF2B5EF4-FFF2-40B4-BE49-F238E27FC236}">
                <a16:creationId xmlns:a16="http://schemas.microsoft.com/office/drawing/2014/main" id="{C2E937D0-C1A6-9B4A-A869-570CF60E0B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1F9AC-93DE-3040-8159-12AA7209C466}" type="slidenum">
              <a:rPr lang="zh-CN" altLang="en-US">
                <a:solidFill>
                  <a:srgbClr val="0000FF"/>
                </a:solidFill>
                <a:latin typeface="Microsoft YaHei Bold"/>
                <a:ea typeface="Microsoft YaHei" panose="020B0503020204020204" pitchFamily="34" charset="-122"/>
              </a:rPr>
              <a:pPr>
                <a:spcBef>
                  <a:spcPct val="0"/>
                </a:spcBef>
              </a:pPr>
              <a:t>65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830178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5DC4836C-E266-FA46-B971-71A4D7EF36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9412E4BC-5DC0-3545-B815-E930510C41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5347" name="灯片编号占位符 3">
            <a:extLst>
              <a:ext uri="{FF2B5EF4-FFF2-40B4-BE49-F238E27FC236}">
                <a16:creationId xmlns:a16="http://schemas.microsoft.com/office/drawing/2014/main" id="{25AF7445-41EE-6B42-BFE7-E6752E0FA8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03EE923-1FC6-454F-B3D6-6F00ACF7AC7E}" type="slidenum">
              <a:rPr lang="zh-CN" altLang="en-US">
                <a:solidFill>
                  <a:srgbClr val="0000FF"/>
                </a:solidFill>
                <a:latin typeface="Microsoft YaHei Bold"/>
                <a:ea typeface="Microsoft YaHei" panose="020B0503020204020204" pitchFamily="34" charset="-122"/>
              </a:rPr>
              <a:pPr>
                <a:spcBef>
                  <a:spcPct val="0"/>
                </a:spcBef>
              </a:pPr>
              <a:t>66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805450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幻灯片图像占位符 1">
            <a:extLst>
              <a:ext uri="{FF2B5EF4-FFF2-40B4-BE49-F238E27FC236}">
                <a16:creationId xmlns:a16="http://schemas.microsoft.com/office/drawing/2014/main" id="{B3F79FAD-FDFF-174D-B09E-2F2782FA72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4" name="备注占位符 2">
            <a:extLst>
              <a:ext uri="{FF2B5EF4-FFF2-40B4-BE49-F238E27FC236}">
                <a16:creationId xmlns:a16="http://schemas.microsoft.com/office/drawing/2014/main" id="{EFCCED90-6B64-9349-BB93-BDE7D004B6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7395" name="灯片编号占位符 3">
            <a:extLst>
              <a:ext uri="{FF2B5EF4-FFF2-40B4-BE49-F238E27FC236}">
                <a16:creationId xmlns:a16="http://schemas.microsoft.com/office/drawing/2014/main" id="{24070FE5-FA7B-E84D-98DF-1974448193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9A903AB-E789-EC4B-8B12-F6031E0377E7}" type="slidenum">
              <a:rPr lang="zh-CN" altLang="en-US">
                <a:solidFill>
                  <a:srgbClr val="0000FF"/>
                </a:solidFill>
                <a:latin typeface="Microsoft YaHei Bold"/>
                <a:ea typeface="Microsoft YaHei" panose="020B0503020204020204" pitchFamily="34" charset="-122"/>
              </a:rPr>
              <a:pPr>
                <a:spcBef>
                  <a:spcPct val="0"/>
                </a:spcBef>
              </a:pPr>
              <a:t>67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778943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a:extLst>
              <a:ext uri="{FF2B5EF4-FFF2-40B4-BE49-F238E27FC236}">
                <a16:creationId xmlns:a16="http://schemas.microsoft.com/office/drawing/2014/main" id="{D6E5629B-7E58-564B-A1D5-FBAE38289D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2" name="备注占位符 2">
            <a:extLst>
              <a:ext uri="{FF2B5EF4-FFF2-40B4-BE49-F238E27FC236}">
                <a16:creationId xmlns:a16="http://schemas.microsoft.com/office/drawing/2014/main" id="{122B26FA-F7DB-7046-A1EC-D7A608AA4C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9443" name="灯片编号占位符 3">
            <a:extLst>
              <a:ext uri="{FF2B5EF4-FFF2-40B4-BE49-F238E27FC236}">
                <a16:creationId xmlns:a16="http://schemas.microsoft.com/office/drawing/2014/main" id="{192E03B0-5315-3840-97ED-64A4391B9F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7E30726-AC9F-FE43-A303-FD83084501D9}" type="slidenum">
              <a:rPr lang="zh-CN" altLang="en-US">
                <a:solidFill>
                  <a:srgbClr val="0000FF"/>
                </a:solidFill>
                <a:latin typeface="Microsoft YaHei Bold"/>
                <a:ea typeface="Microsoft YaHei" panose="020B0503020204020204" pitchFamily="34" charset="-122"/>
              </a:rPr>
              <a:pPr>
                <a:spcBef>
                  <a:spcPct val="0"/>
                </a:spcBef>
              </a:pPr>
              <a:t>68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435677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4EF6C77B-D4FF-5847-9328-D65F77EE6D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4B564AD-636F-CB40-80A3-51F3F22FAB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1491" name="灯片编号占位符 3">
            <a:extLst>
              <a:ext uri="{FF2B5EF4-FFF2-40B4-BE49-F238E27FC236}">
                <a16:creationId xmlns:a16="http://schemas.microsoft.com/office/drawing/2014/main" id="{62BADF19-0556-A948-9ABE-65C7D5DDDE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A7B723F-0C68-4846-80D4-13E82E00ECC4}" type="slidenum">
              <a:rPr lang="zh-CN" altLang="en-US">
                <a:solidFill>
                  <a:srgbClr val="0000FF"/>
                </a:solidFill>
                <a:latin typeface="Microsoft YaHei Bold"/>
                <a:ea typeface="Microsoft YaHei" panose="020B0503020204020204" pitchFamily="34" charset="-122"/>
              </a:rPr>
              <a:pPr>
                <a:spcBef>
                  <a:spcPct val="0"/>
                </a:spcBef>
              </a:pPr>
              <a:t>69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5471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381F29FF-5A22-7C4F-B231-3A9D045FB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E42E9A33-7EF4-1749-8F6B-907A07DC1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9699" name="灯片编号占位符 3">
            <a:extLst>
              <a:ext uri="{FF2B5EF4-FFF2-40B4-BE49-F238E27FC236}">
                <a16:creationId xmlns:a16="http://schemas.microsoft.com/office/drawing/2014/main" id="{080C0877-A3EB-1A47-BF2B-BDDCFE0B46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00D1784-F417-6948-9DCC-9CF4A284D1CB}" type="slidenum">
              <a:rPr lang="zh-CN" altLang="en-US">
                <a:solidFill>
                  <a:srgbClr val="0000FF"/>
                </a:solidFill>
                <a:latin typeface="Microsoft YaHei Bold"/>
                <a:ea typeface="Microsoft YaHei" panose="020B0503020204020204" pitchFamily="34" charset="-122"/>
              </a:rPr>
              <a:pPr>
                <a:spcBef>
                  <a:spcPct val="0"/>
                </a:spcBef>
              </a:pPr>
              <a:t>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033730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868602B6-30DF-5848-970E-03EBBAC658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3F08C182-5C03-564A-8881-49FAD99D4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en-US" altLang="zh-CN"/>
          </a:p>
          <a:p>
            <a:r>
              <a:rPr lang="zh-CN" altLang="en-US"/>
              <a:t>指针类型、指针所指实例类型</a:t>
            </a:r>
            <a:endParaRPr lang="en-US" altLang="zh-CN"/>
          </a:p>
          <a:p>
            <a:r>
              <a:rPr lang="zh-CN" altLang="en-US"/>
              <a:t>指针类型转换规则、实例转换规则</a:t>
            </a:r>
          </a:p>
        </p:txBody>
      </p:sp>
      <p:sp>
        <p:nvSpPr>
          <p:cNvPr id="193539" name="灯片编号占位符 3">
            <a:extLst>
              <a:ext uri="{FF2B5EF4-FFF2-40B4-BE49-F238E27FC236}">
                <a16:creationId xmlns:a16="http://schemas.microsoft.com/office/drawing/2014/main" id="{B787A9BA-9D96-504B-9C9C-240570088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DFF2C9A0-3330-4E40-A234-5B2419C313F0}" type="slidenum">
              <a:rPr lang="zh-CN" altLang="en-US">
                <a:solidFill>
                  <a:srgbClr val="0000FF"/>
                </a:solidFill>
                <a:latin typeface="Microsoft YaHei Bold"/>
                <a:ea typeface="Microsoft YaHei" panose="020B0503020204020204" pitchFamily="34" charset="-122"/>
              </a:rPr>
              <a:pPr>
                <a:spcBef>
                  <a:spcPct val="0"/>
                </a:spcBef>
              </a:pPr>
              <a:t>70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933066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868602B6-30DF-5848-970E-03EBBAC658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3F08C182-5C03-564A-8881-49FAD99D4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en-US" altLang="zh-CN"/>
          </a:p>
          <a:p>
            <a:r>
              <a:rPr lang="zh-CN" altLang="en-US"/>
              <a:t>指针类型、指针所指实例类型</a:t>
            </a:r>
            <a:endParaRPr lang="en-US" altLang="zh-CN"/>
          </a:p>
          <a:p>
            <a:r>
              <a:rPr lang="zh-CN" altLang="en-US"/>
              <a:t>指针类型转换规则、实例转换规则</a:t>
            </a:r>
          </a:p>
        </p:txBody>
      </p:sp>
      <p:sp>
        <p:nvSpPr>
          <p:cNvPr id="193539" name="灯片编号占位符 3">
            <a:extLst>
              <a:ext uri="{FF2B5EF4-FFF2-40B4-BE49-F238E27FC236}">
                <a16:creationId xmlns:a16="http://schemas.microsoft.com/office/drawing/2014/main" id="{B787A9BA-9D96-504B-9C9C-240570088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DFF2C9A0-3330-4E40-A234-5B2419C313F0}" type="slidenum">
              <a:rPr lang="zh-CN" altLang="en-US">
                <a:solidFill>
                  <a:srgbClr val="0000FF"/>
                </a:solidFill>
                <a:latin typeface="Microsoft YaHei Bold"/>
                <a:ea typeface="Microsoft YaHei" panose="020B0503020204020204" pitchFamily="34" charset="-122"/>
              </a:rPr>
              <a:pPr>
                <a:spcBef>
                  <a:spcPct val="0"/>
                </a:spcBef>
              </a:pPr>
              <a:t>71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9464980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幻灯片图像占位符 1">
            <a:extLst>
              <a:ext uri="{FF2B5EF4-FFF2-40B4-BE49-F238E27FC236}">
                <a16:creationId xmlns:a16="http://schemas.microsoft.com/office/drawing/2014/main" id="{F79C374F-BA32-9F4E-B4D6-D51699AFD1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备注占位符 2">
            <a:extLst>
              <a:ext uri="{FF2B5EF4-FFF2-40B4-BE49-F238E27FC236}">
                <a16:creationId xmlns:a16="http://schemas.microsoft.com/office/drawing/2014/main" id="{C6862764-DE8F-0149-A751-F04235976D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5587" name="灯片编号占位符 3">
            <a:extLst>
              <a:ext uri="{FF2B5EF4-FFF2-40B4-BE49-F238E27FC236}">
                <a16:creationId xmlns:a16="http://schemas.microsoft.com/office/drawing/2014/main" id="{52313334-C5D9-A544-B1E6-B3275FBA29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44A0540-0C97-3C43-A704-0EF66442070E}" type="slidenum">
              <a:rPr lang="zh-CN" altLang="en-US">
                <a:solidFill>
                  <a:srgbClr val="0000FF"/>
                </a:solidFill>
                <a:latin typeface="Microsoft YaHei Bold"/>
                <a:ea typeface="Microsoft YaHei" panose="020B0503020204020204" pitchFamily="34" charset="-122"/>
              </a:rPr>
              <a:pPr>
                <a:spcBef>
                  <a:spcPct val="0"/>
                </a:spcBef>
              </a:pPr>
              <a:t>72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549835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73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223234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E4C00652-C4BB-A14A-9093-FC68921B5D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B2616819-5CB6-2245-B914-26AD752CE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9683" name="灯片编号占位符 3">
            <a:extLst>
              <a:ext uri="{FF2B5EF4-FFF2-40B4-BE49-F238E27FC236}">
                <a16:creationId xmlns:a16="http://schemas.microsoft.com/office/drawing/2014/main" id="{A7340BC8-5766-284F-8532-40A435C5F8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4934F2-F453-BE4E-91BC-D3414CDC92A5}" type="slidenum">
              <a:rPr lang="zh-CN" altLang="en-US">
                <a:solidFill>
                  <a:srgbClr val="0000FF"/>
                </a:solidFill>
                <a:latin typeface="Microsoft YaHei Bold"/>
                <a:ea typeface="Microsoft YaHei" panose="020B0503020204020204" pitchFamily="34" charset="-122"/>
              </a:rPr>
              <a:pPr>
                <a:spcBef>
                  <a:spcPct val="0"/>
                </a:spcBef>
              </a:pPr>
              <a:t>74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801074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D6DA796E-EE66-A743-A038-66FF24E2D3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CDCCF2CC-AEE7-1740-A73B-0E7070702A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1731" name="灯片编号占位符 3">
            <a:extLst>
              <a:ext uri="{FF2B5EF4-FFF2-40B4-BE49-F238E27FC236}">
                <a16:creationId xmlns:a16="http://schemas.microsoft.com/office/drawing/2014/main" id="{052920D1-5A6F-B34B-8552-058C389274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FA559178-6B75-8146-8667-E730A616F1DD}" type="slidenum">
              <a:rPr lang="zh-CN" altLang="en-US">
                <a:solidFill>
                  <a:srgbClr val="0000FF"/>
                </a:solidFill>
                <a:latin typeface="Microsoft YaHei Bold"/>
                <a:ea typeface="Microsoft YaHei" panose="020B0503020204020204" pitchFamily="34" charset="-122"/>
              </a:rPr>
              <a:pPr>
                <a:spcBef>
                  <a:spcPct val="0"/>
                </a:spcBef>
              </a:pPr>
              <a:t>75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2763894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E18BEF5B-6A6E-A44E-95E0-8BC4D616DC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D3844000-1C88-4E42-9D12-B981DDC90D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3779" name="灯片编号占位符 3">
            <a:extLst>
              <a:ext uri="{FF2B5EF4-FFF2-40B4-BE49-F238E27FC236}">
                <a16:creationId xmlns:a16="http://schemas.microsoft.com/office/drawing/2014/main" id="{117D8475-23A8-F04A-9C98-977697376F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C736DC9-D14E-DE4D-9726-D8EF6D52FDCE}" type="slidenum">
              <a:rPr lang="zh-CN" altLang="en-US">
                <a:solidFill>
                  <a:srgbClr val="0000FF"/>
                </a:solidFill>
                <a:latin typeface="Microsoft YaHei Bold"/>
                <a:ea typeface="Microsoft YaHei" panose="020B0503020204020204" pitchFamily="34" charset="-122"/>
              </a:rPr>
              <a:pPr>
                <a:spcBef>
                  <a:spcPct val="0"/>
                </a:spcBef>
              </a:pPr>
              <a:t>76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570691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291B8695-40C4-9747-B6FB-6A07ED4054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3BA6B8D6-BBFA-9540-AB26-CBB39BA9CF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5827" name="灯片编号占位符 3">
            <a:extLst>
              <a:ext uri="{FF2B5EF4-FFF2-40B4-BE49-F238E27FC236}">
                <a16:creationId xmlns:a16="http://schemas.microsoft.com/office/drawing/2014/main" id="{94BF1400-6423-C341-8D7B-570D362841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E7AE959-DA4B-4D45-89C6-21EA4C812848}" type="slidenum">
              <a:rPr lang="zh-CN" altLang="en-US">
                <a:solidFill>
                  <a:srgbClr val="0000FF"/>
                </a:solidFill>
                <a:latin typeface="Microsoft YaHei Bold"/>
                <a:ea typeface="Microsoft YaHei" panose="020B0503020204020204" pitchFamily="34" charset="-122"/>
              </a:rPr>
              <a:pPr>
                <a:spcBef>
                  <a:spcPct val="0"/>
                </a:spcBef>
              </a:pPr>
              <a:t>77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4566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27978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9B2164F4-663B-8441-92EA-0638C0F090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FE090C8C-91C2-9741-8DB2-7CA3E69294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7891" name="灯片编号占位符 3">
            <a:extLst>
              <a:ext uri="{FF2B5EF4-FFF2-40B4-BE49-F238E27FC236}">
                <a16:creationId xmlns:a16="http://schemas.microsoft.com/office/drawing/2014/main" id="{422DF8AC-D896-A743-9C11-7BCA1312E9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ABBFF03-061A-614E-B8AB-37A7C70489BC}" type="slidenum">
              <a:rPr lang="zh-CN" altLang="en-US">
                <a:solidFill>
                  <a:srgbClr val="0000FF"/>
                </a:solidFill>
                <a:latin typeface="Microsoft YaHei Bold"/>
                <a:ea typeface="Microsoft YaHei" panose="020B0503020204020204" pitchFamily="34" charset="-122"/>
              </a:rPr>
              <a:pPr>
                <a:spcBef>
                  <a:spcPct val="0"/>
                </a:spcBef>
              </a:pPr>
              <a:t>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454740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atin typeface="Arial" panose="020B0604020202020204" pitchFamily="34" charset="0"/>
                <a:cs typeface="Arial" panose="020B0604020202020204" pitchFamily="34"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a:extLst>
              <a:ext uri="{FF2B5EF4-FFF2-40B4-BE49-F238E27FC236}">
                <a16:creationId xmlns:a16="http://schemas.microsoft.com/office/drawing/2014/main" id="{2CD1825C-B5C0-0247-AAA7-6CE1E56B4309}"/>
              </a:ext>
            </a:extLst>
          </p:cNvPr>
          <p:cNvSpPr>
            <a:spLocks noGrp="1"/>
          </p:cNvSpPr>
          <p:nvPr>
            <p:ph type="sldNum" sz="quarter" idx="12"/>
          </p:nvPr>
        </p:nvSpPr>
        <p:spPr/>
        <p:txBody>
          <a:bodyPr/>
          <a:lstStyle>
            <a:lvl1pPr>
              <a:defRPr/>
            </a:lvl1pPr>
          </a:lstStyle>
          <a:p>
            <a:fld id="{A4438CBD-F1C1-764A-AE8C-C32763AA5427}" type="slidenum">
              <a:rPr lang="zh-CN" altLang="en-US" smtClean="0"/>
              <a:pPr/>
              <a:t>‹#›</a:t>
            </a:fld>
            <a:endParaRPr lang="en-US" altLang="zh-CN"/>
          </a:p>
        </p:txBody>
      </p:sp>
    </p:spTree>
    <p:extLst>
      <p:ext uri="{BB962C8B-B14F-4D97-AF65-F5344CB8AC3E}">
        <p14:creationId xmlns:p14="http://schemas.microsoft.com/office/powerpoint/2010/main" val="6307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A86608F4-DAFC-634F-88A3-BBF6D1E09971}"/>
              </a:ext>
            </a:extLst>
          </p:cNvPr>
          <p:cNvSpPr>
            <a:spLocks noGrp="1"/>
          </p:cNvSpPr>
          <p:nvPr>
            <p:ph type="sldNum" sz="quarter" idx="12"/>
          </p:nvPr>
        </p:nvSpPr>
        <p:spPr/>
        <p:txBody>
          <a:bodyPr/>
          <a:lstStyle>
            <a:lvl1pPr>
              <a:defRPr/>
            </a:lvl1pPr>
          </a:lstStyle>
          <a:p>
            <a:fld id="{F0CCC44A-2333-924C-B13E-876FD569F3ED}" type="slidenum">
              <a:rPr lang="zh-CN" altLang="en-US" smtClean="0"/>
              <a:pPr/>
              <a:t>‹#›</a:t>
            </a:fld>
            <a:endParaRPr lang="en-US" altLang="zh-CN"/>
          </a:p>
        </p:txBody>
      </p:sp>
    </p:spTree>
    <p:extLst>
      <p:ext uri="{BB962C8B-B14F-4D97-AF65-F5344CB8AC3E}">
        <p14:creationId xmlns:p14="http://schemas.microsoft.com/office/powerpoint/2010/main" val="227568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EB5A532A-205B-E547-ADAF-E5DE494693FE}"/>
              </a:ext>
            </a:extLst>
          </p:cNvPr>
          <p:cNvSpPr>
            <a:spLocks noGrp="1"/>
          </p:cNvSpPr>
          <p:nvPr>
            <p:ph type="sldNum" sz="quarter" idx="12"/>
          </p:nvPr>
        </p:nvSpPr>
        <p:spPr/>
        <p:txBody>
          <a:bodyPr/>
          <a:lstStyle>
            <a:lvl1pPr>
              <a:defRPr/>
            </a:lvl1pPr>
          </a:lstStyle>
          <a:p>
            <a:fld id="{1EA953C6-863D-8A41-B490-2CDE91B3A509}" type="slidenum">
              <a:rPr lang="zh-CN" altLang="en-US" smtClean="0"/>
              <a:pPr/>
              <a:t>‹#›</a:t>
            </a:fld>
            <a:endParaRPr lang="en-US" altLang="zh-CN"/>
          </a:p>
        </p:txBody>
      </p:sp>
    </p:spTree>
    <p:extLst>
      <p:ext uri="{BB962C8B-B14F-4D97-AF65-F5344CB8AC3E}">
        <p14:creationId xmlns:p14="http://schemas.microsoft.com/office/powerpoint/2010/main" val="205270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50000"/>
              </a:lnSpc>
              <a:defRPr sz="2800">
                <a:solidFill>
                  <a:schemeClr val="tx1"/>
                </a:solidFill>
                <a:latin typeface="Arial" panose="020B0604020202020204" pitchFamily="34" charset="0"/>
                <a:cs typeface="Arial" panose="020B0604020202020204" pitchFamily="34" charset="0"/>
              </a:defRPr>
            </a:lvl1pPr>
            <a:lvl2pPr>
              <a:lnSpc>
                <a:spcPct val="150000"/>
              </a:lnSpc>
              <a:defRPr sz="2400">
                <a:solidFill>
                  <a:schemeClr val="tx1"/>
                </a:solidFill>
                <a:latin typeface="Arial" panose="020B0604020202020204" pitchFamily="34" charset="0"/>
                <a:cs typeface="Arial" panose="020B0604020202020204" pitchFamily="34" charset="0"/>
              </a:defRPr>
            </a:lvl2pPr>
            <a:lvl3pPr marL="857250" indent="-171450">
              <a:lnSpc>
                <a:spcPct val="150000"/>
              </a:lnSpc>
              <a:buFont typeface="Wingdings" pitchFamily="2" charset="2"/>
              <a:buChar char="n"/>
              <a:defRPr sz="1800">
                <a:solidFill>
                  <a:schemeClr val="tx1"/>
                </a:solidFill>
                <a:latin typeface="Arial" panose="020B0604020202020204" pitchFamily="34" charset="0"/>
                <a:cs typeface="Arial" panose="020B0604020202020204" pitchFamily="34" charset="0"/>
              </a:defRPr>
            </a:lvl3pPr>
            <a:lvl4pPr>
              <a:lnSpc>
                <a:spcPct val="150000"/>
              </a:lnSpc>
              <a:defRPr sz="1600">
                <a:solidFill>
                  <a:schemeClr val="tx1"/>
                </a:solidFill>
                <a:latin typeface="Arial" panose="020B0604020202020204" pitchFamily="34" charset="0"/>
                <a:cs typeface="Arial" panose="020B0604020202020204" pitchFamily="34" charset="0"/>
              </a:defRPr>
            </a:lvl4pPr>
            <a:lvl5pPr>
              <a:lnSpc>
                <a:spcPct val="150000"/>
              </a:lnSpc>
              <a:defRPr sz="1600">
                <a:solidFill>
                  <a:schemeClr val="tx1"/>
                </a:solidFill>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灯片编号占位符 5">
            <a:extLst>
              <a:ext uri="{FF2B5EF4-FFF2-40B4-BE49-F238E27FC236}">
                <a16:creationId xmlns:a16="http://schemas.microsoft.com/office/drawing/2014/main" id="{73EA3111-5565-154D-8EA8-AB93C80F9161}"/>
              </a:ext>
            </a:extLst>
          </p:cNvPr>
          <p:cNvSpPr>
            <a:spLocks noGrp="1"/>
          </p:cNvSpPr>
          <p:nvPr>
            <p:ph type="sldNum" sz="quarter" idx="12"/>
          </p:nvPr>
        </p:nvSpPr>
        <p:spPr/>
        <p:txBody>
          <a:bodyPr/>
          <a:lstStyle>
            <a:lvl1pPr>
              <a:defRPr/>
            </a:lvl1pPr>
          </a:lstStyle>
          <a:p>
            <a:fld id="{230B77AE-39D4-EA4E-B9B0-544F2C0079C2}" type="slidenum">
              <a:rPr lang="zh-CN" altLang="en-US" smtClean="0"/>
              <a:pPr/>
              <a:t>‹#›</a:t>
            </a:fld>
            <a:endParaRPr lang="en-US" altLang="zh-CN"/>
          </a:p>
        </p:txBody>
      </p:sp>
    </p:spTree>
    <p:extLst>
      <p:ext uri="{BB962C8B-B14F-4D97-AF65-F5344CB8AC3E}">
        <p14:creationId xmlns:p14="http://schemas.microsoft.com/office/powerpoint/2010/main" val="276302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6" name="灯片编号占位符 5">
            <a:extLst>
              <a:ext uri="{FF2B5EF4-FFF2-40B4-BE49-F238E27FC236}">
                <a16:creationId xmlns:a16="http://schemas.microsoft.com/office/drawing/2014/main" id="{8F9E2D85-2FE6-5D46-B796-0B9A31A26B77}"/>
              </a:ext>
            </a:extLst>
          </p:cNvPr>
          <p:cNvSpPr>
            <a:spLocks noGrp="1"/>
          </p:cNvSpPr>
          <p:nvPr>
            <p:ph type="sldNum" sz="quarter" idx="12"/>
          </p:nvPr>
        </p:nvSpPr>
        <p:spPr/>
        <p:txBody>
          <a:bodyPr/>
          <a:lstStyle>
            <a:lvl1pPr>
              <a:defRPr/>
            </a:lvl1pPr>
          </a:lstStyle>
          <a:p>
            <a:fld id="{BD819469-7901-E94F-B66D-489F7BEF7D84}" type="slidenum">
              <a:rPr lang="zh-CN" altLang="en-US" smtClean="0"/>
              <a:pPr/>
              <a:t>‹#›</a:t>
            </a:fld>
            <a:endParaRPr lang="en-US" altLang="zh-CN"/>
          </a:p>
        </p:txBody>
      </p:sp>
    </p:spTree>
    <p:extLst>
      <p:ext uri="{BB962C8B-B14F-4D97-AF65-F5344CB8AC3E}">
        <p14:creationId xmlns:p14="http://schemas.microsoft.com/office/powerpoint/2010/main" val="118384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5">
            <a:extLst>
              <a:ext uri="{FF2B5EF4-FFF2-40B4-BE49-F238E27FC236}">
                <a16:creationId xmlns:a16="http://schemas.microsoft.com/office/drawing/2014/main" id="{A8CC69BA-8F37-CE46-A0E6-B3AFD6A5D4E4}"/>
              </a:ext>
            </a:extLst>
          </p:cNvPr>
          <p:cNvSpPr>
            <a:spLocks noGrp="1"/>
          </p:cNvSpPr>
          <p:nvPr>
            <p:ph type="sldNum" sz="quarter" idx="12"/>
          </p:nvPr>
        </p:nvSpPr>
        <p:spPr/>
        <p:txBody>
          <a:bodyPr/>
          <a:lstStyle>
            <a:lvl1pPr>
              <a:defRPr/>
            </a:lvl1pPr>
          </a:lstStyle>
          <a:p>
            <a:fld id="{F08AB6D2-0365-7344-BD20-66E1E962B85E}" type="slidenum">
              <a:rPr lang="zh-CN" altLang="en-US" smtClean="0"/>
              <a:pPr/>
              <a:t>‹#›</a:t>
            </a:fld>
            <a:endParaRPr lang="en-US" altLang="zh-CN"/>
          </a:p>
        </p:txBody>
      </p:sp>
    </p:spTree>
    <p:extLst>
      <p:ext uri="{BB962C8B-B14F-4D97-AF65-F5344CB8AC3E}">
        <p14:creationId xmlns:p14="http://schemas.microsoft.com/office/powerpoint/2010/main" val="60010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灯片编号占位符 5">
            <a:extLst>
              <a:ext uri="{FF2B5EF4-FFF2-40B4-BE49-F238E27FC236}">
                <a16:creationId xmlns:a16="http://schemas.microsoft.com/office/drawing/2014/main" id="{AAFA1D5C-0D3D-7E49-961E-0822539EF7D6}"/>
              </a:ext>
            </a:extLst>
          </p:cNvPr>
          <p:cNvSpPr>
            <a:spLocks noGrp="1"/>
          </p:cNvSpPr>
          <p:nvPr>
            <p:ph type="sldNum" sz="quarter" idx="12"/>
          </p:nvPr>
        </p:nvSpPr>
        <p:spPr/>
        <p:txBody>
          <a:bodyPr/>
          <a:lstStyle>
            <a:lvl1pPr>
              <a:defRPr/>
            </a:lvl1pPr>
          </a:lstStyle>
          <a:p>
            <a:fld id="{B945D690-C0C5-0B44-8604-13B26F11E5E7}" type="slidenum">
              <a:rPr lang="zh-CN" altLang="en-US" smtClean="0"/>
              <a:pPr/>
              <a:t>‹#›</a:t>
            </a:fld>
            <a:endParaRPr lang="en-US" altLang="zh-CN"/>
          </a:p>
        </p:txBody>
      </p:sp>
    </p:spTree>
    <p:extLst>
      <p:ext uri="{BB962C8B-B14F-4D97-AF65-F5344CB8AC3E}">
        <p14:creationId xmlns:p14="http://schemas.microsoft.com/office/powerpoint/2010/main" val="370353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a:extLst>
              <a:ext uri="{FF2B5EF4-FFF2-40B4-BE49-F238E27FC236}">
                <a16:creationId xmlns:a16="http://schemas.microsoft.com/office/drawing/2014/main" id="{E51FF6D0-9380-EC41-95B8-A99DE88C08FD}"/>
              </a:ext>
            </a:extLst>
          </p:cNvPr>
          <p:cNvSpPr>
            <a:spLocks noGrp="1"/>
          </p:cNvSpPr>
          <p:nvPr>
            <p:ph type="sldNum" sz="quarter" idx="12"/>
          </p:nvPr>
        </p:nvSpPr>
        <p:spPr/>
        <p:txBody>
          <a:bodyPr/>
          <a:lstStyle>
            <a:lvl1pPr>
              <a:defRPr/>
            </a:lvl1pPr>
          </a:lstStyle>
          <a:p>
            <a:fld id="{7ACC8FAC-3706-1C4C-BE65-341FD332C9E8}" type="slidenum">
              <a:rPr lang="zh-CN" altLang="en-US" smtClean="0"/>
              <a:pPr/>
              <a:t>‹#›</a:t>
            </a:fld>
            <a:endParaRPr lang="en-US" altLang="zh-CN"/>
          </a:p>
        </p:txBody>
      </p:sp>
    </p:spTree>
    <p:extLst>
      <p:ext uri="{BB962C8B-B14F-4D97-AF65-F5344CB8AC3E}">
        <p14:creationId xmlns:p14="http://schemas.microsoft.com/office/powerpoint/2010/main" val="71517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E18D933-0EC5-6740-AB49-21D5938973CC}"/>
              </a:ext>
            </a:extLst>
          </p:cNvPr>
          <p:cNvSpPr>
            <a:spLocks noGrp="1"/>
          </p:cNvSpPr>
          <p:nvPr>
            <p:ph type="sldNum" sz="quarter" idx="12"/>
          </p:nvPr>
        </p:nvSpPr>
        <p:spPr/>
        <p:txBody>
          <a:bodyPr/>
          <a:lstStyle>
            <a:lvl1pPr>
              <a:defRPr/>
            </a:lvl1pPr>
          </a:lstStyle>
          <a:p>
            <a:fld id="{332C2362-9EC2-C64D-9815-2D1599BC8045}" type="slidenum">
              <a:rPr lang="zh-CN" altLang="en-US" smtClean="0"/>
              <a:pPr/>
              <a:t>‹#›</a:t>
            </a:fld>
            <a:endParaRPr lang="en-US" altLang="zh-CN"/>
          </a:p>
        </p:txBody>
      </p:sp>
    </p:spTree>
    <p:extLst>
      <p:ext uri="{BB962C8B-B14F-4D97-AF65-F5344CB8AC3E}">
        <p14:creationId xmlns:p14="http://schemas.microsoft.com/office/powerpoint/2010/main" val="145444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7" name="灯片编号占位符 5">
            <a:extLst>
              <a:ext uri="{FF2B5EF4-FFF2-40B4-BE49-F238E27FC236}">
                <a16:creationId xmlns:a16="http://schemas.microsoft.com/office/drawing/2014/main" id="{789AB65A-0DB5-4546-9F5F-BC0618B7C98D}"/>
              </a:ext>
            </a:extLst>
          </p:cNvPr>
          <p:cNvSpPr>
            <a:spLocks noGrp="1"/>
          </p:cNvSpPr>
          <p:nvPr>
            <p:ph type="sldNum" sz="quarter" idx="12"/>
          </p:nvPr>
        </p:nvSpPr>
        <p:spPr/>
        <p:txBody>
          <a:bodyPr/>
          <a:lstStyle>
            <a:lvl1pPr>
              <a:defRPr/>
            </a:lvl1pPr>
          </a:lstStyle>
          <a:p>
            <a:fld id="{4DC2817C-E0D1-FD42-866B-3BD037E97071}" type="slidenum">
              <a:rPr lang="zh-CN" altLang="en-US" smtClean="0"/>
              <a:pPr/>
              <a:t>‹#›</a:t>
            </a:fld>
            <a:endParaRPr lang="en-US" altLang="zh-CN"/>
          </a:p>
        </p:txBody>
      </p:sp>
    </p:spTree>
    <p:extLst>
      <p:ext uri="{BB962C8B-B14F-4D97-AF65-F5344CB8AC3E}">
        <p14:creationId xmlns:p14="http://schemas.microsoft.com/office/powerpoint/2010/main" val="91245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dirty="0"/>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7" name="灯片编号占位符 5">
            <a:extLst>
              <a:ext uri="{FF2B5EF4-FFF2-40B4-BE49-F238E27FC236}">
                <a16:creationId xmlns:a16="http://schemas.microsoft.com/office/drawing/2014/main" id="{E08BA113-AACB-7D48-99F6-A0FE9CCA78D6}"/>
              </a:ext>
            </a:extLst>
          </p:cNvPr>
          <p:cNvSpPr>
            <a:spLocks noGrp="1"/>
          </p:cNvSpPr>
          <p:nvPr>
            <p:ph type="sldNum" sz="quarter" idx="12"/>
          </p:nvPr>
        </p:nvSpPr>
        <p:spPr/>
        <p:txBody>
          <a:bodyPr/>
          <a:lstStyle>
            <a:lvl1pPr>
              <a:defRPr/>
            </a:lvl1pPr>
          </a:lstStyle>
          <a:p>
            <a:fld id="{DE7378BA-5FC1-344A-8465-F313C43AE83A}" type="slidenum">
              <a:rPr lang="zh-CN" altLang="en-US" smtClean="0"/>
              <a:pPr/>
              <a:t>‹#›</a:t>
            </a:fld>
            <a:endParaRPr lang="en-US" altLang="zh-CN"/>
          </a:p>
        </p:txBody>
      </p:sp>
    </p:spTree>
    <p:extLst>
      <p:ext uri="{BB962C8B-B14F-4D97-AF65-F5344CB8AC3E}">
        <p14:creationId xmlns:p14="http://schemas.microsoft.com/office/powerpoint/2010/main" val="22390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4E07C71-32D9-CA4D-A7C1-91FF21C91989}"/>
              </a:ext>
            </a:extLst>
          </p:cNvPr>
          <p:cNvSpPr>
            <a:spLocks noGrp="1"/>
          </p:cNvSpPr>
          <p:nvPr>
            <p:ph type="title"/>
          </p:nvPr>
        </p:nvSpPr>
        <p:spPr bwMode="auto">
          <a:xfrm>
            <a:off x="0" y="1"/>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1F3ABF2-061E-DB4E-8A7B-4B6FAEC1AC1B}"/>
              </a:ext>
            </a:extLst>
          </p:cNvPr>
          <p:cNvSpPr>
            <a:spLocks noGrp="1" noChangeArrowheads="1"/>
          </p:cNvSpPr>
          <p:nvPr>
            <p:ph type="body" idx="1"/>
          </p:nvPr>
        </p:nvSpPr>
        <p:spPr bwMode="auto">
          <a:xfrm>
            <a:off x="838200" y="1412875"/>
            <a:ext cx="105156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69C7181C-9DCF-844D-9F48-55B6603B99E3}"/>
              </a:ext>
            </a:extLst>
          </p:cNvPr>
          <p:cNvSpPr>
            <a:spLocks noGrp="1"/>
          </p:cNvSpPr>
          <p:nvPr>
            <p:ph type="sldNum" sz="quarter" idx="4"/>
          </p:nvPr>
        </p:nvSpPr>
        <p:spPr>
          <a:xfrm>
            <a:off x="11784632" y="6453336"/>
            <a:ext cx="361256" cy="365125"/>
          </a:xfrm>
          <a:prstGeom prst="rect">
            <a:avLst/>
          </a:prstGeom>
        </p:spPr>
        <p:txBody>
          <a:bodyPr vert="horz" lIns="91440" tIns="45720" rIns="91440" bIns="45720" rtlCol="0" anchor="ctr"/>
          <a:lstStyle>
            <a:lvl1pPr algn="r">
              <a:defRPr sz="900" b="0" i="0">
                <a:solidFill>
                  <a:schemeClr val="tx1">
                    <a:tint val="75000"/>
                  </a:schemeClr>
                </a:solidFill>
                <a:latin typeface="Microsoft YaHei" panose="020B0503020204020204" pitchFamily="34" charset="-122"/>
                <a:ea typeface="Microsoft YaHei" panose="020B0503020204020204" pitchFamily="34" charset="-122"/>
              </a:defRPr>
            </a:lvl1pPr>
          </a:lstStyle>
          <a:p>
            <a:fld id="{25DE91D5-9EAD-D44D-BB42-008FBFBBB931}" type="slidenum">
              <a:rPr lang="zh-CN" altLang="en-US" smtClean="0"/>
              <a:pPr/>
              <a:t>‹#›</a:t>
            </a:fld>
            <a:endParaRPr lang="en-US" altLang="zh-CN" dirty="0"/>
          </a:p>
        </p:txBody>
      </p:sp>
    </p:spTree>
    <p:extLst>
      <p:ext uri="{BB962C8B-B14F-4D97-AF65-F5344CB8AC3E}">
        <p14:creationId xmlns:p14="http://schemas.microsoft.com/office/powerpoint/2010/main" val="612951126"/>
      </p:ext>
    </p:extLst>
  </p:cSld>
  <p:clrMap bg1="lt1" tx1="dk1" bg2="lt2" tx2="dk2" accent1="accent1" accent2="accent2" accent3="accent3" accent4="accent4" accent5="accent5" accent6="accent6" hlink="hlink" folHlink="folHlink"/>
  <p:sldLayoutIdLst>
    <p:sldLayoutId id="2147484926" r:id="rId1"/>
    <p:sldLayoutId id="2147484927" r:id="rId2"/>
    <p:sldLayoutId id="2147484928" r:id="rId3"/>
    <p:sldLayoutId id="2147484929" r:id="rId4"/>
    <p:sldLayoutId id="2147484930" r:id="rId5"/>
    <p:sldLayoutId id="2147484931" r:id="rId6"/>
    <p:sldLayoutId id="2147484932" r:id="rId7"/>
    <p:sldLayoutId id="2147484933" r:id="rId8"/>
    <p:sldLayoutId id="2147484934" r:id="rId9"/>
    <p:sldLayoutId id="2147484935" r:id="rId10"/>
    <p:sldLayoutId id="2147484936" r:id="rId11"/>
  </p:sldLayoutIdLst>
  <p:hf hdr="0" ftr="0" dt="0"/>
  <p:txStyles>
    <p:titleStyle>
      <a:lvl1pPr algn="l" defTabSz="685800" rtl="0" eaLnBrk="1" fontAlgn="base" hangingPunct="1">
        <a:lnSpc>
          <a:spcPct val="90000"/>
        </a:lnSpc>
        <a:spcBef>
          <a:spcPct val="0"/>
        </a:spcBef>
        <a:spcAft>
          <a:spcPct val="0"/>
        </a:spcAft>
        <a:defRPr lang="zh-CN" altLang="en-US" sz="3300" b="1" kern="1200">
          <a:solidFill>
            <a:srgbClr val="0000CC"/>
          </a:solidFill>
          <a:latin typeface="微软雅黑" panose="020B0503020204020204" pitchFamily="34" charset="-122"/>
          <a:ea typeface="微软雅黑" panose="020B0503020204020204" pitchFamily="34" charset="-122"/>
          <a:cs typeface="+mj-cs"/>
        </a:defRPr>
      </a:lvl1pPr>
      <a:lvl2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2pPr>
      <a:lvl3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3pPr>
      <a:lvl4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4pPr>
      <a:lvl5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5pPr>
      <a:lvl6pPr marL="4572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6pPr>
      <a:lvl7pPr marL="9144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7pPr>
      <a:lvl8pPr marL="13716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8pPr>
      <a:lvl9pPr marL="18288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9pPr>
    </p:titleStyle>
    <p:bodyStyle>
      <a:lvl1pPr marL="171450" indent="-171450" algn="l" defTabSz="685800" rtl="0" eaLnBrk="1" fontAlgn="base" hangingPunct="1">
        <a:lnSpc>
          <a:spcPct val="150000"/>
        </a:lnSpc>
        <a:spcBef>
          <a:spcPts val="750"/>
        </a:spcBef>
        <a:spcAft>
          <a:spcPct val="0"/>
        </a:spcAft>
        <a:buClr>
          <a:srgbClr val="C00000"/>
        </a:buClr>
        <a:buFont typeface="Wingdings" pitchFamily="2" charset="2"/>
        <a:buChar char="p"/>
        <a:defRPr sz="2800" kern="120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fontAlgn="base" hangingPunct="1">
        <a:lnSpc>
          <a:spcPct val="150000"/>
        </a:lnSpc>
        <a:spcBef>
          <a:spcPts val="375"/>
        </a:spcBef>
        <a:spcAft>
          <a:spcPct val="0"/>
        </a:spcAft>
        <a:buClr>
          <a:srgbClr val="C00000"/>
        </a:buClr>
        <a:buFont typeface="Wingdings" pitchFamily="2" charset="2"/>
        <a:buChar char="n"/>
        <a:defRPr sz="240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1" fontAlgn="base" hangingPunct="1">
        <a:lnSpc>
          <a:spcPct val="150000"/>
        </a:lnSpc>
        <a:spcBef>
          <a:spcPts val="375"/>
        </a:spcBef>
        <a:spcAft>
          <a:spcPct val="0"/>
        </a:spcAft>
        <a:buClr>
          <a:srgbClr val="C00000"/>
        </a:buClr>
        <a:buFont typeface="Wingdings" pitchFamily="2" charset="2"/>
        <a:buChar char="n"/>
        <a:defRPr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8">
            <a:extLst>
              <a:ext uri="{FF2B5EF4-FFF2-40B4-BE49-F238E27FC236}">
                <a16:creationId xmlns:a16="http://schemas.microsoft.com/office/drawing/2014/main" id="{F90C723F-ADD1-9940-B60D-0E16CE278E68}"/>
              </a:ext>
            </a:extLst>
          </p:cNvPr>
          <p:cNvSpPr>
            <a:spLocks noChangeArrowheads="1"/>
          </p:cNvSpPr>
          <p:nvPr/>
        </p:nvSpPr>
        <p:spPr bwMode="auto">
          <a:xfrm>
            <a:off x="2207419" y="2967037"/>
            <a:ext cx="77771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latinLnBrk="1" hangingPunct="1">
              <a:lnSpc>
                <a:spcPct val="100000"/>
              </a:lnSpc>
              <a:spcBef>
                <a:spcPct val="0"/>
              </a:spcBef>
              <a:buClrTx/>
              <a:buFontTx/>
              <a:buNone/>
            </a:pP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第</a:t>
            </a:r>
            <a:r>
              <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14</a:t>
            </a: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周 类的继承与派生</a:t>
            </a:r>
            <a:endPar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FBAD990-BC8E-DB42-B347-6DDB08C290AF}"/>
              </a:ext>
            </a:extLst>
          </p:cNvPr>
          <p:cNvSpPr/>
          <p:nvPr/>
        </p:nvSpPr>
        <p:spPr>
          <a:xfrm>
            <a:off x="3935760" y="4581128"/>
            <a:ext cx="2340705" cy="923330"/>
          </a:xfrm>
          <a:prstGeom prst="rect">
            <a:avLst/>
          </a:prstGeom>
        </p:spPr>
        <p:txBody>
          <a:bodyPr wrap="none">
            <a:spAutoFit/>
          </a:bodyPr>
          <a:lstStyle/>
          <a:p>
            <a:r>
              <a:rPr lang="en-US" altLang="zh-CN" b="0" dirty="0">
                <a:solidFill>
                  <a:srgbClr val="222226"/>
                </a:solidFill>
                <a:latin typeface="Microsoft YaHei" panose="020B0503020204020204" pitchFamily="34" charset="-122"/>
                <a:ea typeface="Microsoft YaHei" panose="020B0503020204020204" pitchFamily="34" charset="-122"/>
              </a:rPr>
              <a:t>Inherit</a:t>
            </a:r>
            <a:endParaRPr lang="zh-CN" altLang="en-US" dirty="0"/>
          </a:p>
        </p:txBody>
      </p:sp>
      <p:sp>
        <p:nvSpPr>
          <p:cNvPr id="4" name="矩形 3">
            <a:extLst>
              <a:ext uri="{FF2B5EF4-FFF2-40B4-BE49-F238E27FC236}">
                <a16:creationId xmlns:a16="http://schemas.microsoft.com/office/drawing/2014/main" id="{837CAD8F-3CAE-E945-A23A-9B752B6E7D77}"/>
              </a:ext>
            </a:extLst>
          </p:cNvPr>
          <p:cNvSpPr/>
          <p:nvPr/>
        </p:nvSpPr>
        <p:spPr>
          <a:xfrm>
            <a:off x="9153945" y="4541313"/>
            <a:ext cx="2305824" cy="923330"/>
          </a:xfrm>
          <a:prstGeom prst="rect">
            <a:avLst/>
          </a:prstGeom>
        </p:spPr>
        <p:txBody>
          <a:bodyPr wrap="none">
            <a:spAutoFit/>
          </a:bodyPr>
          <a:lstStyle/>
          <a:p>
            <a:r>
              <a:rPr lang="en-US" altLang="zh-CN" b="0" dirty="0">
                <a:solidFill>
                  <a:srgbClr val="222226"/>
                </a:solidFill>
                <a:latin typeface="Microsoft YaHei" panose="020B0503020204020204" pitchFamily="34" charset="-122"/>
                <a:ea typeface="Microsoft YaHei" panose="020B0503020204020204" pitchFamily="34" charset="-122"/>
              </a:rPr>
              <a:t>Derive</a:t>
            </a:r>
            <a:endParaRPr lang="zh-CN" altLang="en-US" dirty="0"/>
          </a:p>
        </p:txBody>
      </p:sp>
      <p:cxnSp>
        <p:nvCxnSpPr>
          <p:cNvPr id="5" name="直线箭头连接符 4">
            <a:extLst>
              <a:ext uri="{FF2B5EF4-FFF2-40B4-BE49-F238E27FC236}">
                <a16:creationId xmlns:a16="http://schemas.microsoft.com/office/drawing/2014/main" id="{BC9841AC-F86C-8846-AA9C-F8C8DFB829E3}"/>
              </a:ext>
            </a:extLst>
          </p:cNvPr>
          <p:cNvCxnSpPr>
            <a:endCxn id="2" idx="0"/>
          </p:cNvCxnSpPr>
          <p:nvPr/>
        </p:nvCxnSpPr>
        <p:spPr>
          <a:xfrm flipH="1">
            <a:off x="5106113" y="3789040"/>
            <a:ext cx="1637959"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a:extLst>
              <a:ext uri="{FF2B5EF4-FFF2-40B4-BE49-F238E27FC236}">
                <a16:creationId xmlns:a16="http://schemas.microsoft.com/office/drawing/2014/main" id="{2347BC68-0AD2-7C46-ABBC-19689A879A54}"/>
              </a:ext>
            </a:extLst>
          </p:cNvPr>
          <p:cNvCxnSpPr>
            <a:cxnSpLocks/>
          </p:cNvCxnSpPr>
          <p:nvPr/>
        </p:nvCxnSpPr>
        <p:spPr>
          <a:xfrm>
            <a:off x="8823786" y="3789040"/>
            <a:ext cx="1637959"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407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5">
            <a:extLst>
              <a:ext uri="{FF2B5EF4-FFF2-40B4-BE49-F238E27FC236}">
                <a16:creationId xmlns:a16="http://schemas.microsoft.com/office/drawing/2014/main" id="{2ED9CEAA-B45A-B940-9AD1-CECB00B8A2C8}"/>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38914" name="内容占位符 2">
            <a:extLst>
              <a:ext uri="{FF2B5EF4-FFF2-40B4-BE49-F238E27FC236}">
                <a16:creationId xmlns:a16="http://schemas.microsoft.com/office/drawing/2014/main" id="{DC01520B-232E-FF4F-A39B-BB2DF0985CCF}"/>
              </a:ext>
            </a:extLst>
          </p:cNvPr>
          <p:cNvSpPr>
            <a:spLocks noGrp="1" noChangeArrowheads="1"/>
          </p:cNvSpPr>
          <p:nvPr>
            <p:ph idx="1"/>
          </p:nvPr>
        </p:nvSpPr>
        <p:spPr>
          <a:xfrm>
            <a:off x="445265" y="1325564"/>
            <a:ext cx="5617840" cy="4764088"/>
          </a:xfrm>
        </p:spPr>
        <p:txBody>
          <a:bodyPr/>
          <a:lstStyle/>
          <a:p>
            <a:pPr>
              <a:spcBef>
                <a:spcPts val="600"/>
              </a:spcBef>
            </a:pPr>
            <a:r>
              <a:rPr lang="zh-CN" altLang="en-US" dirty="0"/>
              <a:t>三种继承方式的应用特点</a:t>
            </a:r>
          </a:p>
          <a:p>
            <a:pPr lvl="1">
              <a:spcBef>
                <a:spcPts val="600"/>
              </a:spcBef>
            </a:pPr>
            <a:r>
              <a:rPr lang="zh-CN" altLang="en-US" dirty="0"/>
              <a:t>公有继承：从外部通过派生类对象可以访问基类的公有成员</a:t>
            </a:r>
          </a:p>
          <a:p>
            <a:pPr lvl="1">
              <a:spcBef>
                <a:spcPts val="600"/>
              </a:spcBef>
            </a:pPr>
            <a:r>
              <a:rPr lang="zh-CN" altLang="en-US" dirty="0"/>
              <a:t>私有继承：从外部通过派生类对象不能访问基类的任何成员</a:t>
            </a:r>
          </a:p>
          <a:p>
            <a:pPr lvl="1">
              <a:spcBef>
                <a:spcPts val="600"/>
              </a:spcBef>
            </a:pPr>
            <a:r>
              <a:rPr lang="zh-CN" altLang="en-US" dirty="0"/>
              <a:t>保护继承：从外部通过派生类对象不能访问基类的任何成员</a:t>
            </a:r>
            <a:endParaRPr lang="en-US" altLang="zh-CN" dirty="0"/>
          </a:p>
        </p:txBody>
      </p:sp>
      <p:sp>
        <p:nvSpPr>
          <p:cNvPr id="2" name="灯片编号占位符 1">
            <a:extLst>
              <a:ext uri="{FF2B5EF4-FFF2-40B4-BE49-F238E27FC236}">
                <a16:creationId xmlns:a16="http://schemas.microsoft.com/office/drawing/2014/main" id="{E6FFC1FD-8967-8E43-AAA3-8BE0F45BEDC1}"/>
              </a:ext>
            </a:extLst>
          </p:cNvPr>
          <p:cNvSpPr>
            <a:spLocks noGrp="1"/>
          </p:cNvSpPr>
          <p:nvPr>
            <p:ph type="sldNum" sz="quarter" idx="12"/>
          </p:nvPr>
        </p:nvSpPr>
        <p:spPr/>
        <p:txBody>
          <a:bodyPr/>
          <a:lstStyle/>
          <a:p>
            <a:fld id="{230B77AE-39D4-EA4E-B9B0-544F2C0079C2}" type="slidenum">
              <a:rPr lang="zh-CN" altLang="en-US" smtClean="0"/>
              <a:pPr/>
              <a:t>10</a:t>
            </a:fld>
            <a:endParaRPr lang="en-US" altLang="zh-CN"/>
          </a:p>
        </p:txBody>
      </p:sp>
      <p:graphicFrame>
        <p:nvGraphicFramePr>
          <p:cNvPr id="3" name="表格 2">
            <a:extLst>
              <a:ext uri="{FF2B5EF4-FFF2-40B4-BE49-F238E27FC236}">
                <a16:creationId xmlns:a16="http://schemas.microsoft.com/office/drawing/2014/main" id="{5FEA7FB4-7013-EB4F-8184-2CB5E496E9F6}"/>
              </a:ext>
            </a:extLst>
          </p:cNvPr>
          <p:cNvGraphicFramePr>
            <a:graphicFrameLocks noGrp="1"/>
          </p:cNvGraphicFramePr>
          <p:nvPr>
            <p:extLst>
              <p:ext uri="{D42A27DB-BD31-4B8C-83A1-F6EECF244321}">
                <p14:modId xmlns:p14="http://schemas.microsoft.com/office/powerpoint/2010/main" val="2789491686"/>
              </p:ext>
            </p:extLst>
          </p:nvPr>
        </p:nvGraphicFramePr>
        <p:xfrm>
          <a:off x="6102376" y="2060849"/>
          <a:ext cx="5543139" cy="3744415"/>
        </p:xfrm>
        <a:graphic>
          <a:graphicData uri="http://schemas.openxmlformats.org/drawingml/2006/table">
            <a:tbl>
              <a:tblPr firstRow="1" firstCol="1" lastRow="1" bandRow="1">
                <a:tableStyleId>{5C22544A-7EE6-4342-B048-85BDC9FD1C3A}</a:tableStyleId>
              </a:tblPr>
              <a:tblGrid>
                <a:gridCol w="1728192">
                  <a:extLst>
                    <a:ext uri="{9D8B030D-6E8A-4147-A177-3AD203B41FA5}">
                      <a16:colId xmlns:a16="http://schemas.microsoft.com/office/drawing/2014/main" val="2320692670"/>
                    </a:ext>
                  </a:extLst>
                </a:gridCol>
                <a:gridCol w="1271649">
                  <a:extLst>
                    <a:ext uri="{9D8B030D-6E8A-4147-A177-3AD203B41FA5}">
                      <a16:colId xmlns:a16="http://schemas.microsoft.com/office/drawing/2014/main" val="1153696841"/>
                    </a:ext>
                  </a:extLst>
                </a:gridCol>
                <a:gridCol w="1271649">
                  <a:extLst>
                    <a:ext uri="{9D8B030D-6E8A-4147-A177-3AD203B41FA5}">
                      <a16:colId xmlns:a16="http://schemas.microsoft.com/office/drawing/2014/main" val="1666896188"/>
                    </a:ext>
                  </a:extLst>
                </a:gridCol>
                <a:gridCol w="1271649">
                  <a:extLst>
                    <a:ext uri="{9D8B030D-6E8A-4147-A177-3AD203B41FA5}">
                      <a16:colId xmlns:a16="http://schemas.microsoft.com/office/drawing/2014/main" val="1561045254"/>
                    </a:ext>
                  </a:extLst>
                </a:gridCol>
              </a:tblGrid>
              <a:tr h="748883">
                <a:tc>
                  <a:txBody>
                    <a:bodyPr/>
                    <a:lstStyle/>
                    <a:p>
                      <a:pPr algn="ctr"/>
                      <a:r>
                        <a:rPr lang="zh-CN" altLang="en-US" b="1" dirty="0"/>
                        <a:t>继承方式</a:t>
                      </a:r>
                      <a:r>
                        <a:rPr lang="en-US" altLang="zh-CN" b="1" dirty="0"/>
                        <a:t>/</a:t>
                      </a:r>
                      <a:r>
                        <a:rPr lang="zh-CN" altLang="en-US" b="1" dirty="0"/>
                        <a:t>基类成员</a:t>
                      </a:r>
                    </a:p>
                  </a:txBody>
                  <a:tcPr anchor="ctr"/>
                </a:tc>
                <a:tc>
                  <a:txBody>
                    <a:bodyPr/>
                    <a:lstStyle/>
                    <a:p>
                      <a:pPr algn="ctr"/>
                      <a:r>
                        <a:rPr lang="en-US" altLang="zh-CN" b="1" dirty="0"/>
                        <a:t>public</a:t>
                      </a:r>
                      <a:endParaRPr lang="zh-CN" altLang="en-US" b="1" dirty="0"/>
                    </a:p>
                  </a:txBody>
                  <a:tcPr anchor="ctr"/>
                </a:tc>
                <a:tc>
                  <a:txBody>
                    <a:bodyPr/>
                    <a:lstStyle/>
                    <a:p>
                      <a:pPr algn="ctr"/>
                      <a:r>
                        <a:rPr lang="en-US" altLang="zh-CN" b="1" dirty="0"/>
                        <a:t>protected</a:t>
                      </a:r>
                      <a:endParaRPr lang="zh-CN" altLang="en-US" b="1" dirty="0"/>
                    </a:p>
                  </a:txBody>
                  <a:tcPr anchor="ctr"/>
                </a:tc>
                <a:tc>
                  <a:txBody>
                    <a:bodyPr/>
                    <a:lstStyle/>
                    <a:p>
                      <a:pPr algn="ctr"/>
                      <a:r>
                        <a:rPr lang="en-US" altLang="zh-CN" b="1" dirty="0"/>
                        <a:t>private</a:t>
                      </a:r>
                      <a:endParaRPr lang="zh-CN" altLang="en-US" b="1" dirty="0"/>
                    </a:p>
                  </a:txBody>
                  <a:tcPr anchor="ctr"/>
                </a:tc>
                <a:extLst>
                  <a:ext uri="{0D108BD9-81ED-4DB2-BD59-A6C34878D82A}">
                    <a16:rowId xmlns:a16="http://schemas.microsoft.com/office/drawing/2014/main" val="2287373894"/>
                  </a:ext>
                </a:extLst>
              </a:tr>
              <a:tr h="748883">
                <a:tc>
                  <a:txBody>
                    <a:bodyPr/>
                    <a:lstStyle/>
                    <a:p>
                      <a:pPr algn="ctr"/>
                      <a:r>
                        <a:rPr lang="en-US" altLang="zh-CN" dirty="0"/>
                        <a:t>public</a:t>
                      </a:r>
                    </a:p>
                    <a:p>
                      <a:pPr algn="ctr"/>
                      <a:r>
                        <a:rPr lang="zh-CN" altLang="en-US" dirty="0"/>
                        <a:t>（公有继承）</a:t>
                      </a:r>
                    </a:p>
                  </a:txBody>
                  <a:tcPr anchor="ctr"/>
                </a:tc>
                <a:tc>
                  <a:txBody>
                    <a:bodyPr/>
                    <a:lstStyle/>
                    <a:p>
                      <a:pPr algn="ctr"/>
                      <a:r>
                        <a:rPr lang="en-US" altLang="zh-CN" dirty="0"/>
                        <a:t>public</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algn="ctr"/>
                      <a:r>
                        <a:rPr lang="zh-CN" altLang="en-US" dirty="0"/>
                        <a:t>不可见</a:t>
                      </a:r>
                    </a:p>
                  </a:txBody>
                  <a:tcPr anchor="ctr"/>
                </a:tc>
                <a:extLst>
                  <a:ext uri="{0D108BD9-81ED-4DB2-BD59-A6C34878D82A}">
                    <a16:rowId xmlns:a16="http://schemas.microsoft.com/office/drawing/2014/main" val="2876783786"/>
                  </a:ext>
                </a:extLst>
              </a:tr>
              <a:tr h="748883">
                <a:tc>
                  <a:txBody>
                    <a:bodyPr/>
                    <a:lstStyle/>
                    <a:p>
                      <a:pPr algn="ctr"/>
                      <a:r>
                        <a:rPr lang="en-US" altLang="zh-CN" dirty="0"/>
                        <a:t>protected</a:t>
                      </a:r>
                    </a:p>
                    <a:p>
                      <a:pPr algn="ctr"/>
                      <a:r>
                        <a:rPr lang="zh-CN" altLang="en-US" dirty="0"/>
                        <a:t>（保护继承）</a:t>
                      </a:r>
                    </a:p>
                  </a:txBody>
                  <a:tcPr anchor="ctr"/>
                </a:tc>
                <a:tc>
                  <a:txBody>
                    <a:bodyPr/>
                    <a:lstStyle/>
                    <a:p>
                      <a:pPr algn="ctr"/>
                      <a:r>
                        <a:rPr lang="en-US" altLang="zh-CN" dirty="0"/>
                        <a:t>protected</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2365939504"/>
                  </a:ext>
                </a:extLst>
              </a:tr>
              <a:tr h="748883">
                <a:tc>
                  <a:txBody>
                    <a:bodyPr/>
                    <a:lstStyle/>
                    <a:p>
                      <a:pPr algn="ctr"/>
                      <a:r>
                        <a:rPr lang="en-US" altLang="zh-CN" dirty="0"/>
                        <a:t>private</a:t>
                      </a:r>
                    </a:p>
                    <a:p>
                      <a:pPr algn="ctr"/>
                      <a:r>
                        <a:rPr lang="zh-CN" altLang="en-US" dirty="0"/>
                        <a:t>（私有继承）</a:t>
                      </a:r>
                    </a:p>
                  </a:txBody>
                  <a:tcPr anchor="ctr"/>
                </a:tc>
                <a:tc>
                  <a:txBody>
                    <a:bodyPr/>
                    <a:lstStyle/>
                    <a:p>
                      <a:pPr algn="ctr"/>
                      <a:r>
                        <a:rPr lang="en-US" altLang="zh-CN" dirty="0"/>
                        <a:t>private</a:t>
                      </a:r>
                      <a:endParaRPr lang="zh-CN" altLang="en-US" dirty="0"/>
                    </a:p>
                  </a:txBody>
                  <a:tcPr anchor="ctr"/>
                </a:tc>
                <a:tc>
                  <a:txBody>
                    <a:bodyPr/>
                    <a:lstStyle/>
                    <a:p>
                      <a:pPr algn="ctr"/>
                      <a:r>
                        <a:rPr lang="en-US" altLang="zh-CN" dirty="0"/>
                        <a:t>private</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3132574167"/>
                  </a:ext>
                </a:extLst>
              </a:tr>
              <a:tr h="748883">
                <a:tc>
                  <a:txBody>
                    <a:bodyPr/>
                    <a:lstStyle/>
                    <a:p>
                      <a:pPr algn="ctr"/>
                      <a:r>
                        <a:rPr lang="zh-CN" altLang="en-US" dirty="0"/>
                        <a:t>规律</a:t>
                      </a:r>
                    </a:p>
                  </a:txBody>
                  <a:tcPr anchor="ctr"/>
                </a:tc>
                <a:tc gridSpan="2">
                  <a:txBody>
                    <a:bodyPr/>
                    <a:lstStyle/>
                    <a:p>
                      <a:pPr algn="ctr"/>
                      <a:r>
                        <a:rPr lang="en-US" altLang="zh-CN" dirty="0"/>
                        <a:t>X</a:t>
                      </a:r>
                      <a:r>
                        <a:rPr lang="zh-CN" altLang="en-US" dirty="0"/>
                        <a:t>继承方式，基类中</a:t>
                      </a:r>
                      <a:r>
                        <a:rPr lang="en-US" altLang="zh-CN" dirty="0"/>
                        <a:t>Y</a:t>
                      </a:r>
                      <a:r>
                        <a:rPr lang="zh-CN" altLang="en-US" dirty="0"/>
                        <a:t>权限成员</a:t>
                      </a:r>
                      <a:endParaRPr lang="en-US" altLang="zh-CN" dirty="0"/>
                    </a:p>
                    <a:p>
                      <a:pPr algn="ctr"/>
                      <a:r>
                        <a:rPr lang="zh-CN" altLang="en-US" dirty="0"/>
                        <a:t>在派生类中变为</a:t>
                      </a:r>
                      <a:r>
                        <a:rPr lang="en-US" altLang="zh-CN" dirty="0"/>
                        <a:t>min(X,</a:t>
                      </a:r>
                      <a:r>
                        <a:rPr lang="zh-CN" altLang="en-US" dirty="0"/>
                        <a:t> </a:t>
                      </a:r>
                      <a:r>
                        <a:rPr lang="en-US" altLang="zh-CN" dirty="0"/>
                        <a:t>Y)</a:t>
                      </a:r>
                      <a:r>
                        <a:rPr lang="zh-CN" altLang="en-US" dirty="0"/>
                        <a:t>权限</a:t>
                      </a:r>
                    </a:p>
                  </a:txBody>
                  <a:tcPr anchor="ctr"/>
                </a:tc>
                <a:tc hMerge="1">
                  <a:txBody>
                    <a:bodyPr/>
                    <a:lstStyle/>
                    <a:p>
                      <a:pPr algn="ctr"/>
                      <a:endParaRPr lang="zh-CN" altLang="en-US" dirty="0"/>
                    </a:p>
                  </a:txBody>
                  <a:tcPr anchor="ctr"/>
                </a:tc>
                <a:tc>
                  <a:txBody>
                    <a:bodyPr/>
                    <a:lstStyle/>
                    <a:p>
                      <a:pPr algn="ctr"/>
                      <a:r>
                        <a:rPr lang="zh-CN" altLang="en-US" dirty="0"/>
                        <a:t>基类的</a:t>
                      </a:r>
                      <a:r>
                        <a:rPr lang="en-US" altLang="zh-CN" dirty="0"/>
                        <a:t>private</a:t>
                      </a:r>
                      <a:r>
                        <a:rPr lang="zh-CN" altLang="en-US" dirty="0"/>
                        <a:t>在派生类中一定不可见</a:t>
                      </a:r>
                    </a:p>
                  </a:txBody>
                  <a:tcPr anchor="ctr"/>
                </a:tc>
                <a:extLst>
                  <a:ext uri="{0D108BD9-81ED-4DB2-BD59-A6C34878D82A}">
                    <a16:rowId xmlns:a16="http://schemas.microsoft.com/office/drawing/2014/main" val="2158450709"/>
                  </a:ext>
                </a:extLst>
              </a:tr>
            </a:tbl>
          </a:graphicData>
        </a:graphic>
      </p:graphicFrame>
      <p:sp>
        <p:nvSpPr>
          <p:cNvPr id="4" name="矩形 3">
            <a:extLst>
              <a:ext uri="{FF2B5EF4-FFF2-40B4-BE49-F238E27FC236}">
                <a16:creationId xmlns:a16="http://schemas.microsoft.com/office/drawing/2014/main" id="{08EC43C8-7334-0248-9860-6AEC67CA4CC9}"/>
              </a:ext>
            </a:extLst>
          </p:cNvPr>
          <p:cNvSpPr/>
          <p:nvPr/>
        </p:nvSpPr>
        <p:spPr>
          <a:xfrm>
            <a:off x="767408" y="5995826"/>
            <a:ext cx="8352928" cy="461665"/>
          </a:xfrm>
          <a:prstGeom prst="rect">
            <a:avLst/>
          </a:prstGeom>
        </p:spPr>
        <p:txBody>
          <a:bodyPr wrap="square">
            <a:spAutoFit/>
          </a:bodyPr>
          <a:lstStyle/>
          <a:p>
            <a:pPr eaLnBrk="1" hangingPunct="1">
              <a:defRPr/>
            </a:pPr>
            <a:r>
              <a:rPr lang="zh-CN" altLang="en-US" sz="2400" dirty="0">
                <a:solidFill>
                  <a:srgbClr val="7030A0"/>
                </a:solidFill>
              </a:rPr>
              <a:t>举例：基类成员在不同继承方式下，在派生类中的成员权限</a:t>
            </a:r>
          </a:p>
        </p:txBody>
      </p:sp>
    </p:spTree>
    <p:custDataLst>
      <p:tags r:id="rId1"/>
    </p:custDataLst>
    <p:extLst>
      <p:ext uri="{BB962C8B-B14F-4D97-AF65-F5344CB8AC3E}">
        <p14:creationId xmlns:p14="http://schemas.microsoft.com/office/powerpoint/2010/main" val="1059090204"/>
      </p:ext>
    </p:extLst>
  </p:cSld>
  <p:clrMapOvr>
    <a:masterClrMapping/>
  </p:clrMapOvr>
  <p:transition advTm="18128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99">
            <a:extLst>
              <a:ext uri="{FF2B5EF4-FFF2-40B4-BE49-F238E27FC236}">
                <a16:creationId xmlns:a16="http://schemas.microsoft.com/office/drawing/2014/main" id="{A0E3A5E3-23C0-CE4B-A779-F96320C6E9D0}"/>
              </a:ext>
            </a:extLst>
          </p:cNvPr>
          <p:cNvSpPr>
            <a:spLocks noChangeArrowheads="1"/>
          </p:cNvSpPr>
          <p:nvPr/>
        </p:nvSpPr>
        <p:spPr bwMode="auto">
          <a:xfrm>
            <a:off x="4554537" y="427037"/>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314032B-AC7C-3E46-8EAF-DED09DBB5AA8}"/>
              </a:ext>
            </a:extLst>
          </p:cNvPr>
          <p:cNvSpPr>
            <a:spLocks noChangeArrowheads="1"/>
          </p:cNvSpPr>
          <p:nvPr/>
        </p:nvSpPr>
        <p:spPr bwMode="auto">
          <a:xfrm>
            <a:off x="4584699" y="427038"/>
            <a:ext cx="30654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访问控制小结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1443" name="Rectangle 45">
            <a:extLst>
              <a:ext uri="{FF2B5EF4-FFF2-40B4-BE49-F238E27FC236}">
                <a16:creationId xmlns:a16="http://schemas.microsoft.com/office/drawing/2014/main" id="{E2DD129D-B713-C645-9DC7-1AD68E04DA4F}"/>
              </a:ext>
            </a:extLst>
          </p:cNvPr>
          <p:cNvSpPr>
            <a:spLocks noGrp="1"/>
          </p:cNvSpPr>
          <p:nvPr>
            <p:ph type="title"/>
          </p:nvPr>
        </p:nvSpPr>
        <p:spPr/>
        <p:txBody>
          <a:bodyPr/>
          <a:lstStyle/>
          <a:p>
            <a:r>
              <a:rPr lang="zh-CN" altLang="en-US" sz="4000" dirty="0">
                <a:solidFill>
                  <a:srgbClr val="0000FF"/>
                </a:solidFill>
                <a:latin typeface="Microsoft YaHei Bold"/>
                <a:ea typeface="Microsoft YaHei" panose="020B0503020204020204" pitchFamily="34" charset="-122"/>
              </a:rPr>
              <a:t>三种继承方式</a:t>
            </a:r>
            <a:endParaRPr lang="en-US" altLang="zh-CN" sz="4000" dirty="0">
              <a:solidFill>
                <a:srgbClr val="0000FF"/>
              </a:solidFill>
              <a:latin typeface="Microsoft YaHei Bold"/>
              <a:ea typeface="Microsoft YaHei" panose="020B0503020204020204" pitchFamily="34" charset="-122"/>
            </a:endParaRPr>
          </a:p>
        </p:txBody>
      </p:sp>
      <p:grpSp>
        <p:nvGrpSpPr>
          <p:cNvPr id="7" name="组合 6">
            <a:extLst>
              <a:ext uri="{FF2B5EF4-FFF2-40B4-BE49-F238E27FC236}">
                <a16:creationId xmlns:a16="http://schemas.microsoft.com/office/drawing/2014/main" id="{CA4C0409-4FF2-6243-9A85-5EF02968C7F7}"/>
              </a:ext>
            </a:extLst>
          </p:cNvPr>
          <p:cNvGrpSpPr/>
          <p:nvPr/>
        </p:nvGrpSpPr>
        <p:grpSpPr>
          <a:xfrm>
            <a:off x="983432" y="1268412"/>
            <a:ext cx="9894366" cy="4827513"/>
            <a:chOff x="2106290" y="1697831"/>
            <a:chExt cx="7775575" cy="3460750"/>
          </a:xfrm>
        </p:grpSpPr>
        <p:pic>
          <p:nvPicPr>
            <p:cNvPr id="61445" name="图片 2">
              <a:extLst>
                <a:ext uri="{FF2B5EF4-FFF2-40B4-BE49-F238E27FC236}">
                  <a16:creationId xmlns:a16="http://schemas.microsoft.com/office/drawing/2014/main" id="{552A0121-5EF5-EF46-A110-9C3960197B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1699419"/>
              <a:ext cx="3425825"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63BC7BB-3173-B745-B5E8-ACBC01C3C3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06290" y="1697831"/>
              <a:ext cx="4846637"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a:extLst>
              <a:ext uri="{FF2B5EF4-FFF2-40B4-BE49-F238E27FC236}">
                <a16:creationId xmlns:a16="http://schemas.microsoft.com/office/drawing/2014/main" id="{911DFD9D-DBB7-9E46-99F2-10950869A8D2}"/>
              </a:ext>
            </a:extLst>
          </p:cNvPr>
          <p:cNvSpPr>
            <a:spLocks noGrp="1"/>
          </p:cNvSpPr>
          <p:nvPr>
            <p:ph type="sldNum" sz="quarter" idx="12"/>
          </p:nvPr>
        </p:nvSpPr>
        <p:spPr/>
        <p:txBody>
          <a:bodyPr/>
          <a:lstStyle/>
          <a:p>
            <a:fld id="{230B77AE-39D4-EA4E-B9B0-544F2C0079C2}" type="slidenum">
              <a:rPr lang="zh-CN" altLang="en-US" smtClean="0"/>
              <a:pPr/>
              <a:t>11</a:t>
            </a:fld>
            <a:endParaRPr lang="en-US" altLang="zh-CN"/>
          </a:p>
        </p:txBody>
      </p:sp>
    </p:spTree>
    <p:custDataLst>
      <p:tags r:id="rId1"/>
    </p:custDataLst>
    <p:extLst>
      <p:ext uri="{BB962C8B-B14F-4D97-AF65-F5344CB8AC3E}">
        <p14:creationId xmlns:p14="http://schemas.microsoft.com/office/powerpoint/2010/main" val="171235383"/>
      </p:ext>
    </p:extLst>
  </p:cSld>
  <p:clrMapOvr>
    <a:masterClrMapping/>
  </p:clrMapOvr>
  <p:transition advTm="18128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07707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12</a:t>
            </a:fld>
            <a:endParaRPr lang="en-US" altLang="zh-CN"/>
          </a:p>
        </p:txBody>
      </p:sp>
    </p:spTree>
    <p:extLst>
      <p:ext uri="{BB962C8B-B14F-4D97-AF65-F5344CB8AC3E}">
        <p14:creationId xmlns:p14="http://schemas.microsoft.com/office/powerpoint/2010/main" val="1656719647"/>
      </p:ext>
    </p:extLst>
  </p:cSld>
  <p:clrMapOvr>
    <a:masterClrMapping/>
  </p:clrMapOvr>
  <p:transition advTm="597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5">
            <a:extLst>
              <a:ext uri="{FF2B5EF4-FFF2-40B4-BE49-F238E27FC236}">
                <a16:creationId xmlns:a16="http://schemas.microsoft.com/office/drawing/2014/main" id="{6C19F48D-44A3-3043-BDF1-BA88FA38CD1F}"/>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p>
        </p:txBody>
      </p:sp>
      <p:sp>
        <p:nvSpPr>
          <p:cNvPr id="45058" name="内容占位符 2">
            <a:extLst>
              <a:ext uri="{FF2B5EF4-FFF2-40B4-BE49-F238E27FC236}">
                <a16:creationId xmlns:a16="http://schemas.microsoft.com/office/drawing/2014/main" id="{FD38AF91-7D55-6F47-807E-1345A66FB22B}"/>
              </a:ext>
            </a:extLst>
          </p:cNvPr>
          <p:cNvSpPr>
            <a:spLocks noGrp="1"/>
          </p:cNvSpPr>
          <p:nvPr>
            <p:ph idx="1"/>
          </p:nvPr>
        </p:nvSpPr>
        <p:spPr>
          <a:xfrm>
            <a:off x="838200" y="1085502"/>
            <a:ext cx="10515600" cy="5550396"/>
          </a:xfrm>
        </p:spPr>
        <p:txBody>
          <a:bodyPr>
            <a:normAutofit fontScale="92500" lnSpcReduction="20000"/>
          </a:bodyPr>
          <a:lstStyle/>
          <a:p>
            <a:pPr marL="0" indent="0" eaLnBrk="1" hangingPunct="1">
              <a:buNone/>
              <a:defRPr/>
            </a:pPr>
            <a:r>
              <a:rPr lang="zh-CN" altLang="en-US" b="1" dirty="0"/>
              <a:t>派生新类经历了三个步骤</a:t>
            </a:r>
            <a:r>
              <a:rPr lang="zh-CN" altLang="en-US" dirty="0"/>
              <a:t>：</a:t>
            </a:r>
          </a:p>
          <a:p>
            <a:pPr eaLnBrk="1" hangingPunct="1">
              <a:defRPr/>
            </a:pPr>
            <a:r>
              <a:rPr lang="zh-CN" altLang="en-US" dirty="0"/>
              <a:t>吸收基类成员</a:t>
            </a:r>
          </a:p>
          <a:p>
            <a:pPr lvl="1" eaLnBrk="1" hangingPunct="1">
              <a:defRPr/>
            </a:pPr>
            <a:r>
              <a:rPr lang="zh-CN" altLang="en-US" dirty="0"/>
              <a:t>吸收基类成员之后，派生类实际上就包含了它的全部基类中的所有成员（</a:t>
            </a:r>
            <a:r>
              <a:rPr lang="zh-CN" altLang="en-US" dirty="0">
                <a:solidFill>
                  <a:srgbClr val="C00000"/>
                </a:solidFill>
              </a:rPr>
              <a:t>吸收不代表一定可用，基类特殊成员函数不是派生类的特殊成员函数</a:t>
            </a:r>
            <a:r>
              <a:rPr lang="zh-CN" altLang="en-US" dirty="0"/>
              <a:t>）</a:t>
            </a:r>
          </a:p>
          <a:p>
            <a:pPr eaLnBrk="1" hangingPunct="1">
              <a:defRPr/>
            </a:pPr>
            <a:r>
              <a:rPr lang="zh-CN" altLang="en-US" dirty="0"/>
              <a:t>改造基类成员</a:t>
            </a:r>
          </a:p>
          <a:p>
            <a:pPr lvl="1" eaLnBrk="1" hangingPunct="1">
              <a:defRPr/>
            </a:pPr>
            <a:r>
              <a:rPr lang="zh-CN" altLang="en-US" dirty="0"/>
              <a:t>如果派生类声明了一个和某基类成员</a:t>
            </a:r>
            <a:r>
              <a:rPr lang="zh-CN" altLang="en-US" b="1" dirty="0">
                <a:solidFill>
                  <a:srgbClr val="0000FF"/>
                </a:solidFill>
              </a:rPr>
              <a:t>同名</a:t>
            </a:r>
            <a:r>
              <a:rPr lang="zh-CN" altLang="en-US" dirty="0"/>
              <a:t>的新成员，派生的新成员就</a:t>
            </a:r>
            <a:r>
              <a:rPr lang="zh-CN" altLang="en-US" b="1" dirty="0">
                <a:solidFill>
                  <a:srgbClr val="FF0000"/>
                </a:solidFill>
              </a:rPr>
              <a:t>覆盖</a:t>
            </a:r>
            <a:r>
              <a:rPr lang="zh-CN" altLang="en-US" dirty="0"/>
              <a:t>或</a:t>
            </a:r>
            <a:r>
              <a:rPr lang="zh-CN" altLang="en-US" b="1" dirty="0">
                <a:solidFill>
                  <a:srgbClr val="FF0000"/>
                </a:solidFill>
              </a:rPr>
              <a:t>隐藏</a:t>
            </a:r>
            <a:r>
              <a:rPr lang="zh-CN" altLang="en-US" dirty="0"/>
              <a:t>了外层同名成员；</a:t>
            </a:r>
            <a:endParaRPr lang="en-US" altLang="zh-CN" dirty="0"/>
          </a:p>
          <a:p>
            <a:pPr lvl="1" eaLnBrk="1" hangingPunct="1">
              <a:defRPr/>
            </a:pPr>
            <a:r>
              <a:rPr lang="zh-CN" altLang="en-US" dirty="0"/>
              <a:t>在特定情况下，可以</a:t>
            </a:r>
            <a:r>
              <a:rPr lang="zh-CN" altLang="en-US" dirty="0">
                <a:solidFill>
                  <a:srgbClr val="FF0000"/>
                </a:solidFill>
              </a:rPr>
              <a:t>调高</a:t>
            </a:r>
            <a:r>
              <a:rPr lang="zh-CN" altLang="en-US" dirty="0"/>
              <a:t>基类成员在派生类中的访问权限</a:t>
            </a:r>
          </a:p>
          <a:p>
            <a:pPr eaLnBrk="1" hangingPunct="1">
              <a:defRPr/>
            </a:pPr>
            <a:r>
              <a:rPr lang="zh-CN" altLang="en-US" dirty="0"/>
              <a:t>添加新的成员</a:t>
            </a:r>
          </a:p>
          <a:p>
            <a:pPr lvl="1" eaLnBrk="1" hangingPunct="1">
              <a:defRPr/>
            </a:pPr>
            <a:r>
              <a:rPr lang="zh-CN" altLang="en-US" dirty="0"/>
              <a:t>派生类新成员的加入是继承与派生机制的核心，是保证派生类在功能上有所发展</a:t>
            </a:r>
          </a:p>
        </p:txBody>
      </p:sp>
      <p:sp>
        <p:nvSpPr>
          <p:cNvPr id="34820" name="AutoShape 3148">
            <a:extLst>
              <a:ext uri="{FF2B5EF4-FFF2-40B4-BE49-F238E27FC236}">
                <a16:creationId xmlns:a16="http://schemas.microsoft.com/office/drawing/2014/main" id="{33883707-419A-9A47-98CE-4B9A5E2D63C1}"/>
              </a:ext>
            </a:extLst>
          </p:cNvPr>
          <p:cNvSpPr>
            <a:spLocks noChangeArrowheads="1"/>
          </p:cNvSpPr>
          <p:nvPr/>
        </p:nvSpPr>
        <p:spPr bwMode="auto">
          <a:xfrm>
            <a:off x="9361297" y="2780928"/>
            <a:ext cx="2637109" cy="936625"/>
          </a:xfrm>
          <a:prstGeom prst="wedgeRoundRectCallout">
            <a:avLst>
              <a:gd name="adj1" fmla="val -20374"/>
              <a:gd name="adj2" fmla="val 6261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注意，仅仅只要求函数名相同，并不要求参数类型和参数名相同</a:t>
            </a:r>
          </a:p>
        </p:txBody>
      </p:sp>
      <p:sp>
        <p:nvSpPr>
          <p:cNvPr id="2" name="灯片编号占位符 1">
            <a:extLst>
              <a:ext uri="{FF2B5EF4-FFF2-40B4-BE49-F238E27FC236}">
                <a16:creationId xmlns:a16="http://schemas.microsoft.com/office/drawing/2014/main" id="{E9B48551-D874-4D4E-90B4-32040CFBD3E9}"/>
              </a:ext>
            </a:extLst>
          </p:cNvPr>
          <p:cNvSpPr>
            <a:spLocks noGrp="1"/>
          </p:cNvSpPr>
          <p:nvPr>
            <p:ph type="sldNum" sz="quarter" idx="12"/>
          </p:nvPr>
        </p:nvSpPr>
        <p:spPr/>
        <p:txBody>
          <a:bodyPr/>
          <a:lstStyle/>
          <a:p>
            <a:fld id="{230B77AE-39D4-EA4E-B9B0-544F2C0079C2}" type="slidenum">
              <a:rPr lang="zh-CN" altLang="en-US" smtClean="0"/>
              <a:pPr/>
              <a:t>13</a:t>
            </a:fld>
            <a:endParaRPr lang="en-US" altLang="zh-CN"/>
          </a:p>
        </p:txBody>
      </p:sp>
    </p:spTree>
    <p:custDataLst>
      <p:tags r:id="rId1"/>
    </p:custDataLst>
    <p:extLst>
      <p:ext uri="{BB962C8B-B14F-4D97-AF65-F5344CB8AC3E}">
        <p14:creationId xmlns:p14="http://schemas.microsoft.com/office/powerpoint/2010/main" val="2967889838"/>
      </p:ext>
    </p:extLst>
  </p:cSld>
  <p:clrMapOvr>
    <a:masterClrMapping/>
  </p:clrMapOvr>
  <p:transition advTm="18128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AutoShape 99">
            <a:extLst>
              <a:ext uri="{FF2B5EF4-FFF2-40B4-BE49-F238E27FC236}">
                <a16:creationId xmlns:a16="http://schemas.microsoft.com/office/drawing/2014/main" id="{B53D4941-4F88-374D-B1A1-AE1A842771B2}"/>
              </a:ext>
            </a:extLst>
          </p:cNvPr>
          <p:cNvSpPr>
            <a:spLocks noChangeArrowheads="1"/>
          </p:cNvSpPr>
          <p:nvPr/>
        </p:nvSpPr>
        <p:spPr bwMode="auto">
          <a:xfrm>
            <a:off x="4373562" y="404664"/>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F1798D3-A425-E94B-B7D4-3EFA5A4FE626}"/>
              </a:ext>
            </a:extLst>
          </p:cNvPr>
          <p:cNvSpPr>
            <a:spLocks noChangeArrowheads="1"/>
          </p:cNvSpPr>
          <p:nvPr/>
        </p:nvSpPr>
        <p:spPr bwMode="auto">
          <a:xfrm>
            <a:off x="4405312" y="404665"/>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覆盖与隐藏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3491" name="Rectangle 45">
            <a:extLst>
              <a:ext uri="{FF2B5EF4-FFF2-40B4-BE49-F238E27FC236}">
                <a16:creationId xmlns:a16="http://schemas.microsoft.com/office/drawing/2014/main" id="{C1CEB9F7-2BA4-8143-B672-BF261DEE7401}"/>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2" name="内容占位符 2">
            <a:extLst>
              <a:ext uri="{FF2B5EF4-FFF2-40B4-BE49-F238E27FC236}">
                <a16:creationId xmlns:a16="http://schemas.microsoft.com/office/drawing/2014/main" id="{160C709D-5050-A940-B749-7175E730851E}"/>
              </a:ext>
            </a:extLst>
          </p:cNvPr>
          <p:cNvSpPr>
            <a:spLocks noGrp="1" noChangeArrowheads="1"/>
          </p:cNvSpPr>
          <p:nvPr>
            <p:ph idx="1"/>
          </p:nvPr>
        </p:nvSpPr>
        <p:spPr/>
        <p:txBody>
          <a:bodyPr/>
          <a:lstStyle/>
          <a:p>
            <a:pPr eaLnBrk="1" hangingPunct="1"/>
            <a:r>
              <a:rPr lang="zh-CN" altLang="en-US" dirty="0"/>
              <a:t>覆盖与隐藏</a:t>
            </a:r>
            <a:endParaRPr lang="en-US" altLang="zh-CN" dirty="0"/>
          </a:p>
          <a:p>
            <a:pPr lvl="1" eaLnBrk="1" hangingPunct="1"/>
            <a:r>
              <a:rPr lang="zh-CN" altLang="en-US" b="1" dirty="0">
                <a:solidFill>
                  <a:srgbClr val="FF0000"/>
                </a:solidFill>
              </a:rPr>
              <a:t>覆盖</a:t>
            </a:r>
            <a:r>
              <a:rPr lang="zh-CN" altLang="en-US" dirty="0"/>
              <a:t>：指基类的</a:t>
            </a:r>
            <a:r>
              <a:rPr lang="zh-CN" altLang="en-US" b="1" dirty="0">
                <a:solidFill>
                  <a:srgbClr val="FF0000"/>
                </a:solidFill>
              </a:rPr>
              <a:t>虚函数</a:t>
            </a:r>
            <a:r>
              <a:rPr lang="zh-CN" altLang="en-US" dirty="0"/>
              <a:t>被派生类中</a:t>
            </a:r>
            <a:r>
              <a:rPr lang="zh-CN" altLang="en-US" b="1" dirty="0">
                <a:solidFill>
                  <a:srgbClr val="FF0000"/>
                </a:solidFill>
              </a:rPr>
              <a:t>同名同参数的</a:t>
            </a:r>
            <a:r>
              <a:rPr lang="zh-CN" altLang="en-US" dirty="0"/>
              <a:t>函数覆盖，从而可以形成</a:t>
            </a:r>
            <a:r>
              <a:rPr lang="zh-CN" altLang="en-US" b="1" dirty="0">
                <a:solidFill>
                  <a:srgbClr val="FF0000"/>
                </a:solidFill>
              </a:rPr>
              <a:t>多态</a:t>
            </a:r>
            <a:r>
              <a:rPr lang="en-US" altLang="zh-CN" dirty="0"/>
              <a:t>(</a:t>
            </a:r>
            <a:r>
              <a:rPr lang="zh-CN" altLang="en-US" dirty="0"/>
              <a:t>后面介绍</a:t>
            </a:r>
            <a:r>
              <a:rPr lang="en-US" altLang="zh-CN" dirty="0"/>
              <a:t>)</a:t>
            </a:r>
          </a:p>
          <a:p>
            <a:pPr lvl="1" eaLnBrk="1" hangingPunct="1"/>
            <a:r>
              <a:rPr lang="zh-CN" altLang="en-US" b="1" dirty="0">
                <a:solidFill>
                  <a:srgbClr val="FF0000"/>
                </a:solidFill>
              </a:rPr>
              <a:t>隐藏：</a:t>
            </a:r>
            <a:r>
              <a:rPr lang="zh-CN" altLang="en-US" dirty="0"/>
              <a:t>指派生类中的与基类变量</a:t>
            </a:r>
            <a:r>
              <a:rPr lang="zh-CN" altLang="en-US" b="1" dirty="0">
                <a:solidFill>
                  <a:srgbClr val="FF0000"/>
                </a:solidFill>
              </a:rPr>
              <a:t>同名的变量</a:t>
            </a:r>
            <a:r>
              <a:rPr lang="zh-CN" altLang="en-US" dirty="0"/>
              <a:t>或与基类函数</a:t>
            </a:r>
            <a:r>
              <a:rPr lang="zh-CN" altLang="en-US" b="1" dirty="0">
                <a:solidFill>
                  <a:srgbClr val="FF0000"/>
                </a:solidFill>
              </a:rPr>
              <a:t>同名的函数</a:t>
            </a:r>
            <a:r>
              <a:rPr lang="en-US" altLang="zh-CN" dirty="0"/>
              <a:t>(</a:t>
            </a:r>
            <a:r>
              <a:rPr lang="zh-CN" altLang="en-US" dirty="0"/>
              <a:t>注意，</a:t>
            </a:r>
            <a:r>
              <a:rPr lang="zh-CN" altLang="en-US" b="1" dirty="0">
                <a:solidFill>
                  <a:srgbClr val="FF0000"/>
                </a:solidFill>
              </a:rPr>
              <a:t>参数不一定相同</a:t>
            </a:r>
            <a:r>
              <a:rPr lang="en-US" altLang="zh-CN" dirty="0"/>
              <a:t>)</a:t>
            </a:r>
            <a:r>
              <a:rPr lang="zh-CN" altLang="en-US" dirty="0"/>
              <a:t>会遮盖基类中的成员，使得在派生类中无法访问</a:t>
            </a:r>
            <a:endParaRPr lang="en-US" altLang="zh-CN" dirty="0"/>
          </a:p>
          <a:p>
            <a:pPr eaLnBrk="1" hangingPunct="1"/>
            <a:r>
              <a:rPr lang="zh-CN" altLang="en-US" dirty="0"/>
              <a:t>注意，基类中的私有成员在派生类中本来就不可见，所以不存在被隐藏的问题</a:t>
            </a:r>
          </a:p>
        </p:txBody>
      </p:sp>
      <p:sp>
        <p:nvSpPr>
          <p:cNvPr id="2" name="灯片编号占位符 1">
            <a:extLst>
              <a:ext uri="{FF2B5EF4-FFF2-40B4-BE49-F238E27FC236}">
                <a16:creationId xmlns:a16="http://schemas.microsoft.com/office/drawing/2014/main" id="{BF6A4949-8719-FD48-B7D1-39E0AEF96DFF}"/>
              </a:ext>
            </a:extLst>
          </p:cNvPr>
          <p:cNvSpPr>
            <a:spLocks noGrp="1"/>
          </p:cNvSpPr>
          <p:nvPr>
            <p:ph type="sldNum" sz="quarter" idx="12"/>
          </p:nvPr>
        </p:nvSpPr>
        <p:spPr/>
        <p:txBody>
          <a:bodyPr/>
          <a:lstStyle/>
          <a:p>
            <a:fld id="{230B77AE-39D4-EA4E-B9B0-544F2C0079C2}" type="slidenum">
              <a:rPr lang="zh-CN" altLang="en-US" smtClean="0"/>
              <a:pPr/>
              <a:t>14</a:t>
            </a:fld>
            <a:endParaRPr lang="en-US" altLang="zh-CN"/>
          </a:p>
        </p:txBody>
      </p:sp>
    </p:spTree>
    <p:custDataLst>
      <p:tags r:id="rId1"/>
    </p:custDataLst>
    <p:extLst>
      <p:ext uri="{BB962C8B-B14F-4D97-AF65-F5344CB8AC3E}">
        <p14:creationId xmlns:p14="http://schemas.microsoft.com/office/powerpoint/2010/main" val="1528395065"/>
      </p:ext>
    </p:extLst>
  </p:cSld>
  <p:clrMapOvr>
    <a:masterClrMapping/>
  </p:clrMapOvr>
  <p:transition advTm="18128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5">
            <a:extLst>
              <a:ext uri="{FF2B5EF4-FFF2-40B4-BE49-F238E27FC236}">
                <a16:creationId xmlns:a16="http://schemas.microsoft.com/office/drawing/2014/main" id="{FF97EC9E-002B-7D42-8D17-8CCA53A4E36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派生类的生成过程</a:t>
            </a:r>
            <a:endParaRPr lang="en-US" altLang="zh-CN" sz="4000" b="0" dirty="0">
              <a:solidFill>
                <a:srgbClr val="0000FF"/>
              </a:solidFill>
              <a:latin typeface="Microsoft YaHei Bold"/>
              <a:ea typeface="Microsoft YaHei" panose="020B0503020204020204" pitchFamily="34" charset="-122"/>
            </a:endParaRPr>
          </a:p>
        </p:txBody>
      </p:sp>
      <p:sp>
        <p:nvSpPr>
          <p:cNvPr id="65537" name="AutoShape 99">
            <a:extLst>
              <a:ext uri="{FF2B5EF4-FFF2-40B4-BE49-F238E27FC236}">
                <a16:creationId xmlns:a16="http://schemas.microsoft.com/office/drawing/2014/main" id="{50BA0864-627A-D940-B1F1-A3CBFEE318FA}"/>
              </a:ext>
            </a:extLst>
          </p:cNvPr>
          <p:cNvSpPr>
            <a:spLocks noChangeArrowheads="1"/>
          </p:cNvSpPr>
          <p:nvPr/>
        </p:nvSpPr>
        <p:spPr bwMode="auto">
          <a:xfrm>
            <a:off x="4583832" y="427037"/>
            <a:ext cx="472077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63C413-FABA-6444-A9F6-22E4A2BB79FE}"/>
              </a:ext>
            </a:extLst>
          </p:cNvPr>
          <p:cNvSpPr>
            <a:spLocks noChangeArrowheads="1"/>
          </p:cNvSpPr>
          <p:nvPr/>
        </p:nvSpPr>
        <p:spPr bwMode="auto">
          <a:xfrm>
            <a:off x="4615583" y="427038"/>
            <a:ext cx="472077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隐藏 与 访问隐藏的基类成员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7" name="Rectangle 46">
            <a:extLst>
              <a:ext uri="{FF2B5EF4-FFF2-40B4-BE49-F238E27FC236}">
                <a16:creationId xmlns:a16="http://schemas.microsoft.com/office/drawing/2014/main" id="{5D8B4D5D-7F2A-0548-BB43-C732E80C3047}"/>
              </a:ext>
            </a:extLst>
          </p:cNvPr>
          <p:cNvSpPr txBox="1">
            <a:spLocks noChangeArrowheads="1"/>
          </p:cNvSpPr>
          <p:nvPr/>
        </p:nvSpPr>
        <p:spPr bwMode="auto">
          <a:xfrm>
            <a:off x="42392" y="1235298"/>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&lt;string&gt;</a:t>
            </a:r>
            <a:endParaRPr lang="en-US" altLang="zh-CN" sz="1800" b="0" dirty="0">
              <a:solidFill>
                <a:srgbClr val="643820"/>
              </a:solidFill>
              <a:latin typeface="Menlo" panose="020B0609030804020204" pitchFamily="49" charset="0"/>
            </a:endParaRPr>
          </a:p>
          <a:p>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namespace</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Param1 = </a:t>
            </a:r>
            <a:r>
              <a:rPr lang="en-US" altLang="zh-CN" sz="1800" b="0" dirty="0">
                <a:solidFill>
                  <a:srgbClr val="1C00CF"/>
                </a:solidFill>
                <a:latin typeface="Menlo" panose="020B0609030804020204" pitchFamily="49" charset="0"/>
              </a:rPr>
              <a:t>0</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Param2 = </a:t>
            </a:r>
            <a:r>
              <a:rPr lang="en-US" altLang="zh-CN" sz="1800" b="0" dirty="0">
                <a:solidFill>
                  <a:srgbClr val="1C00CF"/>
                </a:solidFill>
                <a:latin typeface="Menlo" panose="020B0609030804020204" pitchFamily="49" charset="0"/>
              </a:rPr>
              <a:t>1</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a:solidFill>
                  <a:srgbClr val="AA0D91"/>
                </a:solidFill>
                <a:latin typeface="Menlo" panose="020B0609030804020204" pitchFamily="49" charset="0"/>
              </a:rPr>
              <a:t>operator</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protected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
        <p:nvSpPr>
          <p:cNvPr id="3" name="灯片编号占位符 2">
            <a:extLst>
              <a:ext uri="{FF2B5EF4-FFF2-40B4-BE49-F238E27FC236}">
                <a16:creationId xmlns:a16="http://schemas.microsoft.com/office/drawing/2014/main" id="{FA5CAB1C-F772-B34B-A710-A6B19A449AEC}"/>
              </a:ext>
            </a:extLst>
          </p:cNvPr>
          <p:cNvSpPr>
            <a:spLocks noGrp="1"/>
          </p:cNvSpPr>
          <p:nvPr>
            <p:ph type="sldNum" sz="quarter" idx="12"/>
          </p:nvPr>
        </p:nvSpPr>
        <p:spPr/>
        <p:txBody>
          <a:bodyPr/>
          <a:lstStyle/>
          <a:p>
            <a:fld id="{230B77AE-39D4-EA4E-B9B0-544F2C0079C2}" type="slidenum">
              <a:rPr lang="zh-CN" altLang="en-US" smtClean="0"/>
              <a:pPr/>
              <a:t>15</a:t>
            </a:fld>
            <a:endParaRPr lang="en-US" altLang="zh-CN"/>
          </a:p>
        </p:txBody>
      </p:sp>
      <p:sp>
        <p:nvSpPr>
          <p:cNvPr id="8" name="Rectangle 46">
            <a:extLst>
              <a:ext uri="{FF2B5EF4-FFF2-40B4-BE49-F238E27FC236}">
                <a16:creationId xmlns:a16="http://schemas.microsoft.com/office/drawing/2014/main" id="{4D4B0583-155D-4E42-ADDF-8AE7E1E86930}"/>
              </a:ext>
            </a:extLst>
          </p:cNvPr>
          <p:cNvSpPr txBox="1">
            <a:spLocks noChangeArrowheads="1"/>
          </p:cNvSpPr>
          <p:nvPr/>
        </p:nvSpPr>
        <p:spPr bwMode="auto">
          <a:xfrm>
            <a:off x="6096000" y="1235299"/>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a:t>
            </a:r>
            <a:r>
              <a:rPr lang="en-US" altLang="zh-CN" sz="1800" b="0" dirty="0" err="1">
                <a:solidFill>
                  <a:srgbClr val="C41A16"/>
                </a:solidFill>
                <a:latin typeface="Menlo" panose="020B0609030804020204" pitchFamily="49" charset="0"/>
              </a:rPr>
              <a:t>Base.hpp</a:t>
            </a:r>
            <a:r>
              <a:rPr lang="en-US" altLang="zh-CN" sz="1800" b="0" dirty="0">
                <a:solidFill>
                  <a:srgbClr val="C41A16"/>
                </a:solidFill>
                <a:latin typeface="Menlo" panose="020B0609030804020204" pitchFamily="49" charset="0"/>
              </a:rPr>
              <a:t>"</a:t>
            </a:r>
          </a:p>
          <a:p>
            <a:br>
              <a:rPr lang="en-US" altLang="zh-CN" sz="1800" b="0" dirty="0">
                <a:solidFill>
                  <a:srgbClr val="000000"/>
                </a:solidFill>
                <a:latin typeface="Menlo" panose="020B0609030804020204" pitchFamily="49" charset="0"/>
              </a:rPr>
            </a:br>
            <a:endParaRPr lang="en-US" altLang="zh-CN" sz="1800" b="0" dirty="0">
              <a:solidFill>
                <a:srgbClr val="000000"/>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Derived</a:t>
            </a:r>
            <a:r>
              <a:rPr lang="en-US" altLang="zh-CN" sz="1800" b="0" dirty="0">
                <a:solidFill>
                  <a:srgbClr val="000000"/>
                </a:solidFill>
                <a:latin typeface="Menlo" panose="020B0609030804020204" pitchFamily="49" charset="0"/>
              </a:rPr>
              <a:t> : </a:t>
            </a:r>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隐藏了基类同名函数</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使用作用域操作符，依然可以访问基类同名函数</a:t>
            </a:r>
          </a:p>
          <a:p>
            <a:r>
              <a:rPr lang="zh-CN" altLang="en-US" sz="1800" b="0" dirty="0">
                <a:solidFill>
                  <a:srgbClr val="000000"/>
                </a:solidFill>
                <a:latin typeface="Menlo" panose="020B0609030804020204" pitchFamily="49" charset="0"/>
              </a:rPr>
              <a:t>        </a:t>
            </a:r>
            <a:r>
              <a:rPr lang="en-US" altLang="zh-CN" sz="1800" b="0" dirty="0">
                <a:solidFill>
                  <a:srgbClr val="000000"/>
                </a:solidFill>
                <a:latin typeface="Menlo" panose="020B0609030804020204" pitchFamily="49" charset="0"/>
              </a:rPr>
              <a:t>Base::</a:t>
            </a:r>
            <a:r>
              <a:rPr lang="en-US" altLang="zh-CN" sz="1800" b="0" dirty="0" err="1">
                <a:solidFill>
                  <a:srgbClr val="00000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调整基类成员在派生类中的访问权限</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Tree>
    <p:custDataLst>
      <p:tags r:id="rId1"/>
    </p:custDataLst>
    <p:extLst>
      <p:ext uri="{BB962C8B-B14F-4D97-AF65-F5344CB8AC3E}">
        <p14:creationId xmlns:p14="http://schemas.microsoft.com/office/powerpoint/2010/main" val="2249005438"/>
      </p:ext>
    </p:extLst>
  </p:cSld>
  <p:clrMapOvr>
    <a:masterClrMapping/>
  </p:clrMapOvr>
  <p:transition advTm="18128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45">
            <a:extLst>
              <a:ext uri="{FF2B5EF4-FFF2-40B4-BE49-F238E27FC236}">
                <a16:creationId xmlns:a16="http://schemas.microsoft.com/office/drawing/2014/main" id="{2904D2B1-4EA0-7745-850D-F6509712A0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1446" name="内容占位符 2">
            <a:extLst>
              <a:ext uri="{FF2B5EF4-FFF2-40B4-BE49-F238E27FC236}">
                <a16:creationId xmlns:a16="http://schemas.microsoft.com/office/drawing/2014/main" id="{7DFA79F8-A090-4844-9ACA-89AEA27A06F4}"/>
              </a:ext>
            </a:extLst>
          </p:cNvPr>
          <p:cNvSpPr>
            <a:spLocks noGrp="1"/>
          </p:cNvSpPr>
          <p:nvPr>
            <p:ph idx="1"/>
          </p:nvPr>
        </p:nvSpPr>
        <p:spPr>
          <a:xfrm>
            <a:off x="838200" y="1124744"/>
            <a:ext cx="10515600" cy="4764088"/>
          </a:xfrm>
        </p:spPr>
        <p:txBody>
          <a:bodyPr>
            <a:normAutofit/>
          </a:bodyPr>
          <a:lstStyle/>
          <a:p>
            <a:pPr eaLnBrk="1" hangingPunct="1">
              <a:defRPr/>
            </a:pPr>
            <a:r>
              <a:rPr lang="en-US" altLang="zh-CN" sz="2400" dirty="0"/>
              <a:t>C++</a:t>
            </a:r>
            <a:r>
              <a:rPr lang="zh-CN" altLang="en-US" sz="2400" dirty="0"/>
              <a:t>语言初学者的一个常见的误解是希望基类和派生类的成员函数构成一个重载函数集，例如：</a:t>
            </a:r>
          </a:p>
        </p:txBody>
      </p:sp>
      <p:sp>
        <p:nvSpPr>
          <p:cNvPr id="7" name="Rectangle 46">
            <a:extLst>
              <a:ext uri="{FF2B5EF4-FFF2-40B4-BE49-F238E27FC236}">
                <a16:creationId xmlns:a16="http://schemas.microsoft.com/office/drawing/2014/main" id="{4B7E1EEA-8950-6142-BADD-F6868C9BF61F}"/>
              </a:ext>
            </a:extLst>
          </p:cNvPr>
          <p:cNvSpPr txBox="1">
            <a:spLocks noChangeArrowheads="1"/>
          </p:cNvSpPr>
          <p:nvPr/>
        </p:nvSpPr>
        <p:spPr bwMode="auto">
          <a:xfrm>
            <a:off x="2279576" y="2450307"/>
            <a:ext cx="8064500" cy="41497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softness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Shy : public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隐藏了 </a:t>
            </a:r>
            <a:r>
              <a:rPr lang="en-US" altLang="zh-CN" sz="1800" b="0" dirty="0">
                <a:solidFill>
                  <a:srgbClr val="0000CC"/>
                </a:solidFill>
                <a:latin typeface="Hei Regular" pitchFamily="2" charset="-122"/>
                <a:ea typeface="Hei Regular" pitchFamily="2" charset="-122"/>
              </a:rPr>
              <a:t>Diffident::mumble </a:t>
            </a:r>
            <a:r>
              <a:rPr lang="zh-CN" altLang="en-US" sz="1800" b="0" dirty="0">
                <a:solidFill>
                  <a:srgbClr val="0000CC"/>
                </a:solidFill>
                <a:latin typeface="Hei Regular" pitchFamily="2" charset="-122"/>
                <a:ea typeface="Hei Regular" pitchFamily="2" charset="-122"/>
              </a:rPr>
              <a:t>的可视性</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它们没有形成一对重载实例</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string </a:t>
            </a:r>
            <a:r>
              <a:rPr lang="en-US" altLang="zh-CN" sz="1800" b="0" dirty="0" err="1">
                <a:solidFill>
                  <a:srgbClr val="FF0000"/>
                </a:solidFill>
                <a:latin typeface="Hei Regular" pitchFamily="2" charset="-122"/>
                <a:ea typeface="Hei Regular" pitchFamily="2" charset="-122"/>
              </a:rPr>
              <a:t>whatYaSay</a:t>
            </a:r>
            <a:r>
              <a:rPr lang="en-US" altLang="zh-CN" sz="1800" b="0" dirty="0">
                <a:solidFill>
                  <a:srgbClr val="FF0000"/>
                </a:solidFill>
                <a:latin typeface="Hei Regular" pitchFamily="2" charset="-122"/>
                <a:ea typeface="Hei Regular" pitchFamily="2" charset="-122"/>
              </a:rPr>
              <a: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void print(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soft, string words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2ECBC0D6-0D4C-3542-B89F-309B1FC71B1F}"/>
              </a:ext>
            </a:extLst>
          </p:cNvPr>
          <p:cNvSpPr>
            <a:spLocks noGrp="1"/>
          </p:cNvSpPr>
          <p:nvPr>
            <p:ph type="sldNum" sz="quarter" idx="12"/>
          </p:nvPr>
        </p:nvSpPr>
        <p:spPr/>
        <p:txBody>
          <a:bodyPr/>
          <a:lstStyle/>
          <a:p>
            <a:fld id="{230B77AE-39D4-EA4E-B9B0-544F2C0079C2}" type="slidenum">
              <a:rPr lang="zh-CN" altLang="en-US" smtClean="0"/>
              <a:pPr/>
              <a:t>16</a:t>
            </a:fld>
            <a:endParaRPr lang="en-US" altLang="zh-CN"/>
          </a:p>
        </p:txBody>
      </p:sp>
    </p:spTree>
    <p:custDataLst>
      <p:tags r:id="rId1"/>
    </p:custDataLst>
    <p:extLst>
      <p:ext uri="{BB962C8B-B14F-4D97-AF65-F5344CB8AC3E}">
        <p14:creationId xmlns:p14="http://schemas.microsoft.com/office/powerpoint/2010/main" val="3345988765"/>
      </p:ext>
    </p:extLst>
  </p:cSld>
  <p:clrMapOvr>
    <a:masterClrMapping/>
  </p:clrMapOvr>
  <p:transition advTm="18128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45">
            <a:extLst>
              <a:ext uri="{FF2B5EF4-FFF2-40B4-BE49-F238E27FC236}">
                <a16:creationId xmlns:a16="http://schemas.microsoft.com/office/drawing/2014/main" id="{28F1940A-309D-B24E-BCA4-FFA9ECB19AA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4" name="内容占位符 2">
            <a:extLst>
              <a:ext uri="{FF2B5EF4-FFF2-40B4-BE49-F238E27FC236}">
                <a16:creationId xmlns:a16="http://schemas.microsoft.com/office/drawing/2014/main" id="{C004576F-84FA-CC49-8B54-0DC92E575978}"/>
              </a:ext>
            </a:extLst>
          </p:cNvPr>
          <p:cNvSpPr>
            <a:spLocks noGrp="1"/>
          </p:cNvSpPr>
          <p:nvPr>
            <p:ph idx="1"/>
          </p:nvPr>
        </p:nvSpPr>
        <p:spPr/>
        <p:txBody>
          <a:bodyPr>
            <a:normAutofit/>
          </a:bodyPr>
          <a:lstStyle/>
          <a:p>
            <a:pPr eaLnBrk="1" hangingPunct="1">
              <a:defRPr/>
            </a:pPr>
            <a:r>
              <a:rPr lang="zh-CN" altLang="en-US" sz="2400"/>
              <a:t>但是试图在派生类中调用基类实例却导致一个编译时刻错误，例如：</a:t>
            </a:r>
          </a:p>
        </p:txBody>
      </p:sp>
      <p:sp>
        <p:nvSpPr>
          <p:cNvPr id="7" name="Rectangle 46">
            <a:extLst>
              <a:ext uri="{FF2B5EF4-FFF2-40B4-BE49-F238E27FC236}">
                <a16:creationId xmlns:a16="http://schemas.microsoft.com/office/drawing/2014/main" id="{7DD1A0D5-306D-1C45-8CDD-69D1D88F3117}"/>
              </a:ext>
            </a:extLst>
          </p:cNvPr>
          <p:cNvSpPr txBox="1">
            <a:spLocks noChangeArrowheads="1"/>
          </p:cNvSpPr>
          <p:nvPr/>
        </p:nvSpPr>
        <p:spPr bwMode="auto">
          <a:xfrm>
            <a:off x="2279650" y="2708276"/>
            <a:ext cx="8064500" cy="223361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Shy </a:t>
            </a:r>
            <a:r>
              <a:rPr lang="en-US" altLang="zh-CN" sz="1800" b="0" dirty="0" err="1">
                <a:solidFill>
                  <a:srgbClr val="0000CC"/>
                </a:solidFill>
                <a:latin typeface="Hei Regular" pitchFamily="2" charset="-122"/>
                <a:ea typeface="Hei Regular" pitchFamily="2" charset="-122"/>
              </a:rPr>
              <a:t>simon</a:t>
            </a: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ok: Shy::mumble( string )</a:t>
            </a:r>
          </a:p>
          <a:p>
            <a:pPr lvl="1" eaLnBrk="1" hangingPunct="1">
              <a:lnSpc>
                <a:spcPct val="88000"/>
              </a:lnSpc>
              <a:defRPr/>
            </a:pPr>
            <a:r>
              <a:rPr lang="en-US" altLang="zh-CN" sz="1800" b="0" dirty="0" err="1">
                <a:solidFill>
                  <a:srgbClr val="0000CC"/>
                </a:solidFill>
                <a:latin typeface="Hei Regular" pitchFamily="2" charset="-122"/>
                <a:ea typeface="Hei Regular" pitchFamily="2" charset="-122"/>
              </a:rPr>
              <a:t>simon.mumble</a:t>
            </a:r>
            <a:r>
              <a:rPr lang="en-US" altLang="zh-CN" sz="1800" b="0" dirty="0">
                <a:solidFill>
                  <a:srgbClr val="0000CC"/>
                </a:solidFill>
                <a:latin typeface="Hei Regular" pitchFamily="2" charset="-122"/>
                <a:ea typeface="Hei Regular" pitchFamily="2" charset="-122"/>
              </a:rPr>
              <a:t>( "pardon me" );</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错误</a:t>
            </a: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期望第一个实参是 </a:t>
            </a:r>
            <a:r>
              <a:rPr lang="en-US" altLang="zh-CN" sz="1800" b="0" dirty="0">
                <a:solidFill>
                  <a:srgbClr val="FF0000"/>
                </a:solidFill>
                <a:latin typeface="Hei Regular" pitchFamily="2" charset="-122"/>
                <a:ea typeface="Hei Regular" pitchFamily="2" charset="-122"/>
              </a:rPr>
              <a:t>string </a:t>
            </a:r>
            <a:r>
              <a:rPr lang="zh-CN" altLang="en-US" sz="1800" b="0" dirty="0">
                <a:solidFill>
                  <a:srgbClr val="FF0000"/>
                </a:solidFill>
                <a:latin typeface="Hei Regular" pitchFamily="2" charset="-122"/>
                <a:ea typeface="Hei Regular" pitchFamily="2" charset="-122"/>
              </a:rPr>
              <a:t>类型</a:t>
            </a:r>
          </a:p>
          <a:p>
            <a:pPr lvl="1" eaLnBrk="1" hangingPunct="1">
              <a:lnSpc>
                <a:spcPct val="88000"/>
              </a:lnSpc>
              <a:defRPr/>
            </a:pPr>
            <a:r>
              <a:rPr lang="en-US" altLang="zh-CN" sz="1800" b="0" dirty="0">
                <a:solidFill>
                  <a:srgbClr val="FF0000"/>
                </a:solidFill>
                <a:latin typeface="Hei Regular" pitchFamily="2" charset="-122"/>
                <a:ea typeface="Hei Regular" pitchFamily="2" charset="-122"/>
              </a:rPr>
              <a:t>// Diffident::mumble(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 </a:t>
            </a:r>
            <a:r>
              <a:rPr lang="zh-CN" altLang="en-US" sz="1800" b="0" dirty="0">
                <a:solidFill>
                  <a:srgbClr val="FF0000"/>
                </a:solidFill>
                <a:latin typeface="Hei Regular" pitchFamily="2" charset="-122"/>
                <a:ea typeface="Hei Regular" pitchFamily="2" charset="-122"/>
              </a:rPr>
              <a:t>不可见</a:t>
            </a: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simon.mumble</a:t>
            </a:r>
            <a:r>
              <a:rPr lang="en-US" altLang="zh-CN" sz="1800" b="0" dirty="0">
                <a:solidFill>
                  <a:srgbClr val="FF0000"/>
                </a:solidFill>
                <a:latin typeface="Hei Regular" pitchFamily="2" charset="-122"/>
                <a:ea typeface="Hei Regular" pitchFamily="2" charset="-122"/>
              </a:rPr>
              <a:t>( 2 );</a:t>
            </a:r>
          </a:p>
          <a:p>
            <a:pPr lvl="1" eaLnBrk="1" hangingPunct="1">
              <a:lnSpc>
                <a:spcPct val="88000"/>
              </a:lnSpc>
              <a:defRPr/>
            </a:pPr>
            <a:endParaRPr lang="en-US" altLang="zh-CN" sz="1800" b="0" dirty="0">
              <a:solidFill>
                <a:srgbClr val="FF0000"/>
              </a:solidFill>
              <a:latin typeface="Hei Regular" pitchFamily="2" charset="-122"/>
              <a:ea typeface="Hei Regular" pitchFamily="2" charset="-122"/>
            </a:endParaRP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simon.Diffident</a:t>
            </a:r>
            <a:r>
              <a:rPr lang="en-US" altLang="zh-CN" sz="1800" b="0" dirty="0">
                <a:solidFill>
                  <a:srgbClr val="FF0000"/>
                </a:solidFill>
                <a:latin typeface="Hei Regular" pitchFamily="2" charset="-122"/>
                <a:ea typeface="Hei Regular" pitchFamily="2" charset="-122"/>
              </a:rPr>
              <a:t>::mumble( 2 );	//OK</a:t>
            </a:r>
            <a:r>
              <a:rPr lang="zh-CN" altLang="en-US" sz="1800" b="0" dirty="0">
                <a:solidFill>
                  <a:srgbClr val="FF0000"/>
                </a:solidFill>
                <a:latin typeface="Hei Regular" pitchFamily="2" charset="-122"/>
                <a:ea typeface="Hei Regular" pitchFamily="2" charset="-122"/>
              </a:rPr>
              <a:t>，可以通过域限定符进行访问</a:t>
            </a:r>
            <a:endParaRPr lang="en-US" altLang="zh-CN" sz="1800" b="0" dirty="0">
              <a:solidFill>
                <a:srgbClr val="FF0000"/>
              </a:solidFill>
              <a:latin typeface="Hei Regular" pitchFamily="2" charset="-122"/>
              <a:ea typeface="Hei Regular" pitchFamily="2" charset="-122"/>
            </a:endParaRPr>
          </a:p>
        </p:txBody>
      </p:sp>
      <p:sp>
        <p:nvSpPr>
          <p:cNvPr id="73734" name="内容占位符 2">
            <a:extLst>
              <a:ext uri="{FF2B5EF4-FFF2-40B4-BE49-F238E27FC236}">
                <a16:creationId xmlns:a16="http://schemas.microsoft.com/office/drawing/2014/main" id="{B1C518F8-F1F1-4245-AE38-E4976BD17773}"/>
              </a:ext>
            </a:extLst>
          </p:cNvPr>
          <p:cNvSpPr txBox="1">
            <a:spLocks noChangeArrowheads="1"/>
          </p:cNvSpPr>
          <p:nvPr/>
        </p:nvSpPr>
        <p:spPr bwMode="auto">
          <a:xfrm>
            <a:off x="2351089" y="5084764"/>
            <a:ext cx="79835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marL="0" indent="0">
              <a:spcBef>
                <a:spcPct val="20000"/>
              </a:spcBef>
              <a:buClr>
                <a:schemeClr val="folHlink"/>
              </a:buClr>
              <a:buSzPct val="60000"/>
            </a:pPr>
            <a:r>
              <a:rPr lang="zh-CN" altLang="en-US" sz="2400" b="0" dirty="0">
                <a:solidFill>
                  <a:schemeClr val="tx1"/>
                </a:solidFill>
                <a:latin typeface="Tahoma" panose="020B0604030504040204" pitchFamily="34" charset="0"/>
                <a:ea typeface="Hei Regular" pitchFamily="2" charset="-122"/>
              </a:rPr>
              <a:t>基类的成员属于基类的域，派生类的成员属于派生类的域；而一个名字的重载候选函数必须都出现在同一个域中，所以以上情况不可能是函数重载</a:t>
            </a:r>
          </a:p>
        </p:txBody>
      </p:sp>
      <p:sp>
        <p:nvSpPr>
          <p:cNvPr id="2" name="灯片编号占位符 1">
            <a:extLst>
              <a:ext uri="{FF2B5EF4-FFF2-40B4-BE49-F238E27FC236}">
                <a16:creationId xmlns:a16="http://schemas.microsoft.com/office/drawing/2014/main" id="{F7B4237B-B37D-9142-B2C5-D97CED2DE585}"/>
              </a:ext>
            </a:extLst>
          </p:cNvPr>
          <p:cNvSpPr>
            <a:spLocks noGrp="1"/>
          </p:cNvSpPr>
          <p:nvPr>
            <p:ph type="sldNum" sz="quarter" idx="12"/>
          </p:nvPr>
        </p:nvSpPr>
        <p:spPr/>
        <p:txBody>
          <a:bodyPr/>
          <a:lstStyle/>
          <a:p>
            <a:fld id="{230B77AE-39D4-EA4E-B9B0-544F2C0079C2}" type="slidenum">
              <a:rPr lang="zh-CN" altLang="en-US" smtClean="0"/>
              <a:pPr/>
              <a:t>17</a:t>
            </a:fld>
            <a:endParaRPr lang="en-US" altLang="zh-CN"/>
          </a:p>
        </p:txBody>
      </p:sp>
    </p:spTree>
    <p:custDataLst>
      <p:tags r:id="rId1"/>
    </p:custDataLst>
    <p:extLst>
      <p:ext uri="{BB962C8B-B14F-4D97-AF65-F5344CB8AC3E}">
        <p14:creationId xmlns:p14="http://schemas.microsoft.com/office/powerpoint/2010/main" val="4114957779"/>
      </p:ext>
    </p:extLst>
  </p:cSld>
  <p:clrMapOvr>
    <a:masterClrMapping/>
  </p:clrMapOvr>
  <p:transition advTm="18128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45">
            <a:extLst>
              <a:ext uri="{FF2B5EF4-FFF2-40B4-BE49-F238E27FC236}">
                <a16:creationId xmlns:a16="http://schemas.microsoft.com/office/drawing/2014/main" id="{8219F343-7E70-9349-9D11-4E42D3308ED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5541" name="内容占位符 2">
            <a:extLst>
              <a:ext uri="{FF2B5EF4-FFF2-40B4-BE49-F238E27FC236}">
                <a16:creationId xmlns:a16="http://schemas.microsoft.com/office/drawing/2014/main" id="{03196E8E-581D-4143-BADD-20E2DCD39094}"/>
              </a:ext>
            </a:extLst>
          </p:cNvPr>
          <p:cNvSpPr>
            <a:spLocks noGrp="1"/>
          </p:cNvSpPr>
          <p:nvPr>
            <p:ph idx="1"/>
          </p:nvPr>
        </p:nvSpPr>
        <p:spPr/>
        <p:txBody>
          <a:bodyPr>
            <a:normAutofit/>
          </a:bodyPr>
          <a:lstStyle/>
          <a:p>
            <a:pPr eaLnBrk="1" hangingPunct="1">
              <a:defRPr/>
            </a:pPr>
            <a:r>
              <a:rPr lang="zh-CN" altLang="en-US" dirty="0"/>
              <a:t>小结</a:t>
            </a:r>
            <a:endParaRPr lang="en-US" altLang="zh-CN" dirty="0"/>
          </a:p>
          <a:p>
            <a:pPr lvl="1" eaLnBrk="1" hangingPunct="1">
              <a:defRPr/>
            </a:pPr>
            <a:r>
              <a:rPr lang="zh-CN" altLang="en-US" dirty="0"/>
              <a:t>如果派生类中的变量名与基类中的变量名相同，则派生类中的变量会隐藏基类中的同名变量，使其在派生类中不可见</a:t>
            </a:r>
            <a:endParaRPr lang="en-US" altLang="zh-CN" dirty="0"/>
          </a:p>
          <a:p>
            <a:pPr lvl="1" eaLnBrk="1" hangingPunct="1">
              <a:defRPr/>
            </a:pPr>
            <a:r>
              <a:rPr lang="zh-CN" altLang="en-US" dirty="0"/>
              <a:t>如果派生类中的函数名与基类中的函数名相同</a:t>
            </a:r>
            <a:r>
              <a:rPr lang="en-US" altLang="zh-CN" dirty="0"/>
              <a:t>(</a:t>
            </a:r>
            <a:r>
              <a:rPr lang="zh-CN" altLang="en-US" b="1" dirty="0">
                <a:solidFill>
                  <a:srgbClr val="FF0000"/>
                </a:solidFill>
              </a:rPr>
              <a:t>不要求参数列表相同</a:t>
            </a:r>
            <a:r>
              <a:rPr lang="en-US" altLang="zh-CN" dirty="0"/>
              <a:t>)</a:t>
            </a:r>
            <a:r>
              <a:rPr lang="zh-CN" altLang="en-US" dirty="0"/>
              <a:t>，则派生类中的函数会隐藏基类中的同名函数，使其在派生类中不可见</a:t>
            </a:r>
          </a:p>
        </p:txBody>
      </p:sp>
      <p:sp>
        <p:nvSpPr>
          <p:cNvPr id="2" name="灯片编号占位符 1">
            <a:extLst>
              <a:ext uri="{FF2B5EF4-FFF2-40B4-BE49-F238E27FC236}">
                <a16:creationId xmlns:a16="http://schemas.microsoft.com/office/drawing/2014/main" id="{1A00C7CD-607F-C64D-8FC2-327A604F1353}"/>
              </a:ext>
            </a:extLst>
          </p:cNvPr>
          <p:cNvSpPr>
            <a:spLocks noGrp="1"/>
          </p:cNvSpPr>
          <p:nvPr>
            <p:ph type="sldNum" sz="quarter" idx="12"/>
          </p:nvPr>
        </p:nvSpPr>
        <p:spPr/>
        <p:txBody>
          <a:bodyPr/>
          <a:lstStyle/>
          <a:p>
            <a:fld id="{230B77AE-39D4-EA4E-B9B0-544F2C0079C2}" type="slidenum">
              <a:rPr lang="zh-CN" altLang="en-US" smtClean="0"/>
              <a:pPr/>
              <a:t>18</a:t>
            </a:fld>
            <a:endParaRPr lang="en-US" altLang="zh-CN"/>
          </a:p>
        </p:txBody>
      </p:sp>
    </p:spTree>
    <p:custDataLst>
      <p:tags r:id="rId1"/>
    </p:custDataLst>
    <p:extLst>
      <p:ext uri="{BB962C8B-B14F-4D97-AF65-F5344CB8AC3E}">
        <p14:creationId xmlns:p14="http://schemas.microsoft.com/office/powerpoint/2010/main" val="2997936784"/>
      </p:ext>
    </p:extLst>
  </p:cSld>
  <p:clrMapOvr>
    <a:masterClrMapping/>
  </p:clrMapOvr>
  <p:transition advTm="181284"/>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8694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19</a:t>
            </a:fld>
            <a:endParaRPr lang="en-US" altLang="zh-CN"/>
          </a:p>
        </p:txBody>
      </p:sp>
    </p:spTree>
    <p:extLst>
      <p:ext uri="{BB962C8B-B14F-4D97-AF65-F5344CB8AC3E}">
        <p14:creationId xmlns:p14="http://schemas.microsoft.com/office/powerpoint/2010/main" val="3463791969"/>
      </p:ext>
    </p:extLst>
  </p:cSld>
  <p:clrMapOvr>
    <a:masterClrMapping/>
  </p:clrMapOvr>
  <p:transition advTm="597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E61A34D2-66D3-6243-81A0-515911586DD8}"/>
              </a:ext>
            </a:extLst>
          </p:cNvPr>
          <p:cNvSpPr>
            <a:spLocks noGrp="1"/>
          </p:cNvSpPr>
          <p:nvPr>
            <p:ph type="sldNum" sz="quarter" idx="12"/>
          </p:nvPr>
        </p:nvSpPr>
        <p:spPr/>
        <p:txBody>
          <a:bodyPr/>
          <a:lstStyle/>
          <a:p>
            <a:fld id="{230B77AE-39D4-EA4E-B9B0-544F2C0079C2}" type="slidenum">
              <a:rPr lang="zh-CN" altLang="en-US" smtClean="0"/>
              <a:pPr/>
              <a:t>2</a:t>
            </a:fld>
            <a:endParaRPr lang="en-US" altLang="zh-CN"/>
          </a:p>
        </p:txBody>
      </p:sp>
    </p:spTree>
    <p:extLst>
      <p:ext uri="{BB962C8B-B14F-4D97-AF65-F5344CB8AC3E}">
        <p14:creationId xmlns:p14="http://schemas.microsoft.com/office/powerpoint/2010/main" val="2588788102"/>
      </p:ext>
    </p:extLst>
  </p:cSld>
  <p:clrMapOvr>
    <a:masterClrMapping/>
  </p:clrMapOvr>
  <p:transition advTm="597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45">
            <a:extLst>
              <a:ext uri="{FF2B5EF4-FFF2-40B4-BE49-F238E27FC236}">
                <a16:creationId xmlns:a16="http://schemas.microsoft.com/office/drawing/2014/main" id="{9576D29F-3648-224E-A81A-1976B6BA81B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p>
        </p:txBody>
      </p:sp>
      <p:sp>
        <p:nvSpPr>
          <p:cNvPr id="69634" name="内容占位符 2">
            <a:extLst>
              <a:ext uri="{FF2B5EF4-FFF2-40B4-BE49-F238E27FC236}">
                <a16:creationId xmlns:a16="http://schemas.microsoft.com/office/drawing/2014/main" id="{20B10682-28FB-5B46-966D-25A04211157C}"/>
              </a:ext>
            </a:extLst>
          </p:cNvPr>
          <p:cNvSpPr>
            <a:spLocks noGrp="1"/>
          </p:cNvSpPr>
          <p:nvPr>
            <p:ph idx="1"/>
          </p:nvPr>
        </p:nvSpPr>
        <p:spPr>
          <a:xfrm>
            <a:off x="838200" y="1046956"/>
            <a:ext cx="10515600" cy="5262364"/>
          </a:xfrm>
        </p:spPr>
        <p:txBody>
          <a:bodyPr>
            <a:normAutofit/>
          </a:bodyPr>
          <a:lstStyle/>
          <a:p>
            <a:pPr eaLnBrk="1" hangingPunct="1">
              <a:defRPr/>
            </a:pPr>
            <a:r>
              <a:rPr lang="zh-CN" altLang="en-US" dirty="0"/>
              <a:t>一个</a:t>
            </a:r>
            <a:r>
              <a:rPr lang="zh-CN" altLang="en-US" b="1" dirty="0">
                <a:solidFill>
                  <a:srgbClr val="002060"/>
                </a:solidFill>
              </a:rPr>
              <a:t>公有派生类的对象</a:t>
            </a:r>
            <a:r>
              <a:rPr lang="zh-CN" altLang="en-US" dirty="0"/>
              <a:t>在使用上可以</a:t>
            </a:r>
            <a:r>
              <a:rPr lang="zh-CN" altLang="en-US" b="1" dirty="0">
                <a:solidFill>
                  <a:srgbClr val="002060"/>
                </a:solidFill>
              </a:rPr>
              <a:t>被当作基类的对象</a:t>
            </a:r>
            <a:r>
              <a:rPr lang="zh-CN" altLang="en-US" dirty="0"/>
              <a:t>，反之则禁止。具体表现在：</a:t>
            </a:r>
          </a:p>
          <a:p>
            <a:pPr lvl="1" eaLnBrk="1" hangingPunct="1">
              <a:defRPr/>
            </a:pPr>
            <a:r>
              <a:rPr lang="zh-CN" altLang="en-US" dirty="0"/>
              <a:t>派生类的对象可以隐含转换为基类对象</a:t>
            </a:r>
          </a:p>
          <a:p>
            <a:pPr lvl="1" eaLnBrk="1" hangingPunct="1">
              <a:defRPr/>
            </a:pPr>
            <a:r>
              <a:rPr lang="zh-CN" altLang="en-US" dirty="0"/>
              <a:t>派生类的对象可以初始化基类的引用</a:t>
            </a:r>
          </a:p>
          <a:p>
            <a:pPr lvl="1" eaLnBrk="1" hangingPunct="1">
              <a:defRPr/>
            </a:pPr>
            <a:r>
              <a:rPr lang="zh-CN" altLang="en-US" dirty="0"/>
              <a:t>派生类的指针可以隐含转换为基类的指针</a:t>
            </a:r>
          </a:p>
          <a:p>
            <a:pPr eaLnBrk="1" hangingPunct="1">
              <a:defRPr/>
            </a:pPr>
            <a:r>
              <a:rPr lang="zh-CN" altLang="en-US" dirty="0">
                <a:solidFill>
                  <a:srgbClr val="FF0000"/>
                </a:solidFill>
              </a:rPr>
              <a:t>通过基类对象名、引用和指针只能使用从基类继承的成员，即便引用和指针实际指向的是派生类对象</a:t>
            </a:r>
            <a:r>
              <a:rPr lang="en-US" altLang="zh-CN" dirty="0"/>
              <a:t>(</a:t>
            </a:r>
            <a:r>
              <a:rPr lang="zh-CN" altLang="en-US" dirty="0"/>
              <a:t>对于虚函数，实际上也是首先寻找基类中对应的成员，然后进行多态处理</a:t>
            </a:r>
            <a:r>
              <a:rPr lang="en-US" altLang="zh-CN" dirty="0"/>
              <a:t>)</a:t>
            </a:r>
            <a:endParaRPr lang="zh-CN" altLang="en-US" dirty="0"/>
          </a:p>
        </p:txBody>
      </p:sp>
      <p:sp>
        <p:nvSpPr>
          <p:cNvPr id="2" name="灯片编号占位符 1">
            <a:extLst>
              <a:ext uri="{FF2B5EF4-FFF2-40B4-BE49-F238E27FC236}">
                <a16:creationId xmlns:a16="http://schemas.microsoft.com/office/drawing/2014/main" id="{2C5EFC60-5072-E543-906C-0625B58810D9}"/>
              </a:ext>
            </a:extLst>
          </p:cNvPr>
          <p:cNvSpPr>
            <a:spLocks noGrp="1"/>
          </p:cNvSpPr>
          <p:nvPr>
            <p:ph type="sldNum" sz="quarter" idx="12"/>
          </p:nvPr>
        </p:nvSpPr>
        <p:spPr/>
        <p:txBody>
          <a:bodyPr/>
          <a:lstStyle/>
          <a:p>
            <a:fld id="{230B77AE-39D4-EA4E-B9B0-544F2C0079C2}" type="slidenum">
              <a:rPr lang="zh-CN" altLang="en-US" smtClean="0"/>
              <a:pPr/>
              <a:t>20</a:t>
            </a:fld>
            <a:endParaRPr lang="en-US" altLang="zh-CN"/>
          </a:p>
        </p:txBody>
      </p:sp>
    </p:spTree>
    <p:custDataLst>
      <p:tags r:id="rId1"/>
    </p:custDataLst>
    <p:extLst>
      <p:ext uri="{BB962C8B-B14F-4D97-AF65-F5344CB8AC3E}">
        <p14:creationId xmlns:p14="http://schemas.microsoft.com/office/powerpoint/2010/main" val="273412041"/>
      </p:ext>
    </p:extLst>
  </p:cSld>
  <p:clrMapOvr>
    <a:masterClrMapping/>
  </p:clrMapOvr>
  <p:transition advTm="181284"/>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45">
            <a:extLst>
              <a:ext uri="{FF2B5EF4-FFF2-40B4-BE49-F238E27FC236}">
                <a16:creationId xmlns:a16="http://schemas.microsoft.com/office/drawing/2014/main" id="{F37670BD-4E18-8D42-B81C-9D7CD1D4298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2A70B663-D8A0-3E43-A6AD-5475B367B9B5}"/>
              </a:ext>
            </a:extLst>
          </p:cNvPr>
          <p:cNvSpPr txBox="1">
            <a:spLocks noChangeArrowheads="1"/>
          </p:cNvSpPr>
          <p:nvPr/>
        </p:nvSpPr>
        <p:spPr bwMode="auto">
          <a:xfrm>
            <a:off x="2595564" y="947862"/>
            <a:ext cx="7777162" cy="5688036"/>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"Base1::display()"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Base1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定义</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"Base2::display()"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"Derived::display()"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20EEFED4-F76D-0349-8233-26B8CD666BAD}"/>
              </a:ext>
            </a:extLst>
          </p:cNvPr>
          <p:cNvSpPr>
            <a:spLocks noGrp="1"/>
          </p:cNvSpPr>
          <p:nvPr>
            <p:ph type="sldNum" sz="quarter" idx="12"/>
          </p:nvPr>
        </p:nvSpPr>
        <p:spPr/>
        <p:txBody>
          <a:bodyPr/>
          <a:lstStyle/>
          <a:p>
            <a:fld id="{230B77AE-39D4-EA4E-B9B0-544F2C0079C2}" type="slidenum">
              <a:rPr lang="zh-CN" altLang="en-US" smtClean="0"/>
              <a:pPr/>
              <a:t>21</a:t>
            </a:fld>
            <a:endParaRPr lang="en-US" altLang="zh-CN"/>
          </a:p>
        </p:txBody>
      </p:sp>
    </p:spTree>
    <p:custDataLst>
      <p:tags r:id="rId1"/>
    </p:custDataLst>
    <p:extLst>
      <p:ext uri="{BB962C8B-B14F-4D97-AF65-F5344CB8AC3E}">
        <p14:creationId xmlns:p14="http://schemas.microsoft.com/office/powerpoint/2010/main" val="3150474709"/>
      </p:ext>
    </p:extLst>
  </p:cSld>
  <p:clrMapOvr>
    <a:masterClrMapping/>
  </p:clrMapOvr>
  <p:transition advTm="18128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45">
            <a:extLst>
              <a:ext uri="{FF2B5EF4-FFF2-40B4-BE49-F238E27FC236}">
                <a16:creationId xmlns:a16="http://schemas.microsoft.com/office/drawing/2014/main" id="{9C3AA34C-6A85-DB41-ADD5-426C4401917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CE2F94E2-3A2F-904F-88F9-1073C7945C32}"/>
              </a:ext>
            </a:extLst>
          </p:cNvPr>
          <p:cNvSpPr txBox="1">
            <a:spLocks noChangeArrowheads="1"/>
          </p:cNvSpPr>
          <p:nvPr/>
        </p:nvSpPr>
        <p:spPr bwMode="auto">
          <a:xfrm>
            <a:off x="2423592" y="1138239"/>
            <a:ext cx="7777162" cy="43513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fun(Base1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参数为指向基类对象的指针</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-&gt;display();		//"</a:t>
            </a:r>
            <a:r>
              <a:rPr lang="zh-CN" altLang="en-US" sz="1800" b="0" dirty="0">
                <a:solidFill>
                  <a:srgbClr val="0000CC"/>
                </a:solidFill>
                <a:latin typeface="Hei Regular" pitchFamily="2" charset="-122"/>
                <a:ea typeface="Hei Regular" pitchFamily="2" charset="-122"/>
              </a:rPr>
              <a:t>对象指针</a:t>
            </a:r>
            <a:r>
              <a:rPr lang="en-US" altLang="zh-CN" sz="1800" b="0" dirty="0">
                <a:solidFill>
                  <a:srgbClr val="0000CC"/>
                </a:solidFill>
                <a:latin typeface="Hei Regular" pitchFamily="2" charset="-122"/>
                <a:ea typeface="Hei Regular" pitchFamily="2" charset="-122"/>
              </a:rPr>
              <a:t>-&gt;</a:t>
            </a:r>
            <a:r>
              <a:rPr lang="zh-CN" altLang="en-US" sz="1800" b="0" dirty="0">
                <a:solidFill>
                  <a:srgbClr val="0000CC"/>
                </a:solidFill>
                <a:latin typeface="Hei Regular" pitchFamily="2" charset="-122"/>
                <a:ea typeface="Hei Regular" pitchFamily="2" charset="-122"/>
              </a:rPr>
              <a:t>成员名</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主函数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 base1;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 base2;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derived;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fun(&amp;base1);</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fun(&amp;derived);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p:txBody>
      </p:sp>
      <p:sp>
        <p:nvSpPr>
          <p:cNvPr id="83973" name="Text Box 4">
            <a:extLst>
              <a:ext uri="{FF2B5EF4-FFF2-40B4-BE49-F238E27FC236}">
                <a16:creationId xmlns:a16="http://schemas.microsoft.com/office/drawing/2014/main" id="{D73765DB-1EF3-1748-9B43-E789915D76D7}"/>
              </a:ext>
            </a:extLst>
          </p:cNvPr>
          <p:cNvSpPr txBox="1">
            <a:spLocks noChangeArrowheads="1"/>
          </p:cNvSpPr>
          <p:nvPr/>
        </p:nvSpPr>
        <p:spPr bwMode="auto">
          <a:xfrm>
            <a:off x="7968208" y="5508873"/>
            <a:ext cx="2160587"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r>
              <a:rPr lang="zh-CN" altLang="en-US" sz="2000" b="0" dirty="0">
                <a:latin typeface="Hei Regular" pitchFamily="2" charset="-122"/>
                <a:ea typeface="Hei Regular" pitchFamily="2" charset="-122"/>
              </a:rPr>
              <a:t>运行结果：</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p:txBody>
      </p:sp>
      <p:sp>
        <p:nvSpPr>
          <p:cNvPr id="9" name="Text Box 7">
            <a:extLst>
              <a:ext uri="{FF2B5EF4-FFF2-40B4-BE49-F238E27FC236}">
                <a16:creationId xmlns:a16="http://schemas.microsoft.com/office/drawing/2014/main" id="{0071BFB1-1744-8543-95D7-B313F12B80F9}"/>
              </a:ext>
            </a:extLst>
          </p:cNvPr>
          <p:cNvSpPr txBox="1">
            <a:spLocks noChangeArrowheads="1"/>
          </p:cNvSpPr>
          <p:nvPr/>
        </p:nvSpPr>
        <p:spPr bwMode="auto">
          <a:xfrm>
            <a:off x="2430198" y="5517419"/>
            <a:ext cx="5400675" cy="461963"/>
          </a:xfrm>
          <a:prstGeom prst="rect">
            <a:avLst/>
          </a:prstGeom>
          <a:solidFill>
            <a:srgbClr val="FE020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zh-CN" altLang="en-US" sz="2400" b="0">
                <a:solidFill>
                  <a:srgbClr val="FFFF66"/>
                </a:solidFill>
                <a:latin typeface="Hei Regular" pitchFamily="2" charset="-122"/>
                <a:ea typeface="Hei Regular" pitchFamily="2" charset="-122"/>
              </a:rPr>
              <a:t>绝对不要重新定义继承而来的非虚函数</a:t>
            </a:r>
          </a:p>
        </p:txBody>
      </p:sp>
      <p:sp>
        <p:nvSpPr>
          <p:cNvPr id="3" name="灯片编号占位符 2">
            <a:extLst>
              <a:ext uri="{FF2B5EF4-FFF2-40B4-BE49-F238E27FC236}">
                <a16:creationId xmlns:a16="http://schemas.microsoft.com/office/drawing/2014/main" id="{DA5B6D93-AE07-D246-B5AA-63BEA8B7C33D}"/>
              </a:ext>
            </a:extLst>
          </p:cNvPr>
          <p:cNvSpPr>
            <a:spLocks noGrp="1"/>
          </p:cNvSpPr>
          <p:nvPr>
            <p:ph type="sldNum" sz="quarter" idx="12"/>
          </p:nvPr>
        </p:nvSpPr>
        <p:spPr/>
        <p:txBody>
          <a:bodyPr/>
          <a:lstStyle/>
          <a:p>
            <a:fld id="{230B77AE-39D4-EA4E-B9B0-544F2C0079C2}" type="slidenum">
              <a:rPr lang="zh-CN" altLang="en-US" smtClean="0"/>
              <a:pPr/>
              <a:t>22</a:t>
            </a:fld>
            <a:endParaRPr lang="en-US" altLang="zh-CN"/>
          </a:p>
        </p:txBody>
      </p:sp>
    </p:spTree>
    <p:custDataLst>
      <p:tags r:id="rId1"/>
    </p:custDataLst>
    <p:extLst>
      <p:ext uri="{BB962C8B-B14F-4D97-AF65-F5344CB8AC3E}">
        <p14:creationId xmlns:p14="http://schemas.microsoft.com/office/powerpoint/2010/main" val="2401874267"/>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8200" y="566124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23</a:t>
            </a:fld>
            <a:endParaRPr lang="en-US" altLang="zh-CN"/>
          </a:p>
        </p:txBody>
      </p:sp>
    </p:spTree>
    <p:extLst>
      <p:ext uri="{BB962C8B-B14F-4D97-AF65-F5344CB8AC3E}">
        <p14:creationId xmlns:p14="http://schemas.microsoft.com/office/powerpoint/2010/main" val="172313070"/>
      </p:ext>
    </p:extLst>
  </p:cSld>
  <p:clrMapOvr>
    <a:masterClrMapping/>
  </p:clrMapOvr>
  <p:transition advTm="597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AutoShape 99">
            <a:extLst>
              <a:ext uri="{FF2B5EF4-FFF2-40B4-BE49-F238E27FC236}">
                <a16:creationId xmlns:a16="http://schemas.microsoft.com/office/drawing/2014/main" id="{0ED22D2B-02B7-D942-B4D7-8E09C516FE48}"/>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E24944A-15C1-5D44-8D6C-572438CF1A07}"/>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基类与派生类的对应关系</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8067" name="Rectangle 45">
            <a:extLst>
              <a:ext uri="{FF2B5EF4-FFF2-40B4-BE49-F238E27FC236}">
                <a16:creationId xmlns:a16="http://schemas.microsoft.com/office/drawing/2014/main" id="{E434C713-F0EE-2740-949C-7AE52CE2AF6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p>
        </p:txBody>
      </p:sp>
      <p:sp>
        <p:nvSpPr>
          <p:cNvPr id="88068" name="内容占位符 2">
            <a:extLst>
              <a:ext uri="{FF2B5EF4-FFF2-40B4-BE49-F238E27FC236}">
                <a16:creationId xmlns:a16="http://schemas.microsoft.com/office/drawing/2014/main" id="{462FFC2F-D988-934A-8C8F-5FAD0A8A7BC8}"/>
              </a:ext>
            </a:extLst>
          </p:cNvPr>
          <p:cNvSpPr>
            <a:spLocks noGrp="1" noChangeArrowheads="1"/>
          </p:cNvSpPr>
          <p:nvPr>
            <p:ph idx="1"/>
          </p:nvPr>
        </p:nvSpPr>
        <p:spPr/>
        <p:txBody>
          <a:bodyPr/>
          <a:lstStyle/>
          <a:p>
            <a:pPr eaLnBrk="1" hangingPunct="1"/>
            <a:r>
              <a:rPr lang="zh-CN" altLang="en-US"/>
              <a:t>单继承</a:t>
            </a:r>
          </a:p>
          <a:p>
            <a:pPr lvl="1" eaLnBrk="1" hangingPunct="1"/>
            <a:r>
              <a:rPr lang="zh-CN" altLang="en-US"/>
              <a:t>派生类只从一个基类派生</a:t>
            </a:r>
          </a:p>
          <a:p>
            <a:pPr eaLnBrk="1" hangingPunct="1"/>
            <a:r>
              <a:rPr lang="zh-CN" altLang="en-US"/>
              <a:t>多继承</a:t>
            </a:r>
          </a:p>
          <a:p>
            <a:pPr lvl="1" eaLnBrk="1" hangingPunct="1"/>
            <a:r>
              <a:rPr lang="zh-CN" altLang="en-US"/>
              <a:t>派生类从多个基类派生</a:t>
            </a:r>
          </a:p>
          <a:p>
            <a:pPr eaLnBrk="1" hangingPunct="1"/>
            <a:r>
              <a:rPr lang="zh-CN" altLang="en-US"/>
              <a:t>多层派生</a:t>
            </a:r>
          </a:p>
          <a:p>
            <a:pPr lvl="1" eaLnBrk="1" hangingPunct="1"/>
            <a:r>
              <a:rPr lang="zh-CN" altLang="en-US"/>
              <a:t>派生类又作为基类，继续派生新的类</a:t>
            </a:r>
          </a:p>
          <a:p>
            <a:pPr eaLnBrk="1" hangingPunct="1"/>
            <a:endParaRPr lang="zh-CN" altLang="en-US"/>
          </a:p>
        </p:txBody>
      </p:sp>
      <p:cxnSp>
        <p:nvCxnSpPr>
          <p:cNvPr id="6" name="直线连接符 5">
            <a:extLst>
              <a:ext uri="{FF2B5EF4-FFF2-40B4-BE49-F238E27FC236}">
                <a16:creationId xmlns:a16="http://schemas.microsoft.com/office/drawing/2014/main" id="{97557EB3-A644-FE4A-A8AF-22284F44CEE5}"/>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E5F560D-3BAB-4F4A-95B2-2089A853B845}"/>
              </a:ext>
            </a:extLst>
          </p:cNvPr>
          <p:cNvSpPr>
            <a:spLocks noGrp="1"/>
          </p:cNvSpPr>
          <p:nvPr>
            <p:ph type="sldNum" sz="quarter" idx="12"/>
          </p:nvPr>
        </p:nvSpPr>
        <p:spPr/>
        <p:txBody>
          <a:bodyPr/>
          <a:lstStyle/>
          <a:p>
            <a:fld id="{230B77AE-39D4-EA4E-B9B0-544F2C0079C2}" type="slidenum">
              <a:rPr lang="zh-CN" altLang="en-US" smtClean="0"/>
              <a:pPr/>
              <a:t>24</a:t>
            </a:fld>
            <a:endParaRPr lang="en-US" altLang="zh-CN"/>
          </a:p>
        </p:txBody>
      </p:sp>
    </p:spTree>
    <p:custDataLst>
      <p:tags r:id="rId1"/>
    </p:custDataLst>
    <p:extLst>
      <p:ext uri="{BB962C8B-B14F-4D97-AF65-F5344CB8AC3E}">
        <p14:creationId xmlns:p14="http://schemas.microsoft.com/office/powerpoint/2010/main" val="2787602982"/>
      </p:ext>
    </p:extLst>
  </p:cSld>
  <p:clrMapOvr>
    <a:masterClrMapping/>
  </p:clrMapOvr>
  <p:transition advTm="18128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99">
            <a:extLst>
              <a:ext uri="{FF2B5EF4-FFF2-40B4-BE49-F238E27FC236}">
                <a16:creationId xmlns:a16="http://schemas.microsoft.com/office/drawing/2014/main" id="{E7240441-6588-AF49-9889-7F9761ABB926}"/>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F176AFC-8F1C-3C4D-BB1A-6BA04202C92D}"/>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0115" name="Rectangle 45">
            <a:extLst>
              <a:ext uri="{FF2B5EF4-FFF2-40B4-BE49-F238E27FC236}">
                <a16:creationId xmlns:a16="http://schemas.microsoft.com/office/drawing/2014/main" id="{823CB890-A2A9-8B48-BA94-E808759FF50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90116" name="内容占位符 2">
            <a:extLst>
              <a:ext uri="{FF2B5EF4-FFF2-40B4-BE49-F238E27FC236}">
                <a16:creationId xmlns:a16="http://schemas.microsoft.com/office/drawing/2014/main" id="{1C44D9D2-1049-BD4B-86CA-607A978ADF97}"/>
              </a:ext>
            </a:extLst>
          </p:cNvPr>
          <p:cNvSpPr>
            <a:spLocks noGrp="1" noChangeArrowheads="1"/>
          </p:cNvSpPr>
          <p:nvPr>
            <p:ph idx="1"/>
          </p:nvPr>
        </p:nvSpPr>
        <p:spPr/>
        <p:txBody>
          <a:bodyPr/>
          <a:lstStyle/>
          <a:p>
            <a:pPr eaLnBrk="1" hangingPunct="1">
              <a:buFont typeface="Wingdings" pitchFamily="2" charset="2"/>
              <a:buNone/>
            </a:pPr>
            <a:r>
              <a:rPr lang="en-US" altLang="zh-CN" dirty="0">
                <a:solidFill>
                  <a:srgbClr val="0000FF"/>
                </a:solidFill>
              </a:rPr>
              <a:t>class </a:t>
            </a:r>
            <a:r>
              <a:rPr lang="zh-CN" altLang="en-US" dirty="0">
                <a:solidFill>
                  <a:srgbClr val="0000FF"/>
                </a:solidFill>
              </a:rPr>
              <a:t>派生类名：继承方式</a:t>
            </a:r>
            <a:r>
              <a:rPr lang="en-US" altLang="zh-CN" dirty="0">
                <a:solidFill>
                  <a:srgbClr val="0000FF"/>
                </a:solidFill>
              </a:rPr>
              <a:t>1  </a:t>
            </a:r>
            <a:r>
              <a:rPr lang="zh-CN" altLang="en-US" dirty="0">
                <a:solidFill>
                  <a:srgbClr val="0000FF"/>
                </a:solidFill>
              </a:rPr>
              <a:t>基类名</a:t>
            </a:r>
            <a:r>
              <a:rPr lang="en-US" altLang="zh-CN" dirty="0">
                <a:solidFill>
                  <a:srgbClr val="0000FF"/>
                </a:solidFill>
              </a:rPr>
              <a:t>1</a:t>
            </a:r>
            <a:r>
              <a:rPr lang="zh-CN" altLang="en-US" dirty="0">
                <a:solidFill>
                  <a:srgbClr val="0000FF"/>
                </a:solidFill>
              </a:rPr>
              <a:t>，继承方式</a:t>
            </a:r>
            <a:r>
              <a:rPr lang="en-US" altLang="zh-CN" dirty="0">
                <a:solidFill>
                  <a:srgbClr val="0000FF"/>
                </a:solidFill>
              </a:rPr>
              <a:t>2  </a:t>
            </a:r>
            <a:r>
              <a:rPr lang="zh-CN" altLang="en-US" dirty="0">
                <a:solidFill>
                  <a:srgbClr val="0000FF"/>
                </a:solidFill>
              </a:rPr>
              <a:t>基类名</a:t>
            </a:r>
            <a:r>
              <a:rPr lang="en-US" altLang="zh-CN" dirty="0">
                <a:solidFill>
                  <a:srgbClr val="0000FF"/>
                </a:solidFill>
              </a:rPr>
              <a:t>2</a:t>
            </a:r>
            <a:r>
              <a:rPr lang="zh-CN" altLang="en-US" dirty="0">
                <a:solidFill>
                  <a:srgbClr val="0000FF"/>
                </a:solidFill>
              </a:rPr>
              <a:t>，</a:t>
            </a:r>
            <a:r>
              <a:rPr lang="en-US" altLang="zh-CN" dirty="0">
                <a:solidFill>
                  <a:srgbClr val="0000FF"/>
                </a:solidFill>
              </a:rPr>
              <a:t>...</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en-US" altLang="zh-CN" dirty="0">
                <a:solidFill>
                  <a:srgbClr val="0000FF"/>
                </a:solidFill>
              </a:rPr>
              <a:t>	</a:t>
            </a:r>
            <a:r>
              <a:rPr lang="zh-CN" altLang="en-US" dirty="0">
                <a:solidFill>
                  <a:srgbClr val="0000FF"/>
                </a:solidFill>
              </a:rPr>
              <a:t>成员声明；</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zh-CN" altLang="en-US" dirty="0"/>
              <a:t>注意：每一个“继承方式”，只用于限制对紧随其后之基类的继承。</a:t>
            </a:r>
          </a:p>
          <a:p>
            <a:pPr eaLnBrk="1" hangingPunct="1">
              <a:buFont typeface="Wingdings" pitchFamily="2" charset="2"/>
              <a:buNone/>
            </a:pPr>
            <a:endParaRPr lang="zh-CN" altLang="en-US" dirty="0"/>
          </a:p>
        </p:txBody>
      </p:sp>
      <p:cxnSp>
        <p:nvCxnSpPr>
          <p:cNvPr id="6" name="直线连接符 5">
            <a:extLst>
              <a:ext uri="{FF2B5EF4-FFF2-40B4-BE49-F238E27FC236}">
                <a16:creationId xmlns:a16="http://schemas.microsoft.com/office/drawing/2014/main" id="{B3B78AED-7DD7-524C-A77C-1154FA7AB45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D83B177-5508-C24A-8C3F-08CC392CC1C4}"/>
              </a:ext>
            </a:extLst>
          </p:cNvPr>
          <p:cNvSpPr>
            <a:spLocks noGrp="1"/>
          </p:cNvSpPr>
          <p:nvPr>
            <p:ph type="sldNum" sz="quarter" idx="12"/>
          </p:nvPr>
        </p:nvSpPr>
        <p:spPr/>
        <p:txBody>
          <a:bodyPr/>
          <a:lstStyle/>
          <a:p>
            <a:fld id="{230B77AE-39D4-EA4E-B9B0-544F2C0079C2}" type="slidenum">
              <a:rPr lang="zh-CN" altLang="en-US" smtClean="0"/>
              <a:pPr/>
              <a:t>25</a:t>
            </a:fld>
            <a:endParaRPr lang="en-US" altLang="zh-CN"/>
          </a:p>
        </p:txBody>
      </p:sp>
    </p:spTree>
    <p:custDataLst>
      <p:tags r:id="rId1"/>
    </p:custDataLst>
    <p:extLst>
      <p:ext uri="{BB962C8B-B14F-4D97-AF65-F5344CB8AC3E}">
        <p14:creationId xmlns:p14="http://schemas.microsoft.com/office/powerpoint/2010/main" val="3057446323"/>
      </p:ext>
    </p:extLst>
  </p:cSld>
  <p:clrMapOvr>
    <a:masterClrMapping/>
  </p:clrMapOvr>
  <p:transition advTm="18128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AutoShape 99">
            <a:extLst>
              <a:ext uri="{FF2B5EF4-FFF2-40B4-BE49-F238E27FC236}">
                <a16:creationId xmlns:a16="http://schemas.microsoft.com/office/drawing/2014/main" id="{FDD5FD8F-1384-8642-ABC5-05C4D21FE0B7}"/>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41FF11C-90F1-F349-8C7B-FB387141DA9C}"/>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2163" name="Rectangle 45">
            <a:extLst>
              <a:ext uri="{FF2B5EF4-FFF2-40B4-BE49-F238E27FC236}">
                <a16:creationId xmlns:a16="http://schemas.microsoft.com/office/drawing/2014/main" id="{9030C5CA-7964-154B-9132-B8FD2CB566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602A27C5-A621-BF41-91CB-62C77B40582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5CD55611-C1DE-A945-9EF7-3E95386C9A3B}"/>
              </a:ext>
            </a:extLst>
          </p:cNvPr>
          <p:cNvSpPr txBox="1">
            <a:spLocks noChangeArrowheads="1"/>
          </p:cNvSpPr>
          <p:nvPr/>
        </p:nvSpPr>
        <p:spPr bwMode="auto">
          <a:xfrm>
            <a:off x="2566988" y="1844676"/>
            <a:ext cx="3816350"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A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setA</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showA</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endParaRPr lang="en-US" altLang="zh-CN" sz="1800" b="0" kern="0" dirty="0">
              <a:solidFill>
                <a:srgbClr val="0000CC"/>
              </a:solidFill>
              <a:latin typeface="Hei Regular" pitchFamily="2" charset="-122"/>
              <a:ea typeface="+mn-ea"/>
            </a:endParaRPr>
          </a:p>
          <a:p>
            <a:pPr marL="114300" lvl="1" eaLnBrk="1" hangingPunct="1">
              <a:lnSpc>
                <a:spcPct val="90000"/>
              </a:lnSpc>
              <a:defRPr/>
            </a:pPr>
            <a:r>
              <a:rPr lang="en-US" altLang="zh-CN" sz="1800" b="0" kern="0" dirty="0">
                <a:solidFill>
                  <a:srgbClr val="0000CC"/>
                </a:solidFill>
                <a:latin typeface="Hei Regular" pitchFamily="2" charset="-122"/>
                <a:ea typeface="+mn-ea"/>
              </a:rPr>
              <a:t>class B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setB</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showB</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b;</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 name="Rectangle 46">
            <a:extLst>
              <a:ext uri="{FF2B5EF4-FFF2-40B4-BE49-F238E27FC236}">
                <a16:creationId xmlns:a16="http://schemas.microsoft.com/office/drawing/2014/main" id="{75F1EFC2-A04C-F24F-9725-F5DFB45840A2}"/>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C : </a:t>
            </a:r>
            <a:r>
              <a:rPr lang="en-US" altLang="zh-CN" sz="1800" b="0" kern="0" dirty="0">
                <a:solidFill>
                  <a:srgbClr val="FF0000"/>
                </a:solidFill>
                <a:latin typeface="Hei Regular" pitchFamily="2" charset="-122"/>
                <a:ea typeface="+mn-ea"/>
              </a:rPr>
              <a:t>public A, private B </a:t>
            </a:r>
          </a:p>
          <a:p>
            <a:pPr marL="114300" lvl="1" eaLnBrk="1" hangingPunct="1">
              <a:lnSpc>
                <a:spcPct val="90000"/>
              </a:lnSpc>
              <a:defRPr/>
            </a:pPr>
            <a:r>
              <a:rPr lang="en-US" altLang="zh-CN" sz="1800" b="0" kern="0" dirty="0">
                <a:solidFill>
                  <a:srgbClr val="0000CC"/>
                </a:solidFill>
                <a:latin typeface="Hei Regular" pitchFamily="2" charset="-122"/>
                <a:ea typeface="+mn-ea"/>
              </a:rPr>
              <a:t>{ </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setC</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showC</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c;</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cxnSp>
        <p:nvCxnSpPr>
          <p:cNvPr id="7" name="直线连接符 6">
            <a:extLst>
              <a:ext uri="{FF2B5EF4-FFF2-40B4-BE49-F238E27FC236}">
                <a16:creationId xmlns:a16="http://schemas.microsoft.com/office/drawing/2014/main" id="{2C5063BD-D79C-2D42-BA2D-5EFC60419E7C}"/>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5EE3273A-625B-6E4C-A081-0E40696ABDD5}"/>
              </a:ext>
            </a:extLst>
          </p:cNvPr>
          <p:cNvSpPr>
            <a:spLocks noGrp="1"/>
          </p:cNvSpPr>
          <p:nvPr>
            <p:ph type="sldNum" sz="quarter" idx="12"/>
          </p:nvPr>
        </p:nvSpPr>
        <p:spPr/>
        <p:txBody>
          <a:bodyPr/>
          <a:lstStyle/>
          <a:p>
            <a:fld id="{230B77AE-39D4-EA4E-B9B0-544F2C0079C2}" type="slidenum">
              <a:rPr lang="zh-CN" altLang="en-US" smtClean="0"/>
              <a:pPr/>
              <a:t>26</a:t>
            </a:fld>
            <a:endParaRPr lang="en-US" altLang="zh-CN"/>
          </a:p>
        </p:txBody>
      </p:sp>
    </p:spTree>
    <p:custDataLst>
      <p:tags r:id="rId1"/>
    </p:custDataLst>
    <p:extLst>
      <p:ext uri="{BB962C8B-B14F-4D97-AF65-F5344CB8AC3E}">
        <p14:creationId xmlns:p14="http://schemas.microsoft.com/office/powerpoint/2010/main" val="2130878641"/>
      </p:ext>
    </p:extLst>
  </p:cSld>
  <p:clrMapOvr>
    <a:masterClrMapping/>
  </p:clrMapOvr>
  <p:transition advTm="181284"/>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AutoShape 99">
            <a:extLst>
              <a:ext uri="{FF2B5EF4-FFF2-40B4-BE49-F238E27FC236}">
                <a16:creationId xmlns:a16="http://schemas.microsoft.com/office/drawing/2014/main" id="{019D5AD7-E2EB-2F43-8931-8EA5E5ACEAA6}"/>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B71544D-A954-BF40-BE0F-C33106B3655F}"/>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4211" name="Rectangle 45">
            <a:extLst>
              <a:ext uri="{FF2B5EF4-FFF2-40B4-BE49-F238E27FC236}">
                <a16:creationId xmlns:a16="http://schemas.microsoft.com/office/drawing/2014/main" id="{7FD11C84-4332-1B4F-A5BD-D7B68604300A}"/>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7D3631E9-9C12-5F4A-A6F3-F1E45771DA4A}"/>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34CCD44-D5BD-804D-907B-BD2E277902B5}"/>
              </a:ext>
            </a:extLst>
          </p:cNvPr>
          <p:cNvSpPr txBox="1">
            <a:spLocks noChangeArrowheads="1"/>
          </p:cNvSpPr>
          <p:nvPr/>
        </p:nvSpPr>
        <p:spPr bwMode="auto">
          <a:xfrm>
            <a:off x="2208214" y="1844676"/>
            <a:ext cx="4175125"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A::</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B::</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C::</a:t>
            </a:r>
            <a:r>
              <a:rPr lang="en-US" altLang="zh-CN" sz="1800" b="0" dirty="0" err="1">
                <a:solidFill>
                  <a:srgbClr val="0000CC"/>
                </a:solidFill>
                <a:latin typeface="Hei Regular" pitchFamily="2" charset="-122"/>
                <a:ea typeface="Hei Regular" pitchFamily="2" charset="-122"/>
              </a:rPr>
              <a:t>setC</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y,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z)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派生类成员直接访问基类的</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公有成员</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(y);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c = z;</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其他函数实现略</a:t>
            </a:r>
          </a:p>
        </p:txBody>
      </p:sp>
      <p:sp>
        <p:nvSpPr>
          <p:cNvPr id="10" name="Rectangle 46">
            <a:extLst>
              <a:ext uri="{FF2B5EF4-FFF2-40B4-BE49-F238E27FC236}">
                <a16:creationId xmlns:a16="http://schemas.microsoft.com/office/drawing/2014/main" id="{96802393-7359-DA4D-9487-35743A3CA6AE}"/>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main()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C </a:t>
            </a:r>
            <a:r>
              <a:rPr lang="en-US" altLang="zh-CN" sz="1800" b="0" kern="0" dirty="0" err="1">
                <a:solidFill>
                  <a:srgbClr val="0000CC"/>
                </a:solidFill>
                <a:latin typeface="Hei Regular" pitchFamily="2" charset="-122"/>
                <a:ea typeface="+mn-ea"/>
              </a:rPr>
              <a:t>obj</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obj.setA</a:t>
            </a:r>
            <a:r>
              <a:rPr lang="en-US" altLang="zh-CN" sz="1800" b="0" kern="0" dirty="0">
                <a:solidFill>
                  <a:srgbClr val="0000CC"/>
                </a:solidFill>
                <a:latin typeface="Hei Regular" pitchFamily="2" charset="-122"/>
                <a:ea typeface="+mn-ea"/>
              </a:rPr>
              <a:t>(5);</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obj.showA</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obj.setC</a:t>
            </a:r>
            <a:r>
              <a:rPr lang="en-US" altLang="zh-CN" sz="1800" b="0" kern="0" dirty="0">
                <a:solidFill>
                  <a:srgbClr val="0000CC"/>
                </a:solidFill>
                <a:latin typeface="Hei Regular" pitchFamily="2" charset="-122"/>
                <a:ea typeface="+mn-ea"/>
              </a:rPr>
              <a:t>(6,7,9);</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obj.showC</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obj.setB</a:t>
            </a:r>
            <a:r>
              <a:rPr lang="en-US" altLang="zh-CN" sz="1800" b="0" kern="0" dirty="0">
                <a:solidFill>
                  <a:srgbClr val="FF0000"/>
                </a:solidFill>
                <a:latin typeface="Hei Regular" pitchFamily="2" charset="-122"/>
                <a:ea typeface="+mn-ea"/>
              </a:rPr>
              <a:t>(6);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obj.showB</a:t>
            </a:r>
            <a:r>
              <a:rPr lang="en-US" altLang="zh-CN" sz="1800" b="0" kern="0" dirty="0">
                <a:solidFill>
                  <a:srgbClr val="FF0000"/>
                </a:solidFill>
                <a:latin typeface="Hei Regular" pitchFamily="2" charset="-122"/>
                <a:ea typeface="+mn-ea"/>
              </a:rPr>
              <a:t>();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zh-CN" altLang="en-US" sz="1800" b="0" kern="0" dirty="0">
                <a:solidFill>
                  <a:srgbClr val="0000CC"/>
                </a:solidFill>
                <a:latin typeface="Hei Regular" pitchFamily="2" charset="-122"/>
                <a:ea typeface="+mn-ea"/>
              </a:rPr>
              <a:t>	</a:t>
            </a:r>
            <a:r>
              <a:rPr lang="en-US" altLang="zh-CN" sz="1800" b="0" kern="0" dirty="0">
                <a:solidFill>
                  <a:srgbClr val="0000CC"/>
                </a:solidFill>
                <a:latin typeface="Hei Regular" pitchFamily="2" charset="-122"/>
                <a:ea typeface="+mn-ea"/>
              </a:rPr>
              <a:t>return 0;</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2407" name="AutoShape 3148">
            <a:extLst>
              <a:ext uri="{FF2B5EF4-FFF2-40B4-BE49-F238E27FC236}">
                <a16:creationId xmlns:a16="http://schemas.microsoft.com/office/drawing/2014/main" id="{949375D2-A45A-8A4E-90F7-8D0DB9330729}"/>
              </a:ext>
            </a:extLst>
          </p:cNvPr>
          <p:cNvSpPr>
            <a:spLocks noChangeArrowheads="1"/>
          </p:cNvSpPr>
          <p:nvPr/>
        </p:nvSpPr>
        <p:spPr bwMode="auto">
          <a:xfrm>
            <a:off x="7751763" y="5013325"/>
            <a:ext cx="2305050" cy="719138"/>
          </a:xfrm>
          <a:prstGeom prst="wedgeRoundRectCallout">
            <a:avLst>
              <a:gd name="adj1" fmla="val 30676"/>
              <a:gd name="adj2" fmla="val -17727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因为类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B</a:t>
            </a:r>
            <a:r>
              <a:rPr lang="zh-CN" altLang="en-US" sz="1800">
                <a:solidFill>
                  <a:srgbClr val="0000FF"/>
                </a:solidFill>
                <a:latin typeface="Times New Roman" panose="02020603050405020304" pitchFamily="18" charset="0"/>
              </a:rPr>
              <a:t>的继承方式是私有继承</a:t>
            </a:r>
          </a:p>
        </p:txBody>
      </p:sp>
      <p:sp>
        <p:nvSpPr>
          <p:cNvPr id="9" name="AutoShape 3148">
            <a:extLst>
              <a:ext uri="{FF2B5EF4-FFF2-40B4-BE49-F238E27FC236}">
                <a16:creationId xmlns:a16="http://schemas.microsoft.com/office/drawing/2014/main" id="{23EE3FC6-712C-144A-8953-E944E3C8C9DD}"/>
              </a:ext>
            </a:extLst>
          </p:cNvPr>
          <p:cNvSpPr>
            <a:spLocks noChangeArrowheads="1"/>
          </p:cNvSpPr>
          <p:nvPr/>
        </p:nvSpPr>
        <p:spPr bwMode="auto">
          <a:xfrm>
            <a:off x="4416426" y="4627563"/>
            <a:ext cx="2543175" cy="431800"/>
          </a:xfrm>
          <a:prstGeom prst="wedgeRoundRectCallout">
            <a:avLst>
              <a:gd name="adj1" fmla="val -68278"/>
              <a:gd name="adj2" fmla="val 4228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而言是公有方法</a:t>
            </a:r>
          </a:p>
        </p:txBody>
      </p:sp>
      <p:sp>
        <p:nvSpPr>
          <p:cNvPr id="11" name="AutoShape 3148">
            <a:extLst>
              <a:ext uri="{FF2B5EF4-FFF2-40B4-BE49-F238E27FC236}">
                <a16:creationId xmlns:a16="http://schemas.microsoft.com/office/drawing/2014/main" id="{4E97EBFF-24F6-5040-B076-962B1C16C7CD}"/>
              </a:ext>
            </a:extLst>
          </p:cNvPr>
          <p:cNvSpPr>
            <a:spLocks noChangeArrowheads="1"/>
          </p:cNvSpPr>
          <p:nvPr/>
        </p:nvSpPr>
        <p:spPr bwMode="auto">
          <a:xfrm>
            <a:off x="4416426" y="5124450"/>
            <a:ext cx="2543175" cy="431800"/>
          </a:xfrm>
          <a:prstGeom prst="wedgeRoundRectCallout">
            <a:avLst>
              <a:gd name="adj1" fmla="val -66060"/>
              <a:gd name="adj2" fmla="val -12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而言是私有方法</a:t>
            </a:r>
          </a:p>
        </p:txBody>
      </p:sp>
      <p:cxnSp>
        <p:nvCxnSpPr>
          <p:cNvPr id="12" name="直线连接符 11">
            <a:extLst>
              <a:ext uri="{FF2B5EF4-FFF2-40B4-BE49-F238E27FC236}">
                <a16:creationId xmlns:a16="http://schemas.microsoft.com/office/drawing/2014/main" id="{9DEB4C54-5676-784C-839C-F679522EED8B}"/>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923D9DE-9E4A-3F4B-AF95-CB2D553042AA}"/>
              </a:ext>
            </a:extLst>
          </p:cNvPr>
          <p:cNvSpPr>
            <a:spLocks noGrp="1"/>
          </p:cNvSpPr>
          <p:nvPr>
            <p:ph type="sldNum" sz="quarter" idx="12"/>
          </p:nvPr>
        </p:nvSpPr>
        <p:spPr/>
        <p:txBody>
          <a:bodyPr/>
          <a:lstStyle/>
          <a:p>
            <a:fld id="{230B77AE-39D4-EA4E-B9B0-544F2C0079C2}" type="slidenum">
              <a:rPr lang="zh-CN" altLang="en-US" smtClean="0"/>
              <a:pPr/>
              <a:t>27</a:t>
            </a:fld>
            <a:endParaRPr lang="en-US" altLang="zh-CN"/>
          </a:p>
        </p:txBody>
      </p:sp>
    </p:spTree>
    <p:custDataLst>
      <p:tags r:id="rId1"/>
    </p:custDataLst>
    <p:extLst>
      <p:ext uri="{BB962C8B-B14F-4D97-AF65-F5344CB8AC3E}">
        <p14:creationId xmlns:p14="http://schemas.microsoft.com/office/powerpoint/2010/main" val="3536423366"/>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2407"/>
                                        </p:tgtEl>
                                        <p:attrNameLst>
                                          <p:attrName>style.visibility</p:attrName>
                                        </p:attrNameLst>
                                      </p:cBhvr>
                                      <p:to>
                                        <p:strVal val="visible"/>
                                      </p:to>
                                    </p:set>
                                    <p:animEffect transition="in" filter="strips(downLeft)">
                                      <p:cBhvr>
                                        <p:cTn id="1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6060976"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28</a:t>
            </a:fld>
            <a:endParaRPr lang="en-US" altLang="zh-CN"/>
          </a:p>
        </p:txBody>
      </p:sp>
    </p:spTree>
    <p:extLst>
      <p:ext uri="{BB962C8B-B14F-4D97-AF65-F5344CB8AC3E}">
        <p14:creationId xmlns:p14="http://schemas.microsoft.com/office/powerpoint/2010/main" val="1606787828"/>
      </p:ext>
    </p:extLst>
  </p:cSld>
  <p:clrMapOvr>
    <a:masterClrMapping/>
  </p:clrMapOvr>
  <p:transition advTm="597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AutoShape 99">
            <a:extLst>
              <a:ext uri="{FF2B5EF4-FFF2-40B4-BE49-F238E27FC236}">
                <a16:creationId xmlns:a16="http://schemas.microsoft.com/office/drawing/2014/main" id="{EC8E9DD6-288D-FD49-B861-A30BBA39CBF3}"/>
              </a:ext>
            </a:extLst>
          </p:cNvPr>
          <p:cNvSpPr>
            <a:spLocks noChangeArrowheads="1"/>
          </p:cNvSpPr>
          <p:nvPr/>
        </p:nvSpPr>
        <p:spPr bwMode="auto">
          <a:xfrm>
            <a:off x="6280150"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58752D0-5DD9-2C44-9CD6-22F7607E331C}"/>
              </a:ext>
            </a:extLst>
          </p:cNvPr>
          <p:cNvSpPr>
            <a:spLocks noChangeArrowheads="1"/>
          </p:cNvSpPr>
          <p:nvPr/>
        </p:nvSpPr>
        <p:spPr bwMode="auto">
          <a:xfrm>
            <a:off x="6315076"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8307" name="Rectangle 45">
            <a:extLst>
              <a:ext uri="{FF2B5EF4-FFF2-40B4-BE49-F238E27FC236}">
                <a16:creationId xmlns:a16="http://schemas.microsoft.com/office/drawing/2014/main" id="{E28ECCCA-00C0-5E46-BF3A-ED364D3FD0D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88068" name="内容占位符 2">
            <a:extLst>
              <a:ext uri="{FF2B5EF4-FFF2-40B4-BE49-F238E27FC236}">
                <a16:creationId xmlns:a16="http://schemas.microsoft.com/office/drawing/2014/main" id="{734DA4A8-FB1E-B748-9D5E-0E92BB681056}"/>
              </a:ext>
            </a:extLst>
          </p:cNvPr>
          <p:cNvSpPr>
            <a:spLocks noGrp="1"/>
          </p:cNvSpPr>
          <p:nvPr>
            <p:ph idx="1"/>
          </p:nvPr>
        </p:nvSpPr>
        <p:spPr/>
        <p:txBody>
          <a:bodyPr>
            <a:normAutofit/>
          </a:bodyPr>
          <a:lstStyle/>
          <a:p>
            <a:pPr eaLnBrk="1" hangingPunct="1">
              <a:defRPr/>
            </a:pPr>
            <a:r>
              <a:rPr lang="zh-CN" altLang="en-US">
                <a:solidFill>
                  <a:srgbClr val="FF0000"/>
                </a:solidFill>
              </a:rPr>
              <a:t>基类的构造函数不被继承</a:t>
            </a:r>
            <a:r>
              <a:rPr lang="zh-CN" altLang="en-US"/>
              <a:t>，派生类中需要声明自己的构造函数</a:t>
            </a:r>
            <a:endParaRPr lang="en-US" altLang="zh-CN"/>
          </a:p>
          <a:p>
            <a:pPr lvl="1" eaLnBrk="1" hangingPunct="1">
              <a:defRPr/>
            </a:pPr>
            <a:r>
              <a:rPr lang="zh-CN" altLang="en-US" sz="2000">
                <a:solidFill>
                  <a:srgbClr val="0000CC"/>
                </a:solidFill>
              </a:rPr>
              <a:t>注：</a:t>
            </a:r>
            <a:r>
              <a:rPr lang="en-US" altLang="zh-CN" sz="2000">
                <a:solidFill>
                  <a:srgbClr val="0000CC"/>
                </a:solidFill>
              </a:rPr>
              <a:t>C++11</a:t>
            </a:r>
            <a:r>
              <a:rPr lang="zh-CN" altLang="en-US" sz="2000">
                <a:solidFill>
                  <a:srgbClr val="0000CC"/>
                </a:solidFill>
              </a:rPr>
              <a:t>对此进行了修改，允许构造函数被继承</a:t>
            </a:r>
          </a:p>
          <a:p>
            <a:pPr eaLnBrk="1" hangingPunct="1">
              <a:defRPr/>
            </a:pPr>
            <a:r>
              <a:rPr lang="zh-CN" altLang="en-US"/>
              <a:t>定义构造函数时，只需要对本类中新增成员进行初始化；</a:t>
            </a:r>
            <a:r>
              <a:rPr lang="zh-CN" altLang="en-US">
                <a:solidFill>
                  <a:srgbClr val="FF0000"/>
                </a:solidFill>
              </a:rPr>
              <a:t>对继承来的基类成员的初始化，自动调用基类构造函数完成</a:t>
            </a:r>
            <a:r>
              <a:rPr lang="en-US" altLang="zh-CN">
                <a:solidFill>
                  <a:srgbClr val="FF0000"/>
                </a:solidFill>
              </a:rPr>
              <a:t>(</a:t>
            </a:r>
            <a:r>
              <a:rPr lang="zh-CN" altLang="en-US">
                <a:solidFill>
                  <a:srgbClr val="FF0000"/>
                </a:solidFill>
              </a:rPr>
              <a:t>各司其职</a:t>
            </a:r>
            <a:r>
              <a:rPr lang="en-US" altLang="zh-CN">
                <a:solidFill>
                  <a:srgbClr val="FF0000"/>
                </a:solidFill>
              </a:rPr>
              <a:t>)</a:t>
            </a:r>
            <a:endParaRPr lang="zh-CN" altLang="en-US"/>
          </a:p>
          <a:p>
            <a:pPr eaLnBrk="1" hangingPunct="1">
              <a:defRPr/>
            </a:pPr>
            <a:r>
              <a:rPr lang="zh-CN" altLang="en-US"/>
              <a:t>派生类的构造函数需要给基类的构造函数传递参数</a:t>
            </a:r>
            <a:endParaRPr lang="en-US" altLang="zh-CN"/>
          </a:p>
          <a:p>
            <a:pPr eaLnBrk="1" hangingPunct="1">
              <a:defRPr/>
            </a:pPr>
            <a:r>
              <a:rPr lang="zh-CN" altLang="en-US"/>
              <a:t>认识派生类对象的构成：</a:t>
            </a:r>
            <a:endParaRPr lang="en-US" altLang="zh-CN"/>
          </a:p>
          <a:p>
            <a:pPr lvl="1" eaLnBrk="1" hangingPunct="1">
              <a:defRPr/>
            </a:pPr>
            <a:r>
              <a:rPr lang="zh-CN" altLang="en-US"/>
              <a:t>派生类对象</a:t>
            </a:r>
            <a:r>
              <a:rPr lang="en-US" altLang="zh-CN"/>
              <a:t>=</a:t>
            </a:r>
            <a:r>
              <a:rPr lang="zh-CN" altLang="en-US"/>
              <a:t>基类对象</a:t>
            </a:r>
            <a:r>
              <a:rPr lang="en-US" altLang="zh-CN"/>
              <a:t>+</a:t>
            </a:r>
            <a:r>
              <a:rPr lang="zh-CN" altLang="en-US"/>
              <a:t>派生类新增部分</a:t>
            </a:r>
          </a:p>
        </p:txBody>
      </p:sp>
      <p:sp>
        <p:nvSpPr>
          <p:cNvPr id="2" name="灯片编号占位符 1">
            <a:extLst>
              <a:ext uri="{FF2B5EF4-FFF2-40B4-BE49-F238E27FC236}">
                <a16:creationId xmlns:a16="http://schemas.microsoft.com/office/drawing/2014/main" id="{02053876-19DD-9943-8C06-3BE662BF1918}"/>
              </a:ext>
            </a:extLst>
          </p:cNvPr>
          <p:cNvSpPr>
            <a:spLocks noGrp="1"/>
          </p:cNvSpPr>
          <p:nvPr>
            <p:ph type="sldNum" sz="quarter" idx="12"/>
          </p:nvPr>
        </p:nvSpPr>
        <p:spPr/>
        <p:txBody>
          <a:bodyPr/>
          <a:lstStyle/>
          <a:p>
            <a:fld id="{230B77AE-39D4-EA4E-B9B0-544F2C0079C2}" type="slidenum">
              <a:rPr lang="zh-CN" altLang="en-US" smtClean="0"/>
              <a:pPr/>
              <a:t>29</a:t>
            </a:fld>
            <a:endParaRPr lang="en-US" altLang="zh-CN"/>
          </a:p>
        </p:txBody>
      </p:sp>
    </p:spTree>
    <p:custDataLst>
      <p:tags r:id="rId1"/>
    </p:custDataLst>
    <p:extLst>
      <p:ext uri="{BB962C8B-B14F-4D97-AF65-F5344CB8AC3E}">
        <p14:creationId xmlns:p14="http://schemas.microsoft.com/office/powerpoint/2010/main" val="1343651921"/>
      </p:ext>
    </p:extLst>
  </p:cSld>
  <p:clrMapOvr>
    <a:masterClrMapping/>
  </p:clrMapOvr>
  <p:transition advTm="18128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5">
            <a:extLst>
              <a:ext uri="{FF2B5EF4-FFF2-40B4-BE49-F238E27FC236}">
                <a16:creationId xmlns:a16="http://schemas.microsoft.com/office/drawing/2014/main" id="{6216FABF-AA82-1A47-AE65-36170929292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p>
        </p:txBody>
      </p:sp>
      <p:sp>
        <p:nvSpPr>
          <p:cNvPr id="18434" name="内容占位符 2">
            <a:extLst>
              <a:ext uri="{FF2B5EF4-FFF2-40B4-BE49-F238E27FC236}">
                <a16:creationId xmlns:a16="http://schemas.microsoft.com/office/drawing/2014/main" id="{AF8F01C1-07C5-E543-8EFC-E507B5632E66}"/>
              </a:ext>
            </a:extLst>
          </p:cNvPr>
          <p:cNvSpPr>
            <a:spLocks noGrp="1" noChangeArrowheads="1"/>
          </p:cNvSpPr>
          <p:nvPr>
            <p:ph idx="1"/>
          </p:nvPr>
        </p:nvSpPr>
        <p:spPr/>
        <p:txBody>
          <a:bodyPr>
            <a:normAutofit fontScale="92500" lnSpcReduction="20000"/>
          </a:bodyPr>
          <a:lstStyle/>
          <a:p>
            <a:pPr>
              <a:lnSpc>
                <a:spcPct val="110000"/>
              </a:lnSpc>
            </a:pPr>
            <a:r>
              <a:rPr lang="zh-CN" altLang="en-US" dirty="0"/>
              <a:t> 继承与派生其实是</a:t>
            </a:r>
            <a:r>
              <a:rPr lang="zh-CN" altLang="en-US" dirty="0">
                <a:solidFill>
                  <a:srgbClr val="C00000"/>
                </a:solidFill>
              </a:rPr>
              <a:t>同一过程</a:t>
            </a:r>
            <a:r>
              <a:rPr lang="zh-CN" altLang="en-US" dirty="0"/>
              <a:t>的</a:t>
            </a:r>
            <a:r>
              <a:rPr lang="zh-CN" altLang="en-US" dirty="0">
                <a:solidFill>
                  <a:srgbClr val="C00000"/>
                </a:solidFill>
              </a:rPr>
              <a:t>不同角度</a:t>
            </a:r>
            <a:endParaRPr lang="en-US" altLang="zh-CN" dirty="0"/>
          </a:p>
          <a:p>
            <a:pPr>
              <a:lnSpc>
                <a:spcPct val="110000"/>
              </a:lnSpc>
            </a:pPr>
            <a:endParaRPr lang="en-US" altLang="zh-CN" dirty="0"/>
          </a:p>
          <a:p>
            <a:pPr>
              <a:lnSpc>
                <a:spcPct val="110000"/>
              </a:lnSpc>
            </a:pPr>
            <a:r>
              <a:rPr lang="zh-CN" altLang="en-US" dirty="0"/>
              <a:t>保持已有类的特性而构造新类的过程称为</a:t>
            </a:r>
            <a:r>
              <a:rPr lang="zh-CN" altLang="en-US" dirty="0">
                <a:solidFill>
                  <a:srgbClr val="C00000"/>
                </a:solidFill>
              </a:rPr>
              <a:t>继承</a:t>
            </a:r>
            <a:endParaRPr lang="en-US" altLang="zh-CN" dirty="0">
              <a:solidFill>
                <a:srgbClr val="C00000"/>
              </a:solidFill>
            </a:endParaRPr>
          </a:p>
          <a:p>
            <a:pPr lvl="1">
              <a:lnSpc>
                <a:spcPct val="110000"/>
              </a:lnSpc>
            </a:pPr>
            <a:r>
              <a:rPr lang="zh-CN" altLang="en-US" dirty="0"/>
              <a:t>实现原有设计与代码的重用，希望尽量利用原有的类。（</a:t>
            </a:r>
            <a:r>
              <a:rPr lang="zh-CN" altLang="en-US" b="1" dirty="0">
                <a:solidFill>
                  <a:srgbClr val="002060"/>
                </a:solidFill>
              </a:rPr>
              <a:t>拿来</a:t>
            </a:r>
            <a:r>
              <a:rPr lang="zh-CN" altLang="en-US" dirty="0"/>
              <a:t>）</a:t>
            </a:r>
            <a:endParaRPr lang="en-US" altLang="zh-CN" dirty="0"/>
          </a:p>
          <a:p>
            <a:pPr lvl="1">
              <a:lnSpc>
                <a:spcPct val="110000"/>
              </a:lnSpc>
            </a:pPr>
            <a:endParaRPr lang="en-US" altLang="zh-CN" dirty="0"/>
          </a:p>
          <a:p>
            <a:pPr>
              <a:lnSpc>
                <a:spcPct val="110000"/>
              </a:lnSpc>
            </a:pPr>
            <a:r>
              <a:rPr lang="zh-CN" altLang="en-US" dirty="0"/>
              <a:t>在已有类的基础上新增自己的特性而产生新类的过程称为</a:t>
            </a:r>
            <a:r>
              <a:rPr lang="zh-CN" altLang="en-US" dirty="0">
                <a:solidFill>
                  <a:srgbClr val="C00000"/>
                </a:solidFill>
              </a:rPr>
              <a:t>派生</a:t>
            </a:r>
            <a:endParaRPr lang="en-US" altLang="zh-CN" dirty="0"/>
          </a:p>
          <a:p>
            <a:pPr lvl="1">
              <a:lnSpc>
                <a:spcPct val="110000"/>
              </a:lnSpc>
            </a:pPr>
            <a:r>
              <a:rPr lang="zh-CN" altLang="en-US" dirty="0"/>
              <a:t>然而当新的问题出现，原有程序无法解决或不能完全解决时，需要对原有程序进行改造。（</a:t>
            </a:r>
            <a:r>
              <a:rPr lang="zh-CN" altLang="en-US" b="1" dirty="0">
                <a:solidFill>
                  <a:srgbClr val="002060"/>
                </a:solidFill>
              </a:rPr>
              <a:t>修改</a:t>
            </a:r>
            <a:r>
              <a:rPr lang="zh-CN" altLang="en-US" dirty="0"/>
              <a:t>）</a:t>
            </a:r>
            <a:endParaRPr lang="zh-CN" altLang="en-US" dirty="0">
              <a:solidFill>
                <a:srgbClr val="FF0000"/>
              </a:solidFill>
            </a:endParaRPr>
          </a:p>
          <a:p>
            <a:pPr marL="0" indent="0" eaLnBrk="1" hangingPunct="1">
              <a:lnSpc>
                <a:spcPct val="110000"/>
              </a:lnSpc>
              <a:buNone/>
            </a:pPr>
            <a:endParaRPr lang="zh-CN" altLang="en-US" dirty="0">
              <a:solidFill>
                <a:srgbClr val="FF0000"/>
              </a:solidFill>
            </a:endParaRPr>
          </a:p>
          <a:p>
            <a:pPr eaLnBrk="1" hangingPunct="1">
              <a:lnSpc>
                <a:spcPct val="110000"/>
              </a:lnSpc>
            </a:pPr>
            <a:r>
              <a:rPr lang="zh-CN" altLang="en-US" dirty="0"/>
              <a:t>被继承的已有类称为基类（或父类）</a:t>
            </a:r>
          </a:p>
          <a:p>
            <a:pPr eaLnBrk="1" hangingPunct="1">
              <a:lnSpc>
                <a:spcPct val="110000"/>
              </a:lnSpc>
            </a:pPr>
            <a:r>
              <a:rPr lang="zh-CN" altLang="en-US" dirty="0"/>
              <a:t>派生出的新类称为派生类（或子类）</a:t>
            </a:r>
          </a:p>
        </p:txBody>
      </p:sp>
      <p:sp>
        <p:nvSpPr>
          <p:cNvPr id="2" name="灯片编号占位符 1">
            <a:extLst>
              <a:ext uri="{FF2B5EF4-FFF2-40B4-BE49-F238E27FC236}">
                <a16:creationId xmlns:a16="http://schemas.microsoft.com/office/drawing/2014/main" id="{4B0FA93A-0FA1-4144-8229-CF35696F61F6}"/>
              </a:ext>
            </a:extLst>
          </p:cNvPr>
          <p:cNvSpPr>
            <a:spLocks noGrp="1"/>
          </p:cNvSpPr>
          <p:nvPr>
            <p:ph type="sldNum" sz="quarter" idx="12"/>
          </p:nvPr>
        </p:nvSpPr>
        <p:spPr/>
        <p:txBody>
          <a:bodyPr/>
          <a:lstStyle/>
          <a:p>
            <a:fld id="{230B77AE-39D4-EA4E-B9B0-544F2C0079C2}" type="slidenum">
              <a:rPr lang="zh-CN" altLang="en-US" smtClean="0"/>
              <a:pPr/>
              <a:t>3</a:t>
            </a:fld>
            <a:endParaRPr lang="en-US" altLang="zh-CN"/>
          </a:p>
        </p:txBody>
      </p:sp>
    </p:spTree>
    <p:custDataLst>
      <p:tags r:id="rId1"/>
    </p:custDataLst>
    <p:extLst>
      <p:ext uri="{BB962C8B-B14F-4D97-AF65-F5344CB8AC3E}">
        <p14:creationId xmlns:p14="http://schemas.microsoft.com/office/powerpoint/2010/main" val="2057998485"/>
      </p:ext>
    </p:extLst>
  </p:cSld>
  <p:clrMapOvr>
    <a:masterClrMapping/>
  </p:clrMapOvr>
  <p:transition advTm="181284"/>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AutoShape 99">
            <a:extLst>
              <a:ext uri="{FF2B5EF4-FFF2-40B4-BE49-F238E27FC236}">
                <a16:creationId xmlns:a16="http://schemas.microsoft.com/office/drawing/2014/main" id="{D2311122-B86E-EE40-A63A-56233E53189C}"/>
              </a:ext>
            </a:extLst>
          </p:cNvPr>
          <p:cNvSpPr>
            <a:spLocks noChangeArrowheads="1"/>
          </p:cNvSpPr>
          <p:nvPr/>
        </p:nvSpPr>
        <p:spPr bwMode="auto">
          <a:xfrm>
            <a:off x="6097633"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A04277C-1269-F841-A301-CC848997BFDE}"/>
              </a:ext>
            </a:extLst>
          </p:cNvPr>
          <p:cNvSpPr>
            <a:spLocks noChangeArrowheads="1"/>
          </p:cNvSpPr>
          <p:nvPr/>
        </p:nvSpPr>
        <p:spPr bwMode="auto">
          <a:xfrm>
            <a:off x="6132559"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单一继承时的构造函数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00355" name="Rectangle 45">
            <a:extLst>
              <a:ext uri="{FF2B5EF4-FFF2-40B4-BE49-F238E27FC236}">
                <a16:creationId xmlns:a16="http://schemas.microsoft.com/office/drawing/2014/main" id="{3A4FEA57-62D2-7144-9CE5-8149BFCEA56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100356" name="内容占位符 2">
            <a:extLst>
              <a:ext uri="{FF2B5EF4-FFF2-40B4-BE49-F238E27FC236}">
                <a16:creationId xmlns:a16="http://schemas.microsoft.com/office/drawing/2014/main" id="{C0FA7527-8D20-6340-8682-B58E34B7C2A8}"/>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基类所需的形参，本类成员所需的形参</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sp>
        <p:nvSpPr>
          <p:cNvPr id="2" name="灯片编号占位符 1">
            <a:extLst>
              <a:ext uri="{FF2B5EF4-FFF2-40B4-BE49-F238E27FC236}">
                <a16:creationId xmlns:a16="http://schemas.microsoft.com/office/drawing/2014/main" id="{88140F0E-30B1-FB45-B319-D9B68E94D924}"/>
              </a:ext>
            </a:extLst>
          </p:cNvPr>
          <p:cNvSpPr>
            <a:spLocks noGrp="1"/>
          </p:cNvSpPr>
          <p:nvPr>
            <p:ph type="sldNum" sz="quarter" idx="12"/>
          </p:nvPr>
        </p:nvSpPr>
        <p:spPr/>
        <p:txBody>
          <a:bodyPr/>
          <a:lstStyle/>
          <a:p>
            <a:fld id="{230B77AE-39D4-EA4E-B9B0-544F2C0079C2}" type="slidenum">
              <a:rPr lang="zh-CN" altLang="en-US" smtClean="0"/>
              <a:pPr/>
              <a:t>30</a:t>
            </a:fld>
            <a:endParaRPr lang="en-US" altLang="zh-CN"/>
          </a:p>
        </p:txBody>
      </p:sp>
    </p:spTree>
    <p:custDataLst>
      <p:tags r:id="rId1"/>
    </p:custDataLst>
    <p:extLst>
      <p:ext uri="{BB962C8B-B14F-4D97-AF65-F5344CB8AC3E}">
        <p14:creationId xmlns:p14="http://schemas.microsoft.com/office/powerpoint/2010/main" val="845238316"/>
      </p:ext>
    </p:extLst>
  </p:cSld>
  <p:clrMapOvr>
    <a:masterClrMapping/>
  </p:clrMapOvr>
  <p:transition advTm="18128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AutoShape 99">
            <a:extLst>
              <a:ext uri="{FF2B5EF4-FFF2-40B4-BE49-F238E27FC236}">
                <a16:creationId xmlns:a16="http://schemas.microsoft.com/office/drawing/2014/main" id="{B0AD3F57-A512-DB4F-8ADB-4073D632055A}"/>
              </a:ext>
            </a:extLst>
          </p:cNvPr>
          <p:cNvSpPr>
            <a:spLocks noChangeArrowheads="1"/>
          </p:cNvSpPr>
          <p:nvPr/>
        </p:nvSpPr>
        <p:spPr bwMode="auto">
          <a:xfrm>
            <a:off x="6421438" y="6207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E86AA3A-D95E-354E-BE4F-DBF4165DEE69}"/>
              </a:ext>
            </a:extLst>
          </p:cNvPr>
          <p:cNvSpPr>
            <a:spLocks noChangeArrowheads="1"/>
          </p:cNvSpPr>
          <p:nvPr/>
        </p:nvSpPr>
        <p:spPr bwMode="auto">
          <a:xfrm>
            <a:off x="6456364" y="6207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2643" name="Rectangle 45">
            <a:extLst>
              <a:ext uri="{FF2B5EF4-FFF2-40B4-BE49-F238E27FC236}">
                <a16:creationId xmlns:a16="http://schemas.microsoft.com/office/drawing/2014/main" id="{44CD3D74-B5AE-D74B-BA7E-D2EACE5E2E9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2644" name="内容占位符 2">
            <a:extLst>
              <a:ext uri="{FF2B5EF4-FFF2-40B4-BE49-F238E27FC236}">
                <a16:creationId xmlns:a16="http://schemas.microsoft.com/office/drawing/2014/main" id="{CA62A2B5-9627-0943-86E3-A16BF65B261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cxnSp>
        <p:nvCxnSpPr>
          <p:cNvPr id="6" name="直线连接符 5">
            <a:extLst>
              <a:ext uri="{FF2B5EF4-FFF2-40B4-BE49-F238E27FC236}">
                <a16:creationId xmlns:a16="http://schemas.microsoft.com/office/drawing/2014/main" id="{64B31819-0154-6940-9F4C-1D30D9CC02E8}"/>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754233D-A5C9-5E40-8049-4ED3789925AD}"/>
              </a:ext>
            </a:extLst>
          </p:cNvPr>
          <p:cNvSpPr>
            <a:spLocks noGrp="1"/>
          </p:cNvSpPr>
          <p:nvPr>
            <p:ph type="sldNum" sz="quarter" idx="12"/>
          </p:nvPr>
        </p:nvSpPr>
        <p:spPr/>
        <p:txBody>
          <a:bodyPr/>
          <a:lstStyle/>
          <a:p>
            <a:fld id="{230B77AE-39D4-EA4E-B9B0-544F2C0079C2}" type="slidenum">
              <a:rPr lang="zh-CN" altLang="en-US" smtClean="0"/>
              <a:pPr/>
              <a:t>31</a:t>
            </a:fld>
            <a:endParaRPr lang="en-US" altLang="zh-CN"/>
          </a:p>
        </p:txBody>
      </p:sp>
    </p:spTree>
    <p:custDataLst>
      <p:tags r:id="rId1"/>
    </p:custDataLst>
    <p:extLst>
      <p:ext uri="{BB962C8B-B14F-4D97-AF65-F5344CB8AC3E}">
        <p14:creationId xmlns:p14="http://schemas.microsoft.com/office/powerpoint/2010/main" val="790051106"/>
      </p:ext>
    </p:extLst>
  </p:cSld>
  <p:clrMapOvr>
    <a:masterClrMapping/>
  </p:clrMapOvr>
  <p:transition advTm="181284"/>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AutoShape 99">
            <a:extLst>
              <a:ext uri="{FF2B5EF4-FFF2-40B4-BE49-F238E27FC236}">
                <a16:creationId xmlns:a16="http://schemas.microsoft.com/office/drawing/2014/main" id="{9BB319C3-B704-B141-A349-773FBF34C2BB}"/>
              </a:ext>
            </a:extLst>
          </p:cNvPr>
          <p:cNvSpPr>
            <a:spLocks noChangeArrowheads="1"/>
          </p:cNvSpPr>
          <p:nvPr/>
        </p:nvSpPr>
        <p:spPr bwMode="auto">
          <a:xfrm>
            <a:off x="5231904" y="332656"/>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79BB247-A1E4-A646-8448-9C6935E3099E}"/>
              </a:ext>
            </a:extLst>
          </p:cNvPr>
          <p:cNvSpPr>
            <a:spLocks noChangeArrowheads="1"/>
          </p:cNvSpPr>
          <p:nvPr/>
        </p:nvSpPr>
        <p:spPr bwMode="auto">
          <a:xfrm>
            <a:off x="5266830" y="332657"/>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派生类与基类的构造函数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4691" name="Rectangle 45">
            <a:extLst>
              <a:ext uri="{FF2B5EF4-FFF2-40B4-BE49-F238E27FC236}">
                <a16:creationId xmlns:a16="http://schemas.microsoft.com/office/drawing/2014/main" id="{F8919AE1-FA27-A148-B8BB-F830784B007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4692" name="内容占位符 2">
            <a:extLst>
              <a:ext uri="{FF2B5EF4-FFF2-40B4-BE49-F238E27FC236}">
                <a16:creationId xmlns:a16="http://schemas.microsoft.com/office/drawing/2014/main" id="{A607FFBD-1338-0A4F-B2D2-0D994C54DEB1}"/>
              </a:ext>
            </a:extLst>
          </p:cNvPr>
          <p:cNvSpPr>
            <a:spLocks noGrp="1" noChangeArrowheads="1"/>
          </p:cNvSpPr>
          <p:nvPr>
            <p:ph idx="1"/>
          </p:nvPr>
        </p:nvSpPr>
        <p:spPr/>
        <p:txBody>
          <a:bodyPr/>
          <a:lstStyle/>
          <a:p>
            <a:pPr eaLnBrk="1" hangingPunct="1"/>
            <a:r>
              <a:rPr lang="zh-CN" altLang="en-US"/>
              <a:t>当基类中声明有</a:t>
            </a:r>
            <a:r>
              <a:rPr lang="zh-CN" altLang="en-US">
                <a:solidFill>
                  <a:srgbClr val="FF0000"/>
                </a:solidFill>
              </a:rPr>
              <a:t>缺省构造函数</a:t>
            </a:r>
            <a:r>
              <a:rPr lang="zh-CN" altLang="en-US"/>
              <a:t>或</a:t>
            </a:r>
            <a:r>
              <a:rPr lang="zh-CN" altLang="en-US">
                <a:solidFill>
                  <a:srgbClr val="FF0000"/>
                </a:solidFill>
              </a:rPr>
              <a:t>未声明构造函数</a:t>
            </a:r>
            <a:r>
              <a:rPr lang="zh-CN" altLang="en-US"/>
              <a:t>时，派生类构造函数可以不向基类构造函数传递参数，也可以不声明，构造派生类的对象时，</a:t>
            </a:r>
            <a:r>
              <a:rPr lang="zh-CN" altLang="en-US">
                <a:solidFill>
                  <a:srgbClr val="FF0000"/>
                </a:solidFill>
              </a:rPr>
              <a:t>基类的缺省构造函数</a:t>
            </a:r>
            <a:r>
              <a:rPr lang="zh-CN" altLang="en-US"/>
              <a:t>将被调用</a:t>
            </a:r>
          </a:p>
          <a:p>
            <a:pPr eaLnBrk="1" hangingPunct="1"/>
            <a:r>
              <a:rPr lang="zh-CN" altLang="en-US"/>
              <a:t>当需要执行基类中</a:t>
            </a:r>
            <a:r>
              <a:rPr lang="zh-CN" altLang="en-US">
                <a:solidFill>
                  <a:srgbClr val="FF0000"/>
                </a:solidFill>
              </a:rPr>
              <a:t>带形参的构造函数</a:t>
            </a:r>
            <a:r>
              <a:rPr lang="zh-CN" altLang="en-US"/>
              <a:t>来初始化基类数据时，派生类构造函数应在初始化列表中为基类构造函数</a:t>
            </a:r>
            <a:r>
              <a:rPr lang="zh-CN" altLang="en-US">
                <a:solidFill>
                  <a:srgbClr val="FF0000"/>
                </a:solidFill>
              </a:rPr>
              <a:t>提供参数</a:t>
            </a:r>
            <a:endParaRPr lang="zh-CN" altLang="en-US"/>
          </a:p>
        </p:txBody>
      </p:sp>
      <p:sp>
        <p:nvSpPr>
          <p:cNvPr id="2" name="灯片编号占位符 1">
            <a:extLst>
              <a:ext uri="{FF2B5EF4-FFF2-40B4-BE49-F238E27FC236}">
                <a16:creationId xmlns:a16="http://schemas.microsoft.com/office/drawing/2014/main" id="{8F778C05-D85C-DC4D-B559-8CF40E680356}"/>
              </a:ext>
            </a:extLst>
          </p:cNvPr>
          <p:cNvSpPr>
            <a:spLocks noGrp="1"/>
          </p:cNvSpPr>
          <p:nvPr>
            <p:ph type="sldNum" sz="quarter" idx="12"/>
          </p:nvPr>
        </p:nvSpPr>
        <p:spPr/>
        <p:txBody>
          <a:bodyPr/>
          <a:lstStyle/>
          <a:p>
            <a:fld id="{230B77AE-39D4-EA4E-B9B0-544F2C0079C2}" type="slidenum">
              <a:rPr lang="zh-CN" altLang="en-US" smtClean="0"/>
              <a:pPr/>
              <a:t>32</a:t>
            </a:fld>
            <a:endParaRPr lang="en-US" altLang="zh-CN"/>
          </a:p>
        </p:txBody>
      </p:sp>
    </p:spTree>
    <p:custDataLst>
      <p:tags r:id="rId1"/>
    </p:custDataLst>
    <p:extLst>
      <p:ext uri="{BB962C8B-B14F-4D97-AF65-F5344CB8AC3E}">
        <p14:creationId xmlns:p14="http://schemas.microsoft.com/office/powerpoint/2010/main" val="3630036634"/>
      </p:ext>
    </p:extLst>
  </p:cSld>
  <p:clrMapOvr>
    <a:masterClrMapping/>
  </p:clrMapOvr>
  <p:transition advTm="181284"/>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AutoShape 99">
            <a:extLst>
              <a:ext uri="{FF2B5EF4-FFF2-40B4-BE49-F238E27FC236}">
                <a16:creationId xmlns:a16="http://schemas.microsoft.com/office/drawing/2014/main" id="{CE8FA1A5-1132-534D-85D9-66596D7C563E}"/>
              </a:ext>
            </a:extLst>
          </p:cNvPr>
          <p:cNvSpPr>
            <a:spLocks noChangeArrowheads="1"/>
          </p:cNvSpPr>
          <p:nvPr/>
        </p:nvSpPr>
        <p:spPr bwMode="auto">
          <a:xfrm>
            <a:off x="7507288" y="611189"/>
            <a:ext cx="3149600" cy="94932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D1C6584-BF96-1D42-BD64-10E177D89DBD}"/>
              </a:ext>
            </a:extLst>
          </p:cNvPr>
          <p:cNvSpPr>
            <a:spLocks noChangeArrowheads="1"/>
          </p:cNvSpPr>
          <p:nvPr/>
        </p:nvSpPr>
        <p:spPr bwMode="auto">
          <a:xfrm>
            <a:off x="7535864" y="692150"/>
            <a:ext cx="3132137" cy="77470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多继承且有内嵌对象时的构造函数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6739" name="Rectangle 45">
            <a:extLst>
              <a:ext uri="{FF2B5EF4-FFF2-40B4-BE49-F238E27FC236}">
                <a16:creationId xmlns:a16="http://schemas.microsoft.com/office/drawing/2014/main" id="{6CB3C690-5AFE-F748-862C-20F1BE4B6D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6740" name="内容占位符 2">
            <a:extLst>
              <a:ext uri="{FF2B5EF4-FFF2-40B4-BE49-F238E27FC236}">
                <a16:creationId xmlns:a16="http://schemas.microsoft.com/office/drawing/2014/main" id="{AD0DFA9F-8ACB-E941-8F8C-585C4078FDB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形参表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r>
              <a:rPr lang="zh-CN" altLang="en-US">
                <a:solidFill>
                  <a:srgbClr val="FF0000"/>
                </a:solidFill>
                <a:latin typeface="Georgia" panose="02040502050405020303" pitchFamily="18" charset="0"/>
              </a:rPr>
              <a:t>新增内嵌对象</a:t>
            </a:r>
            <a:r>
              <a:rPr lang="zh-CN" altLang="en-US">
                <a:solidFill>
                  <a:srgbClr val="0000FF"/>
                </a:solidFill>
                <a:latin typeface="Georgia" panose="02040502050405020303" pitchFamily="18" charset="0"/>
              </a:rPr>
              <a:t>的初始化</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cxnSp>
        <p:nvCxnSpPr>
          <p:cNvPr id="6" name="直线连接符 5">
            <a:extLst>
              <a:ext uri="{FF2B5EF4-FFF2-40B4-BE49-F238E27FC236}">
                <a16:creationId xmlns:a16="http://schemas.microsoft.com/office/drawing/2014/main" id="{3D24AF10-FC6C-0745-B142-3AAF820077D5}"/>
              </a:ext>
            </a:extLst>
          </p:cNvPr>
          <p:cNvCxnSpPr>
            <a:cxnSpLocks/>
          </p:cNvCxnSpPr>
          <p:nvPr/>
        </p:nvCxnSpPr>
        <p:spPr>
          <a:xfrm>
            <a:off x="1524000" y="-4445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F8880C5E-089D-1B48-96CC-59A1B8BE4EE2}"/>
              </a:ext>
            </a:extLst>
          </p:cNvPr>
          <p:cNvSpPr>
            <a:spLocks noGrp="1"/>
          </p:cNvSpPr>
          <p:nvPr>
            <p:ph type="sldNum" sz="quarter" idx="12"/>
          </p:nvPr>
        </p:nvSpPr>
        <p:spPr/>
        <p:txBody>
          <a:bodyPr/>
          <a:lstStyle/>
          <a:p>
            <a:fld id="{230B77AE-39D4-EA4E-B9B0-544F2C0079C2}" type="slidenum">
              <a:rPr lang="zh-CN" altLang="en-US" smtClean="0"/>
              <a:pPr/>
              <a:t>33</a:t>
            </a:fld>
            <a:endParaRPr lang="en-US" altLang="zh-CN"/>
          </a:p>
        </p:txBody>
      </p:sp>
    </p:spTree>
    <p:custDataLst>
      <p:tags r:id="rId1"/>
    </p:custDataLst>
    <p:extLst>
      <p:ext uri="{BB962C8B-B14F-4D97-AF65-F5344CB8AC3E}">
        <p14:creationId xmlns:p14="http://schemas.microsoft.com/office/powerpoint/2010/main" val="3954071851"/>
      </p:ext>
    </p:extLst>
  </p:cSld>
  <p:clrMapOvr>
    <a:masterClrMapping/>
  </p:clrMapOvr>
  <p:transition advTm="181284"/>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AutoShape 99">
            <a:extLst>
              <a:ext uri="{FF2B5EF4-FFF2-40B4-BE49-F238E27FC236}">
                <a16:creationId xmlns:a16="http://schemas.microsoft.com/office/drawing/2014/main" id="{587BDD5B-1423-E742-9631-EC7DDB06AA19}"/>
              </a:ext>
            </a:extLst>
          </p:cNvPr>
          <p:cNvSpPr>
            <a:spLocks noChangeArrowheads="1"/>
          </p:cNvSpPr>
          <p:nvPr/>
        </p:nvSpPr>
        <p:spPr bwMode="auto">
          <a:xfrm>
            <a:off x="7145338" y="549275"/>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FB6FBFA-DFFC-EE41-87E7-39BE49BEC323}"/>
              </a:ext>
            </a:extLst>
          </p:cNvPr>
          <p:cNvSpPr>
            <a:spLocks noChangeArrowheads="1"/>
          </p:cNvSpPr>
          <p:nvPr/>
        </p:nvSpPr>
        <p:spPr bwMode="auto">
          <a:xfrm>
            <a:off x="7175500" y="549275"/>
            <a:ext cx="34925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构造函数的执行顺序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8787" name="Rectangle 45">
            <a:extLst>
              <a:ext uri="{FF2B5EF4-FFF2-40B4-BE49-F238E27FC236}">
                <a16:creationId xmlns:a16="http://schemas.microsoft.com/office/drawing/2014/main" id="{60049324-26E9-754D-AD4A-D0CCA797CAE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18788" name="内容占位符 2">
            <a:extLst>
              <a:ext uri="{FF2B5EF4-FFF2-40B4-BE49-F238E27FC236}">
                <a16:creationId xmlns:a16="http://schemas.microsoft.com/office/drawing/2014/main" id="{1ED5CB7C-7727-3049-BB2B-90210C2A3F29}"/>
              </a:ext>
            </a:extLst>
          </p:cNvPr>
          <p:cNvSpPr>
            <a:spLocks noGrp="1" noChangeArrowheads="1"/>
          </p:cNvSpPr>
          <p:nvPr>
            <p:ph idx="1"/>
          </p:nvPr>
        </p:nvSpPr>
        <p:spPr/>
        <p:txBody>
          <a:bodyPr/>
          <a:lstStyle/>
          <a:p>
            <a:pPr marL="622300" indent="-514350">
              <a:buFont typeface="Trebuchet MS" panose="020B0703020202090204" pitchFamily="34" charset="0"/>
              <a:buAutoNum type="arabicPeriod"/>
            </a:pPr>
            <a:r>
              <a:rPr lang="zh-CN" altLang="en-US" dirty="0"/>
              <a:t>调用基类构造函数，调用顺序按照它们被继承时声明的顺序（从左向右）</a:t>
            </a:r>
          </a:p>
          <a:p>
            <a:pPr marL="622300" indent="-514350">
              <a:buFont typeface="Trebuchet MS" panose="020B0703020202090204" pitchFamily="34" charset="0"/>
              <a:buAutoNum type="arabicPeriod"/>
            </a:pPr>
            <a:r>
              <a:rPr lang="zh-CN" altLang="en-US" dirty="0"/>
              <a:t>对成员对象进行初始化，初始化顺序按照它们在类中声明的顺序</a:t>
            </a:r>
          </a:p>
          <a:p>
            <a:pPr marL="622300" indent="-514350">
              <a:buFont typeface="Trebuchet MS" panose="020B0703020202090204" pitchFamily="34" charset="0"/>
              <a:buAutoNum type="arabicPeriod"/>
            </a:pPr>
            <a:r>
              <a:rPr lang="zh-CN" altLang="en-US" dirty="0"/>
              <a:t>执行派生类的构造函数体中的内容</a:t>
            </a:r>
          </a:p>
          <a:p>
            <a:pPr marL="622300" indent="-514350">
              <a:buFont typeface="Trebuchet MS" panose="020B0703020202090204" pitchFamily="34" charset="0"/>
              <a:buAutoNum type="arabicPeriod"/>
            </a:pPr>
            <a:endParaRPr lang="zh-CN" altLang="en-US" dirty="0"/>
          </a:p>
        </p:txBody>
      </p:sp>
      <p:sp>
        <p:nvSpPr>
          <p:cNvPr id="2" name="灯片编号占位符 1">
            <a:extLst>
              <a:ext uri="{FF2B5EF4-FFF2-40B4-BE49-F238E27FC236}">
                <a16:creationId xmlns:a16="http://schemas.microsoft.com/office/drawing/2014/main" id="{84FCE89B-92AF-0844-8B52-AF28C6259E7B}"/>
              </a:ext>
            </a:extLst>
          </p:cNvPr>
          <p:cNvSpPr>
            <a:spLocks noGrp="1"/>
          </p:cNvSpPr>
          <p:nvPr>
            <p:ph type="sldNum" sz="quarter" idx="12"/>
          </p:nvPr>
        </p:nvSpPr>
        <p:spPr/>
        <p:txBody>
          <a:bodyPr/>
          <a:lstStyle/>
          <a:p>
            <a:fld id="{230B77AE-39D4-EA4E-B9B0-544F2C0079C2}" type="slidenum">
              <a:rPr lang="zh-CN" altLang="en-US" smtClean="0"/>
              <a:pPr/>
              <a:t>34</a:t>
            </a:fld>
            <a:endParaRPr lang="en-US" altLang="zh-CN"/>
          </a:p>
        </p:txBody>
      </p:sp>
    </p:spTree>
    <p:custDataLst>
      <p:tags r:id="rId1"/>
    </p:custDataLst>
    <p:extLst>
      <p:ext uri="{BB962C8B-B14F-4D97-AF65-F5344CB8AC3E}">
        <p14:creationId xmlns:p14="http://schemas.microsoft.com/office/powerpoint/2010/main" val="3502637735"/>
      </p:ext>
    </p:extLst>
  </p:cSld>
  <p:clrMapOvr>
    <a:masterClrMapping/>
  </p:clrMapOvr>
  <p:transition advTm="181284"/>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AutoShape 99">
            <a:extLst>
              <a:ext uri="{FF2B5EF4-FFF2-40B4-BE49-F238E27FC236}">
                <a16:creationId xmlns:a16="http://schemas.microsoft.com/office/drawing/2014/main" id="{9843801A-2746-BA4E-BACB-4379316268EF}"/>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2704B98-D196-5A42-B46C-C7EF080C163E}"/>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DEF0BA4E-A2F2-5241-B165-3BD2B1818CF3}"/>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0836" name="Rectangle 45">
            <a:extLst>
              <a:ext uri="{FF2B5EF4-FFF2-40B4-BE49-F238E27FC236}">
                <a16:creationId xmlns:a16="http://schemas.microsoft.com/office/drawing/2014/main" id="{A453709C-D4DF-404A-AD3C-798A2372E906}"/>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FF527B62-6E92-8C47-A805-3F47190AD59C}"/>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AA259678-D504-A740-BC59-151C9F7530D2}"/>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D9B78E7-97DB-104B-B046-413EC8E73CA7}"/>
              </a:ext>
            </a:extLst>
          </p:cNvPr>
          <p:cNvSpPr>
            <a:spLocks noGrp="1"/>
          </p:cNvSpPr>
          <p:nvPr>
            <p:ph type="sldNum" sz="quarter" idx="12"/>
          </p:nvPr>
        </p:nvSpPr>
        <p:spPr/>
        <p:txBody>
          <a:bodyPr/>
          <a:lstStyle/>
          <a:p>
            <a:fld id="{230B77AE-39D4-EA4E-B9B0-544F2C0079C2}" type="slidenum">
              <a:rPr lang="zh-CN" altLang="en-US" smtClean="0"/>
              <a:pPr/>
              <a:t>35</a:t>
            </a:fld>
            <a:endParaRPr lang="en-US" altLang="zh-CN"/>
          </a:p>
        </p:txBody>
      </p:sp>
    </p:spTree>
    <p:custDataLst>
      <p:tags r:id="rId1"/>
    </p:custDataLst>
    <p:extLst>
      <p:ext uri="{BB962C8B-B14F-4D97-AF65-F5344CB8AC3E}">
        <p14:creationId xmlns:p14="http://schemas.microsoft.com/office/powerpoint/2010/main" val="2269701332"/>
      </p:ext>
    </p:extLst>
  </p:cSld>
  <p:clrMapOvr>
    <a:masterClrMapping/>
  </p:clrMapOvr>
  <p:transition advTm="181284"/>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AutoShape 99">
            <a:extLst>
              <a:ext uri="{FF2B5EF4-FFF2-40B4-BE49-F238E27FC236}">
                <a16:creationId xmlns:a16="http://schemas.microsoft.com/office/drawing/2014/main" id="{F91F9449-EAEE-2240-992D-3FE1BDC8039E}"/>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B89977D-1636-3E47-A8AC-DED19C207357}"/>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3E6F098A-B090-1445-BA8D-10B2DCF960E9}"/>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2884" name="Text Box 4">
            <a:extLst>
              <a:ext uri="{FF2B5EF4-FFF2-40B4-BE49-F238E27FC236}">
                <a16:creationId xmlns:a16="http://schemas.microsoft.com/office/drawing/2014/main" id="{8BF1D0C4-5B01-FB47-81F5-F9D11DF8E164}"/>
              </a:ext>
            </a:extLst>
          </p:cNvPr>
          <p:cNvSpPr txBox="1">
            <a:spLocks noChangeArrowheads="1"/>
          </p:cNvSpPr>
          <p:nvPr/>
        </p:nvSpPr>
        <p:spPr bwMode="auto">
          <a:xfrm>
            <a:off x="7391400" y="4733926"/>
            <a:ext cx="3048000" cy="2124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chemeClr val="tx2"/>
                </a:solidFill>
                <a:latin typeface="Times New Roman" panose="02020603050405020304" pitchFamily="18" charset="0"/>
                <a:ea typeface="Hei Regular" pitchFamily="2" charset="-122"/>
              </a:rPr>
              <a:t>运行结果：</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2</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1</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3</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4</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p:txBody>
      </p:sp>
      <p:sp>
        <p:nvSpPr>
          <p:cNvPr id="122885" name="Rectangle 45">
            <a:extLst>
              <a:ext uri="{FF2B5EF4-FFF2-40B4-BE49-F238E27FC236}">
                <a16:creationId xmlns:a16="http://schemas.microsoft.com/office/drawing/2014/main" id="{D623EB17-BC99-424C-8D95-EF3BD4A1BC2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E2B766F9-67EC-294F-9D94-C664D0A40DFF}"/>
              </a:ext>
            </a:extLst>
          </p:cNvPr>
          <p:cNvSpPr>
            <a:spLocks noGrp="1"/>
          </p:cNvSpPr>
          <p:nvPr>
            <p:ph idx="1"/>
          </p:nvPr>
        </p:nvSpPr>
        <p:spPr/>
        <p:txBody>
          <a:bodyPr/>
          <a:lstStyle/>
          <a:p>
            <a:endParaRPr kumimoji="1" lang="zh-CN" altLang="en-US"/>
          </a:p>
        </p:txBody>
      </p:sp>
      <p:cxnSp>
        <p:nvCxnSpPr>
          <p:cNvPr id="7" name="直线连接符 6">
            <a:extLst>
              <a:ext uri="{FF2B5EF4-FFF2-40B4-BE49-F238E27FC236}">
                <a16:creationId xmlns:a16="http://schemas.microsoft.com/office/drawing/2014/main" id="{A9F62B45-2102-1843-8E8E-1A4BF3DE7EF4}"/>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139E05C-338F-4041-97CC-9C9683029942}"/>
              </a:ext>
            </a:extLst>
          </p:cNvPr>
          <p:cNvSpPr>
            <a:spLocks noGrp="1"/>
          </p:cNvSpPr>
          <p:nvPr>
            <p:ph type="sldNum" sz="quarter" idx="12"/>
          </p:nvPr>
        </p:nvSpPr>
        <p:spPr/>
        <p:txBody>
          <a:bodyPr/>
          <a:lstStyle/>
          <a:p>
            <a:fld id="{230B77AE-39D4-EA4E-B9B0-544F2C0079C2}" type="slidenum">
              <a:rPr lang="zh-CN" altLang="en-US" smtClean="0"/>
              <a:pPr/>
              <a:t>36</a:t>
            </a:fld>
            <a:endParaRPr lang="en-US" altLang="zh-CN"/>
          </a:p>
        </p:txBody>
      </p:sp>
    </p:spTree>
    <p:custDataLst>
      <p:tags r:id="rId1"/>
    </p:custDataLst>
    <p:extLst>
      <p:ext uri="{BB962C8B-B14F-4D97-AF65-F5344CB8AC3E}">
        <p14:creationId xmlns:p14="http://schemas.microsoft.com/office/powerpoint/2010/main" val="459001207"/>
      </p:ext>
    </p:extLst>
  </p:cSld>
  <p:clrMapOvr>
    <a:masterClrMapping/>
  </p:clrMapOvr>
  <p:transition advTm="18128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AutoShape 99">
            <a:extLst>
              <a:ext uri="{FF2B5EF4-FFF2-40B4-BE49-F238E27FC236}">
                <a16:creationId xmlns:a16="http://schemas.microsoft.com/office/drawing/2014/main" id="{33FF48A4-B151-DA42-A7F9-C7E1BA32C5E5}"/>
              </a:ext>
            </a:extLst>
          </p:cNvPr>
          <p:cNvSpPr>
            <a:spLocks noChangeArrowheads="1"/>
          </p:cNvSpPr>
          <p:nvPr/>
        </p:nvSpPr>
        <p:spPr bwMode="auto">
          <a:xfrm>
            <a:off x="5087888" y="427037"/>
            <a:ext cx="31210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1E08C2B-70BC-D142-988A-6BD608FAAD5E}"/>
              </a:ext>
            </a:extLst>
          </p:cNvPr>
          <p:cNvSpPr>
            <a:spLocks noChangeArrowheads="1"/>
          </p:cNvSpPr>
          <p:nvPr/>
        </p:nvSpPr>
        <p:spPr bwMode="auto">
          <a:xfrm>
            <a:off x="5116462" y="427038"/>
            <a:ext cx="31035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拷贝构造函数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4931" name="Rectangle 45">
            <a:extLst>
              <a:ext uri="{FF2B5EF4-FFF2-40B4-BE49-F238E27FC236}">
                <a16:creationId xmlns:a16="http://schemas.microsoft.com/office/drawing/2014/main" id="{6274B3AE-76CB-1849-B90F-6FDE2A3CE9E9}"/>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9221" name="内容占位符 2">
            <a:extLst>
              <a:ext uri="{FF2B5EF4-FFF2-40B4-BE49-F238E27FC236}">
                <a16:creationId xmlns:a16="http://schemas.microsoft.com/office/drawing/2014/main" id="{8D7F4D1D-DEDB-694F-B48F-D917192226D1}"/>
              </a:ext>
            </a:extLst>
          </p:cNvPr>
          <p:cNvSpPr>
            <a:spLocks noGrp="1"/>
          </p:cNvSpPr>
          <p:nvPr>
            <p:ph idx="1"/>
          </p:nvPr>
        </p:nvSpPr>
        <p:spPr/>
        <p:txBody>
          <a:bodyPr>
            <a:normAutofit/>
          </a:bodyPr>
          <a:lstStyle/>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若建立派生类对象时没有编写拷贝构造函数，编译器会生成一个</a:t>
            </a:r>
            <a:r>
              <a:rPr lang="zh-CN" altLang="en-US">
                <a:solidFill>
                  <a:srgbClr val="FF0000"/>
                </a:solidFill>
                <a:latin typeface="Georgia" panose="02040502050405020303" pitchFamily="18" charset="0"/>
              </a:rPr>
              <a:t>隐含的拷贝构造函数</a:t>
            </a:r>
            <a:r>
              <a:rPr lang="zh-CN" altLang="en-US">
                <a:solidFill>
                  <a:srgbClr val="000000"/>
                </a:solidFill>
                <a:latin typeface="Georgia" panose="02040502050405020303" pitchFamily="18" charset="0"/>
              </a:rPr>
              <a:t>，该函数先调用基类的拷贝构造函数，再为派生类新增的成员对象执行拷贝</a:t>
            </a:r>
          </a:p>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若编写派生类的拷贝构造函数，</a:t>
            </a:r>
            <a:r>
              <a:rPr lang="zh-CN" altLang="en-US" b="1">
                <a:solidFill>
                  <a:srgbClr val="FF0000"/>
                </a:solidFill>
                <a:latin typeface="Georgia" panose="02040502050405020303" pitchFamily="18" charset="0"/>
              </a:rPr>
              <a:t>则需要为基类相应的拷贝构造函数传递参数</a:t>
            </a:r>
            <a:endParaRPr lang="en-US" altLang="zh-CN">
              <a:solidFill>
                <a:srgbClr val="000000"/>
              </a:solidFill>
              <a:latin typeface="Georgia" panose="02040502050405020303" pitchFamily="18" charset="0"/>
            </a:endParaRPr>
          </a:p>
          <a:p>
            <a:pPr marL="409575" lvl="1" indent="0">
              <a:spcBef>
                <a:spcPts val="300"/>
              </a:spcBef>
              <a:buClr>
                <a:srgbClr val="438086"/>
              </a:buClr>
              <a:buNone/>
              <a:defRPr/>
            </a:pPr>
            <a:r>
              <a:rPr lang="zh-CN" altLang="en-US" sz="2600">
                <a:solidFill>
                  <a:srgbClr val="53548A"/>
                </a:solidFill>
                <a:latin typeface="Georgia" panose="02040502050405020303" pitchFamily="18" charset="0"/>
              </a:rPr>
              <a:t>例如</a:t>
            </a:r>
            <a:r>
              <a:rPr lang="en-US" altLang="zh-CN" sz="2600">
                <a:solidFill>
                  <a:srgbClr val="53548A"/>
                </a:solidFill>
                <a:latin typeface="Georgia" panose="02040502050405020303" pitchFamily="18" charset="0"/>
              </a:rPr>
              <a:t>:</a:t>
            </a:r>
          </a:p>
          <a:p>
            <a:pPr marL="365125" indent="-255588">
              <a:spcBef>
                <a:spcPts val="300"/>
              </a:spcBef>
              <a:buClr>
                <a:srgbClr val="A04DA3"/>
              </a:buClr>
              <a:buNone/>
              <a:defRPr/>
            </a:pPr>
            <a:r>
              <a:rPr lang="en-US" altLang="zh-CN">
                <a:solidFill>
                  <a:srgbClr val="000000"/>
                </a:solidFill>
                <a:latin typeface="Georgia" panose="02040502050405020303" pitchFamily="18" charset="0"/>
              </a:rPr>
              <a:t>	</a:t>
            </a:r>
            <a:r>
              <a:rPr lang="en-US" altLang="zh-CN" sz="2400">
                <a:solidFill>
                  <a:srgbClr val="0000FF"/>
                </a:solidFill>
                <a:latin typeface="Georgia" panose="02040502050405020303" pitchFamily="18" charset="0"/>
              </a:rPr>
              <a:t>C::C(const C &amp;c1): </a:t>
            </a:r>
            <a:r>
              <a:rPr lang="en-US" altLang="zh-CN" sz="2400">
                <a:solidFill>
                  <a:srgbClr val="FF0000"/>
                </a:solidFill>
                <a:latin typeface="Georgia" panose="02040502050405020303" pitchFamily="18" charset="0"/>
              </a:rPr>
              <a:t>B(c1)</a:t>
            </a:r>
            <a:r>
              <a:rPr lang="en-US" altLang="zh-CN" sz="2400">
                <a:solidFill>
                  <a:srgbClr val="0000FF"/>
                </a:solidFill>
                <a:latin typeface="Georgia" panose="02040502050405020303" pitchFamily="18" charset="0"/>
              </a:rPr>
              <a:t> {…}</a:t>
            </a:r>
          </a:p>
        </p:txBody>
      </p:sp>
      <p:sp>
        <p:nvSpPr>
          <p:cNvPr id="2" name="灯片编号占位符 1">
            <a:extLst>
              <a:ext uri="{FF2B5EF4-FFF2-40B4-BE49-F238E27FC236}">
                <a16:creationId xmlns:a16="http://schemas.microsoft.com/office/drawing/2014/main" id="{8CEC51BF-E7C7-5149-81BD-E51EE9AF207B}"/>
              </a:ext>
            </a:extLst>
          </p:cNvPr>
          <p:cNvSpPr>
            <a:spLocks noGrp="1"/>
          </p:cNvSpPr>
          <p:nvPr>
            <p:ph type="sldNum" sz="quarter" idx="12"/>
          </p:nvPr>
        </p:nvSpPr>
        <p:spPr/>
        <p:txBody>
          <a:bodyPr/>
          <a:lstStyle/>
          <a:p>
            <a:fld id="{230B77AE-39D4-EA4E-B9B0-544F2C0079C2}" type="slidenum">
              <a:rPr lang="zh-CN" altLang="en-US" smtClean="0"/>
              <a:pPr/>
              <a:t>37</a:t>
            </a:fld>
            <a:endParaRPr lang="en-US" altLang="zh-CN"/>
          </a:p>
        </p:txBody>
      </p:sp>
    </p:spTree>
    <p:custDataLst>
      <p:tags r:id="rId1"/>
    </p:custDataLst>
    <p:extLst>
      <p:ext uri="{BB962C8B-B14F-4D97-AF65-F5344CB8AC3E}">
        <p14:creationId xmlns:p14="http://schemas.microsoft.com/office/powerpoint/2010/main" val="3896199242"/>
      </p:ext>
    </p:extLst>
  </p:cSld>
  <p:clrMapOvr>
    <a:masterClrMapping/>
  </p:clrMapOvr>
  <p:transition advTm="18128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AutoShape 99">
            <a:extLst>
              <a:ext uri="{FF2B5EF4-FFF2-40B4-BE49-F238E27FC236}">
                <a16:creationId xmlns:a16="http://schemas.microsoft.com/office/drawing/2014/main" id="{75E488E4-D563-6341-A432-66F887EAAF59}"/>
              </a:ext>
            </a:extLst>
          </p:cNvPr>
          <p:cNvSpPr>
            <a:spLocks noChangeArrowheads="1"/>
          </p:cNvSpPr>
          <p:nvPr/>
        </p:nvSpPr>
        <p:spPr bwMode="auto">
          <a:xfrm>
            <a:off x="5159896" y="332656"/>
            <a:ext cx="3076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F29B4B7-F027-6E4A-A991-F11F2BD2DA7A}"/>
              </a:ext>
            </a:extLst>
          </p:cNvPr>
          <p:cNvSpPr>
            <a:spLocks noChangeArrowheads="1"/>
          </p:cNvSpPr>
          <p:nvPr/>
        </p:nvSpPr>
        <p:spPr bwMode="auto">
          <a:xfrm>
            <a:off x="5188470" y="332657"/>
            <a:ext cx="305911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析构函数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6979" name="Rectangle 45">
            <a:extLst>
              <a:ext uri="{FF2B5EF4-FFF2-40B4-BE49-F238E27FC236}">
                <a16:creationId xmlns:a16="http://schemas.microsoft.com/office/drawing/2014/main" id="{FB16E482-5723-024F-BDBB-DA304CCDB2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26980" name="内容占位符 2">
            <a:extLst>
              <a:ext uri="{FF2B5EF4-FFF2-40B4-BE49-F238E27FC236}">
                <a16:creationId xmlns:a16="http://schemas.microsoft.com/office/drawing/2014/main" id="{A5B0D8CD-50A6-7A4C-9E38-648AB3FBE903}"/>
              </a:ext>
            </a:extLst>
          </p:cNvPr>
          <p:cNvSpPr>
            <a:spLocks noGrp="1" noChangeArrowheads="1"/>
          </p:cNvSpPr>
          <p:nvPr>
            <p:ph idx="1"/>
          </p:nvPr>
        </p:nvSpPr>
        <p:spPr/>
        <p:txBody>
          <a:bodyPr/>
          <a:lstStyle/>
          <a:p>
            <a:pPr eaLnBrk="1" hangingPunct="1"/>
            <a:r>
              <a:rPr lang="zh-CN" altLang="en-US" dirty="0">
                <a:solidFill>
                  <a:srgbClr val="FF0000"/>
                </a:solidFill>
              </a:rPr>
              <a:t>析构函数也不被继承</a:t>
            </a:r>
            <a:r>
              <a:rPr lang="zh-CN" altLang="en-US" dirty="0"/>
              <a:t>，派生类自行声明</a:t>
            </a:r>
          </a:p>
          <a:p>
            <a:pPr eaLnBrk="1" hangingPunct="1"/>
            <a:r>
              <a:rPr lang="zh-CN" altLang="en-US" dirty="0"/>
              <a:t>声明方法与一般（无继承关系时）类的析构函数相同</a:t>
            </a:r>
          </a:p>
          <a:p>
            <a:pPr eaLnBrk="1" hangingPunct="1"/>
            <a:r>
              <a:rPr lang="zh-CN" altLang="en-US" dirty="0">
                <a:solidFill>
                  <a:srgbClr val="FF0000"/>
                </a:solidFill>
              </a:rPr>
              <a:t>不需要显式地调用基类的析构函数</a:t>
            </a:r>
            <a:r>
              <a:rPr lang="zh-CN" altLang="en-US" dirty="0"/>
              <a:t>，系统会自动隐式调用</a:t>
            </a:r>
          </a:p>
          <a:p>
            <a:pPr eaLnBrk="1" hangingPunct="1"/>
            <a:r>
              <a:rPr lang="zh-CN" altLang="en-US" dirty="0"/>
              <a:t>析构函数的调用次序与构造函数相反</a:t>
            </a:r>
          </a:p>
        </p:txBody>
      </p:sp>
      <p:sp>
        <p:nvSpPr>
          <p:cNvPr id="2" name="灯片编号占位符 1">
            <a:extLst>
              <a:ext uri="{FF2B5EF4-FFF2-40B4-BE49-F238E27FC236}">
                <a16:creationId xmlns:a16="http://schemas.microsoft.com/office/drawing/2014/main" id="{1994395E-3BDE-AF4A-98CB-6E458C97A946}"/>
              </a:ext>
            </a:extLst>
          </p:cNvPr>
          <p:cNvSpPr>
            <a:spLocks noGrp="1"/>
          </p:cNvSpPr>
          <p:nvPr>
            <p:ph type="sldNum" sz="quarter" idx="12"/>
          </p:nvPr>
        </p:nvSpPr>
        <p:spPr/>
        <p:txBody>
          <a:bodyPr/>
          <a:lstStyle/>
          <a:p>
            <a:fld id="{230B77AE-39D4-EA4E-B9B0-544F2C0079C2}" type="slidenum">
              <a:rPr lang="zh-CN" altLang="en-US" smtClean="0"/>
              <a:pPr/>
              <a:t>38</a:t>
            </a:fld>
            <a:endParaRPr lang="en-US" altLang="zh-CN"/>
          </a:p>
        </p:txBody>
      </p:sp>
    </p:spTree>
    <p:custDataLst>
      <p:tags r:id="rId1"/>
    </p:custDataLst>
    <p:extLst>
      <p:ext uri="{BB962C8B-B14F-4D97-AF65-F5344CB8AC3E}">
        <p14:creationId xmlns:p14="http://schemas.microsoft.com/office/powerpoint/2010/main" val="738933991"/>
      </p:ext>
    </p:extLst>
  </p:cSld>
  <p:clrMapOvr>
    <a:masterClrMapping/>
  </p:clrMapOvr>
  <p:transition advTm="181284"/>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AutoShape 99">
            <a:extLst>
              <a:ext uri="{FF2B5EF4-FFF2-40B4-BE49-F238E27FC236}">
                <a16:creationId xmlns:a16="http://schemas.microsoft.com/office/drawing/2014/main" id="{BDA2FE27-803E-284C-9D65-B7A3F7616E2A}"/>
              </a:ext>
            </a:extLst>
          </p:cNvPr>
          <p:cNvSpPr>
            <a:spLocks noChangeArrowheads="1"/>
          </p:cNvSpPr>
          <p:nvPr/>
        </p:nvSpPr>
        <p:spPr bwMode="auto">
          <a:xfrm>
            <a:off x="6927851" y="2127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921CE16-0C36-7B4F-A469-7C16A3F876FB}"/>
              </a:ext>
            </a:extLst>
          </p:cNvPr>
          <p:cNvSpPr>
            <a:spLocks noChangeArrowheads="1"/>
          </p:cNvSpPr>
          <p:nvPr/>
        </p:nvSpPr>
        <p:spPr bwMode="auto">
          <a:xfrm>
            <a:off x="6959601" y="2127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5C6A6466-97AD-CA4A-9DD4-A215EEFFB755}"/>
              </a:ext>
            </a:extLst>
          </p:cNvPr>
          <p:cNvSpPr txBox="1">
            <a:spLocks noChangeArrowheads="1"/>
          </p:cNvSpPr>
          <p:nvPr/>
        </p:nvSpPr>
        <p:spPr bwMode="auto">
          <a:xfrm>
            <a:off x="2208213" y="908050"/>
            <a:ext cx="8280400" cy="594995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Base3"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9028" name="Rectangle 45">
            <a:extLst>
              <a:ext uri="{FF2B5EF4-FFF2-40B4-BE49-F238E27FC236}">
                <a16:creationId xmlns:a16="http://schemas.microsoft.com/office/drawing/2014/main" id="{FC3721A3-823A-164B-9EC1-BB26839906B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9D0E4364-4F72-7442-A1C8-CA31CA6EC8B5}"/>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F6CB868D-FD65-144D-AAE1-A79710D8DDC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20C2778-011B-E849-A10D-853C5CE6B423}"/>
              </a:ext>
            </a:extLst>
          </p:cNvPr>
          <p:cNvSpPr>
            <a:spLocks noGrp="1"/>
          </p:cNvSpPr>
          <p:nvPr>
            <p:ph type="sldNum" sz="quarter" idx="12"/>
          </p:nvPr>
        </p:nvSpPr>
        <p:spPr/>
        <p:txBody>
          <a:bodyPr/>
          <a:lstStyle/>
          <a:p>
            <a:fld id="{230B77AE-39D4-EA4E-B9B0-544F2C0079C2}" type="slidenum">
              <a:rPr lang="zh-CN" altLang="en-US" smtClean="0"/>
              <a:pPr/>
              <a:t>39</a:t>
            </a:fld>
            <a:endParaRPr lang="en-US" altLang="zh-CN"/>
          </a:p>
        </p:txBody>
      </p:sp>
    </p:spTree>
    <p:custDataLst>
      <p:tags r:id="rId1"/>
    </p:custDataLst>
    <p:extLst>
      <p:ext uri="{BB962C8B-B14F-4D97-AF65-F5344CB8AC3E}">
        <p14:creationId xmlns:p14="http://schemas.microsoft.com/office/powerpoint/2010/main" val="304598016"/>
      </p:ext>
    </p:extLst>
  </p:cSld>
  <p:clrMapOvr>
    <a:masterClrMapping/>
  </p:clrMapOvr>
  <p:transition advTm="18128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99">
            <a:extLst>
              <a:ext uri="{FF2B5EF4-FFF2-40B4-BE49-F238E27FC236}">
                <a16:creationId xmlns:a16="http://schemas.microsoft.com/office/drawing/2014/main" id="{19407A03-33B7-8244-8F49-44C7A708375B}"/>
              </a:ext>
            </a:extLst>
          </p:cNvPr>
          <p:cNvSpPr>
            <a:spLocks noChangeArrowheads="1"/>
          </p:cNvSpPr>
          <p:nvPr/>
        </p:nvSpPr>
        <p:spPr bwMode="auto">
          <a:xfrm>
            <a:off x="5591175" y="365701"/>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747E7A0-8747-F34C-AC96-250621FE7106}"/>
              </a:ext>
            </a:extLst>
          </p:cNvPr>
          <p:cNvSpPr>
            <a:spLocks noChangeArrowheads="1"/>
          </p:cNvSpPr>
          <p:nvPr/>
        </p:nvSpPr>
        <p:spPr bwMode="auto">
          <a:xfrm>
            <a:off x="5745732" y="357228"/>
            <a:ext cx="3065462"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2531" name="Rectangle 45">
            <a:extLst>
              <a:ext uri="{FF2B5EF4-FFF2-40B4-BE49-F238E27FC236}">
                <a16:creationId xmlns:a16="http://schemas.microsoft.com/office/drawing/2014/main" id="{A7727D32-31E7-314D-A249-F35B0D855B47}"/>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8" name="内容占位符 2">
            <a:extLst>
              <a:ext uri="{FF2B5EF4-FFF2-40B4-BE49-F238E27FC236}">
                <a16:creationId xmlns:a16="http://schemas.microsoft.com/office/drawing/2014/main" id="{A6963D80-21F3-8145-AE99-D2452E6F29D1}"/>
              </a:ext>
            </a:extLst>
          </p:cNvPr>
          <p:cNvSpPr>
            <a:spLocks noGrp="1"/>
          </p:cNvSpPr>
          <p:nvPr>
            <p:ph idx="1"/>
          </p:nvPr>
        </p:nvSpPr>
        <p:spPr/>
        <p:txBody>
          <a:bodyPr>
            <a:normAutofit fontScale="70000" lnSpcReduction="20000"/>
          </a:bodyPr>
          <a:lstStyle/>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a:t>
            </a:r>
            <a:r>
              <a:rPr lang="zh-CN" altLang="en-US" sz="2200" dirty="0">
                <a:solidFill>
                  <a:srgbClr val="0000FF"/>
                </a:solidFill>
                <a:latin typeface="Consolas" panose="020B0609020204030204" pitchFamily="49" charset="0"/>
              </a:rPr>
              <a:t>派生类名：</a:t>
            </a:r>
            <a:r>
              <a:rPr lang="zh-CN" altLang="en-US" sz="2200" b="1" dirty="0">
                <a:solidFill>
                  <a:srgbClr val="FF0000"/>
                </a:solidFill>
                <a:latin typeface="Consolas" panose="020B0609020204030204" pitchFamily="49" charset="0"/>
              </a:rPr>
              <a:t>继承方式</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基类名</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继承方式</a:t>
            </a:r>
            <a:r>
              <a:rPr lang="en-US" altLang="zh-CN" sz="2200" b="1" dirty="0">
                <a:solidFill>
                  <a:srgbClr val="FF0000"/>
                </a:solidFill>
                <a:latin typeface="Consolas" panose="020B0609020204030204" pitchFamily="49" charset="0"/>
              </a:rPr>
              <a:t>2</a:t>
            </a:r>
            <a:r>
              <a:rPr lang="zh-CN" altLang="en-US" sz="2200" b="1" dirty="0">
                <a:solidFill>
                  <a:srgbClr val="FF0000"/>
                </a:solidFill>
                <a:latin typeface="Consolas" panose="020B0609020204030204" pitchFamily="49" charset="0"/>
              </a:rPr>
              <a:t> 基类</a:t>
            </a:r>
            <a:r>
              <a:rPr lang="en-US" altLang="zh-CN" sz="2200" b="1" dirty="0">
                <a:solidFill>
                  <a:srgbClr val="FF0000"/>
                </a:solidFill>
                <a:latin typeface="Consolas" panose="020B0609020204030204" pitchFamily="49" charset="0"/>
              </a:rPr>
              <a:t>2……</a:t>
            </a:r>
            <a:endParaRPr lang="zh-CN" altLang="en-US" sz="2200" b="1" dirty="0">
              <a:solidFill>
                <a:srgbClr val="FF0000"/>
              </a:solidFill>
              <a:latin typeface="Consolas" panose="020B0609020204030204" pitchFamily="49"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rPr>
              <a:t>    </a:t>
            </a:r>
            <a:r>
              <a:rPr lang="zh-CN" altLang="en-US" sz="2200" dirty="0">
                <a:solidFill>
                  <a:srgbClr val="0000FF"/>
                </a:solidFill>
                <a:latin typeface="Consolas" panose="020B0609020204030204" pitchFamily="49" charset="0"/>
              </a:rPr>
              <a:t>成员声明；</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zh-CN" altLang="en-US" sz="2200" dirty="0">
                <a:latin typeface="Consolas" panose="020B0609020204030204" pitchFamily="49" charset="0"/>
                <a:cs typeface="Times New Roman" panose="02020603050405020304" pitchFamily="18" charset="0"/>
              </a:rPr>
              <a:t>例如：</a:t>
            </a:r>
            <a:endParaRPr lang="en-US" altLang="zh-CN" sz="2200" dirty="0">
              <a:latin typeface="Consolas" panose="020B0609020204030204" pitchFamily="49" charset="0"/>
              <a:cs typeface="Times New Roman" panose="02020603050405020304" pitchFamily="18"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Derived: </a:t>
            </a:r>
            <a:r>
              <a:rPr lang="en-US" altLang="zh-CN" sz="2200" b="1" dirty="0">
                <a:solidFill>
                  <a:srgbClr val="FF0000"/>
                </a:solidFill>
                <a:latin typeface="Consolas" panose="020B0609020204030204" pitchFamily="49" charset="0"/>
                <a:cs typeface="Times New Roman" panose="02020603050405020304" pitchFamily="18" charset="0"/>
              </a:rPr>
              <a:t>public Base1, private Base2</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public:</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endParaRPr lang="en-US" altLang="zh-CN" sz="2200" dirty="0">
              <a:latin typeface="Consolas" panose="020B0609020204030204" pitchFamily="49"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75880B5-8C9F-874D-B19D-B7E047BBAF1F}"/>
              </a:ext>
            </a:extLst>
          </p:cNvPr>
          <p:cNvSpPr>
            <a:spLocks noGrp="1"/>
          </p:cNvSpPr>
          <p:nvPr>
            <p:ph type="sldNum" sz="quarter" idx="12"/>
          </p:nvPr>
        </p:nvSpPr>
        <p:spPr/>
        <p:txBody>
          <a:bodyPr/>
          <a:lstStyle/>
          <a:p>
            <a:fld id="{230B77AE-39D4-EA4E-B9B0-544F2C0079C2}" type="slidenum">
              <a:rPr lang="zh-CN" altLang="en-US" smtClean="0"/>
              <a:pPr/>
              <a:t>4</a:t>
            </a:fld>
            <a:endParaRPr lang="en-US" altLang="zh-CN"/>
          </a:p>
        </p:txBody>
      </p:sp>
    </p:spTree>
    <p:custDataLst>
      <p:tags r:id="rId1"/>
    </p:custDataLst>
    <p:extLst>
      <p:ext uri="{BB962C8B-B14F-4D97-AF65-F5344CB8AC3E}">
        <p14:creationId xmlns:p14="http://schemas.microsoft.com/office/powerpoint/2010/main" val="3254319670"/>
      </p:ext>
    </p:extLst>
  </p:cSld>
  <p:clrMapOvr>
    <a:masterClrMapping/>
  </p:clrMapOvr>
  <p:transition advTm="181284"/>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AutoShape 99">
            <a:extLst>
              <a:ext uri="{FF2B5EF4-FFF2-40B4-BE49-F238E27FC236}">
                <a16:creationId xmlns:a16="http://schemas.microsoft.com/office/drawing/2014/main" id="{B2F57E55-F6C7-2D4E-812E-CCFEB959474A}"/>
              </a:ext>
            </a:extLst>
          </p:cNvPr>
          <p:cNvSpPr>
            <a:spLocks noChangeArrowheads="1"/>
          </p:cNvSpPr>
          <p:nvPr/>
        </p:nvSpPr>
        <p:spPr bwMode="auto">
          <a:xfrm>
            <a:off x="6927851" y="10779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17D5C4-D3BD-2044-B34E-5DA3A01A8EED}"/>
              </a:ext>
            </a:extLst>
          </p:cNvPr>
          <p:cNvSpPr>
            <a:spLocks noChangeArrowheads="1"/>
          </p:cNvSpPr>
          <p:nvPr/>
        </p:nvSpPr>
        <p:spPr bwMode="auto">
          <a:xfrm>
            <a:off x="6959601" y="10779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F76DE8C0-2C15-044D-824C-569C3491261F}"/>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31076" name="Rectangle 45">
            <a:extLst>
              <a:ext uri="{FF2B5EF4-FFF2-40B4-BE49-F238E27FC236}">
                <a16:creationId xmlns:a16="http://schemas.microsoft.com/office/drawing/2014/main" id="{96DDC579-0735-AD40-B7DE-7C12B66AEF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D260177D-5B06-AE46-9FB5-549713CB2D3B}"/>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C48FC509-FC41-1746-9984-11AE1449C8E3}"/>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F4F657C-F398-AF40-A1FE-44756A03167C}"/>
              </a:ext>
            </a:extLst>
          </p:cNvPr>
          <p:cNvSpPr>
            <a:spLocks noGrp="1"/>
          </p:cNvSpPr>
          <p:nvPr>
            <p:ph type="sldNum" sz="quarter" idx="12"/>
          </p:nvPr>
        </p:nvSpPr>
        <p:spPr/>
        <p:txBody>
          <a:bodyPr/>
          <a:lstStyle/>
          <a:p>
            <a:fld id="{230B77AE-39D4-EA4E-B9B0-544F2C0079C2}" type="slidenum">
              <a:rPr lang="zh-CN" altLang="en-US" smtClean="0"/>
              <a:pPr/>
              <a:t>40</a:t>
            </a:fld>
            <a:endParaRPr lang="en-US" altLang="zh-CN"/>
          </a:p>
        </p:txBody>
      </p:sp>
    </p:spTree>
    <p:custDataLst>
      <p:tags r:id="rId1"/>
    </p:custDataLst>
    <p:extLst>
      <p:ext uri="{BB962C8B-B14F-4D97-AF65-F5344CB8AC3E}">
        <p14:creationId xmlns:p14="http://schemas.microsoft.com/office/powerpoint/2010/main" val="2346164177"/>
      </p:ext>
    </p:extLst>
  </p:cSld>
  <p:clrMapOvr>
    <a:masterClrMapping/>
  </p:clrMapOvr>
  <p:transition advTm="181284"/>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AutoShape 99">
            <a:extLst>
              <a:ext uri="{FF2B5EF4-FFF2-40B4-BE49-F238E27FC236}">
                <a16:creationId xmlns:a16="http://schemas.microsoft.com/office/drawing/2014/main" id="{D320B5F0-2D24-4948-9B9E-4D5E19F63817}"/>
              </a:ext>
            </a:extLst>
          </p:cNvPr>
          <p:cNvSpPr>
            <a:spLocks noChangeArrowheads="1"/>
          </p:cNvSpPr>
          <p:nvPr/>
        </p:nvSpPr>
        <p:spPr bwMode="auto">
          <a:xfrm>
            <a:off x="6927851" y="617538"/>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EFAAA05-9E28-9146-82DD-763D15135F41}"/>
              </a:ext>
            </a:extLst>
          </p:cNvPr>
          <p:cNvSpPr>
            <a:spLocks noChangeArrowheads="1"/>
          </p:cNvSpPr>
          <p:nvPr/>
        </p:nvSpPr>
        <p:spPr bwMode="auto">
          <a:xfrm>
            <a:off x="6959601" y="617538"/>
            <a:ext cx="34258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03843F37-465B-BF4B-9A56-154098F605B6}"/>
              </a:ext>
            </a:extLst>
          </p:cNvPr>
          <p:cNvSpPr txBox="1">
            <a:spLocks noChangeArrowheads="1"/>
          </p:cNvSpPr>
          <p:nvPr/>
        </p:nvSpPr>
        <p:spPr bwMode="auto">
          <a:xfrm>
            <a:off x="2208213" y="2205038"/>
            <a:ext cx="8280400" cy="3960812"/>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zh-CN" altLang="en-US" sz="1800" b="0" dirty="0">
                <a:solidFill>
                  <a:srgbClr val="0000CC"/>
                </a:solidFill>
                <a:latin typeface="Hei Regular" pitchFamily="2" charset="-122"/>
                <a:ea typeface="Hei Regular" pitchFamily="2" charset="-122"/>
              </a:rPr>
              <a:t>运行结果：</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4</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p:txBody>
      </p:sp>
      <p:sp>
        <p:nvSpPr>
          <p:cNvPr id="133124" name="Rectangle 45">
            <a:extLst>
              <a:ext uri="{FF2B5EF4-FFF2-40B4-BE49-F238E27FC236}">
                <a16:creationId xmlns:a16="http://schemas.microsoft.com/office/drawing/2014/main" id="{1274AE87-5CE1-A847-9983-4973AA0B113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E5341428-B678-5946-96FB-D99BC322A2AA}"/>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C21CE490-CB22-3B44-86CC-9E13074D25E7}"/>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32EF08F-7885-404C-AF2C-C790D70F10D2}"/>
              </a:ext>
            </a:extLst>
          </p:cNvPr>
          <p:cNvSpPr>
            <a:spLocks noGrp="1"/>
          </p:cNvSpPr>
          <p:nvPr>
            <p:ph type="sldNum" sz="quarter" idx="12"/>
          </p:nvPr>
        </p:nvSpPr>
        <p:spPr/>
        <p:txBody>
          <a:bodyPr/>
          <a:lstStyle/>
          <a:p>
            <a:fld id="{230B77AE-39D4-EA4E-B9B0-544F2C0079C2}" type="slidenum">
              <a:rPr lang="zh-CN" altLang="en-US" smtClean="0"/>
              <a:pPr/>
              <a:t>41</a:t>
            </a:fld>
            <a:endParaRPr lang="en-US" altLang="zh-CN"/>
          </a:p>
        </p:txBody>
      </p:sp>
    </p:spTree>
    <p:custDataLst>
      <p:tags r:id="rId1"/>
    </p:custDataLst>
    <p:extLst>
      <p:ext uri="{BB962C8B-B14F-4D97-AF65-F5344CB8AC3E}">
        <p14:creationId xmlns:p14="http://schemas.microsoft.com/office/powerpoint/2010/main" val="512958300"/>
      </p:ext>
    </p:extLst>
  </p:cSld>
  <p:clrMapOvr>
    <a:masterClrMapping/>
  </p:clrMapOvr>
  <p:transition advTm="181284"/>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AutoShape 99">
            <a:extLst>
              <a:ext uri="{FF2B5EF4-FFF2-40B4-BE49-F238E27FC236}">
                <a16:creationId xmlns:a16="http://schemas.microsoft.com/office/drawing/2014/main" id="{45D38B0C-0DDF-EB47-BAEC-B1AA2156718E}"/>
              </a:ext>
            </a:extLst>
          </p:cNvPr>
          <p:cNvSpPr>
            <a:spLocks noChangeArrowheads="1"/>
          </p:cNvSpPr>
          <p:nvPr/>
        </p:nvSpPr>
        <p:spPr bwMode="auto">
          <a:xfrm>
            <a:off x="5015880" y="334258"/>
            <a:ext cx="427513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EDA2C18-C4D0-5F43-A60D-7C0DED866932}"/>
              </a:ext>
            </a:extLst>
          </p:cNvPr>
          <p:cNvSpPr>
            <a:spLocks noChangeArrowheads="1"/>
          </p:cNvSpPr>
          <p:nvPr/>
        </p:nvSpPr>
        <p:spPr bwMode="auto">
          <a:xfrm>
            <a:off x="5053980" y="334258"/>
            <a:ext cx="4248150"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构造函数和析构函数小结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5171" name="Rectangle 46">
            <a:extLst>
              <a:ext uri="{FF2B5EF4-FFF2-40B4-BE49-F238E27FC236}">
                <a16:creationId xmlns:a16="http://schemas.microsoft.com/office/drawing/2014/main" id="{126A7022-8886-104A-8B65-2C22EB857152}"/>
              </a:ext>
            </a:extLst>
          </p:cNvPr>
          <p:cNvSpPr txBox="1">
            <a:spLocks noChangeArrowheads="1"/>
          </p:cNvSpPr>
          <p:nvPr/>
        </p:nvSpPr>
        <p:spPr bwMode="auto">
          <a:xfrm>
            <a:off x="749300" y="1325565"/>
            <a:ext cx="11179348" cy="455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一个类有</a:t>
            </a:r>
            <a:r>
              <a:rPr lang="en-US" altLang="zh-CN" sz="2400" b="0" dirty="0">
                <a:solidFill>
                  <a:schemeClr val="tx1"/>
                </a:solidFill>
                <a:latin typeface="Tahoma" panose="020B0604030504040204" pitchFamily="34" charset="0"/>
                <a:ea typeface="Hei Regular" pitchFamily="2" charset="-122"/>
              </a:rPr>
              <a:t>4</a:t>
            </a:r>
            <a:r>
              <a:rPr lang="zh-CN" altLang="en-US" sz="2400" b="0" dirty="0">
                <a:solidFill>
                  <a:schemeClr val="tx1"/>
                </a:solidFill>
                <a:latin typeface="Tahoma" panose="020B0604030504040204" pitchFamily="34" charset="0"/>
                <a:ea typeface="Hei Regular" pitchFamily="2" charset="-122"/>
              </a:rPr>
              <a:t>种特殊函数：</a:t>
            </a:r>
            <a:endParaRPr lang="en-US" altLang="zh-CN" sz="24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普通构造函数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个或多个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：创建新对象时自动调用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拷贝构造函数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：用同类对象</a:t>
            </a:r>
            <a:r>
              <a:rPr lang="zh-CN" altLang="en-US" sz="2000" b="0" dirty="0">
                <a:solidFill>
                  <a:srgbClr val="000000"/>
                </a:solidFill>
                <a:latin typeface="Tahoma" panose="020B0604030504040204" pitchFamily="34" charset="0"/>
                <a:ea typeface="Hei Regular" pitchFamily="2" charset="-122"/>
              </a:rPr>
              <a:t>创建新</a:t>
            </a:r>
            <a:r>
              <a:rPr lang="zh-CN" altLang="en-US" sz="2000" b="0" dirty="0">
                <a:solidFill>
                  <a:schemeClr val="tx1"/>
                </a:solidFill>
                <a:latin typeface="Tahoma" panose="020B0604030504040204" pitchFamily="34" charset="0"/>
                <a:ea typeface="Hei Regular" pitchFamily="2" charset="-122"/>
              </a:rPr>
              <a:t>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析构函数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：销毁对象时</a:t>
            </a:r>
            <a:r>
              <a:rPr lang="zh-CN" altLang="en-US" sz="2000" b="0" dirty="0">
                <a:solidFill>
                  <a:srgbClr val="000000"/>
                </a:solidFill>
                <a:latin typeface="Tahoma" panose="020B0604030504040204" pitchFamily="34" charset="0"/>
                <a:ea typeface="Hei Regular" pitchFamily="2" charset="-122"/>
              </a:rPr>
              <a:t>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赋值函数</a:t>
            </a:r>
            <a:r>
              <a:rPr lang="en-US" altLang="zh-CN" sz="2000" b="0" dirty="0">
                <a:solidFill>
                  <a:srgbClr val="FF0000"/>
                </a:solidFill>
                <a:latin typeface="Tahoma" panose="020B0604030504040204" pitchFamily="34" charset="0"/>
                <a:ea typeface="Hei Regular" pitchFamily="2" charset="-122"/>
              </a:rPr>
              <a:t>(1</a:t>
            </a:r>
            <a:r>
              <a:rPr lang="zh-CN" altLang="en-US" sz="2000" b="0" dirty="0">
                <a:solidFill>
                  <a:srgbClr val="FF0000"/>
                </a:solidFill>
                <a:latin typeface="Tahoma" panose="020B0604030504040204" pitchFamily="34" charset="0"/>
                <a:ea typeface="Hei Regular" pitchFamily="2" charset="-122"/>
              </a:rPr>
              <a:t>个</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：通过</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运算符赋值时自动调用</a:t>
            </a:r>
            <a:endParaRPr lang="en-US" altLang="zh-CN" sz="2000" b="0" dirty="0">
              <a:solidFill>
                <a:srgbClr val="FF0000"/>
              </a:solidFill>
              <a:latin typeface="Tahoma" panose="020B0604030504040204" pitchFamily="34" charset="0"/>
              <a:ea typeface="Hei Regular" pitchFamily="2" charset="-122"/>
            </a:endParaRPr>
          </a:p>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如果程序员没有定义相应的函数，则系统会生成相应的隐含函数</a:t>
            </a:r>
            <a:r>
              <a:rPr lang="en-US" altLang="zh-CN" sz="2400" b="0" dirty="0">
                <a:solidFill>
                  <a:schemeClr val="tx1"/>
                </a:solidFill>
                <a:latin typeface="Tahoma" panose="020B0604030504040204" pitchFamily="34" charset="0"/>
                <a:ea typeface="Hei Regular" pitchFamily="2" charset="-122"/>
              </a:rPr>
              <a:t>(</a:t>
            </a:r>
            <a:r>
              <a:rPr lang="zh-CN" altLang="en-US" sz="2400" b="0" dirty="0">
                <a:solidFill>
                  <a:schemeClr val="tx1"/>
                </a:solidFill>
                <a:latin typeface="Tahoma" panose="020B0604030504040204" pitchFamily="34" charset="0"/>
                <a:ea typeface="Hei Regular" pitchFamily="2" charset="-122"/>
              </a:rPr>
              <a:t>函数体均为空</a:t>
            </a:r>
            <a:r>
              <a:rPr lang="en-US" altLang="zh-CN" sz="2400" b="0" dirty="0">
                <a:solidFill>
                  <a:schemeClr val="tx1"/>
                </a:solidFill>
                <a:latin typeface="Tahoma" panose="020B0604030504040204" pitchFamily="34" charset="0"/>
                <a:ea typeface="Hei Regular" pitchFamily="2" charset="-122"/>
              </a:rPr>
              <a:t>)</a:t>
            </a: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隐含普通构造函数：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隐含拷贝构造函数：</a:t>
            </a:r>
            <a:r>
              <a:rPr lang="en-US" altLang="zh-CN" sz="2000" b="0" dirty="0">
                <a:latin typeface="Microsoft YaHei Bold"/>
                <a:ea typeface="Microsoft YaHei" panose="020B0503020204020204" pitchFamily="34" charset="-122"/>
              </a:rPr>
              <a:t> A(const A &amp;a);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隐含析构函数：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隐含赋值函数：</a:t>
            </a:r>
            <a:r>
              <a:rPr lang="en-US" altLang="zh-CN" sz="2000" b="0" dirty="0">
                <a:solidFill>
                  <a:srgbClr val="FF0000"/>
                </a:solidFill>
                <a:latin typeface="Microsoft YaHei Bold"/>
                <a:ea typeface="Microsoft YaHei" panose="020B0503020204020204" pitchFamily="34" charset="-122"/>
              </a:rPr>
              <a:t> A &amp; operate =(const A &amp;a);</a:t>
            </a:r>
          </a:p>
          <a:p>
            <a:pPr lvl="1" eaLnBrk="1" hangingPunct="1">
              <a:lnSpc>
                <a:spcPct val="150000"/>
              </a:lnSpc>
              <a:spcBef>
                <a:spcPts val="600"/>
              </a:spcBef>
              <a:buClr>
                <a:srgbClr val="C00000"/>
              </a:buClr>
              <a:buSzPct val="100000"/>
              <a:buFont typeface="Wingdings" pitchFamily="2" charset="2"/>
              <a:buChar char="p"/>
            </a:pPr>
            <a:endParaRPr lang="zh-CN" altLang="en-US" sz="2400" b="0" dirty="0">
              <a:solidFill>
                <a:schemeClr val="tx1"/>
              </a:solidFill>
              <a:latin typeface="Tahoma" panose="020B0604030504040204" pitchFamily="34" charset="0"/>
              <a:ea typeface="Hei Regular" pitchFamily="2" charset="-122"/>
            </a:endParaRPr>
          </a:p>
        </p:txBody>
      </p:sp>
      <p:sp>
        <p:nvSpPr>
          <p:cNvPr id="6" name="AutoShape 3148">
            <a:extLst>
              <a:ext uri="{FF2B5EF4-FFF2-40B4-BE49-F238E27FC236}">
                <a16:creationId xmlns:a16="http://schemas.microsoft.com/office/drawing/2014/main" id="{09354BC5-17C1-FD47-BDBE-014F493DA34C}"/>
              </a:ext>
            </a:extLst>
          </p:cNvPr>
          <p:cNvSpPr>
            <a:spLocks noChangeArrowheads="1"/>
          </p:cNvSpPr>
          <p:nvPr/>
        </p:nvSpPr>
        <p:spPr bwMode="auto">
          <a:xfrm>
            <a:off x="7743825" y="5079117"/>
            <a:ext cx="2771775" cy="936625"/>
          </a:xfrm>
          <a:prstGeom prst="wedgeRoundRectCallout">
            <a:avLst>
              <a:gd name="adj1" fmla="val -118745"/>
              <a:gd name="adj2" fmla="val 376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只要定义了构造函数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包括拷贝构造函数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，系统就不会再生成这一函数</a:t>
            </a:r>
          </a:p>
        </p:txBody>
      </p:sp>
      <p:sp>
        <p:nvSpPr>
          <p:cNvPr id="7" name="AutoShape 3148">
            <a:extLst>
              <a:ext uri="{FF2B5EF4-FFF2-40B4-BE49-F238E27FC236}">
                <a16:creationId xmlns:a16="http://schemas.microsoft.com/office/drawing/2014/main" id="{F4273DF3-CF56-AC40-ADB7-0D7C3ACDAE59}"/>
              </a:ext>
            </a:extLst>
          </p:cNvPr>
          <p:cNvSpPr>
            <a:spLocks noChangeArrowheads="1"/>
          </p:cNvSpPr>
          <p:nvPr/>
        </p:nvSpPr>
        <p:spPr bwMode="auto">
          <a:xfrm>
            <a:off x="9624045" y="2986441"/>
            <a:ext cx="2160587" cy="431800"/>
          </a:xfrm>
          <a:prstGeom prst="wedgeRoundRectCallout">
            <a:avLst>
              <a:gd name="adj1" fmla="val -214125"/>
              <a:gd name="adj2" fmla="val 10659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也就是“拷贝函数”</a:t>
            </a:r>
          </a:p>
        </p:txBody>
      </p:sp>
      <p:sp>
        <p:nvSpPr>
          <p:cNvPr id="135174" name="Rectangle 45">
            <a:extLst>
              <a:ext uri="{FF2B5EF4-FFF2-40B4-BE49-F238E27FC236}">
                <a16:creationId xmlns:a16="http://schemas.microsoft.com/office/drawing/2014/main" id="{1CE21C93-35CB-8449-AF56-6F2B95A81A8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DCADE1D8-5BE9-2446-A98A-73328FA4025A}"/>
              </a:ext>
            </a:extLst>
          </p:cNvPr>
          <p:cNvSpPr>
            <a:spLocks noGrp="1"/>
          </p:cNvSpPr>
          <p:nvPr>
            <p:ph type="sldNum" sz="quarter" idx="12"/>
          </p:nvPr>
        </p:nvSpPr>
        <p:spPr/>
        <p:txBody>
          <a:bodyPr/>
          <a:lstStyle/>
          <a:p>
            <a:fld id="{230B77AE-39D4-EA4E-B9B0-544F2C0079C2}" type="slidenum">
              <a:rPr lang="zh-CN" altLang="en-US" smtClean="0"/>
              <a:pPr/>
              <a:t>42</a:t>
            </a:fld>
            <a:endParaRPr lang="en-US" altLang="zh-CN"/>
          </a:p>
        </p:txBody>
      </p:sp>
    </p:spTree>
    <p:custDataLst>
      <p:tags r:id="rId1"/>
    </p:custDataLst>
    <p:extLst>
      <p:ext uri="{BB962C8B-B14F-4D97-AF65-F5344CB8AC3E}">
        <p14:creationId xmlns:p14="http://schemas.microsoft.com/office/powerpoint/2010/main" val="3492512006"/>
      </p:ext>
    </p:extLst>
  </p:cSld>
  <p:clrMapOvr>
    <a:masterClrMapping/>
  </p:clrMapOvr>
  <p:transition advTm="181284"/>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AutoShape 99">
            <a:extLst>
              <a:ext uri="{FF2B5EF4-FFF2-40B4-BE49-F238E27FC236}">
                <a16:creationId xmlns:a16="http://schemas.microsoft.com/office/drawing/2014/main" id="{CDE8D933-EC10-BF42-8F08-637D5ED10C33}"/>
              </a:ext>
            </a:extLst>
          </p:cNvPr>
          <p:cNvSpPr>
            <a:spLocks noChangeArrowheads="1"/>
          </p:cNvSpPr>
          <p:nvPr/>
        </p:nvSpPr>
        <p:spPr bwMode="auto">
          <a:xfrm>
            <a:off x="4915296" y="404664"/>
            <a:ext cx="28257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18D58B9-5EE9-0149-95D8-CECC38805F10}"/>
              </a:ext>
            </a:extLst>
          </p:cNvPr>
          <p:cNvSpPr>
            <a:spLocks noChangeArrowheads="1"/>
          </p:cNvSpPr>
          <p:nvPr/>
        </p:nvSpPr>
        <p:spPr bwMode="auto">
          <a:xfrm>
            <a:off x="4943872" y="404664"/>
            <a:ext cx="2808287"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对象的构造过程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7219" name="Rectangle 46">
            <a:extLst>
              <a:ext uri="{FF2B5EF4-FFF2-40B4-BE49-F238E27FC236}">
                <a16:creationId xmlns:a16="http://schemas.microsoft.com/office/drawing/2014/main" id="{E986AFFF-9427-BE46-BA3D-B9110BC4E7FD}"/>
              </a:ext>
            </a:extLst>
          </p:cNvPr>
          <p:cNvSpPr txBox="1">
            <a:spLocks noChangeArrowheads="1"/>
          </p:cNvSpPr>
          <p:nvPr/>
        </p:nvSpPr>
        <p:spPr bwMode="auto">
          <a:xfrm>
            <a:off x="479376" y="1182119"/>
            <a:ext cx="11233248"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任何构造函数的执行过程按顺序分为列表初始化和计算初始化</a:t>
            </a:r>
            <a:r>
              <a:rPr lang="en-US" altLang="zh-CN" sz="2000" b="0">
                <a:solidFill>
                  <a:schemeClr val="tx1"/>
                </a:solidFill>
                <a:latin typeface="Tahoma" panose="020B0604030504040204" pitchFamily="34" charset="0"/>
                <a:ea typeface="Hei Regular" pitchFamily="2" charset="-122"/>
              </a:rPr>
              <a:t>2</a:t>
            </a:r>
            <a:r>
              <a:rPr lang="zh-CN" altLang="en-US" sz="2000" b="0">
                <a:solidFill>
                  <a:schemeClr val="tx1"/>
                </a:solidFill>
                <a:latin typeface="Tahoma" panose="020B0604030504040204" pitchFamily="34" charset="0"/>
                <a:ea typeface="Hei Regular" pitchFamily="2" charset="-122"/>
              </a:rPr>
              <a:t>个阶段</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列表初始化</a:t>
            </a:r>
            <a:r>
              <a:rPr lang="zh-CN" altLang="en-US" sz="2000" b="0">
                <a:solidFill>
                  <a:schemeClr val="tx1"/>
                </a:solidFill>
                <a:latin typeface="Tahoma" panose="020B0604030504040204" pitchFamily="34" charset="0"/>
                <a:ea typeface="Hei Regular" pitchFamily="2" charset="-122"/>
              </a:rPr>
              <a:t>阶段依据</a:t>
            </a:r>
            <a:r>
              <a:rPr lang="zh-CN" altLang="en-US" sz="2000" b="0">
                <a:solidFill>
                  <a:srgbClr val="FF0000"/>
                </a:solidFill>
                <a:latin typeface="Tahoma" panose="020B0604030504040204" pitchFamily="34" charset="0"/>
                <a:ea typeface="Hei Regular" pitchFamily="2" charset="-122"/>
              </a:rPr>
              <a:t>初始化列表</a:t>
            </a:r>
            <a:r>
              <a:rPr lang="zh-CN" altLang="en-US" sz="2000" b="0">
                <a:solidFill>
                  <a:schemeClr val="tx1"/>
                </a:solidFill>
                <a:latin typeface="Tahoma" panose="020B0604030504040204" pitchFamily="34" charset="0"/>
                <a:ea typeface="Hei Regular" pitchFamily="2" charset="-122"/>
              </a:rPr>
              <a:t>对</a:t>
            </a:r>
            <a:r>
              <a:rPr lang="zh-CN" altLang="en-US" sz="2000" b="0">
                <a:solidFill>
                  <a:srgbClr val="FF0000"/>
                </a:solidFill>
                <a:latin typeface="Tahoma" panose="020B0604030504040204" pitchFamily="34" charset="0"/>
                <a:ea typeface="Hei Regular" pitchFamily="2" charset="-122"/>
              </a:rPr>
              <a:t>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进行初始化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不论初始化列表中是否有对应的项，所有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都会在这一阶段被初始化，但对于基本类型的数据成员而言，只有出现在</a:t>
            </a:r>
            <a:r>
              <a:rPr lang="zh-CN" altLang="en-US" sz="2000" b="0">
                <a:solidFill>
                  <a:srgbClr val="000000"/>
                </a:solidFill>
                <a:latin typeface="Tahoma" panose="020B0604030504040204" pitchFamily="34" charset="0"/>
                <a:ea typeface="Hei Regular" pitchFamily="2" charset="-122"/>
              </a:rPr>
              <a:t>初始化列表中才会在这一阶段被初始化。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如果某一</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或</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在</a:t>
            </a:r>
            <a:r>
              <a:rPr lang="zh-CN" altLang="en-US" sz="2000" b="0">
                <a:solidFill>
                  <a:schemeClr val="tx1"/>
                </a:solidFill>
                <a:latin typeface="Tahoma" panose="020B0604030504040204" pitchFamily="34" charset="0"/>
                <a:ea typeface="Hei Regular" pitchFamily="2" charset="-122"/>
              </a:rPr>
              <a:t>初始化列表中没有对应的项，则调用该对象的缺省构造函数（因而，即便初始化列表为空，列表初始化阶段依然存在，系统会对所有</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调用缺省构造函数）。</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初始化的顺序与初始化列表中的顺序无关，系统</a:t>
            </a:r>
            <a:r>
              <a:rPr lang="zh-CN" altLang="en-US" sz="2000" b="0">
                <a:solidFill>
                  <a:srgbClr val="000000"/>
                </a:solidFill>
                <a:latin typeface="Tahoma" panose="020B0604030504040204" pitchFamily="34" charset="0"/>
                <a:ea typeface="Hei Regular" pitchFamily="2" charset="-122"/>
              </a:rPr>
              <a:t>按照声明的顺序依次调用所有</a:t>
            </a:r>
            <a:r>
              <a:rPr lang="zh-CN" altLang="en-US" sz="2000" b="0">
                <a:latin typeface="Tahoma" panose="020B0604030504040204" pitchFamily="34" charset="0"/>
                <a:ea typeface="Hei Regular" pitchFamily="2" charset="-122"/>
              </a:rPr>
              <a:t>基类</a:t>
            </a:r>
            <a:r>
              <a:rPr lang="zh-CN" altLang="en-US" sz="2000" b="0">
                <a:solidFill>
                  <a:srgbClr val="000000"/>
                </a:solidFill>
                <a:latin typeface="Tahoma" panose="020B0604030504040204" pitchFamily="34" charset="0"/>
                <a:ea typeface="Hei Regular" pitchFamily="2" charset="-122"/>
              </a:rPr>
              <a:t>的构造函数，然后是所有成员对象的构造函数。</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计算初始化</a:t>
            </a:r>
            <a:r>
              <a:rPr lang="zh-CN" altLang="en-US" sz="2000" b="0">
                <a:solidFill>
                  <a:schemeClr val="tx1"/>
                </a:solidFill>
                <a:latin typeface="Tahoma" panose="020B0604030504040204" pitchFamily="34" charset="0"/>
                <a:ea typeface="Hei Regular" pitchFamily="2" charset="-122"/>
              </a:rPr>
              <a:t>阶段依据构造函数的函数体定义执行相应的初始化</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对于系统提供的隐含构造函数而言，不存在计算初始化阶段</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因为函数体为空</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，但列表初始化阶段依然存在</a:t>
            </a:r>
          </a:p>
        </p:txBody>
      </p:sp>
      <p:sp>
        <p:nvSpPr>
          <p:cNvPr id="137220" name="Rectangle 45">
            <a:extLst>
              <a:ext uri="{FF2B5EF4-FFF2-40B4-BE49-F238E27FC236}">
                <a16:creationId xmlns:a16="http://schemas.microsoft.com/office/drawing/2014/main" id="{2109F74C-1136-F847-B444-86EBB186783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E23417C5-7223-7D4B-A637-C8037C835358}"/>
              </a:ext>
            </a:extLst>
          </p:cNvPr>
          <p:cNvSpPr>
            <a:spLocks noGrp="1"/>
          </p:cNvSpPr>
          <p:nvPr>
            <p:ph type="sldNum" sz="quarter" idx="12"/>
          </p:nvPr>
        </p:nvSpPr>
        <p:spPr/>
        <p:txBody>
          <a:bodyPr/>
          <a:lstStyle/>
          <a:p>
            <a:fld id="{230B77AE-39D4-EA4E-B9B0-544F2C0079C2}" type="slidenum">
              <a:rPr lang="zh-CN" altLang="en-US" smtClean="0"/>
              <a:pPr/>
              <a:t>43</a:t>
            </a:fld>
            <a:endParaRPr lang="en-US" altLang="zh-CN"/>
          </a:p>
        </p:txBody>
      </p:sp>
      <p:sp>
        <p:nvSpPr>
          <p:cNvPr id="2" name="文本框 1">
            <a:extLst>
              <a:ext uri="{FF2B5EF4-FFF2-40B4-BE49-F238E27FC236}">
                <a16:creationId xmlns:a16="http://schemas.microsoft.com/office/drawing/2014/main" id="{03CEDF64-682A-604A-A6CA-03A029EC48BB}"/>
              </a:ext>
            </a:extLst>
          </p:cNvPr>
          <p:cNvSpPr txBox="1"/>
          <p:nvPr/>
        </p:nvSpPr>
        <p:spPr>
          <a:xfrm>
            <a:off x="1028930" y="5371911"/>
            <a:ext cx="10341293" cy="1446550"/>
          </a:xfrm>
          <a:prstGeom prst="rect">
            <a:avLst/>
          </a:prstGeom>
          <a:noFill/>
        </p:spPr>
        <p:txBody>
          <a:bodyPr wrap="none" rtlCol="0">
            <a:spAutoFit/>
          </a:bodyPr>
          <a:lstStyle/>
          <a:p>
            <a:r>
              <a:rPr kumimoji="1" lang="zh-CN" altLang="en-US" sz="4400" dirty="0"/>
              <a:t>构造：先父类后子类，类内先局部后整体</a:t>
            </a:r>
            <a:endParaRPr kumimoji="1" lang="en-US" altLang="zh-CN" sz="4400" dirty="0"/>
          </a:p>
          <a:p>
            <a:r>
              <a:rPr kumimoji="1" lang="zh-CN" altLang="en-US" sz="4400" dirty="0"/>
              <a:t>析构：类内先整体后局部，先子类后父类</a:t>
            </a:r>
          </a:p>
        </p:txBody>
      </p:sp>
    </p:spTree>
    <p:custDataLst>
      <p:tags r:id="rId1"/>
    </p:custDataLst>
    <p:extLst>
      <p:ext uri="{BB962C8B-B14F-4D97-AF65-F5344CB8AC3E}">
        <p14:creationId xmlns:p14="http://schemas.microsoft.com/office/powerpoint/2010/main" val="2046758127"/>
      </p:ext>
    </p:extLst>
  </p:cSld>
  <p:clrMapOvr>
    <a:masterClrMapping/>
  </p:clrMapOvr>
  <p:transition advTm="181284"/>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AutoShape 99">
            <a:extLst>
              <a:ext uri="{FF2B5EF4-FFF2-40B4-BE49-F238E27FC236}">
                <a16:creationId xmlns:a16="http://schemas.microsoft.com/office/drawing/2014/main" id="{A1D9DE86-C190-EE42-98AD-7A1E987A84B2}"/>
              </a:ext>
            </a:extLst>
          </p:cNvPr>
          <p:cNvSpPr>
            <a:spLocks noChangeArrowheads="1"/>
          </p:cNvSpPr>
          <p:nvPr/>
        </p:nvSpPr>
        <p:spPr bwMode="auto">
          <a:xfrm>
            <a:off x="4913710" y="423558"/>
            <a:ext cx="2898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0FA47C5-74E7-B84B-A5C4-12ADBBF0C5F7}"/>
              </a:ext>
            </a:extLst>
          </p:cNvPr>
          <p:cNvSpPr>
            <a:spLocks noChangeArrowheads="1"/>
          </p:cNvSpPr>
          <p:nvPr/>
        </p:nvSpPr>
        <p:spPr bwMode="auto">
          <a:xfrm>
            <a:off x="4943872" y="423558"/>
            <a:ext cx="28797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对象的析构过程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9268" name="Rectangle 45">
            <a:extLst>
              <a:ext uri="{FF2B5EF4-FFF2-40B4-BE49-F238E27FC236}">
                <a16:creationId xmlns:a16="http://schemas.microsoft.com/office/drawing/2014/main" id="{2A820E1C-4EF2-3F43-909E-843CDF0B386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1EC0FC29-A78A-5B45-81D2-BF6EF22E7C5F}"/>
              </a:ext>
            </a:extLst>
          </p:cNvPr>
          <p:cNvSpPr>
            <a:spLocks noGrp="1"/>
          </p:cNvSpPr>
          <p:nvPr>
            <p:ph idx="1"/>
          </p:nvPr>
        </p:nvSpPr>
        <p:spPr/>
        <p:txBody>
          <a:bodyPr>
            <a:normAutofit/>
          </a:bodyPr>
          <a:lstStyle/>
          <a:p>
            <a:r>
              <a:rPr kumimoji="1" lang="zh-CN" altLang="en-US" dirty="0"/>
              <a:t>对象的析构过程与对象的构造过程正好相反</a:t>
            </a:r>
          </a:p>
          <a:p>
            <a:pPr lvl="1"/>
            <a:r>
              <a:rPr kumimoji="1" lang="zh-CN" altLang="en-US" dirty="0"/>
              <a:t>首先执行析构函数体中的语句</a:t>
            </a:r>
          </a:p>
          <a:p>
            <a:pPr lvl="1"/>
            <a:r>
              <a:rPr kumimoji="1" lang="zh-CN" altLang="en-US" dirty="0"/>
              <a:t>之后按声明相反顺序执行成员对象的析构函数</a:t>
            </a:r>
          </a:p>
          <a:p>
            <a:pPr lvl="1"/>
            <a:r>
              <a:rPr kumimoji="1" lang="zh-CN" altLang="en-US" dirty="0"/>
              <a:t>最后按声明相反顺序执行基类对象的析构函数</a:t>
            </a:r>
          </a:p>
        </p:txBody>
      </p:sp>
      <p:sp>
        <p:nvSpPr>
          <p:cNvPr id="3" name="灯片编号占位符 2">
            <a:extLst>
              <a:ext uri="{FF2B5EF4-FFF2-40B4-BE49-F238E27FC236}">
                <a16:creationId xmlns:a16="http://schemas.microsoft.com/office/drawing/2014/main" id="{E774A1D5-7306-344F-88A4-9CBF10280C5A}"/>
              </a:ext>
            </a:extLst>
          </p:cNvPr>
          <p:cNvSpPr>
            <a:spLocks noGrp="1"/>
          </p:cNvSpPr>
          <p:nvPr>
            <p:ph type="sldNum" sz="quarter" idx="12"/>
          </p:nvPr>
        </p:nvSpPr>
        <p:spPr/>
        <p:txBody>
          <a:bodyPr/>
          <a:lstStyle/>
          <a:p>
            <a:fld id="{230B77AE-39D4-EA4E-B9B0-544F2C0079C2}" type="slidenum">
              <a:rPr lang="zh-CN" altLang="en-US" smtClean="0"/>
              <a:pPr/>
              <a:t>44</a:t>
            </a:fld>
            <a:endParaRPr lang="en-US" altLang="zh-CN"/>
          </a:p>
        </p:txBody>
      </p:sp>
    </p:spTree>
    <p:custDataLst>
      <p:tags r:id="rId1"/>
    </p:custDataLst>
    <p:extLst>
      <p:ext uri="{BB962C8B-B14F-4D97-AF65-F5344CB8AC3E}">
        <p14:creationId xmlns:p14="http://schemas.microsoft.com/office/powerpoint/2010/main" val="3389289484"/>
      </p:ext>
    </p:extLst>
  </p:cSld>
  <p:clrMapOvr>
    <a:masterClrMapping/>
  </p:clrMapOvr>
  <p:transition advTm="181284"/>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5">
            <a:extLst>
              <a:ext uri="{FF2B5EF4-FFF2-40B4-BE49-F238E27FC236}">
                <a16:creationId xmlns:a16="http://schemas.microsoft.com/office/drawing/2014/main" id="{72193488-F506-7E43-AF6D-3C82B89BAE2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41313" name="AutoShape 99">
            <a:extLst>
              <a:ext uri="{FF2B5EF4-FFF2-40B4-BE49-F238E27FC236}">
                <a16:creationId xmlns:a16="http://schemas.microsoft.com/office/drawing/2014/main" id="{B646CDE7-7015-104E-9D02-4A33C1261E33}"/>
              </a:ext>
            </a:extLst>
          </p:cNvPr>
          <p:cNvSpPr>
            <a:spLocks noChangeArrowheads="1"/>
          </p:cNvSpPr>
          <p:nvPr/>
        </p:nvSpPr>
        <p:spPr bwMode="auto">
          <a:xfrm>
            <a:off x="4799856" y="353772"/>
            <a:ext cx="5976664" cy="654529"/>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CE3B826-A0FE-E74F-9546-6A7354C2E3BD}"/>
              </a:ext>
            </a:extLst>
          </p:cNvPr>
          <p:cNvSpPr>
            <a:spLocks noChangeArrowheads="1"/>
          </p:cNvSpPr>
          <p:nvPr/>
        </p:nvSpPr>
        <p:spPr bwMode="auto">
          <a:xfrm>
            <a:off x="4726830" y="437911"/>
            <a:ext cx="6265714" cy="48308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派生类对象特殊成员函数的执行过程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 name="内容占位符 1">
            <a:extLst>
              <a:ext uri="{FF2B5EF4-FFF2-40B4-BE49-F238E27FC236}">
                <a16:creationId xmlns:a16="http://schemas.microsoft.com/office/drawing/2014/main" id="{775D6244-5612-F947-952B-31518E81F96D}"/>
              </a:ext>
            </a:extLst>
          </p:cNvPr>
          <p:cNvSpPr>
            <a:spLocks noGrp="1"/>
          </p:cNvSpPr>
          <p:nvPr>
            <p:ph idx="1"/>
          </p:nvPr>
        </p:nvSpPr>
        <p:spPr/>
        <p:txBody>
          <a:bodyPr/>
          <a:lstStyle/>
          <a:p>
            <a:r>
              <a:rPr kumimoji="1" lang="en-US" altLang="zh-CN" dirty="0"/>
              <a:t>step1</a:t>
            </a:r>
            <a:r>
              <a:rPr kumimoji="1" lang="zh-CN" altLang="en-US" dirty="0"/>
              <a:t>，自动调用基类的构造</a:t>
            </a:r>
            <a:r>
              <a:rPr kumimoji="1" lang="en-US" altLang="zh-CN" dirty="0"/>
              <a:t>/</a:t>
            </a:r>
            <a:r>
              <a:rPr kumimoji="1" lang="zh-CN" altLang="en-US" dirty="0"/>
              <a:t>拷贝构造</a:t>
            </a:r>
            <a:r>
              <a:rPr kumimoji="1" lang="en-US" altLang="zh-CN" dirty="0"/>
              <a:t>/</a:t>
            </a:r>
            <a:r>
              <a:rPr kumimoji="1" lang="zh-CN" altLang="en-US" dirty="0"/>
              <a:t>赋值运算符，对当前对象的基类部分进行初始化或赋值</a:t>
            </a:r>
            <a:endParaRPr kumimoji="1" lang="en-US" altLang="zh-CN" dirty="0"/>
          </a:p>
          <a:p>
            <a:r>
              <a:rPr kumimoji="1" lang="en-US" altLang="zh-CN" dirty="0"/>
              <a:t>step2</a:t>
            </a:r>
            <a:r>
              <a:rPr kumimoji="1" lang="zh-CN" altLang="en-US" dirty="0"/>
              <a:t>，自动调用类成员的构造</a:t>
            </a:r>
            <a:r>
              <a:rPr kumimoji="1" lang="en-US" altLang="zh-CN" dirty="0"/>
              <a:t>/</a:t>
            </a:r>
            <a:r>
              <a:rPr kumimoji="1" lang="zh-CN" altLang="en-US" dirty="0"/>
              <a:t>拷贝构造</a:t>
            </a:r>
            <a:r>
              <a:rPr kumimoji="1" lang="en-US" altLang="zh-CN" dirty="0"/>
              <a:t>/</a:t>
            </a:r>
            <a:r>
              <a:rPr kumimoji="1" lang="zh-CN" altLang="en-US" dirty="0"/>
              <a:t>赋值运算符，对当前对象的成员对象部分进行初始化或赋值</a:t>
            </a:r>
            <a:endParaRPr kumimoji="1" lang="en-US" altLang="zh-CN" dirty="0"/>
          </a:p>
          <a:p>
            <a:r>
              <a:rPr kumimoji="1" lang="en-US" altLang="zh-CN" dirty="0"/>
              <a:t>step3</a:t>
            </a:r>
            <a:r>
              <a:rPr kumimoji="1" lang="zh-CN" altLang="en-US" dirty="0"/>
              <a:t>，执行自身类构造</a:t>
            </a:r>
            <a:r>
              <a:rPr kumimoji="1" lang="en-US" altLang="zh-CN" dirty="0"/>
              <a:t>/</a:t>
            </a:r>
            <a:r>
              <a:rPr kumimoji="1" lang="zh-CN" altLang="en-US" dirty="0"/>
              <a:t>拷贝构造</a:t>
            </a:r>
            <a:r>
              <a:rPr kumimoji="1" lang="en-US" altLang="zh-CN" dirty="0"/>
              <a:t>/</a:t>
            </a:r>
            <a:r>
              <a:rPr kumimoji="1" lang="zh-CN" altLang="en-US" dirty="0"/>
              <a:t>赋值运算符，对本类自有基本类型成员进行初始化或赋值</a:t>
            </a:r>
          </a:p>
        </p:txBody>
      </p:sp>
      <p:sp>
        <p:nvSpPr>
          <p:cNvPr id="3" name="灯片编号占位符 2">
            <a:extLst>
              <a:ext uri="{FF2B5EF4-FFF2-40B4-BE49-F238E27FC236}">
                <a16:creationId xmlns:a16="http://schemas.microsoft.com/office/drawing/2014/main" id="{13622A27-EFDC-6B4E-9C0D-AF0C703AFA84}"/>
              </a:ext>
            </a:extLst>
          </p:cNvPr>
          <p:cNvSpPr>
            <a:spLocks noGrp="1"/>
          </p:cNvSpPr>
          <p:nvPr>
            <p:ph type="sldNum" sz="quarter" idx="12"/>
          </p:nvPr>
        </p:nvSpPr>
        <p:spPr/>
        <p:txBody>
          <a:bodyPr/>
          <a:lstStyle/>
          <a:p>
            <a:fld id="{230B77AE-39D4-EA4E-B9B0-544F2C0079C2}" type="slidenum">
              <a:rPr lang="zh-CN" altLang="en-US" smtClean="0"/>
              <a:pPr/>
              <a:t>45</a:t>
            </a:fld>
            <a:endParaRPr lang="en-US" altLang="zh-CN"/>
          </a:p>
        </p:txBody>
      </p:sp>
    </p:spTree>
    <p:custDataLst>
      <p:tags r:id="rId1"/>
    </p:custDataLst>
    <p:extLst>
      <p:ext uri="{BB962C8B-B14F-4D97-AF65-F5344CB8AC3E}">
        <p14:creationId xmlns:p14="http://schemas.microsoft.com/office/powerpoint/2010/main" val="2049772212"/>
      </p:ext>
    </p:extLst>
  </p:cSld>
  <p:clrMapOvr>
    <a:masterClrMapping/>
  </p:clrMapOvr>
  <p:transition advTm="181284"/>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2492896"/>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46</a:t>
            </a:fld>
            <a:endParaRPr lang="en-US" altLang="zh-CN"/>
          </a:p>
        </p:txBody>
      </p:sp>
    </p:spTree>
    <p:extLst>
      <p:ext uri="{BB962C8B-B14F-4D97-AF65-F5344CB8AC3E}">
        <p14:creationId xmlns:p14="http://schemas.microsoft.com/office/powerpoint/2010/main" val="3015190743"/>
      </p:ext>
    </p:extLst>
  </p:cSld>
  <p:clrMapOvr>
    <a:masterClrMapping/>
  </p:clrMapOvr>
  <p:transition advTm="5975"/>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AutoShape 99">
            <a:extLst>
              <a:ext uri="{FF2B5EF4-FFF2-40B4-BE49-F238E27FC236}">
                <a16:creationId xmlns:a16="http://schemas.microsoft.com/office/drawing/2014/main" id="{05135039-681A-6B4A-A3B1-7E8715B9E058}"/>
              </a:ext>
            </a:extLst>
          </p:cNvPr>
          <p:cNvSpPr>
            <a:spLocks noChangeArrowheads="1"/>
          </p:cNvSpPr>
          <p:nvPr/>
        </p:nvSpPr>
        <p:spPr bwMode="auto">
          <a:xfrm>
            <a:off x="4553670" y="404663"/>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51D807-E6CA-FF43-85AD-FA51A5025DE0}"/>
              </a:ext>
            </a:extLst>
          </p:cNvPr>
          <p:cNvSpPr>
            <a:spLocks noChangeArrowheads="1"/>
          </p:cNvSpPr>
          <p:nvPr/>
        </p:nvSpPr>
        <p:spPr bwMode="auto">
          <a:xfrm>
            <a:off x="4583832" y="404664"/>
            <a:ext cx="34925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同名隐藏规则</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5411" name="Rectangle 45">
            <a:extLst>
              <a:ext uri="{FF2B5EF4-FFF2-40B4-BE49-F238E27FC236}">
                <a16:creationId xmlns:a16="http://schemas.microsoft.com/office/drawing/2014/main" id="{ADF251E7-E25E-6949-81F7-D4B6CA09D95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同名隐藏及二义性</a:t>
            </a:r>
          </a:p>
        </p:txBody>
      </p:sp>
      <p:sp>
        <p:nvSpPr>
          <p:cNvPr id="145412" name="内容占位符 2">
            <a:extLst>
              <a:ext uri="{FF2B5EF4-FFF2-40B4-BE49-F238E27FC236}">
                <a16:creationId xmlns:a16="http://schemas.microsoft.com/office/drawing/2014/main" id="{EF2B9B12-8094-DE47-971B-3D9C835DFFE4}"/>
              </a:ext>
            </a:extLst>
          </p:cNvPr>
          <p:cNvSpPr>
            <a:spLocks noGrp="1" noChangeArrowheads="1"/>
          </p:cNvSpPr>
          <p:nvPr>
            <p:ph idx="1"/>
          </p:nvPr>
        </p:nvSpPr>
        <p:spPr/>
        <p:txBody>
          <a:bodyPr/>
          <a:lstStyle/>
          <a:p>
            <a:pPr eaLnBrk="1" hangingPunct="1"/>
            <a:r>
              <a:rPr lang="zh-CN" altLang="en-US" dirty="0"/>
              <a:t>当派生类与基类中有相同成员时：</a:t>
            </a:r>
          </a:p>
          <a:p>
            <a:pPr lvl="1" eaLnBrk="1" hangingPunct="1"/>
            <a:r>
              <a:rPr lang="zh-CN" altLang="en-US" dirty="0"/>
              <a:t>若未强行指名，则通过派生类对象使用的是派生类中的同名成员</a:t>
            </a:r>
            <a:r>
              <a:rPr lang="en-US" altLang="zh-CN" dirty="0"/>
              <a:t>(</a:t>
            </a:r>
            <a:r>
              <a:rPr lang="zh-CN" altLang="en-US" dirty="0"/>
              <a:t>对于函数，仅考虑函数名，不考虑重载问题</a:t>
            </a:r>
            <a:r>
              <a:rPr lang="en-US" altLang="zh-CN" dirty="0"/>
              <a:t>)</a:t>
            </a:r>
            <a:endParaRPr lang="zh-CN" altLang="en-US" dirty="0"/>
          </a:p>
          <a:p>
            <a:pPr lvl="1" eaLnBrk="1" hangingPunct="1"/>
            <a:r>
              <a:rPr lang="zh-CN" altLang="en-US" dirty="0"/>
              <a:t>如要通过派生类对象访问基类中被隐藏的同名成员，应使用基类名限定</a:t>
            </a:r>
          </a:p>
        </p:txBody>
      </p:sp>
      <p:sp>
        <p:nvSpPr>
          <p:cNvPr id="2" name="灯片编号占位符 1">
            <a:extLst>
              <a:ext uri="{FF2B5EF4-FFF2-40B4-BE49-F238E27FC236}">
                <a16:creationId xmlns:a16="http://schemas.microsoft.com/office/drawing/2014/main" id="{A8DEBD8B-A593-084D-A3EE-FD4D4FF4BBE3}"/>
              </a:ext>
            </a:extLst>
          </p:cNvPr>
          <p:cNvSpPr>
            <a:spLocks noGrp="1"/>
          </p:cNvSpPr>
          <p:nvPr>
            <p:ph type="sldNum" sz="quarter" idx="12"/>
          </p:nvPr>
        </p:nvSpPr>
        <p:spPr/>
        <p:txBody>
          <a:bodyPr/>
          <a:lstStyle/>
          <a:p>
            <a:fld id="{230B77AE-39D4-EA4E-B9B0-544F2C0079C2}" type="slidenum">
              <a:rPr lang="zh-CN" altLang="en-US" smtClean="0"/>
              <a:pPr/>
              <a:t>47</a:t>
            </a:fld>
            <a:endParaRPr lang="en-US" altLang="zh-CN"/>
          </a:p>
        </p:txBody>
      </p:sp>
      <p:sp>
        <p:nvSpPr>
          <p:cNvPr id="3" name="文本框 2">
            <a:extLst>
              <a:ext uri="{FF2B5EF4-FFF2-40B4-BE49-F238E27FC236}">
                <a16:creationId xmlns:a16="http://schemas.microsoft.com/office/drawing/2014/main" id="{1EC2E4B9-C437-6B48-99F3-654CE66847B7}"/>
              </a:ext>
            </a:extLst>
          </p:cNvPr>
          <p:cNvSpPr txBox="1"/>
          <p:nvPr/>
        </p:nvSpPr>
        <p:spPr>
          <a:xfrm>
            <a:off x="555329" y="4145012"/>
            <a:ext cx="11549505" cy="2308324"/>
          </a:xfrm>
          <a:prstGeom prst="rect">
            <a:avLst/>
          </a:prstGeom>
          <a:noFill/>
        </p:spPr>
        <p:txBody>
          <a:bodyPr wrap="square" rtlCol="0">
            <a:spAutoFit/>
          </a:bodyPr>
          <a:lstStyle/>
          <a:p>
            <a:r>
              <a:rPr kumimoji="1" lang="en-US" altLang="zh-CN" sz="3600" dirty="0"/>
              <a:t>derive</a:t>
            </a:r>
            <a:r>
              <a:rPr kumimoji="1" lang="zh-CN" altLang="en-US" sz="3600" dirty="0"/>
              <a:t>公共继承于</a:t>
            </a:r>
            <a:r>
              <a:rPr kumimoji="1" lang="en-US" altLang="zh-CN" sz="3600" dirty="0"/>
              <a:t>base</a:t>
            </a:r>
            <a:r>
              <a:rPr kumimoji="1" lang="zh-CN" altLang="en-US" sz="3600" dirty="0"/>
              <a:t>，两者都有同名函数</a:t>
            </a:r>
            <a:r>
              <a:rPr kumimoji="1" lang="en-US" altLang="zh-CN" sz="3600" dirty="0" err="1"/>
              <a:t>func</a:t>
            </a:r>
            <a:r>
              <a:rPr kumimoji="1" lang="en-US" altLang="zh-CN" sz="3600" dirty="0"/>
              <a:t>()</a:t>
            </a:r>
          </a:p>
          <a:p>
            <a:r>
              <a:rPr kumimoji="1" lang="en-US" altLang="zh-CN" sz="3600" dirty="0"/>
              <a:t>derive</a:t>
            </a:r>
            <a:r>
              <a:rPr kumimoji="1" lang="zh-CN" altLang="en-US" sz="3600" dirty="0"/>
              <a:t> </a:t>
            </a:r>
            <a:r>
              <a:rPr kumimoji="1" lang="en-US" altLang="zh-CN" sz="3600" dirty="0"/>
              <a:t>a;</a:t>
            </a:r>
          </a:p>
          <a:p>
            <a:r>
              <a:rPr kumimoji="1" lang="en-US" altLang="zh-CN" sz="3600" dirty="0"/>
              <a:t>a-&gt;</a:t>
            </a:r>
            <a:r>
              <a:rPr kumimoji="1" lang="en-US" altLang="zh-CN" sz="3600" dirty="0" err="1"/>
              <a:t>func</a:t>
            </a:r>
            <a:r>
              <a:rPr kumimoji="1" lang="en-US" altLang="zh-CN" sz="3600" dirty="0"/>
              <a:t>()</a:t>
            </a:r>
            <a:r>
              <a:rPr kumimoji="1" lang="zh-CN" altLang="en-US" sz="3600" dirty="0"/>
              <a:t>；</a:t>
            </a:r>
            <a:endParaRPr kumimoji="1" lang="en-US" altLang="zh-CN" sz="3600" dirty="0"/>
          </a:p>
          <a:p>
            <a:r>
              <a:rPr kumimoji="1" lang="en-US" altLang="zh-CN" sz="3600" dirty="0"/>
              <a:t>a-&gt;base::</a:t>
            </a:r>
            <a:r>
              <a:rPr kumimoji="1" lang="en-US" altLang="zh-CN" sz="3600" dirty="0" err="1"/>
              <a:t>func</a:t>
            </a:r>
            <a:r>
              <a:rPr kumimoji="1" lang="en-US" altLang="zh-CN" sz="3600" dirty="0"/>
              <a:t>()</a:t>
            </a:r>
            <a:r>
              <a:rPr kumimoji="1" lang="zh-CN" altLang="en-US" sz="3600" dirty="0"/>
              <a:t>； </a:t>
            </a:r>
            <a:r>
              <a:rPr kumimoji="1" lang="en-US" altLang="zh-CN" sz="3600" dirty="0"/>
              <a:t>//</a:t>
            </a:r>
            <a:r>
              <a:rPr kumimoji="1" lang="zh-CN" altLang="en-US" sz="3600" dirty="0"/>
              <a:t>强行指名，</a:t>
            </a:r>
            <a:r>
              <a:rPr kumimoji="1" lang="en-US" altLang="zh-CN" sz="3600" dirty="0"/>
              <a:t>a</a:t>
            </a:r>
            <a:r>
              <a:rPr kumimoji="1" lang="zh-CN" altLang="en-US" sz="3600" dirty="0"/>
              <a:t>对象基类部分的</a:t>
            </a:r>
            <a:r>
              <a:rPr kumimoji="1" lang="en-US" altLang="zh-CN" sz="3600" dirty="0" err="1"/>
              <a:t>func</a:t>
            </a:r>
            <a:endParaRPr kumimoji="1" lang="zh-CN" altLang="en-US" sz="3600" dirty="0"/>
          </a:p>
        </p:txBody>
      </p:sp>
    </p:spTree>
    <p:custDataLst>
      <p:tags r:id="rId1"/>
    </p:custDataLst>
    <p:extLst>
      <p:ext uri="{BB962C8B-B14F-4D97-AF65-F5344CB8AC3E}">
        <p14:creationId xmlns:p14="http://schemas.microsoft.com/office/powerpoint/2010/main" val="1782491189"/>
      </p:ext>
    </p:extLst>
  </p:cSld>
  <p:clrMapOvr>
    <a:masterClrMapping/>
  </p:clrMapOvr>
  <p:transition advTm="181284"/>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AutoShape 99">
            <a:extLst>
              <a:ext uri="{FF2B5EF4-FFF2-40B4-BE49-F238E27FC236}">
                <a16:creationId xmlns:a16="http://schemas.microsoft.com/office/drawing/2014/main" id="{902F905F-A341-4347-8627-406D5FF4978E}"/>
              </a:ext>
            </a:extLst>
          </p:cNvPr>
          <p:cNvSpPr>
            <a:spLocks noChangeArrowheads="1"/>
          </p:cNvSpPr>
          <p:nvPr/>
        </p:nvSpPr>
        <p:spPr bwMode="auto">
          <a:xfrm>
            <a:off x="6927851" y="4286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F99E88D-7396-8941-B8A9-B4A900BC334E}"/>
              </a:ext>
            </a:extLst>
          </p:cNvPr>
          <p:cNvSpPr>
            <a:spLocks noChangeArrowheads="1"/>
          </p:cNvSpPr>
          <p:nvPr/>
        </p:nvSpPr>
        <p:spPr bwMode="auto">
          <a:xfrm>
            <a:off x="6959601" y="4286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7459" name="Rectangle 45">
            <a:extLst>
              <a:ext uri="{FF2B5EF4-FFF2-40B4-BE49-F238E27FC236}">
                <a16:creationId xmlns:a16="http://schemas.microsoft.com/office/drawing/2014/main" id="{EF71F3C1-4D54-684F-9AB3-87F222417F8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773A622-0586-4049-83C6-7BE12911DF2B}"/>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549CC19-5709-CD4E-B771-FACDB7442F34}"/>
              </a:ext>
            </a:extLst>
          </p:cNvPr>
          <p:cNvSpPr txBox="1">
            <a:spLocks noChangeArrowheads="1"/>
          </p:cNvSpPr>
          <p:nvPr/>
        </p:nvSpPr>
        <p:spPr bwMode="auto">
          <a:xfrm>
            <a:off x="2208213" y="1052513"/>
            <a:ext cx="8280400" cy="5689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public Base1, public Base2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同名数据成员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同名函数成员</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FD482A70-42BE-2D45-8A07-2E6BCA94ED4C}"/>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F585BB20-E35F-CE41-A0F5-038B76767FA4}"/>
              </a:ext>
            </a:extLst>
          </p:cNvPr>
          <p:cNvSpPr>
            <a:spLocks noGrp="1"/>
          </p:cNvSpPr>
          <p:nvPr>
            <p:ph type="sldNum" sz="quarter" idx="12"/>
          </p:nvPr>
        </p:nvSpPr>
        <p:spPr/>
        <p:txBody>
          <a:bodyPr/>
          <a:lstStyle/>
          <a:p>
            <a:fld id="{230B77AE-39D4-EA4E-B9B0-544F2C0079C2}" type="slidenum">
              <a:rPr lang="zh-CN" altLang="en-US" smtClean="0"/>
              <a:pPr/>
              <a:t>48</a:t>
            </a:fld>
            <a:endParaRPr lang="en-US" altLang="zh-CN"/>
          </a:p>
        </p:txBody>
      </p:sp>
    </p:spTree>
    <p:custDataLst>
      <p:tags r:id="rId1"/>
    </p:custDataLst>
    <p:extLst>
      <p:ext uri="{BB962C8B-B14F-4D97-AF65-F5344CB8AC3E}">
        <p14:creationId xmlns:p14="http://schemas.microsoft.com/office/powerpoint/2010/main" val="1081894147"/>
      </p:ext>
    </p:extLst>
  </p:cSld>
  <p:clrMapOvr>
    <a:masterClrMapping/>
  </p:clrMapOvr>
  <p:transition advTm="181284"/>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AutoShape 99">
            <a:extLst>
              <a:ext uri="{FF2B5EF4-FFF2-40B4-BE49-F238E27FC236}">
                <a16:creationId xmlns:a16="http://schemas.microsoft.com/office/drawing/2014/main" id="{4BA6D1A7-6533-4742-8EB5-18292788D192}"/>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983204C-AA63-1B4B-BE1D-E02037A77DB9}"/>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9507" name="Rectangle 45">
            <a:extLst>
              <a:ext uri="{FF2B5EF4-FFF2-40B4-BE49-F238E27FC236}">
                <a16:creationId xmlns:a16="http://schemas.microsoft.com/office/drawing/2014/main" id="{20A83791-DB3B-C045-B0AC-7C2E29FE167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48CFE01C-FD4C-3146-9ACE-05B0CE33C86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7D65DE9-0092-2645-91DB-3B1FEC7EAEBA}"/>
              </a:ext>
            </a:extLst>
          </p:cNvPr>
          <p:cNvSpPr txBox="1">
            <a:spLocks noChangeArrowheads="1"/>
          </p:cNvSpPr>
          <p:nvPr/>
        </p:nvSpPr>
        <p:spPr bwMode="auto">
          <a:xfrm>
            <a:off x="2208213" y="1916113"/>
            <a:ext cx="8280400"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*p = &amp;d;</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d.var</a:t>
            </a:r>
            <a:r>
              <a:rPr lang="en-US" altLang="zh-CN" sz="1800" b="0" dirty="0">
                <a:solidFill>
                  <a:srgbClr val="0000CC"/>
                </a:solidFill>
                <a:latin typeface="Hei Regular" pitchFamily="2" charset="-122"/>
                <a:ea typeface="Hei Regular" pitchFamily="2" charset="-122"/>
              </a:rPr>
              <a:t> = 1;	//</a:t>
            </a:r>
            <a:r>
              <a:rPr lang="zh-CN" altLang="en-US" sz="1800" b="0" dirty="0">
                <a:solidFill>
                  <a:srgbClr val="0000CC"/>
                </a:solidFill>
                <a:latin typeface="Hei Regular" pitchFamily="2" charset="-122"/>
                <a:ea typeface="Hei Regular" pitchFamily="2" charset="-122"/>
              </a:rPr>
              <a:t>对象名</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成员名标识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49509" name="AutoShape 3148">
            <a:extLst>
              <a:ext uri="{FF2B5EF4-FFF2-40B4-BE49-F238E27FC236}">
                <a16:creationId xmlns:a16="http://schemas.microsoft.com/office/drawing/2014/main" id="{AD5489DF-D5E0-6344-ACDC-8C6226E022C2}"/>
              </a:ext>
            </a:extLst>
          </p:cNvPr>
          <p:cNvSpPr>
            <a:spLocks noChangeArrowheads="1"/>
          </p:cNvSpPr>
          <p:nvPr/>
        </p:nvSpPr>
        <p:spPr bwMode="auto">
          <a:xfrm>
            <a:off x="7319964" y="5373688"/>
            <a:ext cx="3024187" cy="1223962"/>
          </a:xfrm>
          <a:prstGeom prst="wedgeRoundRectCallout">
            <a:avLst>
              <a:gd name="adj1" fmla="val -122301"/>
              <a:gd name="adj2" fmla="val -70801"/>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注意，通过这种方式可以由派生类对象访问基类的成员，但不能由基类对象访问派生类的成员。</a:t>
            </a:r>
          </a:p>
        </p:txBody>
      </p:sp>
      <p:cxnSp>
        <p:nvCxnSpPr>
          <p:cNvPr id="7" name="直线连接符 6">
            <a:extLst>
              <a:ext uri="{FF2B5EF4-FFF2-40B4-BE49-F238E27FC236}">
                <a16:creationId xmlns:a16="http://schemas.microsoft.com/office/drawing/2014/main" id="{4FC583F1-CA93-2A48-AAA0-D40AF050CDF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B226D611-0CBE-2044-BB3C-235444838E5E}"/>
              </a:ext>
            </a:extLst>
          </p:cNvPr>
          <p:cNvSpPr>
            <a:spLocks noGrp="1"/>
          </p:cNvSpPr>
          <p:nvPr>
            <p:ph type="sldNum" sz="quarter" idx="12"/>
          </p:nvPr>
        </p:nvSpPr>
        <p:spPr/>
        <p:txBody>
          <a:bodyPr/>
          <a:lstStyle/>
          <a:p>
            <a:fld id="{230B77AE-39D4-EA4E-B9B0-544F2C0079C2}" type="slidenum">
              <a:rPr lang="zh-CN" altLang="en-US" smtClean="0"/>
              <a:pPr/>
              <a:t>49</a:t>
            </a:fld>
            <a:endParaRPr lang="en-US" altLang="zh-CN"/>
          </a:p>
        </p:txBody>
      </p:sp>
    </p:spTree>
    <p:custDataLst>
      <p:tags r:id="rId1"/>
    </p:custDataLst>
    <p:extLst>
      <p:ext uri="{BB962C8B-B14F-4D97-AF65-F5344CB8AC3E}">
        <p14:creationId xmlns:p14="http://schemas.microsoft.com/office/powerpoint/2010/main" val="3590672380"/>
      </p:ext>
    </p:extLst>
  </p:cSld>
  <p:clrMapOvr>
    <a:masterClrMapping/>
  </p:clrMapOvr>
  <p:transition advTm="18128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99">
            <a:extLst>
              <a:ext uri="{FF2B5EF4-FFF2-40B4-BE49-F238E27FC236}">
                <a16:creationId xmlns:a16="http://schemas.microsoft.com/office/drawing/2014/main" id="{865E9E54-1707-BE47-9DAA-6A18802E6D5F}"/>
              </a:ext>
            </a:extLst>
          </p:cNvPr>
          <p:cNvSpPr>
            <a:spLocks noChangeArrowheads="1"/>
          </p:cNvSpPr>
          <p:nvPr/>
        </p:nvSpPr>
        <p:spPr bwMode="auto">
          <a:xfrm>
            <a:off x="5568132" y="332655"/>
            <a:ext cx="22129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A089794-75A6-5B4B-A16D-04F45D778776}"/>
              </a:ext>
            </a:extLst>
          </p:cNvPr>
          <p:cNvSpPr>
            <a:spLocks noChangeArrowheads="1"/>
          </p:cNvSpPr>
          <p:nvPr/>
        </p:nvSpPr>
        <p:spPr bwMode="auto">
          <a:xfrm>
            <a:off x="5591944" y="332656"/>
            <a:ext cx="22018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继承方式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4579" name="Rectangle 45">
            <a:extLst>
              <a:ext uri="{FF2B5EF4-FFF2-40B4-BE49-F238E27FC236}">
                <a16:creationId xmlns:a16="http://schemas.microsoft.com/office/drawing/2014/main" id="{7E585B2E-55FB-9D47-905A-D1F82FEFE32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14340" name="内容占位符 2">
            <a:extLst>
              <a:ext uri="{FF2B5EF4-FFF2-40B4-BE49-F238E27FC236}">
                <a16:creationId xmlns:a16="http://schemas.microsoft.com/office/drawing/2014/main" id="{10AA7987-3AAB-FC4E-B254-D49A24E961EE}"/>
              </a:ext>
            </a:extLst>
          </p:cNvPr>
          <p:cNvSpPr>
            <a:spLocks noGrp="1"/>
          </p:cNvSpPr>
          <p:nvPr>
            <p:ph idx="1"/>
          </p:nvPr>
        </p:nvSpPr>
        <p:spPr/>
        <p:txBody>
          <a:bodyPr>
            <a:normAutofit/>
          </a:bodyPr>
          <a:lstStyle/>
          <a:p>
            <a:pPr eaLnBrk="1" hangingPunct="1">
              <a:defRPr/>
            </a:pPr>
            <a:r>
              <a:rPr lang="zh-CN" altLang="en-US" strike="sngStrike" dirty="0"/>
              <a:t>一个派生类，可以同时有多个直接基类，这种情况称为</a:t>
            </a:r>
            <a:r>
              <a:rPr lang="zh-CN" altLang="en-US" strike="sngStrike" dirty="0">
                <a:solidFill>
                  <a:srgbClr val="FF0000"/>
                </a:solidFill>
              </a:rPr>
              <a:t>多继承</a:t>
            </a:r>
            <a:endParaRPr lang="en-US" altLang="zh-CN" strike="sngStrike" dirty="0">
              <a:solidFill>
                <a:srgbClr val="FF0000"/>
              </a:solidFill>
            </a:endParaRPr>
          </a:p>
          <a:p>
            <a:pPr eaLnBrk="1" hangingPunct="1">
              <a:defRPr/>
            </a:pPr>
            <a:r>
              <a:rPr lang="zh-CN" altLang="en-US" dirty="0"/>
              <a:t>一个派生类只有一个直接基类的情况，称为</a:t>
            </a:r>
            <a:r>
              <a:rPr lang="zh-CN" altLang="en-US" dirty="0">
                <a:solidFill>
                  <a:srgbClr val="FF0000"/>
                </a:solidFill>
              </a:rPr>
              <a:t>单继承</a:t>
            </a:r>
            <a:endParaRPr lang="en-US" altLang="zh-CN" dirty="0"/>
          </a:p>
          <a:p>
            <a:pPr eaLnBrk="1" hangingPunct="1">
              <a:defRPr/>
            </a:pPr>
            <a:r>
              <a:rPr lang="zh-CN" altLang="en-US" dirty="0"/>
              <a:t>直接参与派生出某类的基类称为</a:t>
            </a:r>
            <a:r>
              <a:rPr lang="zh-CN" altLang="en-US" dirty="0">
                <a:solidFill>
                  <a:srgbClr val="FF0000"/>
                </a:solidFill>
              </a:rPr>
              <a:t>直接基类</a:t>
            </a:r>
            <a:r>
              <a:rPr lang="zh-CN" altLang="en-US" dirty="0"/>
              <a:t>，基类的基类甚至更高层的基类称为</a:t>
            </a:r>
            <a:r>
              <a:rPr lang="zh-CN" altLang="en-US" dirty="0">
                <a:solidFill>
                  <a:srgbClr val="FF0000"/>
                </a:solidFill>
              </a:rPr>
              <a:t>间接基类</a:t>
            </a:r>
            <a:endParaRPr lang="en-US" altLang="zh-CN" dirty="0">
              <a:solidFill>
                <a:srgbClr val="FF0000"/>
              </a:solidFill>
            </a:endParaRPr>
          </a:p>
          <a:p>
            <a:pPr eaLnBrk="1" hangingPunct="1">
              <a:defRPr/>
            </a:pPr>
            <a:r>
              <a:rPr lang="zh-CN" altLang="en-US" dirty="0">
                <a:solidFill>
                  <a:srgbClr val="FF0000"/>
                </a:solidFill>
              </a:rPr>
              <a:t>派生类成员</a:t>
            </a:r>
            <a:r>
              <a:rPr lang="zh-CN" altLang="en-US" dirty="0"/>
              <a:t>是指除了从基类继承来的所有成员之外，</a:t>
            </a:r>
            <a:r>
              <a:rPr lang="zh-CN" altLang="en-US" b="1" dirty="0">
                <a:solidFill>
                  <a:srgbClr val="0000FF"/>
                </a:solidFill>
                <a:latin typeface="Microsoft YaHei Bold"/>
                <a:ea typeface="Microsoft YaHei" panose="020B0503020204020204" pitchFamily="34" charset="-122"/>
                <a:cs typeface="+mj-cs"/>
              </a:rPr>
              <a:t>新增加的</a:t>
            </a:r>
            <a:r>
              <a:rPr lang="zh-CN" altLang="en-US" dirty="0"/>
              <a:t>数据和函数成员</a:t>
            </a:r>
          </a:p>
        </p:txBody>
      </p:sp>
      <p:sp>
        <p:nvSpPr>
          <p:cNvPr id="2" name="灯片编号占位符 1">
            <a:extLst>
              <a:ext uri="{FF2B5EF4-FFF2-40B4-BE49-F238E27FC236}">
                <a16:creationId xmlns:a16="http://schemas.microsoft.com/office/drawing/2014/main" id="{5150F490-027C-804B-9B1A-952B885868A4}"/>
              </a:ext>
            </a:extLst>
          </p:cNvPr>
          <p:cNvSpPr>
            <a:spLocks noGrp="1"/>
          </p:cNvSpPr>
          <p:nvPr>
            <p:ph type="sldNum" sz="quarter" idx="12"/>
          </p:nvPr>
        </p:nvSpPr>
        <p:spPr/>
        <p:txBody>
          <a:bodyPr/>
          <a:lstStyle/>
          <a:p>
            <a:fld id="{230B77AE-39D4-EA4E-B9B0-544F2C0079C2}" type="slidenum">
              <a:rPr lang="zh-CN" altLang="en-US" smtClean="0"/>
              <a:pPr/>
              <a:t>5</a:t>
            </a:fld>
            <a:endParaRPr lang="en-US" altLang="zh-CN"/>
          </a:p>
        </p:txBody>
      </p:sp>
    </p:spTree>
    <p:custDataLst>
      <p:tags r:id="rId1"/>
    </p:custDataLst>
    <p:extLst>
      <p:ext uri="{BB962C8B-B14F-4D97-AF65-F5344CB8AC3E}">
        <p14:creationId xmlns:p14="http://schemas.microsoft.com/office/powerpoint/2010/main" val="261514503"/>
      </p:ext>
    </p:extLst>
  </p:cSld>
  <p:clrMapOvr>
    <a:masterClrMapping/>
  </p:clrMapOvr>
  <p:transition advTm="181284"/>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AutoShape 99">
            <a:extLst>
              <a:ext uri="{FF2B5EF4-FFF2-40B4-BE49-F238E27FC236}">
                <a16:creationId xmlns:a16="http://schemas.microsoft.com/office/drawing/2014/main" id="{2E6F7919-899A-0044-B99A-D174CAE8D421}"/>
              </a:ext>
            </a:extLst>
          </p:cNvPr>
          <p:cNvSpPr>
            <a:spLocks noChangeArrowheads="1"/>
          </p:cNvSpPr>
          <p:nvPr/>
        </p:nvSpPr>
        <p:spPr bwMode="auto">
          <a:xfrm>
            <a:off x="7289800" y="1052513"/>
            <a:ext cx="336708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849A8B6-72BD-3B4C-9451-6AE734A2F7AD}"/>
              </a:ext>
            </a:extLst>
          </p:cNvPr>
          <p:cNvSpPr>
            <a:spLocks noChangeArrowheads="1"/>
          </p:cNvSpPr>
          <p:nvPr/>
        </p:nvSpPr>
        <p:spPr bwMode="auto">
          <a:xfrm>
            <a:off x="7319964" y="1052514"/>
            <a:ext cx="33480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1555" name="Rectangle 45">
            <a:extLst>
              <a:ext uri="{FF2B5EF4-FFF2-40B4-BE49-F238E27FC236}">
                <a16:creationId xmlns:a16="http://schemas.microsoft.com/office/drawing/2014/main" id="{52CCF31F-B0CA-7146-9305-152B74CFA4E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1556" name="内容占位符 2">
            <a:extLst>
              <a:ext uri="{FF2B5EF4-FFF2-40B4-BE49-F238E27FC236}">
                <a16:creationId xmlns:a16="http://schemas.microsoft.com/office/drawing/2014/main" id="{26AEC53F-B87F-4743-858B-08363FD84DE5}"/>
              </a:ext>
            </a:extLst>
          </p:cNvPr>
          <p:cNvSpPr>
            <a:spLocks noGrp="1" noChangeArrowheads="1"/>
          </p:cNvSpPr>
          <p:nvPr>
            <p:ph idx="1"/>
          </p:nvPr>
        </p:nvSpPr>
        <p:spPr/>
        <p:txBody>
          <a:bodyPr/>
          <a:lstStyle/>
          <a:p>
            <a:pPr eaLnBrk="1" hangingPunct="1"/>
            <a:r>
              <a:rPr lang="zh-CN" altLang="en-US"/>
              <a:t>在多继承时，</a:t>
            </a:r>
            <a:r>
              <a:rPr lang="zh-CN" altLang="en-US">
                <a:solidFill>
                  <a:srgbClr val="FF0000"/>
                </a:solidFill>
              </a:rPr>
              <a:t>基类与派生类之间</a:t>
            </a:r>
            <a:r>
              <a:rPr lang="zh-CN" altLang="en-US"/>
              <a:t>，或</a:t>
            </a:r>
            <a:r>
              <a:rPr lang="zh-CN" altLang="en-US">
                <a:solidFill>
                  <a:srgbClr val="FF0000"/>
                </a:solidFill>
              </a:rPr>
              <a:t>基类之间</a:t>
            </a:r>
            <a:r>
              <a:rPr lang="zh-CN" altLang="en-US"/>
              <a:t>出现同名成员时，将出现访问时的二义性（不确定性）</a:t>
            </a:r>
            <a:r>
              <a:rPr lang="en-US" altLang="zh-CN"/>
              <a:t>——</a:t>
            </a:r>
            <a:r>
              <a:rPr lang="zh-CN" altLang="en-US"/>
              <a:t>采用</a:t>
            </a:r>
            <a:r>
              <a:rPr lang="zh-CN" altLang="en-US" b="1">
                <a:solidFill>
                  <a:srgbClr val="FF0000"/>
                </a:solidFill>
              </a:rPr>
              <a:t>虚函数</a:t>
            </a:r>
            <a:r>
              <a:rPr lang="zh-CN" altLang="en-US"/>
              <a:t>（后面讲述）或</a:t>
            </a:r>
            <a:r>
              <a:rPr lang="zh-CN" altLang="en-US" b="1">
                <a:solidFill>
                  <a:srgbClr val="FF0000"/>
                </a:solidFill>
              </a:rPr>
              <a:t>同名隐藏规则</a:t>
            </a:r>
            <a:r>
              <a:rPr lang="zh-CN" altLang="en-US"/>
              <a:t>来解决</a:t>
            </a:r>
          </a:p>
          <a:p>
            <a:pPr eaLnBrk="1" hangingPunct="1"/>
            <a:r>
              <a:rPr lang="zh-CN" altLang="en-US"/>
              <a:t>当派生类从多个基类派生，而</a:t>
            </a:r>
            <a:r>
              <a:rPr lang="zh-CN" altLang="en-US">
                <a:solidFill>
                  <a:srgbClr val="FF0000"/>
                </a:solidFill>
              </a:rPr>
              <a:t>这些基类又从同一个基类派生</a:t>
            </a:r>
            <a:r>
              <a:rPr lang="zh-CN" altLang="en-US"/>
              <a:t>，则在访问此共同基类中的成员时，将产生二义性</a:t>
            </a:r>
            <a:r>
              <a:rPr lang="en-US" altLang="zh-CN"/>
              <a:t>——</a:t>
            </a:r>
            <a:r>
              <a:rPr lang="zh-CN" altLang="en-US"/>
              <a:t>采用</a:t>
            </a:r>
            <a:r>
              <a:rPr lang="zh-CN" altLang="en-US" b="1">
                <a:solidFill>
                  <a:srgbClr val="FF0000"/>
                </a:solidFill>
              </a:rPr>
              <a:t>虚基类</a:t>
            </a:r>
            <a:r>
              <a:rPr lang="zh-CN" altLang="en-US"/>
              <a:t>来解决</a:t>
            </a:r>
          </a:p>
        </p:txBody>
      </p:sp>
      <p:cxnSp>
        <p:nvCxnSpPr>
          <p:cNvPr id="6" name="直线连接符 5">
            <a:extLst>
              <a:ext uri="{FF2B5EF4-FFF2-40B4-BE49-F238E27FC236}">
                <a16:creationId xmlns:a16="http://schemas.microsoft.com/office/drawing/2014/main" id="{D870D429-217F-CA48-8330-91825E8CB13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5E28203-0DE0-2E42-9626-586A7E40A557}"/>
              </a:ext>
            </a:extLst>
          </p:cNvPr>
          <p:cNvSpPr>
            <a:spLocks noGrp="1"/>
          </p:cNvSpPr>
          <p:nvPr>
            <p:ph type="sldNum" sz="quarter" idx="12"/>
          </p:nvPr>
        </p:nvSpPr>
        <p:spPr/>
        <p:txBody>
          <a:bodyPr/>
          <a:lstStyle/>
          <a:p>
            <a:fld id="{230B77AE-39D4-EA4E-B9B0-544F2C0079C2}" type="slidenum">
              <a:rPr lang="zh-CN" altLang="en-US" smtClean="0"/>
              <a:pPr/>
              <a:t>50</a:t>
            </a:fld>
            <a:endParaRPr lang="en-US" altLang="zh-CN"/>
          </a:p>
        </p:txBody>
      </p:sp>
    </p:spTree>
    <p:custDataLst>
      <p:tags r:id="rId1"/>
    </p:custDataLst>
    <p:extLst>
      <p:ext uri="{BB962C8B-B14F-4D97-AF65-F5344CB8AC3E}">
        <p14:creationId xmlns:p14="http://schemas.microsoft.com/office/powerpoint/2010/main" val="3359549189"/>
      </p:ext>
    </p:extLst>
  </p:cSld>
  <p:clrMapOvr>
    <a:masterClrMapping/>
  </p:clrMapOvr>
  <p:transition advTm="181284"/>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AutoShape 99">
            <a:extLst>
              <a:ext uri="{FF2B5EF4-FFF2-40B4-BE49-F238E27FC236}">
                <a16:creationId xmlns:a16="http://schemas.microsoft.com/office/drawing/2014/main" id="{686BA7C1-B02B-714F-BDC6-20FFBDEC97DD}"/>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5398B886-CF20-904A-A1F6-7F7C1C9CBF42}"/>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(1)</a:t>
            </a:r>
          </a:p>
        </p:txBody>
      </p:sp>
      <p:sp>
        <p:nvSpPr>
          <p:cNvPr id="153603" name="Rectangle 45">
            <a:extLst>
              <a:ext uri="{FF2B5EF4-FFF2-40B4-BE49-F238E27FC236}">
                <a16:creationId xmlns:a16="http://schemas.microsoft.com/office/drawing/2014/main" id="{2631E9EA-BEFF-0344-AB52-4847DA66C9A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5E38F8B-30B1-4143-A596-5FE58CF88696}"/>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C2C7F10-42B0-B24E-B279-F017DB604CE4}"/>
              </a:ext>
            </a:extLst>
          </p:cNvPr>
          <p:cNvSpPr txBox="1">
            <a:spLocks noChangeArrowheads="1"/>
          </p:cNvSpPr>
          <p:nvPr/>
        </p:nvSpPr>
        <p:spPr bwMode="auto">
          <a:xfrm>
            <a:off x="2208214" y="1916113"/>
            <a:ext cx="3959225" cy="4826000"/>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A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B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void g();</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p:txBody>
      </p:sp>
      <p:sp>
        <p:nvSpPr>
          <p:cNvPr id="6" name="Rectangle 46">
            <a:extLst>
              <a:ext uri="{FF2B5EF4-FFF2-40B4-BE49-F238E27FC236}">
                <a16:creationId xmlns:a16="http://schemas.microsoft.com/office/drawing/2014/main" id="{F32D479B-2A8D-6749-BCF0-0C0CC325B673}"/>
              </a:ext>
            </a:extLst>
          </p:cNvPr>
          <p:cNvSpPr txBox="1">
            <a:spLocks noChangeArrowheads="1"/>
          </p:cNvSpPr>
          <p:nvPr/>
        </p:nvSpPr>
        <p:spPr bwMode="auto">
          <a:xfrm>
            <a:off x="6383338" y="1916113"/>
            <a:ext cx="396081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C: public A, public B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g();</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h();</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如果定义：</a:t>
            </a:r>
            <a:r>
              <a:rPr lang="en-US" altLang="zh-CN" sz="1800" b="0" dirty="0">
                <a:solidFill>
                  <a:srgbClr val="0000CC"/>
                </a:solidFill>
                <a:latin typeface="Hei Regular" pitchFamily="2" charset="-122"/>
                <a:ea typeface="Hei Regular" pitchFamily="2" charset="-122"/>
              </a:rPr>
              <a:t>C  c1;</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则 </a:t>
            </a:r>
            <a:r>
              <a:rPr lang="en-US" altLang="zh-CN" sz="1800" b="0" dirty="0">
                <a:solidFill>
                  <a:srgbClr val="0000CC"/>
                </a:solidFill>
                <a:latin typeface="Hei Regular" pitchFamily="2" charset="-122"/>
                <a:ea typeface="Hei Regular" pitchFamily="2" charset="-122"/>
              </a:rPr>
              <a:t>c1.f() </a:t>
            </a:r>
            <a:r>
              <a:rPr lang="zh-CN" altLang="en-US" sz="1800" b="0" dirty="0">
                <a:solidFill>
                  <a:srgbClr val="0000CC"/>
                </a:solidFill>
                <a:latin typeface="Hei Regular" pitchFamily="2" charset="-122"/>
                <a:ea typeface="Hei Regular" pitchFamily="2" charset="-122"/>
              </a:rPr>
              <a:t>具有二义性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而 </a:t>
            </a:r>
            <a:r>
              <a:rPr lang="en-US" altLang="zh-CN" sz="1800" b="0" dirty="0">
                <a:solidFill>
                  <a:srgbClr val="0000CC"/>
                </a:solidFill>
                <a:latin typeface="Hei Regular" pitchFamily="2" charset="-122"/>
                <a:ea typeface="Hei Regular" pitchFamily="2" charset="-122"/>
              </a:rPr>
              <a:t>c1.g() </a:t>
            </a:r>
            <a:r>
              <a:rPr lang="zh-CN" altLang="en-US" sz="1800" b="0" dirty="0">
                <a:solidFill>
                  <a:srgbClr val="0000CC"/>
                </a:solidFill>
                <a:latin typeface="Hei Regular" pitchFamily="2" charset="-122"/>
                <a:ea typeface="Hei Regular" pitchFamily="2" charset="-122"/>
              </a:rPr>
              <a:t>无二义性（同名隐藏）</a:t>
            </a:r>
          </a:p>
        </p:txBody>
      </p:sp>
      <p:cxnSp>
        <p:nvCxnSpPr>
          <p:cNvPr id="7" name="直线连接符 6">
            <a:extLst>
              <a:ext uri="{FF2B5EF4-FFF2-40B4-BE49-F238E27FC236}">
                <a16:creationId xmlns:a16="http://schemas.microsoft.com/office/drawing/2014/main" id="{C49C5497-DB1D-1544-A16E-88ACD372BF33}"/>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C484887-38E6-424A-92A4-D7209BC3C2A2}"/>
              </a:ext>
            </a:extLst>
          </p:cNvPr>
          <p:cNvSpPr>
            <a:spLocks noGrp="1"/>
          </p:cNvSpPr>
          <p:nvPr>
            <p:ph type="sldNum" sz="quarter" idx="12"/>
          </p:nvPr>
        </p:nvSpPr>
        <p:spPr/>
        <p:txBody>
          <a:bodyPr/>
          <a:lstStyle/>
          <a:p>
            <a:fld id="{230B77AE-39D4-EA4E-B9B0-544F2C0079C2}" type="slidenum">
              <a:rPr lang="zh-CN" altLang="en-US" smtClean="0"/>
              <a:pPr/>
              <a:t>51</a:t>
            </a:fld>
            <a:endParaRPr lang="en-US" altLang="zh-CN"/>
          </a:p>
        </p:txBody>
      </p:sp>
    </p:spTree>
    <p:custDataLst>
      <p:tags r:id="rId1"/>
    </p:custDataLst>
    <p:extLst>
      <p:ext uri="{BB962C8B-B14F-4D97-AF65-F5344CB8AC3E}">
        <p14:creationId xmlns:p14="http://schemas.microsoft.com/office/powerpoint/2010/main" val="543752940"/>
      </p:ext>
    </p:extLst>
  </p:cSld>
  <p:clrMapOvr>
    <a:masterClrMapping/>
  </p:clrMapOvr>
  <p:transition advTm="181284"/>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AutoShape 99">
            <a:extLst>
              <a:ext uri="{FF2B5EF4-FFF2-40B4-BE49-F238E27FC236}">
                <a16:creationId xmlns:a16="http://schemas.microsoft.com/office/drawing/2014/main" id="{69689B05-7D57-8C47-8878-8E2D79B3F699}"/>
              </a:ext>
            </a:extLst>
          </p:cNvPr>
          <p:cNvSpPr>
            <a:spLocks noChangeArrowheads="1"/>
          </p:cNvSpPr>
          <p:nvPr/>
        </p:nvSpPr>
        <p:spPr bwMode="auto">
          <a:xfrm>
            <a:off x="7072314" y="1052513"/>
            <a:ext cx="3584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1C17FE68-79B7-8B40-9BF3-B9508D9233AB}"/>
              </a:ext>
            </a:extLst>
          </p:cNvPr>
          <p:cNvSpPr>
            <a:spLocks noChangeArrowheads="1"/>
          </p:cNvSpPr>
          <p:nvPr/>
        </p:nvSpPr>
        <p:spPr bwMode="auto">
          <a:xfrm>
            <a:off x="7104064" y="1052514"/>
            <a:ext cx="35639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二义性的解决方法</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5651" name="Rectangle 45">
            <a:extLst>
              <a:ext uri="{FF2B5EF4-FFF2-40B4-BE49-F238E27FC236}">
                <a16:creationId xmlns:a16="http://schemas.microsoft.com/office/drawing/2014/main" id="{3B942CFB-8303-9E49-A653-21D7DB0887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5652" name="内容占位符 2">
            <a:extLst>
              <a:ext uri="{FF2B5EF4-FFF2-40B4-BE49-F238E27FC236}">
                <a16:creationId xmlns:a16="http://schemas.microsoft.com/office/drawing/2014/main" id="{E9AB0F61-40C8-1847-94A5-86772CA97EDC}"/>
              </a:ext>
            </a:extLst>
          </p:cNvPr>
          <p:cNvSpPr>
            <a:spLocks noGrp="1" noChangeArrowheads="1"/>
          </p:cNvSpPr>
          <p:nvPr>
            <p:ph idx="1"/>
          </p:nvPr>
        </p:nvSpPr>
        <p:spPr/>
        <p:txBody>
          <a:bodyPr/>
          <a:lstStyle/>
          <a:p>
            <a:pPr eaLnBrk="1" hangingPunct="1"/>
            <a:r>
              <a:rPr lang="zh-CN" altLang="en-US"/>
              <a:t>解决方法一：用类名来限定</a:t>
            </a:r>
            <a:br>
              <a:rPr lang="zh-CN" altLang="en-US"/>
            </a:br>
            <a:r>
              <a:rPr lang="en-US" altLang="zh-CN">
                <a:solidFill>
                  <a:srgbClr val="0000FF"/>
                </a:solidFill>
              </a:rPr>
              <a:t>c1.A::f()    </a:t>
            </a:r>
            <a:r>
              <a:rPr lang="zh-CN" altLang="en-US"/>
              <a:t>或    </a:t>
            </a:r>
            <a:r>
              <a:rPr lang="en-US" altLang="zh-CN">
                <a:solidFill>
                  <a:srgbClr val="0000FF"/>
                </a:solidFill>
              </a:rPr>
              <a:t>c1.B::f()</a:t>
            </a:r>
          </a:p>
          <a:p>
            <a:pPr eaLnBrk="1" hangingPunct="1"/>
            <a:r>
              <a:rPr lang="zh-CN" altLang="en-US"/>
              <a:t>解决方法二：同名隐藏</a:t>
            </a:r>
            <a:br>
              <a:rPr lang="zh-CN" altLang="en-US"/>
            </a:br>
            <a:r>
              <a:rPr lang="zh-CN" altLang="en-US"/>
              <a:t>在</a:t>
            </a:r>
            <a:r>
              <a:rPr lang="en-US" altLang="zh-CN"/>
              <a:t>C </a:t>
            </a:r>
            <a:r>
              <a:rPr lang="zh-CN" altLang="en-US"/>
              <a:t>中声明一个同名成员函数</a:t>
            </a:r>
            <a:r>
              <a:rPr lang="en-US" altLang="zh-CN"/>
              <a:t>f()</a:t>
            </a:r>
            <a:r>
              <a:rPr lang="zh-CN" altLang="en-US"/>
              <a:t>，</a:t>
            </a:r>
            <a:r>
              <a:rPr lang="en-US" altLang="zh-CN"/>
              <a:t>f()</a:t>
            </a:r>
            <a:r>
              <a:rPr lang="zh-CN" altLang="en-US"/>
              <a:t>再根据需要调用  </a:t>
            </a:r>
            <a:r>
              <a:rPr lang="en-US" altLang="zh-CN">
                <a:solidFill>
                  <a:srgbClr val="0000FF"/>
                </a:solidFill>
              </a:rPr>
              <a:t>A::f()    </a:t>
            </a:r>
            <a:r>
              <a:rPr lang="zh-CN" altLang="en-US"/>
              <a:t>或    </a:t>
            </a:r>
            <a:r>
              <a:rPr lang="en-US" altLang="zh-CN">
                <a:solidFill>
                  <a:srgbClr val="0000FF"/>
                </a:solidFill>
              </a:rPr>
              <a:t>B::f()</a:t>
            </a:r>
          </a:p>
        </p:txBody>
      </p:sp>
      <p:cxnSp>
        <p:nvCxnSpPr>
          <p:cNvPr id="6" name="直线连接符 5">
            <a:extLst>
              <a:ext uri="{FF2B5EF4-FFF2-40B4-BE49-F238E27FC236}">
                <a16:creationId xmlns:a16="http://schemas.microsoft.com/office/drawing/2014/main" id="{737969AB-4387-9B45-B235-720E30942B0F}"/>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2631980-1463-A54F-9FEC-78E426A7FF8E}"/>
              </a:ext>
            </a:extLst>
          </p:cNvPr>
          <p:cNvSpPr>
            <a:spLocks noGrp="1"/>
          </p:cNvSpPr>
          <p:nvPr>
            <p:ph type="sldNum" sz="quarter" idx="12"/>
          </p:nvPr>
        </p:nvSpPr>
        <p:spPr/>
        <p:txBody>
          <a:bodyPr/>
          <a:lstStyle/>
          <a:p>
            <a:fld id="{230B77AE-39D4-EA4E-B9B0-544F2C0079C2}" type="slidenum">
              <a:rPr lang="zh-CN" altLang="en-US" smtClean="0"/>
              <a:pPr/>
              <a:t>52</a:t>
            </a:fld>
            <a:endParaRPr lang="en-US" altLang="zh-CN"/>
          </a:p>
        </p:txBody>
      </p:sp>
    </p:spTree>
    <p:custDataLst>
      <p:tags r:id="rId1"/>
    </p:custDataLst>
    <p:extLst>
      <p:ext uri="{BB962C8B-B14F-4D97-AF65-F5344CB8AC3E}">
        <p14:creationId xmlns:p14="http://schemas.microsoft.com/office/powerpoint/2010/main" val="2301951110"/>
      </p:ext>
    </p:extLst>
  </p:cSld>
  <p:clrMapOvr>
    <a:masterClrMapping/>
  </p:clrMapOvr>
  <p:transition advTm="181284"/>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AutoShape 99">
            <a:extLst>
              <a:ext uri="{FF2B5EF4-FFF2-40B4-BE49-F238E27FC236}">
                <a16:creationId xmlns:a16="http://schemas.microsoft.com/office/drawing/2014/main" id="{68695178-9A2F-6842-8048-797398DD00C2}"/>
              </a:ext>
            </a:extLst>
          </p:cNvPr>
          <p:cNvSpPr>
            <a:spLocks noChangeArrowheads="1"/>
          </p:cNvSpPr>
          <p:nvPr/>
        </p:nvSpPr>
        <p:spPr bwMode="auto">
          <a:xfrm>
            <a:off x="681355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B6935458-E3B0-9F4B-907D-9863C51A773B}"/>
              </a:ext>
            </a:extLst>
          </p:cNvPr>
          <p:cNvSpPr>
            <a:spLocks noChangeArrowheads="1"/>
          </p:cNvSpPr>
          <p:nvPr/>
        </p:nvSpPr>
        <p:spPr bwMode="auto">
          <a:xfrm>
            <a:off x="684847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7699" name="Rectangle 45">
            <a:extLst>
              <a:ext uri="{FF2B5EF4-FFF2-40B4-BE49-F238E27FC236}">
                <a16:creationId xmlns:a16="http://schemas.microsoft.com/office/drawing/2014/main" id="{CDFC1E9D-897D-194A-A965-80957950171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AD7E110F-2B13-794B-97BA-FF00E87C31B1}"/>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6EE32235-D830-F648-9D8E-C8C2D09312F3}"/>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cxnSp>
        <p:nvCxnSpPr>
          <p:cNvPr id="6" name="直线连接符 5">
            <a:extLst>
              <a:ext uri="{FF2B5EF4-FFF2-40B4-BE49-F238E27FC236}">
                <a16:creationId xmlns:a16="http://schemas.microsoft.com/office/drawing/2014/main" id="{64ADBF0E-BFE8-F94B-8A5D-40D71A0F600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8748A2D-0890-0D47-A201-2F3C2A97DE02}"/>
              </a:ext>
            </a:extLst>
          </p:cNvPr>
          <p:cNvSpPr>
            <a:spLocks noGrp="1"/>
          </p:cNvSpPr>
          <p:nvPr>
            <p:ph type="sldNum" sz="quarter" idx="12"/>
          </p:nvPr>
        </p:nvSpPr>
        <p:spPr/>
        <p:txBody>
          <a:bodyPr/>
          <a:lstStyle/>
          <a:p>
            <a:fld id="{230B77AE-39D4-EA4E-B9B0-544F2C0079C2}" type="slidenum">
              <a:rPr lang="zh-CN" altLang="en-US" smtClean="0"/>
              <a:pPr/>
              <a:t>53</a:t>
            </a:fld>
            <a:endParaRPr lang="en-US" altLang="zh-CN"/>
          </a:p>
        </p:txBody>
      </p:sp>
    </p:spTree>
    <p:custDataLst>
      <p:tags r:id="rId1"/>
    </p:custDataLst>
    <p:extLst>
      <p:ext uri="{BB962C8B-B14F-4D97-AF65-F5344CB8AC3E}">
        <p14:creationId xmlns:p14="http://schemas.microsoft.com/office/powerpoint/2010/main" val="3324061851"/>
      </p:ext>
    </p:extLst>
  </p:cSld>
  <p:clrMapOvr>
    <a:masterClrMapping/>
  </p:clrMapOvr>
  <p:transition advTm="181284"/>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AutoShape 99">
            <a:extLst>
              <a:ext uri="{FF2B5EF4-FFF2-40B4-BE49-F238E27FC236}">
                <a16:creationId xmlns:a16="http://schemas.microsoft.com/office/drawing/2014/main" id="{C33B2851-C975-A149-8286-7001F06546B1}"/>
              </a:ext>
            </a:extLst>
          </p:cNvPr>
          <p:cNvSpPr>
            <a:spLocks noChangeArrowheads="1"/>
          </p:cNvSpPr>
          <p:nvPr/>
        </p:nvSpPr>
        <p:spPr bwMode="auto">
          <a:xfrm>
            <a:off x="6740526"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DBE8FBF-7F26-1D44-B5CE-905351E3ABED}"/>
              </a:ext>
            </a:extLst>
          </p:cNvPr>
          <p:cNvSpPr>
            <a:spLocks noChangeArrowheads="1"/>
          </p:cNvSpPr>
          <p:nvPr/>
        </p:nvSpPr>
        <p:spPr bwMode="auto">
          <a:xfrm>
            <a:off x="6775450"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9747" name="Rectangle 45">
            <a:extLst>
              <a:ext uri="{FF2B5EF4-FFF2-40B4-BE49-F238E27FC236}">
                <a16:creationId xmlns:a16="http://schemas.microsoft.com/office/drawing/2014/main" id="{DCDB9FA9-5E96-9344-9A22-B7BBDAEA153E}"/>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D47BF8C-D95C-4144-84B4-B435E4F102FD}"/>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44D2543-3023-FB49-A467-541112597B7D}"/>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d.Base1::fun0();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d.Base2::var0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d.Base2::fun0();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0765CB44-5F42-2A45-BA0B-62B0FE8136B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04D2D04-CE2F-4645-88E3-EDF9AE9D5C82}"/>
              </a:ext>
            </a:extLst>
          </p:cNvPr>
          <p:cNvSpPr>
            <a:spLocks noGrp="1"/>
          </p:cNvSpPr>
          <p:nvPr>
            <p:ph type="sldNum" sz="quarter" idx="12"/>
          </p:nvPr>
        </p:nvSpPr>
        <p:spPr/>
        <p:txBody>
          <a:bodyPr/>
          <a:lstStyle/>
          <a:p>
            <a:fld id="{230B77AE-39D4-EA4E-B9B0-544F2C0079C2}" type="slidenum">
              <a:rPr lang="zh-CN" altLang="en-US" smtClean="0"/>
              <a:pPr/>
              <a:t>54</a:t>
            </a:fld>
            <a:endParaRPr lang="en-US" altLang="zh-CN"/>
          </a:p>
        </p:txBody>
      </p:sp>
    </p:spTree>
    <p:custDataLst>
      <p:tags r:id="rId1"/>
    </p:custDataLst>
    <p:extLst>
      <p:ext uri="{BB962C8B-B14F-4D97-AF65-F5344CB8AC3E}">
        <p14:creationId xmlns:p14="http://schemas.microsoft.com/office/powerpoint/2010/main" val="2759253974"/>
      </p:ext>
    </p:extLst>
  </p:cSld>
  <p:clrMapOvr>
    <a:masterClrMapping/>
  </p:clrMapOvr>
  <p:transition advTm="181284"/>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a:extLst>
              <a:ext uri="{FF2B5EF4-FFF2-40B4-BE49-F238E27FC236}">
                <a16:creationId xmlns:a16="http://schemas.microsoft.com/office/drawing/2014/main" id="{405171EF-BDBB-A346-B019-1CF7F8A8E89F}"/>
              </a:ext>
            </a:extLst>
          </p:cNvPr>
          <p:cNvSpPr txBox="1">
            <a:spLocks noChangeArrowheads="1"/>
          </p:cNvSpPr>
          <p:nvPr/>
        </p:nvSpPr>
        <p:spPr bwMode="auto">
          <a:xfrm>
            <a:off x="1524000" y="765175"/>
            <a:ext cx="9144000" cy="5976938"/>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p:txBody>
      </p:sp>
      <p:sp>
        <p:nvSpPr>
          <p:cNvPr id="161794" name="AutoShape 99">
            <a:extLst>
              <a:ext uri="{FF2B5EF4-FFF2-40B4-BE49-F238E27FC236}">
                <a16:creationId xmlns:a16="http://schemas.microsoft.com/office/drawing/2014/main" id="{3BDD26AE-6661-7F40-BFD3-706E25299234}"/>
              </a:ext>
            </a:extLst>
          </p:cNvPr>
          <p:cNvSpPr>
            <a:spLocks noChangeArrowheads="1"/>
          </p:cNvSpPr>
          <p:nvPr/>
        </p:nvSpPr>
        <p:spPr bwMode="auto">
          <a:xfrm>
            <a:off x="6783388" y="141288"/>
            <a:ext cx="38735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9ECC60D-1BA4-E848-B3BF-EDC51479A859}"/>
              </a:ext>
            </a:extLst>
          </p:cNvPr>
          <p:cNvSpPr>
            <a:spLocks noChangeArrowheads="1"/>
          </p:cNvSpPr>
          <p:nvPr/>
        </p:nvSpPr>
        <p:spPr bwMode="auto">
          <a:xfrm>
            <a:off x="6816726" y="141289"/>
            <a:ext cx="3851275" cy="414337"/>
          </a:xfrm>
          <a:prstGeom prst="rect">
            <a:avLst/>
          </a:prstGeom>
          <a:noFill/>
          <a:ln w="9525">
            <a:noFill/>
            <a:miter lim="800000"/>
            <a:headEnd/>
            <a:tailEnd/>
          </a:ln>
        </p:spPr>
        <p:txBody>
          <a:bodyPr/>
          <a:lstStyle/>
          <a:p>
            <a:pPr algn="ctr" eaLnBrk="1" hangingPunct="1">
              <a:defRPr/>
            </a:pPr>
            <a:r>
              <a:rPr lang="zh-CN" altLang="en-US"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rPr>
              <a:t>作用域分辨</a:t>
            </a:r>
            <a:endParaRPr lang="en-US" altLang="zh-CN"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endParaRPr>
          </a:p>
        </p:txBody>
      </p:sp>
      <p:sp>
        <p:nvSpPr>
          <p:cNvPr id="161796" name="Rectangle 45">
            <a:extLst>
              <a:ext uri="{FF2B5EF4-FFF2-40B4-BE49-F238E27FC236}">
                <a16:creationId xmlns:a16="http://schemas.microsoft.com/office/drawing/2014/main" id="{77371442-E5CA-A243-9D8C-89A259DFE88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1FFABBE6-55B2-B04B-B95A-5D47806801E8}"/>
              </a:ext>
            </a:extLst>
          </p:cNvPr>
          <p:cNvSpPr>
            <a:spLocks noGrp="1"/>
          </p:cNvSpPr>
          <p:nvPr>
            <p:ph idx="1"/>
          </p:nvPr>
        </p:nvSpPr>
        <p:spPr/>
        <p:txBody>
          <a:bodyPr/>
          <a:lstStyle/>
          <a:p>
            <a:endParaRPr kumimoji="1" lang="zh-CN" altLang="en-US"/>
          </a:p>
        </p:txBody>
      </p:sp>
      <p:sp>
        <p:nvSpPr>
          <p:cNvPr id="161797" name="Rectangle 3">
            <a:extLst>
              <a:ext uri="{FF2B5EF4-FFF2-40B4-BE49-F238E27FC236}">
                <a16:creationId xmlns:a16="http://schemas.microsoft.com/office/drawing/2014/main" id="{4E3ECBA8-F72D-9445-91E3-11F80A2EC468}"/>
              </a:ext>
            </a:extLst>
          </p:cNvPr>
          <p:cNvSpPr txBox="1">
            <a:spLocks noChangeArrowheads="1"/>
          </p:cNvSpPr>
          <p:nvPr/>
        </p:nvSpPr>
        <p:spPr bwMode="auto">
          <a:xfrm>
            <a:off x="2500313" y="819151"/>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20000"/>
              </a:spcBef>
              <a:buClr>
                <a:schemeClr val="folHlink"/>
              </a:buClr>
              <a:buSzPct val="60000"/>
              <a:buFont typeface="Wingdings" pitchFamily="2" charset="2"/>
              <a:buNone/>
            </a:pPr>
            <a:r>
              <a:rPr lang="zh-CN" altLang="en-US" sz="3200" b="0">
                <a:solidFill>
                  <a:schemeClr val="tx1"/>
                </a:solidFill>
                <a:latin typeface="Tahoma" panose="020B0604030504040204" pitchFamily="34" charset="0"/>
                <a:ea typeface="Hei Regular" pitchFamily="2" charset="-122"/>
              </a:rPr>
              <a:t>派生类</a:t>
            </a:r>
            <a:r>
              <a:rPr lang="en-US" altLang="zh-CN" sz="3200" b="0">
                <a:solidFill>
                  <a:schemeClr val="tx1"/>
                </a:solidFill>
                <a:latin typeface="Tahoma" panose="020B0604030504040204" pitchFamily="34" charset="0"/>
                <a:ea typeface="Hei Regular" pitchFamily="2" charset="-122"/>
              </a:rPr>
              <a:t>C</a:t>
            </a:r>
            <a:r>
              <a:rPr lang="zh-CN" altLang="en-US" sz="3200" b="0">
                <a:solidFill>
                  <a:schemeClr val="tx1"/>
                </a:solidFill>
                <a:latin typeface="Tahoma" panose="020B0604030504040204" pitchFamily="34" charset="0"/>
                <a:ea typeface="Hei Regular" pitchFamily="2" charset="-122"/>
              </a:rPr>
              <a:t>的对象的存储结构示意图：</a:t>
            </a:r>
          </a:p>
        </p:txBody>
      </p:sp>
      <p:grpSp>
        <p:nvGrpSpPr>
          <p:cNvPr id="161798" name="Group 31">
            <a:extLst>
              <a:ext uri="{FF2B5EF4-FFF2-40B4-BE49-F238E27FC236}">
                <a16:creationId xmlns:a16="http://schemas.microsoft.com/office/drawing/2014/main" id="{5D61EA88-66D5-2D4D-82CB-EE064F0AAEAA}"/>
              </a:ext>
            </a:extLst>
          </p:cNvPr>
          <p:cNvGrpSpPr>
            <a:grpSpLocks/>
          </p:cNvGrpSpPr>
          <p:nvPr/>
        </p:nvGrpSpPr>
        <p:grpSpPr bwMode="auto">
          <a:xfrm>
            <a:off x="3930650" y="1589088"/>
            <a:ext cx="6629400" cy="3352800"/>
            <a:chOff x="1008" y="1440"/>
            <a:chExt cx="4176" cy="2112"/>
          </a:xfrm>
        </p:grpSpPr>
        <p:sp>
          <p:nvSpPr>
            <p:cNvPr id="45" name="Freeform 5">
              <a:extLst>
                <a:ext uri="{FF2B5EF4-FFF2-40B4-BE49-F238E27FC236}">
                  <a16:creationId xmlns:a16="http://schemas.microsoft.com/office/drawing/2014/main" id="{7E8BB26A-7AE9-CA43-9F2D-3E423ACDD3EA}"/>
                </a:ext>
              </a:extLst>
            </p:cNvPr>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6" name="Line 8">
              <a:extLst>
                <a:ext uri="{FF2B5EF4-FFF2-40B4-BE49-F238E27FC236}">
                  <a16:creationId xmlns:a16="http://schemas.microsoft.com/office/drawing/2014/main" id="{8318287A-9BC6-E345-A8CB-459AA5D2949D}"/>
                </a:ext>
              </a:extLst>
            </p:cNvPr>
            <p:cNvSpPr>
              <a:spLocks noChangeShapeType="1"/>
            </p:cNvSpPr>
            <p:nvPr/>
          </p:nvSpPr>
          <p:spPr bwMode="auto">
            <a:xfrm>
              <a:off x="1920" y="1440"/>
              <a:ext cx="0" cy="2112"/>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7" name="Line 9">
              <a:extLst>
                <a:ext uri="{FF2B5EF4-FFF2-40B4-BE49-F238E27FC236}">
                  <a16:creationId xmlns:a16="http://schemas.microsoft.com/office/drawing/2014/main" id="{A8C7DA65-63CC-9041-B6AD-28B556222469}"/>
                </a:ext>
              </a:extLst>
            </p:cNvPr>
            <p:cNvSpPr>
              <a:spLocks noChangeShapeType="1"/>
            </p:cNvSpPr>
            <p:nvPr/>
          </p:nvSpPr>
          <p:spPr bwMode="auto">
            <a:xfrm>
              <a:off x="1008" y="3156"/>
              <a:ext cx="2976"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8" name="Line 10">
              <a:extLst>
                <a:ext uri="{FF2B5EF4-FFF2-40B4-BE49-F238E27FC236}">
                  <a16:creationId xmlns:a16="http://schemas.microsoft.com/office/drawing/2014/main" id="{E5D51C9A-CBBC-C642-AA8D-1D6759CE7556}"/>
                </a:ext>
              </a:extLst>
            </p:cNvPr>
            <p:cNvSpPr>
              <a:spLocks noChangeShapeType="1"/>
            </p:cNvSpPr>
            <p:nvPr/>
          </p:nvSpPr>
          <p:spPr bwMode="auto">
            <a:xfrm>
              <a:off x="1008" y="2736"/>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9" name="Line 11">
              <a:extLst>
                <a:ext uri="{FF2B5EF4-FFF2-40B4-BE49-F238E27FC236}">
                  <a16:creationId xmlns:a16="http://schemas.microsoft.com/office/drawing/2014/main" id="{EF1F3F30-B472-9247-8092-44C8D6EF4FC7}"/>
                </a:ext>
              </a:extLst>
            </p:cNvPr>
            <p:cNvSpPr>
              <a:spLocks noChangeShapeType="1"/>
            </p:cNvSpPr>
            <p:nvPr/>
          </p:nvSpPr>
          <p:spPr bwMode="auto">
            <a:xfrm>
              <a:off x="1008" y="2304"/>
              <a:ext cx="2928"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0" name="Line 12">
              <a:extLst>
                <a:ext uri="{FF2B5EF4-FFF2-40B4-BE49-F238E27FC236}">
                  <a16:creationId xmlns:a16="http://schemas.microsoft.com/office/drawing/2014/main" id="{36099325-DE6D-2448-A5D8-17C372719034}"/>
                </a:ext>
              </a:extLst>
            </p:cNvPr>
            <p:cNvSpPr>
              <a:spLocks noChangeShapeType="1"/>
            </p:cNvSpPr>
            <p:nvPr/>
          </p:nvSpPr>
          <p:spPr bwMode="auto">
            <a:xfrm>
              <a:off x="1008" y="1860"/>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1" name="Text Box 13">
              <a:extLst>
                <a:ext uri="{FF2B5EF4-FFF2-40B4-BE49-F238E27FC236}">
                  <a16:creationId xmlns:a16="http://schemas.microsoft.com/office/drawing/2014/main" id="{83EB713A-EE6E-C34E-80FE-A803D28FB02B}"/>
                </a:ext>
              </a:extLst>
            </p:cNvPr>
            <p:cNvSpPr txBox="1">
              <a:spLocks noChangeArrowheads="1"/>
            </p:cNvSpPr>
            <p:nvPr/>
          </p:nvSpPr>
          <p:spPr bwMode="auto">
            <a:xfrm>
              <a:off x="1098" y="1488"/>
              <a:ext cx="68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2" name="Text Box 14">
              <a:extLst>
                <a:ext uri="{FF2B5EF4-FFF2-40B4-BE49-F238E27FC236}">
                  <a16:creationId xmlns:a16="http://schemas.microsoft.com/office/drawing/2014/main" id="{5F1C7223-2092-8346-98E1-857E61FDC2F4}"/>
                </a:ext>
              </a:extLst>
            </p:cNvPr>
            <p:cNvSpPr txBox="1">
              <a:spLocks noChangeArrowheads="1"/>
            </p:cNvSpPr>
            <p:nvPr/>
          </p:nvSpPr>
          <p:spPr bwMode="auto">
            <a:xfrm>
              <a:off x="1102" y="1920"/>
              <a:ext cx="726"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var1</a:t>
              </a:r>
            </a:p>
          </p:txBody>
        </p:sp>
        <p:sp>
          <p:nvSpPr>
            <p:cNvPr id="53" name="Text Box 15">
              <a:extLst>
                <a:ext uri="{FF2B5EF4-FFF2-40B4-BE49-F238E27FC236}">
                  <a16:creationId xmlns:a16="http://schemas.microsoft.com/office/drawing/2014/main" id="{7C92EB4B-E84F-554C-B324-01ABA2C10229}"/>
                </a:ext>
              </a:extLst>
            </p:cNvPr>
            <p:cNvSpPr txBox="1">
              <a:spLocks noChangeArrowheads="1"/>
            </p:cNvSpPr>
            <p:nvPr/>
          </p:nvSpPr>
          <p:spPr bwMode="auto">
            <a:xfrm>
              <a:off x="1103" y="2352"/>
              <a:ext cx="63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4" name="Text Box 16">
              <a:extLst>
                <a:ext uri="{FF2B5EF4-FFF2-40B4-BE49-F238E27FC236}">
                  <a16:creationId xmlns:a16="http://schemas.microsoft.com/office/drawing/2014/main" id="{E3F58B8C-06EB-9747-BB6B-E00BADC3505E}"/>
                </a:ext>
              </a:extLst>
            </p:cNvPr>
            <p:cNvSpPr txBox="1">
              <a:spLocks noChangeArrowheads="1"/>
            </p:cNvSpPr>
            <p:nvPr/>
          </p:nvSpPr>
          <p:spPr bwMode="auto">
            <a:xfrm>
              <a:off x="1111" y="2784"/>
              <a:ext cx="631"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var2</a:t>
              </a:r>
            </a:p>
          </p:txBody>
        </p:sp>
        <p:sp>
          <p:nvSpPr>
            <p:cNvPr id="55" name="Text Box 17">
              <a:extLst>
                <a:ext uri="{FF2B5EF4-FFF2-40B4-BE49-F238E27FC236}">
                  <a16:creationId xmlns:a16="http://schemas.microsoft.com/office/drawing/2014/main" id="{AB133669-6661-E246-A60F-1E47FAAF6898}"/>
                </a:ext>
              </a:extLst>
            </p:cNvPr>
            <p:cNvSpPr txBox="1">
              <a:spLocks noChangeArrowheads="1"/>
            </p:cNvSpPr>
            <p:nvPr/>
          </p:nvSpPr>
          <p:spPr bwMode="auto">
            <a:xfrm>
              <a:off x="1143" y="3216"/>
              <a:ext cx="594"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a:t>
              </a:r>
            </a:p>
          </p:txBody>
        </p:sp>
        <p:sp>
          <p:nvSpPr>
            <p:cNvPr id="56" name="Line 19">
              <a:extLst>
                <a:ext uri="{FF2B5EF4-FFF2-40B4-BE49-F238E27FC236}">
                  <a16:creationId xmlns:a16="http://schemas.microsoft.com/office/drawing/2014/main" id="{9D48E104-A663-9E45-A710-D3D8FA1A6941}"/>
                </a:ext>
              </a:extLst>
            </p:cNvPr>
            <p:cNvSpPr>
              <a:spLocks noChangeShapeType="1"/>
            </p:cNvSpPr>
            <p:nvPr/>
          </p:nvSpPr>
          <p:spPr bwMode="auto">
            <a:xfrm>
              <a:off x="2736" y="1440"/>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7" name="Line 20">
              <a:extLst>
                <a:ext uri="{FF2B5EF4-FFF2-40B4-BE49-F238E27FC236}">
                  <a16:creationId xmlns:a16="http://schemas.microsoft.com/office/drawing/2014/main" id="{523F34F4-05BC-9946-B669-90D79EF5F927}"/>
                </a:ext>
              </a:extLst>
            </p:cNvPr>
            <p:cNvSpPr>
              <a:spLocks noChangeShapeType="1"/>
            </p:cNvSpPr>
            <p:nvPr/>
          </p:nvSpPr>
          <p:spPr bwMode="auto">
            <a:xfrm>
              <a:off x="2736" y="2304"/>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8" name="Line 21">
              <a:extLst>
                <a:ext uri="{FF2B5EF4-FFF2-40B4-BE49-F238E27FC236}">
                  <a16:creationId xmlns:a16="http://schemas.microsoft.com/office/drawing/2014/main" id="{E790ABE8-9CC1-2C4A-A425-451B2E576B74}"/>
                </a:ext>
              </a:extLst>
            </p:cNvPr>
            <p:cNvSpPr>
              <a:spLocks noChangeShapeType="1"/>
            </p:cNvSpPr>
            <p:nvPr/>
          </p:nvSpPr>
          <p:spPr bwMode="auto">
            <a:xfrm>
              <a:off x="3552" y="1440"/>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9" name="Line 23">
              <a:extLst>
                <a:ext uri="{FF2B5EF4-FFF2-40B4-BE49-F238E27FC236}">
                  <a16:creationId xmlns:a16="http://schemas.microsoft.com/office/drawing/2014/main" id="{B0A55BFF-BB58-8A48-9B67-DCFE9C4961DF}"/>
                </a:ext>
              </a:extLst>
            </p:cNvPr>
            <p:cNvSpPr>
              <a:spLocks noChangeShapeType="1"/>
            </p:cNvSpPr>
            <p:nvPr/>
          </p:nvSpPr>
          <p:spPr bwMode="auto">
            <a:xfrm>
              <a:off x="3552" y="2304"/>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60" name="Line 24">
              <a:extLst>
                <a:ext uri="{FF2B5EF4-FFF2-40B4-BE49-F238E27FC236}">
                  <a16:creationId xmlns:a16="http://schemas.microsoft.com/office/drawing/2014/main" id="{2CF25FD3-20DB-9043-B409-39FEDCFAE5E7}"/>
                </a:ext>
              </a:extLst>
            </p:cNvPr>
            <p:cNvSpPr>
              <a:spLocks noChangeShapeType="1"/>
            </p:cNvSpPr>
            <p:nvPr/>
          </p:nvSpPr>
          <p:spPr bwMode="auto">
            <a:xfrm>
              <a:off x="4272" y="1440"/>
              <a:ext cx="0" cy="211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161829" name="Text Box 25">
              <a:extLst>
                <a:ext uri="{FF2B5EF4-FFF2-40B4-BE49-F238E27FC236}">
                  <a16:creationId xmlns:a16="http://schemas.microsoft.com/office/drawing/2014/main" id="{F9723BC5-5C65-1042-B36A-43F7C6E678AD}"/>
                </a:ext>
              </a:extLst>
            </p:cNvPr>
            <p:cNvSpPr txBox="1">
              <a:spLocks noChangeArrowheads="1"/>
            </p:cNvSpPr>
            <p:nvPr/>
          </p:nvSpPr>
          <p:spPr bwMode="auto">
            <a:xfrm>
              <a:off x="2100" y="1488"/>
              <a:ext cx="11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0" name="Text Box 26">
              <a:extLst>
                <a:ext uri="{FF2B5EF4-FFF2-40B4-BE49-F238E27FC236}">
                  <a16:creationId xmlns:a16="http://schemas.microsoft.com/office/drawing/2014/main" id="{8229532F-5F14-054A-B543-AB835B723E61}"/>
                </a:ext>
              </a:extLst>
            </p:cNvPr>
            <p:cNvSpPr txBox="1">
              <a:spLocks noChangeArrowheads="1"/>
            </p:cNvSpPr>
            <p:nvPr/>
          </p:nvSpPr>
          <p:spPr bwMode="auto">
            <a:xfrm>
              <a:off x="2191" y="2352"/>
              <a:ext cx="10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1" name="Text Box 27">
              <a:extLst>
                <a:ext uri="{FF2B5EF4-FFF2-40B4-BE49-F238E27FC236}">
                  <a16:creationId xmlns:a16="http://schemas.microsoft.com/office/drawing/2014/main" id="{8E756EDA-9FCE-CE40-8CDF-F8C4F1550A33}"/>
                </a:ext>
              </a:extLst>
            </p:cNvPr>
            <p:cNvSpPr txBox="1">
              <a:spLocks noChangeArrowheads="1"/>
            </p:cNvSpPr>
            <p:nvPr/>
          </p:nvSpPr>
          <p:spPr bwMode="auto">
            <a:xfrm>
              <a:off x="3168" y="1728"/>
              <a:ext cx="100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Base1</a:t>
              </a:r>
              <a:r>
                <a:rPr lang="zh-CN" altLang="en-US" sz="2000" b="0">
                  <a:solidFill>
                    <a:srgbClr val="000000"/>
                  </a:solidFill>
                  <a:latin typeface="Hei Regular" pitchFamily="2" charset="-122"/>
                  <a:ea typeface="Hei Regular" pitchFamily="2" charset="-122"/>
                </a:rPr>
                <a:t>类成员</a:t>
              </a:r>
            </a:p>
          </p:txBody>
        </p:sp>
        <p:sp>
          <p:nvSpPr>
            <p:cNvPr id="161832" name="Text Box 28">
              <a:extLst>
                <a:ext uri="{FF2B5EF4-FFF2-40B4-BE49-F238E27FC236}">
                  <a16:creationId xmlns:a16="http://schemas.microsoft.com/office/drawing/2014/main" id="{B9E38CDD-782E-D246-886D-C0AE88D50748}"/>
                </a:ext>
              </a:extLst>
            </p:cNvPr>
            <p:cNvSpPr txBox="1">
              <a:spLocks noChangeArrowheads="1"/>
            </p:cNvSpPr>
            <p:nvPr/>
          </p:nvSpPr>
          <p:spPr bwMode="auto">
            <a:xfrm>
              <a:off x="3168"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Base2</a:t>
              </a:r>
              <a:r>
                <a:rPr lang="zh-CN" altLang="en-US" sz="2000" b="0">
                  <a:solidFill>
                    <a:srgbClr val="000000"/>
                  </a:solidFill>
                  <a:latin typeface="Hei Regular" pitchFamily="2" charset="-122"/>
                  <a:ea typeface="Hei Regular" pitchFamily="2" charset="-122"/>
                </a:rPr>
                <a:t>类成员</a:t>
              </a:r>
            </a:p>
          </p:txBody>
        </p:sp>
        <p:sp>
          <p:nvSpPr>
            <p:cNvPr id="161833" name="Text Box 29">
              <a:extLst>
                <a:ext uri="{FF2B5EF4-FFF2-40B4-BE49-F238E27FC236}">
                  <a16:creationId xmlns:a16="http://schemas.microsoft.com/office/drawing/2014/main" id="{EC5E2463-840E-7441-9F20-78C6BBBCD305}"/>
                </a:ext>
              </a:extLst>
            </p:cNvPr>
            <p:cNvSpPr txBox="1">
              <a:spLocks noChangeArrowheads="1"/>
            </p:cNvSpPr>
            <p:nvPr/>
          </p:nvSpPr>
          <p:spPr bwMode="auto">
            <a:xfrm>
              <a:off x="3960" y="2304"/>
              <a:ext cx="1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latin typeface="Hei Regular" pitchFamily="2" charset="-122"/>
                  <a:ea typeface="Hei Regular" pitchFamily="2" charset="-122"/>
                </a:rPr>
                <a:t>Derived</a:t>
              </a:r>
              <a:r>
                <a:rPr lang="zh-CN" altLang="en-US" sz="2000" b="0">
                  <a:solidFill>
                    <a:srgbClr val="000000"/>
                  </a:solidFill>
                  <a:latin typeface="Hei Regular" pitchFamily="2" charset="-122"/>
                  <a:ea typeface="Hei Regular" pitchFamily="2" charset="-122"/>
                </a:rPr>
                <a:t>类对象</a:t>
              </a:r>
            </a:p>
          </p:txBody>
        </p:sp>
      </p:grpSp>
      <p:sp>
        <p:nvSpPr>
          <p:cNvPr id="161799" name="Rectangle 34">
            <a:extLst>
              <a:ext uri="{FF2B5EF4-FFF2-40B4-BE49-F238E27FC236}">
                <a16:creationId xmlns:a16="http://schemas.microsoft.com/office/drawing/2014/main" id="{49CF2677-8000-BE45-AA5A-0D7D52041507}"/>
              </a:ext>
            </a:extLst>
          </p:cNvPr>
          <p:cNvSpPr>
            <a:spLocks noChangeArrowheads="1"/>
          </p:cNvSpPr>
          <p:nvPr/>
        </p:nvSpPr>
        <p:spPr bwMode="auto">
          <a:xfrm>
            <a:off x="3048000" y="5129213"/>
            <a:ext cx="3048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a:solidFill>
                  <a:srgbClr val="424456"/>
                </a:solidFill>
                <a:latin typeface="Hei Regular" pitchFamily="2" charset="-122"/>
                <a:ea typeface="Hei Regular" pitchFamily="2" charset="-122"/>
              </a:rPr>
              <a:t>有二义性：</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Derived d;</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d.var0</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d.Base0::var0</a:t>
            </a:r>
          </a:p>
        </p:txBody>
      </p:sp>
      <p:sp>
        <p:nvSpPr>
          <p:cNvPr id="161800" name="Text Box 35">
            <a:extLst>
              <a:ext uri="{FF2B5EF4-FFF2-40B4-BE49-F238E27FC236}">
                <a16:creationId xmlns:a16="http://schemas.microsoft.com/office/drawing/2014/main" id="{6EF1AC2D-6C1F-7944-A9E2-72B6ABE9F1EE}"/>
              </a:ext>
            </a:extLst>
          </p:cNvPr>
          <p:cNvSpPr txBox="1">
            <a:spLocks noChangeArrowheads="1"/>
          </p:cNvSpPr>
          <p:nvPr/>
        </p:nvSpPr>
        <p:spPr bwMode="auto">
          <a:xfrm>
            <a:off x="6781800" y="5126039"/>
            <a:ext cx="3276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dirty="0">
                <a:latin typeface="Hei Regular" pitchFamily="2" charset="-122"/>
                <a:ea typeface="Hei Regular" pitchFamily="2" charset="-122"/>
              </a:rPr>
              <a:t>无二义性：</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d.Base1::var0</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d.Base2::var0</a:t>
            </a:r>
          </a:p>
          <a:p>
            <a:pPr eaLnBrk="1" hangingPunct="1">
              <a:spcBef>
                <a:spcPct val="50000"/>
              </a:spcBef>
            </a:pPr>
            <a:endParaRPr lang="en-US" altLang="zh-CN" sz="1800" b="0" dirty="0">
              <a:latin typeface="Microsoft YaHei Bold"/>
              <a:ea typeface="Microsoft YaHei" panose="020B0503020204020204" pitchFamily="34" charset="-122"/>
            </a:endParaRPr>
          </a:p>
        </p:txBody>
      </p:sp>
      <p:sp>
        <p:nvSpPr>
          <p:cNvPr id="161801" name="Text Box 37">
            <a:extLst>
              <a:ext uri="{FF2B5EF4-FFF2-40B4-BE49-F238E27FC236}">
                <a16:creationId xmlns:a16="http://schemas.microsoft.com/office/drawing/2014/main" id="{DD30CF13-6AFB-C94D-B34F-9AD190FDE257}"/>
              </a:ext>
            </a:extLst>
          </p:cNvPr>
          <p:cNvSpPr txBox="1">
            <a:spLocks noChangeArrowheads="1"/>
          </p:cNvSpPr>
          <p:nvPr/>
        </p:nvSpPr>
        <p:spPr bwMode="auto">
          <a:xfrm>
            <a:off x="10042525" y="6467475"/>
            <a:ext cx="611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r" eaLnBrk="1" hangingPunct="1">
              <a:lnSpc>
                <a:spcPct val="100000"/>
              </a:lnSpc>
              <a:spcBef>
                <a:spcPct val="50000"/>
              </a:spcBef>
              <a:buClrTx/>
              <a:buFontTx/>
              <a:buNone/>
            </a:pPr>
            <a:fld id="{CC9F24D0-DC08-364A-BA24-5D2C79490B30}" type="slidenum">
              <a:rPr lang="en-US" altLang="zh-CN" sz="1400" b="0">
                <a:solidFill>
                  <a:srgbClr val="000000"/>
                </a:solidFill>
                <a:latin typeface="Microsoft YaHei Bold"/>
                <a:ea typeface="Microsoft YaHei" panose="020B0503020204020204" pitchFamily="34" charset="-122"/>
              </a:rPr>
              <a:pPr algn="r" eaLnBrk="1" hangingPunct="1">
                <a:lnSpc>
                  <a:spcPct val="100000"/>
                </a:lnSpc>
                <a:spcBef>
                  <a:spcPct val="50000"/>
                </a:spcBef>
                <a:buClrTx/>
                <a:buFontTx/>
                <a:buNone/>
              </a:pPr>
              <a:t>55</a:t>
            </a:fld>
            <a:endParaRPr lang="en-US" altLang="zh-CN" sz="1400" b="0" dirty="0">
              <a:solidFill>
                <a:srgbClr val="000000"/>
              </a:solidFill>
              <a:latin typeface="Microsoft YaHei Bold"/>
              <a:ea typeface="Microsoft YaHei" panose="020B0503020204020204" pitchFamily="34" charset="-122"/>
            </a:endParaRPr>
          </a:p>
        </p:txBody>
      </p:sp>
      <p:grpSp>
        <p:nvGrpSpPr>
          <p:cNvPr id="161802" name="Group 19">
            <a:extLst>
              <a:ext uri="{FF2B5EF4-FFF2-40B4-BE49-F238E27FC236}">
                <a16:creationId xmlns:a16="http://schemas.microsoft.com/office/drawing/2014/main" id="{E0F3404D-3365-3C45-96D2-7ACDA6667D89}"/>
              </a:ext>
            </a:extLst>
          </p:cNvPr>
          <p:cNvGrpSpPr>
            <a:grpSpLocks/>
          </p:cNvGrpSpPr>
          <p:nvPr/>
        </p:nvGrpSpPr>
        <p:grpSpPr bwMode="auto">
          <a:xfrm>
            <a:off x="1524000" y="1930400"/>
            <a:ext cx="2306638" cy="1697038"/>
            <a:chOff x="3129" y="2976"/>
            <a:chExt cx="1453" cy="1069"/>
          </a:xfrm>
        </p:grpSpPr>
        <p:sp>
          <p:nvSpPr>
            <p:cNvPr id="70" name="Text Box 9">
              <a:extLst>
                <a:ext uri="{FF2B5EF4-FFF2-40B4-BE49-F238E27FC236}">
                  <a16:creationId xmlns:a16="http://schemas.microsoft.com/office/drawing/2014/main" id="{7895E74C-A98A-D54C-9B73-70F38C6E6FA0}"/>
                </a:ext>
              </a:extLst>
            </p:cNvPr>
            <p:cNvSpPr txBox="1">
              <a:spLocks noChangeArrowheads="1"/>
            </p:cNvSpPr>
            <p:nvPr/>
          </p:nvSpPr>
          <p:spPr bwMode="auto">
            <a:xfrm>
              <a:off x="3129"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1" name="Text Box 10">
              <a:extLst>
                <a:ext uri="{FF2B5EF4-FFF2-40B4-BE49-F238E27FC236}">
                  <a16:creationId xmlns:a16="http://schemas.microsoft.com/office/drawing/2014/main" id="{B7C15502-883D-134F-9E56-B6E21D17FB1B}"/>
                </a:ext>
              </a:extLst>
            </p:cNvPr>
            <p:cNvSpPr txBox="1">
              <a:spLocks noChangeArrowheads="1"/>
            </p:cNvSpPr>
            <p:nvPr/>
          </p:nvSpPr>
          <p:spPr bwMode="auto">
            <a:xfrm>
              <a:off x="3129"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Base1</a:t>
              </a:r>
            </a:p>
          </p:txBody>
        </p:sp>
        <p:sp>
          <p:nvSpPr>
            <p:cNvPr id="72" name="Text Box 11">
              <a:extLst>
                <a:ext uri="{FF2B5EF4-FFF2-40B4-BE49-F238E27FC236}">
                  <a16:creationId xmlns:a16="http://schemas.microsoft.com/office/drawing/2014/main" id="{EFAEF7F4-61B6-874A-9A3C-9E8A1BB51224}"/>
                </a:ext>
              </a:extLst>
            </p:cNvPr>
            <p:cNvSpPr txBox="1">
              <a:spLocks noChangeArrowheads="1"/>
            </p:cNvSpPr>
            <p:nvPr/>
          </p:nvSpPr>
          <p:spPr bwMode="auto">
            <a:xfrm>
              <a:off x="4014"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Base2</a:t>
              </a:r>
            </a:p>
          </p:txBody>
        </p:sp>
        <p:sp>
          <p:nvSpPr>
            <p:cNvPr id="73" name="Text Box 12">
              <a:extLst>
                <a:ext uri="{FF2B5EF4-FFF2-40B4-BE49-F238E27FC236}">
                  <a16:creationId xmlns:a16="http://schemas.microsoft.com/office/drawing/2014/main" id="{6B429B67-0E0E-CA41-B16E-A4D8EE7AF2F0}"/>
                </a:ext>
              </a:extLst>
            </p:cNvPr>
            <p:cNvSpPr txBox="1">
              <a:spLocks noChangeArrowheads="1"/>
            </p:cNvSpPr>
            <p:nvPr/>
          </p:nvSpPr>
          <p:spPr bwMode="auto">
            <a:xfrm>
              <a:off x="3492" y="3793"/>
              <a:ext cx="716"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Derived</a:t>
              </a:r>
            </a:p>
          </p:txBody>
        </p:sp>
        <p:sp>
          <p:nvSpPr>
            <p:cNvPr id="74" name="Line 13">
              <a:extLst>
                <a:ext uri="{FF2B5EF4-FFF2-40B4-BE49-F238E27FC236}">
                  <a16:creationId xmlns:a16="http://schemas.microsoft.com/office/drawing/2014/main" id="{EE418478-CCFF-A848-9B50-F61A0029BBBA}"/>
                </a:ext>
              </a:extLst>
            </p:cNvPr>
            <p:cNvSpPr>
              <a:spLocks noChangeShapeType="1"/>
            </p:cNvSpPr>
            <p:nvPr/>
          </p:nvSpPr>
          <p:spPr bwMode="auto">
            <a:xfrm flipV="1">
              <a:off x="3884" y="3657"/>
              <a:ext cx="402"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5" name="Line 14">
              <a:extLst>
                <a:ext uri="{FF2B5EF4-FFF2-40B4-BE49-F238E27FC236}">
                  <a16:creationId xmlns:a16="http://schemas.microsoft.com/office/drawing/2014/main" id="{BC3505BE-58C2-C84B-8657-A25D33268296}"/>
                </a:ext>
              </a:extLst>
            </p:cNvPr>
            <p:cNvSpPr>
              <a:spLocks noChangeShapeType="1"/>
            </p:cNvSpPr>
            <p:nvPr/>
          </p:nvSpPr>
          <p:spPr bwMode="auto">
            <a:xfrm flipH="1" flipV="1">
              <a:off x="3334" y="3657"/>
              <a:ext cx="406"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6" name="Line 16">
              <a:extLst>
                <a:ext uri="{FF2B5EF4-FFF2-40B4-BE49-F238E27FC236}">
                  <a16:creationId xmlns:a16="http://schemas.microsoft.com/office/drawing/2014/main" id="{D008DE94-8B8D-9642-B490-003DA390C978}"/>
                </a:ext>
              </a:extLst>
            </p:cNvPr>
            <p:cNvSpPr>
              <a:spLocks noChangeShapeType="1"/>
            </p:cNvSpPr>
            <p:nvPr/>
          </p:nvSpPr>
          <p:spPr bwMode="auto">
            <a:xfrm flipV="1">
              <a:off x="4256"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7" name="Text Box 17">
              <a:extLst>
                <a:ext uri="{FF2B5EF4-FFF2-40B4-BE49-F238E27FC236}">
                  <a16:creationId xmlns:a16="http://schemas.microsoft.com/office/drawing/2014/main" id="{1D287FAE-F9ED-394C-BD77-755E8897853E}"/>
                </a:ext>
              </a:extLst>
            </p:cNvPr>
            <p:cNvSpPr txBox="1">
              <a:spLocks noChangeArrowheads="1"/>
            </p:cNvSpPr>
            <p:nvPr/>
          </p:nvSpPr>
          <p:spPr bwMode="auto">
            <a:xfrm>
              <a:off x="3991"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8" name="Line 18">
              <a:extLst>
                <a:ext uri="{FF2B5EF4-FFF2-40B4-BE49-F238E27FC236}">
                  <a16:creationId xmlns:a16="http://schemas.microsoft.com/office/drawing/2014/main" id="{3A53E5EF-0C04-2E43-B53E-EAC9BDB36F9A}"/>
                </a:ext>
              </a:extLst>
            </p:cNvPr>
            <p:cNvSpPr>
              <a:spLocks noChangeShapeType="1"/>
            </p:cNvSpPr>
            <p:nvPr/>
          </p:nvSpPr>
          <p:spPr bwMode="auto">
            <a:xfrm flipV="1">
              <a:off x="3379"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grpSp>
      <p:cxnSp>
        <p:nvCxnSpPr>
          <p:cNvPr id="42" name="直线连接符 41">
            <a:extLst>
              <a:ext uri="{FF2B5EF4-FFF2-40B4-BE49-F238E27FC236}">
                <a16:creationId xmlns:a16="http://schemas.microsoft.com/office/drawing/2014/main" id="{BEB90415-B3F5-2C44-BDA0-31769971535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D2C1BEA8-019C-EE48-A852-6AAB3CD8C48B}"/>
              </a:ext>
            </a:extLst>
          </p:cNvPr>
          <p:cNvSpPr>
            <a:spLocks noGrp="1"/>
          </p:cNvSpPr>
          <p:nvPr>
            <p:ph type="sldNum" sz="quarter" idx="12"/>
          </p:nvPr>
        </p:nvSpPr>
        <p:spPr/>
        <p:txBody>
          <a:bodyPr/>
          <a:lstStyle/>
          <a:p>
            <a:fld id="{230B77AE-39D4-EA4E-B9B0-544F2C0079C2}" type="slidenum">
              <a:rPr lang="zh-CN" altLang="en-US" smtClean="0"/>
              <a:pPr/>
              <a:t>55</a:t>
            </a:fld>
            <a:endParaRPr lang="en-US" altLang="zh-CN"/>
          </a:p>
        </p:txBody>
      </p:sp>
    </p:spTree>
    <p:custDataLst>
      <p:tags r:id="rId1"/>
    </p:custDataLst>
    <p:extLst>
      <p:ext uri="{BB962C8B-B14F-4D97-AF65-F5344CB8AC3E}">
        <p14:creationId xmlns:p14="http://schemas.microsoft.com/office/powerpoint/2010/main" val="51739215"/>
      </p:ext>
    </p:extLst>
  </p:cSld>
  <p:clrMapOvr>
    <a:masterClrMapping/>
  </p:clrMapOvr>
  <p:transition advTm="181284"/>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328523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56</a:t>
            </a:fld>
            <a:endParaRPr lang="en-US" altLang="zh-CN"/>
          </a:p>
        </p:txBody>
      </p:sp>
    </p:spTree>
    <p:extLst>
      <p:ext uri="{BB962C8B-B14F-4D97-AF65-F5344CB8AC3E}">
        <p14:creationId xmlns:p14="http://schemas.microsoft.com/office/powerpoint/2010/main" val="2938524938"/>
      </p:ext>
    </p:extLst>
  </p:cSld>
  <p:clrMapOvr>
    <a:masterClrMapping/>
  </p:clrMapOvr>
  <p:transition advTm="5975"/>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45">
            <a:extLst>
              <a:ext uri="{FF2B5EF4-FFF2-40B4-BE49-F238E27FC236}">
                <a16:creationId xmlns:a16="http://schemas.microsoft.com/office/drawing/2014/main" id="{FDE18973-E197-9840-BA49-B979CA324E1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sp>
        <p:nvSpPr>
          <p:cNvPr id="155650" name="内容占位符 2">
            <a:extLst>
              <a:ext uri="{FF2B5EF4-FFF2-40B4-BE49-F238E27FC236}">
                <a16:creationId xmlns:a16="http://schemas.microsoft.com/office/drawing/2014/main" id="{E7992BA1-5943-C648-9ECC-1A7A6E52FD0F}"/>
              </a:ext>
            </a:extLst>
          </p:cNvPr>
          <p:cNvSpPr>
            <a:spLocks noGrp="1"/>
          </p:cNvSpPr>
          <p:nvPr>
            <p:ph idx="1"/>
          </p:nvPr>
        </p:nvSpPr>
        <p:spPr/>
        <p:txBody>
          <a:bodyPr>
            <a:normAutofit fontScale="92500" lnSpcReduction="20000"/>
          </a:bodyPr>
          <a:lstStyle/>
          <a:p>
            <a:pPr eaLnBrk="1" hangingPunct="1">
              <a:spcBef>
                <a:spcPct val="0"/>
              </a:spcBef>
              <a:defRPr/>
            </a:pPr>
            <a:r>
              <a:rPr lang="zh-CN" altLang="en-US"/>
              <a:t>虚基类的引入</a:t>
            </a:r>
          </a:p>
          <a:p>
            <a:pPr lvl="1" eaLnBrk="1" hangingPunct="1">
              <a:spcBef>
                <a:spcPct val="0"/>
              </a:spcBef>
              <a:defRPr/>
            </a:pPr>
            <a:r>
              <a:rPr lang="zh-CN" altLang="en-US"/>
              <a:t>用于有共同基类的场合</a:t>
            </a:r>
          </a:p>
          <a:p>
            <a:pPr eaLnBrk="1" hangingPunct="1">
              <a:spcBef>
                <a:spcPct val="0"/>
              </a:spcBef>
              <a:defRPr/>
            </a:pPr>
            <a:r>
              <a:rPr lang="zh-CN" altLang="en-US"/>
              <a:t>声明</a:t>
            </a:r>
          </a:p>
          <a:p>
            <a:pPr lvl="1" eaLnBrk="1" hangingPunct="1">
              <a:spcBef>
                <a:spcPct val="0"/>
              </a:spcBef>
              <a:defRPr/>
            </a:pPr>
            <a:r>
              <a:rPr lang="zh-CN" altLang="en-US"/>
              <a:t>以</a:t>
            </a:r>
            <a:r>
              <a:rPr lang="en-US" altLang="zh-CN"/>
              <a:t>virtual</a:t>
            </a:r>
            <a:r>
              <a:rPr lang="zh-CN" altLang="en-US"/>
              <a:t>修饰说明基类</a:t>
            </a:r>
            <a:br>
              <a:rPr lang="zh-CN" altLang="en-US"/>
            </a:br>
            <a:r>
              <a:rPr lang="zh-CN" altLang="en-US"/>
              <a:t>例：</a:t>
            </a:r>
            <a:r>
              <a:rPr lang="en-US" altLang="zh-CN"/>
              <a:t>class B1:virtual public B</a:t>
            </a:r>
          </a:p>
          <a:p>
            <a:pPr eaLnBrk="1" hangingPunct="1">
              <a:spcBef>
                <a:spcPct val="0"/>
              </a:spcBef>
              <a:defRPr/>
            </a:pPr>
            <a:r>
              <a:rPr lang="zh-CN" altLang="en-US"/>
              <a:t>作用</a:t>
            </a:r>
          </a:p>
          <a:p>
            <a:pPr lvl="1" eaLnBrk="1" hangingPunct="1">
              <a:spcBef>
                <a:spcPct val="0"/>
              </a:spcBef>
              <a:defRPr/>
            </a:pPr>
            <a:r>
              <a:rPr lang="zh-CN" altLang="en-US"/>
              <a:t>主要用来解决多继承时可能发生的对同一基类继承多次而产生的二义性问题</a:t>
            </a:r>
            <a:endParaRPr lang="en-US" altLang="zh-CN"/>
          </a:p>
          <a:p>
            <a:pPr lvl="1" eaLnBrk="1" hangingPunct="1">
              <a:spcBef>
                <a:spcPct val="0"/>
              </a:spcBef>
              <a:defRPr/>
            </a:pPr>
            <a:r>
              <a:rPr lang="zh-CN" altLang="en-US"/>
              <a:t>为最远的派生类提供唯一的基类成员，而不重复产生多次拷贝</a:t>
            </a:r>
          </a:p>
          <a:p>
            <a:pPr eaLnBrk="1" hangingPunct="1">
              <a:spcBef>
                <a:spcPct val="0"/>
              </a:spcBef>
              <a:defRPr/>
            </a:pPr>
            <a:r>
              <a:rPr lang="zh-CN" altLang="en-US"/>
              <a:t>注意：</a:t>
            </a:r>
          </a:p>
          <a:p>
            <a:pPr lvl="1" eaLnBrk="1" hangingPunct="1">
              <a:spcBef>
                <a:spcPct val="0"/>
              </a:spcBef>
              <a:defRPr/>
            </a:pPr>
            <a:r>
              <a:rPr lang="zh-CN" altLang="en-US"/>
              <a:t>在第一级继承时就要将共同基类设计为虚基类</a:t>
            </a:r>
          </a:p>
        </p:txBody>
      </p:sp>
      <p:cxnSp>
        <p:nvCxnSpPr>
          <p:cNvPr id="4" name="直线连接符 3">
            <a:extLst>
              <a:ext uri="{FF2B5EF4-FFF2-40B4-BE49-F238E27FC236}">
                <a16:creationId xmlns:a16="http://schemas.microsoft.com/office/drawing/2014/main" id="{2612BA6F-71AB-6646-8A83-B296CAABD496}"/>
              </a:ext>
            </a:extLst>
          </p:cNvPr>
          <p:cNvCxnSpPr>
            <a:cxnSpLocks/>
          </p:cNvCxnSpPr>
          <p:nvPr/>
        </p:nvCxnSpPr>
        <p:spPr>
          <a:xfrm>
            <a:off x="1524000" y="-26988"/>
            <a:ext cx="9144000" cy="68580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6E2AC5B-4A93-3C4C-8273-978DB072420A}"/>
              </a:ext>
            </a:extLst>
          </p:cNvPr>
          <p:cNvSpPr>
            <a:spLocks noGrp="1"/>
          </p:cNvSpPr>
          <p:nvPr>
            <p:ph type="sldNum" sz="quarter" idx="12"/>
          </p:nvPr>
        </p:nvSpPr>
        <p:spPr/>
        <p:txBody>
          <a:bodyPr/>
          <a:lstStyle/>
          <a:p>
            <a:fld id="{230B77AE-39D4-EA4E-B9B0-544F2C0079C2}" type="slidenum">
              <a:rPr lang="zh-CN" altLang="en-US" smtClean="0"/>
              <a:pPr/>
              <a:t>57</a:t>
            </a:fld>
            <a:endParaRPr lang="en-US" altLang="zh-CN"/>
          </a:p>
        </p:txBody>
      </p:sp>
    </p:spTree>
    <p:custDataLst>
      <p:tags r:id="rId1"/>
    </p:custDataLst>
    <p:extLst>
      <p:ext uri="{BB962C8B-B14F-4D97-AF65-F5344CB8AC3E}">
        <p14:creationId xmlns:p14="http://schemas.microsoft.com/office/powerpoint/2010/main" val="2000754530"/>
      </p:ext>
    </p:extLst>
  </p:cSld>
  <p:clrMapOvr>
    <a:masterClrMapping/>
  </p:clrMapOvr>
  <p:transition advTm="181284"/>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AutoShape 99">
            <a:extLst>
              <a:ext uri="{FF2B5EF4-FFF2-40B4-BE49-F238E27FC236}">
                <a16:creationId xmlns:a16="http://schemas.microsoft.com/office/drawing/2014/main" id="{B0BDADD6-CCD1-884B-AE3B-2849F3BCA87B}"/>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0CFC769-90BB-CF4D-A849-68BA90569A01}"/>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7939" name="Rectangle 45">
            <a:extLst>
              <a:ext uri="{FF2B5EF4-FFF2-40B4-BE49-F238E27FC236}">
                <a16:creationId xmlns:a16="http://schemas.microsoft.com/office/drawing/2014/main" id="{3A4A3F6F-584E-BD47-8D55-DCCBB47D3031}"/>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sp>
        <p:nvSpPr>
          <p:cNvPr id="2" name="内容占位符 1">
            <a:extLst>
              <a:ext uri="{FF2B5EF4-FFF2-40B4-BE49-F238E27FC236}">
                <a16:creationId xmlns:a16="http://schemas.microsoft.com/office/drawing/2014/main" id="{7173937D-5A09-0348-AB4B-82FE32FF3B4A}"/>
              </a:ext>
            </a:extLst>
          </p:cNvPr>
          <p:cNvSpPr>
            <a:spLocks noGrp="1"/>
          </p:cNvSpPr>
          <p:nvPr>
            <p:ph idx="1"/>
          </p:nvPr>
        </p:nvSpPr>
        <p:spPr/>
        <p:txBody>
          <a:bodyPr/>
          <a:lstStyle/>
          <a:p>
            <a:endParaRPr kumimoji="1" lang="zh-CN" altLang="en-US"/>
          </a:p>
        </p:txBody>
      </p:sp>
      <p:grpSp>
        <p:nvGrpSpPr>
          <p:cNvPr id="167940" name="Group 96">
            <a:extLst>
              <a:ext uri="{FF2B5EF4-FFF2-40B4-BE49-F238E27FC236}">
                <a16:creationId xmlns:a16="http://schemas.microsoft.com/office/drawing/2014/main" id="{CCD1C76C-32C8-2C40-9861-694E20FB45DB}"/>
              </a:ext>
            </a:extLst>
          </p:cNvPr>
          <p:cNvGrpSpPr>
            <a:grpSpLocks/>
          </p:cNvGrpSpPr>
          <p:nvPr/>
        </p:nvGrpSpPr>
        <p:grpSpPr bwMode="auto">
          <a:xfrm>
            <a:off x="3079750" y="1916113"/>
            <a:ext cx="6400800" cy="4267200"/>
            <a:chOff x="768" y="1296"/>
            <a:chExt cx="4272" cy="2688"/>
          </a:xfrm>
        </p:grpSpPr>
        <p:sp>
          <p:nvSpPr>
            <p:cNvPr id="167945" name="Text Box 65">
              <a:extLst>
                <a:ext uri="{FF2B5EF4-FFF2-40B4-BE49-F238E27FC236}">
                  <a16:creationId xmlns:a16="http://schemas.microsoft.com/office/drawing/2014/main" id="{F7F06BB4-C83E-CD4D-AE10-9A67B90ACC91}"/>
                </a:ext>
              </a:extLst>
            </p:cNvPr>
            <p:cNvSpPr txBox="1">
              <a:spLocks noChangeArrowheads="1"/>
            </p:cNvSpPr>
            <p:nvPr/>
          </p:nvSpPr>
          <p:spPr bwMode="auto">
            <a:xfrm>
              <a:off x="3580" y="2038"/>
              <a:ext cx="1460"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endParaRPr lang="zh-CN" altLang="en-US" sz="1600" b="0" dirty="0">
                <a:solidFill>
                  <a:srgbClr val="0000FF"/>
                </a:solidFill>
                <a:latin typeface="Microsoft YaHei Bold"/>
                <a:ea typeface="Microsoft YaHei" panose="020B0503020204020204" pitchFamily="34" charset="-122"/>
              </a:endParaRP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46" name="Text Box 66">
              <a:extLst>
                <a:ext uri="{FF2B5EF4-FFF2-40B4-BE49-F238E27FC236}">
                  <a16:creationId xmlns:a16="http://schemas.microsoft.com/office/drawing/2014/main" id="{AB7F9FC3-AA45-5A48-86E5-A65C0F2D1728}"/>
                </a:ext>
              </a:extLst>
            </p:cNvPr>
            <p:cNvSpPr txBox="1">
              <a:spLocks noChangeArrowheads="1"/>
            </p:cNvSpPr>
            <p:nvPr/>
          </p:nvSpPr>
          <p:spPr bwMode="auto">
            <a:xfrm>
              <a:off x="3579" y="2277"/>
              <a:ext cx="1461" cy="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Base0::var0:int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Base1::var1:int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Base2::var2:int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var :int</a:t>
              </a:r>
            </a:p>
          </p:txBody>
        </p:sp>
        <p:sp>
          <p:nvSpPr>
            <p:cNvPr id="167947" name="Text Box 67">
              <a:extLst>
                <a:ext uri="{FF2B5EF4-FFF2-40B4-BE49-F238E27FC236}">
                  <a16:creationId xmlns:a16="http://schemas.microsoft.com/office/drawing/2014/main" id="{00A8AF52-6834-6A43-940B-EE1C04D7C0D7}"/>
                </a:ext>
              </a:extLst>
            </p:cNvPr>
            <p:cNvSpPr txBox="1">
              <a:spLocks noChangeArrowheads="1"/>
            </p:cNvSpPr>
            <p:nvPr/>
          </p:nvSpPr>
          <p:spPr bwMode="auto">
            <a:xfrm>
              <a:off x="3573" y="2941"/>
              <a:ext cx="1459" cy="6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Base0::fun0():void</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fun():void</a:t>
              </a:r>
            </a:p>
          </p:txBody>
        </p:sp>
        <p:grpSp>
          <p:nvGrpSpPr>
            <p:cNvPr id="167948" name="Group 68">
              <a:extLst>
                <a:ext uri="{FF2B5EF4-FFF2-40B4-BE49-F238E27FC236}">
                  <a16:creationId xmlns:a16="http://schemas.microsoft.com/office/drawing/2014/main" id="{5F7785A7-326C-A94B-82D2-0FEC8B3F9614}"/>
                </a:ext>
              </a:extLst>
            </p:cNvPr>
            <p:cNvGrpSpPr>
              <a:grpSpLocks/>
            </p:cNvGrpSpPr>
            <p:nvPr/>
          </p:nvGrpSpPr>
          <p:grpSpPr bwMode="auto">
            <a:xfrm>
              <a:off x="768" y="2325"/>
              <a:ext cx="1059" cy="606"/>
              <a:chOff x="6978" y="7732"/>
              <a:chExt cx="1816" cy="1665"/>
            </a:xfrm>
          </p:grpSpPr>
          <p:sp>
            <p:nvSpPr>
              <p:cNvPr id="167972" name="Text Box 69">
                <a:extLst>
                  <a:ext uri="{FF2B5EF4-FFF2-40B4-BE49-F238E27FC236}">
                    <a16:creationId xmlns:a16="http://schemas.microsoft.com/office/drawing/2014/main" id="{D18C0EF9-8BB3-1046-89D6-32CF5B27CB46}"/>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a:t>
                </a: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73" name="Text Box 70">
                <a:extLst>
                  <a:ext uri="{FF2B5EF4-FFF2-40B4-BE49-F238E27FC236}">
                    <a16:creationId xmlns:a16="http://schemas.microsoft.com/office/drawing/2014/main" id="{AF497B3C-D017-574B-83FE-98AD7BDE6B3A}"/>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var1 : int</a:t>
                </a:r>
              </a:p>
            </p:txBody>
          </p:sp>
          <p:sp>
            <p:nvSpPr>
              <p:cNvPr id="167974" name="Text Box 71">
                <a:extLst>
                  <a:ext uri="{FF2B5EF4-FFF2-40B4-BE49-F238E27FC236}">
                    <a16:creationId xmlns:a16="http://schemas.microsoft.com/office/drawing/2014/main" id="{8E27109B-49B8-8446-8671-C6632A623B1E}"/>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49" name="Group 72">
              <a:extLst>
                <a:ext uri="{FF2B5EF4-FFF2-40B4-BE49-F238E27FC236}">
                  <a16:creationId xmlns:a16="http://schemas.microsoft.com/office/drawing/2014/main" id="{CD845188-6FDE-A842-9B93-D7BACB7BF2E9}"/>
                </a:ext>
              </a:extLst>
            </p:cNvPr>
            <p:cNvGrpSpPr>
              <a:grpSpLocks/>
            </p:cNvGrpSpPr>
            <p:nvPr/>
          </p:nvGrpSpPr>
          <p:grpSpPr bwMode="auto">
            <a:xfrm>
              <a:off x="2302" y="2325"/>
              <a:ext cx="1095" cy="606"/>
              <a:chOff x="6978" y="7732"/>
              <a:chExt cx="1816" cy="1665"/>
            </a:xfrm>
          </p:grpSpPr>
          <p:sp>
            <p:nvSpPr>
              <p:cNvPr id="167969" name="Text Box 73">
                <a:extLst>
                  <a:ext uri="{FF2B5EF4-FFF2-40B4-BE49-F238E27FC236}">
                    <a16:creationId xmlns:a16="http://schemas.microsoft.com/office/drawing/2014/main" id="{80514A16-8470-E843-99E7-7A194813A5FD}"/>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a:t>
                </a:r>
              </a:p>
            </p:txBody>
          </p:sp>
          <p:sp>
            <p:nvSpPr>
              <p:cNvPr id="167970" name="Text Box 74">
                <a:extLst>
                  <a:ext uri="{FF2B5EF4-FFF2-40B4-BE49-F238E27FC236}">
                    <a16:creationId xmlns:a16="http://schemas.microsoft.com/office/drawing/2014/main" id="{7B7ADF55-CFF0-FC4F-987F-B2B1224B0DB9}"/>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var2 : int</a:t>
                </a:r>
              </a:p>
            </p:txBody>
          </p:sp>
          <p:sp>
            <p:nvSpPr>
              <p:cNvPr id="167971" name="Text Box 75">
                <a:extLst>
                  <a:ext uri="{FF2B5EF4-FFF2-40B4-BE49-F238E27FC236}">
                    <a16:creationId xmlns:a16="http://schemas.microsoft.com/office/drawing/2014/main" id="{B5A0788C-A7C2-7048-9ECF-21AC470957A1}"/>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50" name="Group 76">
              <a:extLst>
                <a:ext uri="{FF2B5EF4-FFF2-40B4-BE49-F238E27FC236}">
                  <a16:creationId xmlns:a16="http://schemas.microsoft.com/office/drawing/2014/main" id="{58013393-695E-5E4C-8563-F8C892CF434E}"/>
                </a:ext>
              </a:extLst>
            </p:cNvPr>
            <p:cNvGrpSpPr>
              <a:grpSpLocks/>
            </p:cNvGrpSpPr>
            <p:nvPr/>
          </p:nvGrpSpPr>
          <p:grpSpPr bwMode="auto">
            <a:xfrm>
              <a:off x="1535" y="3372"/>
              <a:ext cx="1168" cy="606"/>
              <a:chOff x="6978" y="7732"/>
              <a:chExt cx="1816" cy="1665"/>
            </a:xfrm>
          </p:grpSpPr>
          <p:sp>
            <p:nvSpPr>
              <p:cNvPr id="167966" name="Text Box 77">
                <a:extLst>
                  <a:ext uri="{FF2B5EF4-FFF2-40B4-BE49-F238E27FC236}">
                    <a16:creationId xmlns:a16="http://schemas.microsoft.com/office/drawing/2014/main" id="{9609B753-E109-C842-9762-91020D412885}"/>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p>
            </p:txBody>
          </p:sp>
          <p:sp>
            <p:nvSpPr>
              <p:cNvPr id="167967" name="Text Box 78">
                <a:extLst>
                  <a:ext uri="{FF2B5EF4-FFF2-40B4-BE49-F238E27FC236}">
                    <a16:creationId xmlns:a16="http://schemas.microsoft.com/office/drawing/2014/main" id="{2485E94B-CDE4-034B-8F27-D594F5EF5648}"/>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 : int</a:t>
                </a:r>
              </a:p>
            </p:txBody>
          </p:sp>
          <p:sp>
            <p:nvSpPr>
              <p:cNvPr id="167968" name="Text Box 79">
                <a:extLst>
                  <a:ext uri="{FF2B5EF4-FFF2-40B4-BE49-F238E27FC236}">
                    <a16:creationId xmlns:a16="http://schemas.microsoft.com/office/drawing/2014/main" id="{6D7FF5D8-CAC5-CD4E-AD0E-650656709EA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 : void</a:t>
                </a:r>
              </a:p>
            </p:txBody>
          </p:sp>
        </p:grpSp>
        <p:sp>
          <p:nvSpPr>
            <p:cNvPr id="167951" name="AutoShape 80">
              <a:extLst>
                <a:ext uri="{FF2B5EF4-FFF2-40B4-BE49-F238E27FC236}">
                  <a16:creationId xmlns:a16="http://schemas.microsoft.com/office/drawing/2014/main" id="{9F04F840-E1E7-A649-A43E-F99B75914B5B}"/>
                </a:ext>
              </a:extLst>
            </p:cNvPr>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2" name="AutoShape 81">
              <a:extLst>
                <a:ext uri="{FF2B5EF4-FFF2-40B4-BE49-F238E27FC236}">
                  <a16:creationId xmlns:a16="http://schemas.microsoft.com/office/drawing/2014/main" id="{24720C59-AFEA-C44D-A773-55B8D065A98B}"/>
                </a:ext>
              </a:extLst>
            </p:cNvPr>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3" name="Line 82">
              <a:extLst>
                <a:ext uri="{FF2B5EF4-FFF2-40B4-BE49-F238E27FC236}">
                  <a16:creationId xmlns:a16="http://schemas.microsoft.com/office/drawing/2014/main" id="{24818DA6-D4D0-5E4B-B348-876FFFA42DA2}"/>
                </a:ext>
              </a:extLst>
            </p:cNvPr>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4" name="Line 83">
              <a:extLst>
                <a:ext uri="{FF2B5EF4-FFF2-40B4-BE49-F238E27FC236}">
                  <a16:creationId xmlns:a16="http://schemas.microsoft.com/office/drawing/2014/main" id="{A0EE8161-9AF1-5A45-B48E-56DEF09C09C8}"/>
                </a:ext>
              </a:extLst>
            </p:cNvPr>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5" name="Line 84">
              <a:extLst>
                <a:ext uri="{FF2B5EF4-FFF2-40B4-BE49-F238E27FC236}">
                  <a16:creationId xmlns:a16="http://schemas.microsoft.com/office/drawing/2014/main" id="{343F6DBA-D860-1141-90E1-A50B87E5B7F7}"/>
                </a:ext>
              </a:extLst>
            </p:cNvPr>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6" name="Line 85">
              <a:extLst>
                <a:ext uri="{FF2B5EF4-FFF2-40B4-BE49-F238E27FC236}">
                  <a16:creationId xmlns:a16="http://schemas.microsoft.com/office/drawing/2014/main" id="{7F954705-202F-BB49-80E1-165EF277E147}"/>
                </a:ext>
              </a:extLst>
            </p:cNvPr>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nvGrpSpPr>
            <p:cNvPr id="167957" name="Group 86">
              <a:extLst>
                <a:ext uri="{FF2B5EF4-FFF2-40B4-BE49-F238E27FC236}">
                  <a16:creationId xmlns:a16="http://schemas.microsoft.com/office/drawing/2014/main" id="{B7267205-0367-734E-85BC-2261131198DA}"/>
                </a:ext>
              </a:extLst>
            </p:cNvPr>
            <p:cNvGrpSpPr>
              <a:grpSpLocks/>
            </p:cNvGrpSpPr>
            <p:nvPr/>
          </p:nvGrpSpPr>
          <p:grpSpPr bwMode="auto">
            <a:xfrm>
              <a:off x="1316" y="1291"/>
              <a:ext cx="1789" cy="606"/>
              <a:chOff x="6978" y="7732"/>
              <a:chExt cx="1816" cy="1665"/>
            </a:xfrm>
          </p:grpSpPr>
          <p:sp>
            <p:nvSpPr>
              <p:cNvPr id="167963" name="Text Box 87">
                <a:extLst>
                  <a:ext uri="{FF2B5EF4-FFF2-40B4-BE49-F238E27FC236}">
                    <a16:creationId xmlns:a16="http://schemas.microsoft.com/office/drawing/2014/main" id="{99463B48-D475-164E-A793-BA80C04991EA}"/>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&lt;&lt;virtual&gt;&gt; Base0</a:t>
                </a:r>
              </a:p>
            </p:txBody>
          </p:sp>
          <p:sp>
            <p:nvSpPr>
              <p:cNvPr id="167964" name="Text Box 88">
                <a:extLst>
                  <a:ext uri="{FF2B5EF4-FFF2-40B4-BE49-F238E27FC236}">
                    <a16:creationId xmlns:a16="http://schemas.microsoft.com/office/drawing/2014/main" id="{AA332C20-4684-1248-A5C5-98B847194EAD}"/>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var0 : int</a:t>
                </a:r>
              </a:p>
            </p:txBody>
          </p:sp>
          <p:sp>
            <p:nvSpPr>
              <p:cNvPr id="167965" name="Text Box 89">
                <a:extLst>
                  <a:ext uri="{FF2B5EF4-FFF2-40B4-BE49-F238E27FC236}">
                    <a16:creationId xmlns:a16="http://schemas.microsoft.com/office/drawing/2014/main" id="{4CA900AB-40FC-6445-9A3F-BDB505FCF73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fun0() : void</a:t>
                </a:r>
              </a:p>
            </p:txBody>
          </p:sp>
        </p:grpSp>
        <p:sp>
          <p:nvSpPr>
            <p:cNvPr id="167958" name="AutoShape 90">
              <a:extLst>
                <a:ext uri="{FF2B5EF4-FFF2-40B4-BE49-F238E27FC236}">
                  <a16:creationId xmlns:a16="http://schemas.microsoft.com/office/drawing/2014/main" id="{D7FD2B02-00B6-2F44-83FB-A8892FF29AED}"/>
                </a:ext>
              </a:extLst>
            </p:cNvPr>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9" name="Line 91">
              <a:extLst>
                <a:ext uri="{FF2B5EF4-FFF2-40B4-BE49-F238E27FC236}">
                  <a16:creationId xmlns:a16="http://schemas.microsoft.com/office/drawing/2014/main" id="{C117F1C0-AF32-9D42-95EE-878685D96988}"/>
                </a:ext>
              </a:extLst>
            </p:cNvPr>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0" name="Line 92">
              <a:extLst>
                <a:ext uri="{FF2B5EF4-FFF2-40B4-BE49-F238E27FC236}">
                  <a16:creationId xmlns:a16="http://schemas.microsoft.com/office/drawing/2014/main" id="{0A679E89-9258-2147-B19D-B411FCD12CCC}"/>
                </a:ext>
              </a:extLst>
            </p:cNvPr>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1" name="Line 93">
              <a:extLst>
                <a:ext uri="{FF2B5EF4-FFF2-40B4-BE49-F238E27FC236}">
                  <a16:creationId xmlns:a16="http://schemas.microsoft.com/office/drawing/2014/main" id="{605891BC-7A47-834D-B6E2-275400C99ECE}"/>
                </a:ext>
              </a:extLst>
            </p:cNvPr>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2" name="Line 94">
              <a:extLst>
                <a:ext uri="{FF2B5EF4-FFF2-40B4-BE49-F238E27FC236}">
                  <a16:creationId xmlns:a16="http://schemas.microsoft.com/office/drawing/2014/main" id="{1C38DEF9-9916-844B-8837-5190B5DA9D47}"/>
                </a:ext>
              </a:extLst>
            </p:cNvPr>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sp>
        <p:nvSpPr>
          <p:cNvPr id="167941" name="AutoShape 3148">
            <a:extLst>
              <a:ext uri="{FF2B5EF4-FFF2-40B4-BE49-F238E27FC236}">
                <a16:creationId xmlns:a16="http://schemas.microsoft.com/office/drawing/2014/main" id="{3A8E7564-4247-9E49-B051-863C0970FFC5}"/>
              </a:ext>
            </a:extLst>
          </p:cNvPr>
          <p:cNvSpPr>
            <a:spLocks noChangeArrowheads="1"/>
          </p:cNvSpPr>
          <p:nvPr/>
        </p:nvSpPr>
        <p:spPr bwMode="auto">
          <a:xfrm>
            <a:off x="2063751" y="2492376"/>
            <a:ext cx="1584325" cy="504825"/>
          </a:xfrm>
          <a:prstGeom prst="wedgeRoundRectCallout">
            <a:avLst>
              <a:gd name="adj1" fmla="val 82931"/>
              <a:gd name="adj2" fmla="val 110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2" name="AutoShape 3148">
            <a:extLst>
              <a:ext uri="{FF2B5EF4-FFF2-40B4-BE49-F238E27FC236}">
                <a16:creationId xmlns:a16="http://schemas.microsoft.com/office/drawing/2014/main" id="{21AA4042-E0C3-6C4D-9F99-D889E1D3DAF6}"/>
              </a:ext>
            </a:extLst>
          </p:cNvPr>
          <p:cNvSpPr>
            <a:spLocks noChangeArrowheads="1"/>
          </p:cNvSpPr>
          <p:nvPr/>
        </p:nvSpPr>
        <p:spPr bwMode="auto">
          <a:xfrm>
            <a:off x="6743701" y="2420939"/>
            <a:ext cx="1584325" cy="503237"/>
          </a:xfrm>
          <a:prstGeom prst="wedgeRoundRectCallout">
            <a:avLst>
              <a:gd name="adj1" fmla="val -83819"/>
              <a:gd name="adj2" fmla="val 14516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3" name="AutoShape 3148">
            <a:extLst>
              <a:ext uri="{FF2B5EF4-FFF2-40B4-BE49-F238E27FC236}">
                <a16:creationId xmlns:a16="http://schemas.microsoft.com/office/drawing/2014/main" id="{3D0A75AC-7AD6-9946-AC8E-665CDFE703A2}"/>
              </a:ext>
            </a:extLst>
          </p:cNvPr>
          <p:cNvSpPr>
            <a:spLocks noChangeArrowheads="1"/>
          </p:cNvSpPr>
          <p:nvPr/>
        </p:nvSpPr>
        <p:spPr bwMode="auto">
          <a:xfrm>
            <a:off x="6600826" y="5876925"/>
            <a:ext cx="3598863" cy="647700"/>
          </a:xfrm>
          <a:prstGeom prst="wedgeRoundRectCallout">
            <a:avLst>
              <a:gd name="adj1" fmla="val -17852"/>
              <a:gd name="adj2" fmla="val 53019"/>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FF0000"/>
                </a:solidFill>
                <a:latin typeface="Times New Roman" panose="02020603050405020304" pitchFamily="18" charset="0"/>
              </a:rPr>
              <a:t>虚基类实际上是一种类的继承关系，而不是类本身的某种特性。</a:t>
            </a:r>
          </a:p>
        </p:txBody>
      </p:sp>
      <p:cxnSp>
        <p:nvCxnSpPr>
          <p:cNvPr id="39" name="直线连接符 38">
            <a:extLst>
              <a:ext uri="{FF2B5EF4-FFF2-40B4-BE49-F238E27FC236}">
                <a16:creationId xmlns:a16="http://schemas.microsoft.com/office/drawing/2014/main" id="{14E171A2-B7E9-7A4D-88DE-F8971AC4640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F4D4C05-0B60-3645-B35C-92CEB0E43DBC}"/>
              </a:ext>
            </a:extLst>
          </p:cNvPr>
          <p:cNvSpPr>
            <a:spLocks noGrp="1"/>
          </p:cNvSpPr>
          <p:nvPr>
            <p:ph type="sldNum" sz="quarter" idx="12"/>
          </p:nvPr>
        </p:nvSpPr>
        <p:spPr/>
        <p:txBody>
          <a:bodyPr/>
          <a:lstStyle/>
          <a:p>
            <a:fld id="{230B77AE-39D4-EA4E-B9B0-544F2C0079C2}" type="slidenum">
              <a:rPr lang="zh-CN" altLang="en-US" smtClean="0"/>
              <a:pPr/>
              <a:t>58</a:t>
            </a:fld>
            <a:endParaRPr lang="en-US" altLang="zh-CN"/>
          </a:p>
        </p:txBody>
      </p:sp>
    </p:spTree>
    <p:custDataLst>
      <p:tags r:id="rId1"/>
    </p:custDataLst>
    <p:extLst>
      <p:ext uri="{BB962C8B-B14F-4D97-AF65-F5344CB8AC3E}">
        <p14:creationId xmlns:p14="http://schemas.microsoft.com/office/powerpoint/2010/main" val="3658119314"/>
      </p:ext>
    </p:extLst>
  </p:cSld>
  <p:clrMapOvr>
    <a:masterClrMapping/>
  </p:clrMapOvr>
  <p:transition advTm="181284"/>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AutoShape 99">
            <a:extLst>
              <a:ext uri="{FF2B5EF4-FFF2-40B4-BE49-F238E27FC236}">
                <a16:creationId xmlns:a16="http://schemas.microsoft.com/office/drawing/2014/main" id="{92C65742-7E08-5246-BE31-322849881264}"/>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1C5591C-26FC-CB4F-BC37-F8C70389AF68}"/>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9987" name="Rectangle 45">
            <a:extLst>
              <a:ext uri="{FF2B5EF4-FFF2-40B4-BE49-F238E27FC236}">
                <a16:creationId xmlns:a16="http://schemas.microsoft.com/office/drawing/2014/main" id="{26125F93-C527-EB4A-9499-42925CF424B8}"/>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F5FD7AA1-8A1A-6C46-8B3B-31B79CC95ACD}"/>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16885F4-1983-BE42-BD2F-35F03ED2547F}"/>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3C29ECEF-4293-1A42-ACB0-E0EB4277190A}"/>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64F234FA-6E87-CF49-BE85-25EF22ABA32D}"/>
              </a:ext>
            </a:extLst>
          </p:cNvPr>
          <p:cNvSpPr>
            <a:spLocks noGrp="1"/>
          </p:cNvSpPr>
          <p:nvPr>
            <p:ph type="sldNum" sz="quarter" idx="12"/>
          </p:nvPr>
        </p:nvSpPr>
        <p:spPr/>
        <p:txBody>
          <a:bodyPr/>
          <a:lstStyle/>
          <a:p>
            <a:fld id="{230B77AE-39D4-EA4E-B9B0-544F2C0079C2}" type="slidenum">
              <a:rPr lang="zh-CN" altLang="en-US" smtClean="0"/>
              <a:pPr/>
              <a:t>59</a:t>
            </a:fld>
            <a:endParaRPr lang="en-US" altLang="zh-CN"/>
          </a:p>
        </p:txBody>
      </p:sp>
    </p:spTree>
    <p:custDataLst>
      <p:tags r:id="rId1"/>
    </p:custDataLst>
    <p:extLst>
      <p:ext uri="{BB962C8B-B14F-4D97-AF65-F5344CB8AC3E}">
        <p14:creationId xmlns:p14="http://schemas.microsoft.com/office/powerpoint/2010/main" val="4217060059"/>
      </p:ext>
    </p:extLst>
  </p:cSld>
  <p:clrMapOvr>
    <a:masterClrMapping/>
  </p:clrMapOvr>
  <p:transition advTm="18128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249314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6</a:t>
            </a:fld>
            <a:endParaRPr lang="en-US" altLang="zh-CN"/>
          </a:p>
        </p:txBody>
      </p:sp>
    </p:spTree>
    <p:extLst>
      <p:ext uri="{BB962C8B-B14F-4D97-AF65-F5344CB8AC3E}">
        <p14:creationId xmlns:p14="http://schemas.microsoft.com/office/powerpoint/2010/main" val="4168243522"/>
      </p:ext>
    </p:extLst>
  </p:cSld>
  <p:clrMapOvr>
    <a:masterClrMapping/>
  </p:clrMapOvr>
  <p:transition advTm="5975"/>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AutoShape 99">
            <a:extLst>
              <a:ext uri="{FF2B5EF4-FFF2-40B4-BE49-F238E27FC236}">
                <a16:creationId xmlns:a16="http://schemas.microsoft.com/office/drawing/2014/main" id="{44A6BE4C-FB2E-A748-925F-D38CE1C7EF12}"/>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5722F0E-100C-C64B-9286-0718410EE134}"/>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2035" name="Rectangle 45">
            <a:extLst>
              <a:ext uri="{FF2B5EF4-FFF2-40B4-BE49-F238E27FC236}">
                <a16:creationId xmlns:a16="http://schemas.microsoft.com/office/drawing/2014/main" id="{2CC413F1-155D-D243-BA8E-50126F024D2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CCE2A333-77C1-5E43-A261-E718395ADF7F}"/>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ABAC309C-3065-574F-83BA-360C2682BCDA}"/>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A8A1FD24-1280-CD4C-AB88-FDB3A81B7C29}"/>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2989B28-4433-BB43-9CA0-0C315D6119FC}"/>
              </a:ext>
            </a:extLst>
          </p:cNvPr>
          <p:cNvSpPr>
            <a:spLocks noGrp="1"/>
          </p:cNvSpPr>
          <p:nvPr>
            <p:ph type="sldNum" sz="quarter" idx="12"/>
          </p:nvPr>
        </p:nvSpPr>
        <p:spPr/>
        <p:txBody>
          <a:bodyPr/>
          <a:lstStyle/>
          <a:p>
            <a:fld id="{230B77AE-39D4-EA4E-B9B0-544F2C0079C2}" type="slidenum">
              <a:rPr lang="zh-CN" altLang="en-US" smtClean="0"/>
              <a:pPr/>
              <a:t>60</a:t>
            </a:fld>
            <a:endParaRPr lang="en-US" altLang="zh-CN"/>
          </a:p>
        </p:txBody>
      </p:sp>
    </p:spTree>
    <p:custDataLst>
      <p:tags r:id="rId1"/>
    </p:custDataLst>
    <p:extLst>
      <p:ext uri="{BB962C8B-B14F-4D97-AF65-F5344CB8AC3E}">
        <p14:creationId xmlns:p14="http://schemas.microsoft.com/office/powerpoint/2010/main" val="1549980208"/>
      </p:ext>
    </p:extLst>
  </p:cSld>
  <p:clrMapOvr>
    <a:masterClrMapping/>
  </p:clrMapOvr>
  <p:transition advTm="181284"/>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AutoShape 99">
            <a:extLst>
              <a:ext uri="{FF2B5EF4-FFF2-40B4-BE49-F238E27FC236}">
                <a16:creationId xmlns:a16="http://schemas.microsoft.com/office/drawing/2014/main" id="{E9BED765-4F8D-F54D-AB71-252E775A3A75}"/>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F943F27-8ABF-344B-8714-612D5982BFFB}"/>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虚基类及其派生类构造函数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4083" name="Rectangle 45">
            <a:extLst>
              <a:ext uri="{FF2B5EF4-FFF2-40B4-BE49-F238E27FC236}">
                <a16:creationId xmlns:a16="http://schemas.microsoft.com/office/drawing/2014/main" id="{24770B83-2980-524E-A136-5EEDDE27FDA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163844" name="内容占位符 2">
            <a:extLst>
              <a:ext uri="{FF2B5EF4-FFF2-40B4-BE49-F238E27FC236}">
                <a16:creationId xmlns:a16="http://schemas.microsoft.com/office/drawing/2014/main" id="{BEA29018-76D0-C540-AF08-DA4970EBE50D}"/>
              </a:ext>
            </a:extLst>
          </p:cNvPr>
          <p:cNvSpPr>
            <a:spLocks noGrp="1"/>
          </p:cNvSpPr>
          <p:nvPr>
            <p:ph idx="1"/>
          </p:nvPr>
        </p:nvSpPr>
        <p:spPr/>
        <p:txBody>
          <a:bodyPr>
            <a:normAutofit fontScale="92500" lnSpcReduction="10000"/>
          </a:bodyPr>
          <a:lstStyle/>
          <a:p>
            <a:pPr>
              <a:spcBef>
                <a:spcPts val="600"/>
              </a:spcBef>
              <a:defRPr/>
            </a:pPr>
            <a:r>
              <a:rPr lang="zh-CN" altLang="en-US"/>
              <a:t>建立对象时所指定的类称为</a:t>
            </a:r>
            <a:r>
              <a:rPr lang="zh-CN" altLang="en-US" b="1">
                <a:solidFill>
                  <a:srgbClr val="FF0000"/>
                </a:solidFill>
              </a:rPr>
              <a:t>最</a:t>
            </a:r>
            <a:r>
              <a:rPr lang="en-US" altLang="zh-CN" b="1">
                <a:solidFill>
                  <a:srgbClr val="FF0000"/>
                </a:solidFill>
              </a:rPr>
              <a:t>(</a:t>
            </a:r>
            <a:r>
              <a:rPr lang="zh-CN" altLang="en-US" b="1">
                <a:solidFill>
                  <a:srgbClr val="FF0000"/>
                </a:solidFill>
              </a:rPr>
              <a:t>远</a:t>
            </a:r>
            <a:r>
              <a:rPr lang="en-US" altLang="zh-CN" b="1">
                <a:solidFill>
                  <a:srgbClr val="FF0000"/>
                </a:solidFill>
              </a:rPr>
              <a:t>)</a:t>
            </a:r>
            <a:r>
              <a:rPr lang="zh-CN" altLang="en-US" b="1">
                <a:solidFill>
                  <a:srgbClr val="FF0000"/>
                </a:solidFill>
              </a:rPr>
              <a:t>派生类</a:t>
            </a:r>
            <a:endParaRPr lang="zh-CN" altLang="en-US"/>
          </a:p>
          <a:p>
            <a:pPr>
              <a:spcBef>
                <a:spcPts val="600"/>
              </a:spcBef>
              <a:defRPr/>
            </a:pPr>
            <a:r>
              <a:rPr lang="zh-CN" altLang="en-US"/>
              <a:t>虚基类的成员是由最派生类的构造函数通过调用虚基类的构造函数进行初始化的</a:t>
            </a:r>
          </a:p>
          <a:p>
            <a:pPr>
              <a:spcBef>
                <a:spcPts val="600"/>
              </a:spcBef>
              <a:defRPr/>
            </a:pPr>
            <a:r>
              <a:rPr lang="zh-CN" altLang="en-US"/>
              <a:t>在整个继承结构中，直接或间接继承虚基类的所有派生类，</a:t>
            </a:r>
            <a:r>
              <a:rPr lang="zh-CN" altLang="en-US">
                <a:solidFill>
                  <a:srgbClr val="0000FF"/>
                </a:solidFill>
              </a:rPr>
              <a:t>都必须在构造函数的成员初始化表中给出对虚基类的构造函数的调用</a:t>
            </a:r>
            <a:r>
              <a:rPr lang="zh-CN" altLang="en-US"/>
              <a:t>。如果未列出，则表示调用该虚基类的默认构造函数</a:t>
            </a:r>
          </a:p>
          <a:p>
            <a:pPr>
              <a:spcBef>
                <a:spcPts val="600"/>
              </a:spcBef>
              <a:defRPr/>
            </a:pPr>
            <a:r>
              <a:rPr lang="zh-CN" altLang="en-US"/>
              <a:t>在建立对象时，</a:t>
            </a:r>
            <a:r>
              <a:rPr lang="zh-CN" altLang="en-US">
                <a:solidFill>
                  <a:srgbClr val="0000FF"/>
                </a:solidFill>
              </a:rPr>
              <a:t>只有最派生类的构造函数调用虚基类的构造函数</a:t>
            </a:r>
            <a:r>
              <a:rPr lang="zh-CN" altLang="en-US"/>
              <a:t>，该派生类的其他基类对虚基类构造函数的调用被忽略</a:t>
            </a:r>
          </a:p>
        </p:txBody>
      </p:sp>
      <p:cxnSp>
        <p:nvCxnSpPr>
          <p:cNvPr id="6" name="直线连接符 5">
            <a:extLst>
              <a:ext uri="{FF2B5EF4-FFF2-40B4-BE49-F238E27FC236}">
                <a16:creationId xmlns:a16="http://schemas.microsoft.com/office/drawing/2014/main" id="{2075AAC3-31AD-5243-AA1D-61DA30A959B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74F08D1-61F3-4745-9DF6-313811C1A993}"/>
              </a:ext>
            </a:extLst>
          </p:cNvPr>
          <p:cNvSpPr>
            <a:spLocks noGrp="1"/>
          </p:cNvSpPr>
          <p:nvPr>
            <p:ph type="sldNum" sz="quarter" idx="12"/>
          </p:nvPr>
        </p:nvSpPr>
        <p:spPr/>
        <p:txBody>
          <a:bodyPr/>
          <a:lstStyle/>
          <a:p>
            <a:fld id="{230B77AE-39D4-EA4E-B9B0-544F2C0079C2}" type="slidenum">
              <a:rPr lang="zh-CN" altLang="en-US" smtClean="0"/>
              <a:pPr/>
              <a:t>61</a:t>
            </a:fld>
            <a:endParaRPr lang="en-US" altLang="zh-CN"/>
          </a:p>
        </p:txBody>
      </p:sp>
    </p:spTree>
    <p:custDataLst>
      <p:tags r:id="rId1"/>
    </p:custDataLst>
    <p:extLst>
      <p:ext uri="{BB962C8B-B14F-4D97-AF65-F5344CB8AC3E}">
        <p14:creationId xmlns:p14="http://schemas.microsoft.com/office/powerpoint/2010/main" val="3772665028"/>
      </p:ext>
    </p:extLst>
  </p:cSld>
  <p:clrMapOvr>
    <a:masterClrMapping/>
  </p:clrMapOvr>
  <p:transition advTm="181284"/>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AutoShape 99">
            <a:extLst>
              <a:ext uri="{FF2B5EF4-FFF2-40B4-BE49-F238E27FC236}">
                <a16:creationId xmlns:a16="http://schemas.microsoft.com/office/drawing/2014/main" id="{332C7546-9339-8A4E-A3D9-73838A5924E6}"/>
              </a:ext>
            </a:extLst>
          </p:cNvPr>
          <p:cNvSpPr>
            <a:spLocks noChangeArrowheads="1"/>
          </p:cNvSpPr>
          <p:nvPr/>
        </p:nvSpPr>
        <p:spPr bwMode="auto">
          <a:xfrm>
            <a:off x="6059488" y="44450"/>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D5414A4-4255-7C42-8BE2-AB96207ED3DB}"/>
              </a:ext>
            </a:extLst>
          </p:cNvPr>
          <p:cNvSpPr>
            <a:spLocks noChangeArrowheads="1"/>
          </p:cNvSpPr>
          <p:nvPr/>
        </p:nvSpPr>
        <p:spPr bwMode="auto">
          <a:xfrm>
            <a:off x="6096000" y="44450"/>
            <a:ext cx="45720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6131" name="Rectangle 45">
            <a:extLst>
              <a:ext uri="{FF2B5EF4-FFF2-40B4-BE49-F238E27FC236}">
                <a16:creationId xmlns:a16="http://schemas.microsoft.com/office/drawing/2014/main" id="{0EACD19B-6C1A-C745-9CAD-21528626897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8D545005-FFE2-DB47-AACF-5D461EF35DBC}"/>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9E4D4CD-68B6-F141-99F5-96E3820CB0BE}"/>
              </a:ext>
            </a:extLst>
          </p:cNvPr>
          <p:cNvSpPr txBox="1">
            <a:spLocks noChangeArrowheads="1"/>
          </p:cNvSpPr>
          <p:nvPr/>
        </p:nvSpPr>
        <p:spPr bwMode="auto">
          <a:xfrm>
            <a:off x="2208213" y="692151"/>
            <a:ext cx="8208962" cy="604996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Base0(</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var0(</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76133" name="AutoShape 3148">
            <a:extLst>
              <a:ext uri="{FF2B5EF4-FFF2-40B4-BE49-F238E27FC236}">
                <a16:creationId xmlns:a16="http://schemas.microsoft.com/office/drawing/2014/main" id="{5756C08E-5E41-1943-A44E-39DE8999C9B8}"/>
              </a:ext>
            </a:extLst>
          </p:cNvPr>
          <p:cNvSpPr>
            <a:spLocks noChangeArrowheads="1"/>
          </p:cNvSpPr>
          <p:nvPr/>
        </p:nvSpPr>
        <p:spPr bwMode="auto">
          <a:xfrm>
            <a:off x="7104064" y="39338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sp>
        <p:nvSpPr>
          <p:cNvPr id="176134" name="AutoShape 3148">
            <a:extLst>
              <a:ext uri="{FF2B5EF4-FFF2-40B4-BE49-F238E27FC236}">
                <a16:creationId xmlns:a16="http://schemas.microsoft.com/office/drawing/2014/main" id="{A18A0524-4B17-2C46-9994-35800463F25B}"/>
              </a:ext>
            </a:extLst>
          </p:cNvPr>
          <p:cNvSpPr>
            <a:spLocks noChangeArrowheads="1"/>
          </p:cNvSpPr>
          <p:nvPr/>
        </p:nvSpPr>
        <p:spPr bwMode="auto">
          <a:xfrm>
            <a:off x="7032626" y="56610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cxnSp>
        <p:nvCxnSpPr>
          <p:cNvPr id="9" name="直线连接符 8">
            <a:extLst>
              <a:ext uri="{FF2B5EF4-FFF2-40B4-BE49-F238E27FC236}">
                <a16:creationId xmlns:a16="http://schemas.microsoft.com/office/drawing/2014/main" id="{7CADF70F-AF24-9047-BFD7-371B437B9CEA}"/>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5B8D9ED-2139-144B-ABD1-61BBE1D9C4ED}"/>
              </a:ext>
            </a:extLst>
          </p:cNvPr>
          <p:cNvSpPr>
            <a:spLocks noGrp="1"/>
          </p:cNvSpPr>
          <p:nvPr>
            <p:ph type="sldNum" sz="quarter" idx="12"/>
          </p:nvPr>
        </p:nvSpPr>
        <p:spPr/>
        <p:txBody>
          <a:bodyPr/>
          <a:lstStyle/>
          <a:p>
            <a:fld id="{230B77AE-39D4-EA4E-B9B0-544F2C0079C2}" type="slidenum">
              <a:rPr lang="zh-CN" altLang="en-US" smtClean="0"/>
              <a:pPr/>
              <a:t>62</a:t>
            </a:fld>
            <a:endParaRPr lang="en-US" altLang="zh-CN"/>
          </a:p>
        </p:txBody>
      </p:sp>
    </p:spTree>
    <p:custDataLst>
      <p:tags r:id="rId1"/>
    </p:custDataLst>
    <p:extLst>
      <p:ext uri="{BB962C8B-B14F-4D97-AF65-F5344CB8AC3E}">
        <p14:creationId xmlns:p14="http://schemas.microsoft.com/office/powerpoint/2010/main" val="4011923823"/>
      </p:ext>
    </p:extLst>
  </p:cSld>
  <p:clrMapOvr>
    <a:masterClrMapping/>
  </p:clrMapOvr>
  <p:transition advTm="181284"/>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AutoShape 99">
            <a:extLst>
              <a:ext uri="{FF2B5EF4-FFF2-40B4-BE49-F238E27FC236}">
                <a16:creationId xmlns:a16="http://schemas.microsoft.com/office/drawing/2014/main" id="{26419145-ADF1-3346-9074-7634C851D0D1}"/>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0768DBD-BCBF-3E41-9116-88C730DFD75D}"/>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8179" name="Rectangle 45">
            <a:extLst>
              <a:ext uri="{FF2B5EF4-FFF2-40B4-BE49-F238E27FC236}">
                <a16:creationId xmlns:a16="http://schemas.microsoft.com/office/drawing/2014/main" id="{B6965EDF-8CEF-D142-8ED2-71580DEE0E65}"/>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33C494F7-60BE-0C45-9318-46E5CD48B682}"/>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9E6937D-220D-BE41-BFCD-C40FCF8E189A}"/>
              </a:ext>
            </a:extLst>
          </p:cNvPr>
          <p:cNvSpPr txBox="1">
            <a:spLocks noChangeArrowheads="1"/>
          </p:cNvSpPr>
          <p:nvPr/>
        </p:nvSpPr>
        <p:spPr bwMode="auto">
          <a:xfrm>
            <a:off x="2208213" y="1844675"/>
            <a:ext cx="8208962" cy="48974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d(1);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6CA1563D-D5F5-F444-BED2-FC8F086954D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89716FD-F1DD-BD49-9903-6C4E9BA3B51A}"/>
              </a:ext>
            </a:extLst>
          </p:cNvPr>
          <p:cNvSpPr>
            <a:spLocks noGrp="1"/>
          </p:cNvSpPr>
          <p:nvPr>
            <p:ph type="sldNum" sz="quarter" idx="12"/>
          </p:nvPr>
        </p:nvSpPr>
        <p:spPr/>
        <p:txBody>
          <a:bodyPr/>
          <a:lstStyle/>
          <a:p>
            <a:fld id="{230B77AE-39D4-EA4E-B9B0-544F2C0079C2}" type="slidenum">
              <a:rPr lang="zh-CN" altLang="en-US" smtClean="0"/>
              <a:pPr/>
              <a:t>63</a:t>
            </a:fld>
            <a:endParaRPr lang="en-US" altLang="zh-CN"/>
          </a:p>
        </p:txBody>
      </p:sp>
    </p:spTree>
    <p:custDataLst>
      <p:tags r:id="rId1"/>
    </p:custDataLst>
    <p:extLst>
      <p:ext uri="{BB962C8B-B14F-4D97-AF65-F5344CB8AC3E}">
        <p14:creationId xmlns:p14="http://schemas.microsoft.com/office/powerpoint/2010/main" val="2089610848"/>
      </p:ext>
    </p:extLst>
  </p:cSld>
  <p:clrMapOvr>
    <a:masterClrMapping/>
  </p:clrMapOvr>
  <p:transition advTm="181284"/>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a:t>
            </a:r>
            <a:r>
              <a:rPr lang="zh-CN" altLang="en-US" sz="2600">
                <a:solidFill>
                  <a:srgbClr val="0000FF"/>
                </a:solidFill>
                <a:latin typeface="+mn-ea"/>
                <a:ea typeface="+mn-ea"/>
                <a:cs typeface="+mn-cs"/>
              </a:rPr>
              <a:t>与继承</a:t>
            </a:r>
            <a:endParaRPr lang="zh-CN" altLang="en-US" sz="2600" dirty="0">
              <a:solidFill>
                <a:srgbClr val="0000FF"/>
              </a:solidFill>
              <a:latin typeface="+mn-ea"/>
              <a:ea typeface="+mn-ea"/>
              <a:cs typeface="+mn-cs"/>
            </a:endParaRP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07732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64</a:t>
            </a:fld>
            <a:endParaRPr lang="en-US" altLang="zh-CN"/>
          </a:p>
        </p:txBody>
      </p:sp>
    </p:spTree>
    <p:extLst>
      <p:ext uri="{BB962C8B-B14F-4D97-AF65-F5344CB8AC3E}">
        <p14:creationId xmlns:p14="http://schemas.microsoft.com/office/powerpoint/2010/main" val="1026247703"/>
      </p:ext>
    </p:extLst>
  </p:cSld>
  <p:clrMapOvr>
    <a:masterClrMapping/>
  </p:clrMapOvr>
  <p:transition advTm="5975"/>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45">
            <a:extLst>
              <a:ext uri="{FF2B5EF4-FFF2-40B4-BE49-F238E27FC236}">
                <a16:creationId xmlns:a16="http://schemas.microsoft.com/office/drawing/2014/main" id="{10DC8334-968E-804A-A223-2CE7937FB6C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p>
        </p:txBody>
      </p:sp>
      <p:sp>
        <p:nvSpPr>
          <p:cNvPr id="182274" name="内容占位符 2">
            <a:extLst>
              <a:ext uri="{FF2B5EF4-FFF2-40B4-BE49-F238E27FC236}">
                <a16:creationId xmlns:a16="http://schemas.microsoft.com/office/drawing/2014/main" id="{6ED854AB-58FE-B24F-B164-285E5B5CB93C}"/>
              </a:ext>
            </a:extLst>
          </p:cNvPr>
          <p:cNvSpPr>
            <a:spLocks noGrp="1" noChangeArrowheads="1"/>
          </p:cNvSpPr>
          <p:nvPr>
            <p:ph idx="1"/>
          </p:nvPr>
        </p:nvSpPr>
        <p:spPr/>
        <p:txBody>
          <a:bodyPr>
            <a:normAutofit lnSpcReduction="10000"/>
          </a:bodyPr>
          <a:lstStyle/>
          <a:p>
            <a:pPr eaLnBrk="1" hangingPunct="1">
              <a:spcBef>
                <a:spcPct val="0"/>
              </a:spcBef>
            </a:pPr>
            <a:r>
              <a:rPr lang="zh-CN" altLang="en-US" dirty="0"/>
              <a:t>派生类对象的内存布局</a:t>
            </a:r>
          </a:p>
          <a:p>
            <a:pPr lvl="1" eaLnBrk="1" hangingPunct="1">
              <a:spcBef>
                <a:spcPct val="0"/>
              </a:spcBef>
            </a:pPr>
            <a:r>
              <a:rPr lang="zh-CN" altLang="en-US" dirty="0"/>
              <a:t>因编译器而异</a:t>
            </a:r>
          </a:p>
          <a:p>
            <a:pPr lvl="1" eaLnBrk="1" hangingPunct="1">
              <a:spcBef>
                <a:spcPct val="0"/>
              </a:spcBef>
            </a:pPr>
            <a:r>
              <a:rPr lang="zh-CN" altLang="en-US" dirty="0"/>
              <a:t>内存布局应使类型兼容规则便于实现</a:t>
            </a:r>
          </a:p>
          <a:p>
            <a:pPr lvl="2" eaLnBrk="1" hangingPunct="1">
              <a:spcBef>
                <a:spcPct val="0"/>
              </a:spcBef>
            </a:pPr>
            <a:r>
              <a:rPr lang="zh-CN" altLang="en-US" dirty="0"/>
              <a:t>一个基类指针，无论其指向基类对象，还是派生类对象，通过它来访问一个基类中定义的数据成员，都可以用相同的步骤</a:t>
            </a:r>
          </a:p>
          <a:p>
            <a:pPr eaLnBrk="1" hangingPunct="1">
              <a:spcBef>
                <a:spcPct val="0"/>
              </a:spcBef>
            </a:pPr>
            <a:r>
              <a:rPr lang="zh-CN" altLang="en-US" dirty="0"/>
              <a:t>不同情况下的内存布局</a:t>
            </a:r>
          </a:p>
          <a:p>
            <a:pPr lvl="1" eaLnBrk="1" hangingPunct="1">
              <a:spcBef>
                <a:spcPct val="0"/>
              </a:spcBef>
            </a:pPr>
            <a:r>
              <a:rPr lang="zh-CN" altLang="en-US" dirty="0"/>
              <a:t>单继承：基类数据在前，派生类新增数据在后</a:t>
            </a:r>
          </a:p>
          <a:p>
            <a:pPr lvl="1" eaLnBrk="1" hangingPunct="1">
              <a:spcBef>
                <a:spcPct val="0"/>
              </a:spcBef>
            </a:pPr>
            <a:r>
              <a:rPr lang="zh-CN" altLang="en-US" strike="sngStrike" dirty="0"/>
              <a:t>多继承：各基类数据按顺序在前，派生类新增数据在后</a:t>
            </a:r>
          </a:p>
          <a:p>
            <a:pPr lvl="1" eaLnBrk="1" hangingPunct="1">
              <a:spcBef>
                <a:spcPct val="0"/>
              </a:spcBef>
            </a:pPr>
            <a:r>
              <a:rPr lang="zh-CN" altLang="en-US" strike="sngStrike" dirty="0"/>
              <a:t>虚继承：需要增加指针，间接访问虚基类数据</a:t>
            </a:r>
          </a:p>
        </p:txBody>
      </p:sp>
      <p:sp>
        <p:nvSpPr>
          <p:cNvPr id="2" name="灯片编号占位符 1">
            <a:extLst>
              <a:ext uri="{FF2B5EF4-FFF2-40B4-BE49-F238E27FC236}">
                <a16:creationId xmlns:a16="http://schemas.microsoft.com/office/drawing/2014/main" id="{675060B0-1573-AE4F-8270-69B99498E78F}"/>
              </a:ext>
            </a:extLst>
          </p:cNvPr>
          <p:cNvSpPr>
            <a:spLocks noGrp="1"/>
          </p:cNvSpPr>
          <p:nvPr>
            <p:ph type="sldNum" sz="quarter" idx="12"/>
          </p:nvPr>
        </p:nvSpPr>
        <p:spPr/>
        <p:txBody>
          <a:bodyPr/>
          <a:lstStyle/>
          <a:p>
            <a:fld id="{230B77AE-39D4-EA4E-B9B0-544F2C0079C2}" type="slidenum">
              <a:rPr lang="zh-CN" altLang="en-US" smtClean="0"/>
              <a:pPr/>
              <a:t>65</a:t>
            </a:fld>
            <a:endParaRPr lang="en-US" altLang="zh-CN"/>
          </a:p>
        </p:txBody>
      </p:sp>
    </p:spTree>
    <p:custDataLst>
      <p:tags r:id="rId1"/>
    </p:custDataLst>
    <p:extLst>
      <p:ext uri="{BB962C8B-B14F-4D97-AF65-F5344CB8AC3E}">
        <p14:creationId xmlns:p14="http://schemas.microsoft.com/office/powerpoint/2010/main" val="162570549"/>
      </p:ext>
    </p:extLst>
  </p:cSld>
  <p:clrMapOvr>
    <a:masterClrMapping/>
  </p:clrMapOvr>
  <p:transition advTm="181284"/>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AutoShape 99">
            <a:extLst>
              <a:ext uri="{FF2B5EF4-FFF2-40B4-BE49-F238E27FC236}">
                <a16:creationId xmlns:a16="http://schemas.microsoft.com/office/drawing/2014/main" id="{016D5E5F-7906-C144-AD53-C49AFB039315}"/>
              </a:ext>
            </a:extLst>
          </p:cNvPr>
          <p:cNvSpPr>
            <a:spLocks noChangeArrowheads="1"/>
          </p:cNvSpPr>
          <p:nvPr/>
        </p:nvSpPr>
        <p:spPr bwMode="auto">
          <a:xfrm>
            <a:off x="5807968" y="427037"/>
            <a:ext cx="2608262"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E25EA3-5F60-A84E-B95B-C4084C557040}"/>
              </a:ext>
            </a:extLst>
          </p:cNvPr>
          <p:cNvSpPr>
            <a:spLocks noChangeArrowheads="1"/>
          </p:cNvSpPr>
          <p:nvPr/>
        </p:nvSpPr>
        <p:spPr bwMode="auto">
          <a:xfrm>
            <a:off x="5834955" y="427038"/>
            <a:ext cx="259238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4323" name="Rectangle 45">
            <a:extLst>
              <a:ext uri="{FF2B5EF4-FFF2-40B4-BE49-F238E27FC236}">
                <a16:creationId xmlns:a16="http://schemas.microsoft.com/office/drawing/2014/main" id="{27267F9A-87C7-7046-B7B7-1ABCEAEAFE6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12C7A14F-45AD-0A40-884A-F896A22E6D8B}"/>
              </a:ext>
            </a:extLst>
          </p:cNvPr>
          <p:cNvSpPr>
            <a:spLocks noGrp="1" noChangeArrowheads="1"/>
          </p:cNvSpPr>
          <p:nvPr>
            <p:ph idx="1"/>
          </p:nvPr>
        </p:nvSpPr>
        <p:spPr>
          <a:xfrm>
            <a:off x="744802" y="1802434"/>
            <a:ext cx="5014116" cy="3581595"/>
          </a:xfrm>
        </p:spPr>
        <p:txBody>
          <a:bodyPr>
            <a:normAutofit/>
          </a:bodyPr>
          <a:lstStyle/>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Derived: public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endParaRPr lang="en-US" altLang="zh-CN" sz="2400" dirty="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Base *pb = pd;</a:t>
            </a:r>
          </a:p>
          <a:p>
            <a:pPr eaLnBrk="1" hangingPunct="1">
              <a:lnSpc>
                <a:spcPct val="95000"/>
              </a:lnSpc>
              <a:spcBef>
                <a:spcPct val="0"/>
              </a:spcBef>
              <a:buFont typeface="Wingdings" pitchFamily="2" charset="2"/>
              <a:buNone/>
            </a:pPr>
            <a:endParaRPr lang="en-US" altLang="zh-CN" sz="1600" dirty="0">
              <a:latin typeface="Consolas" panose="020B0609020204030204" pitchFamily="49" charset="0"/>
            </a:endParaRPr>
          </a:p>
        </p:txBody>
      </p:sp>
      <p:grpSp>
        <p:nvGrpSpPr>
          <p:cNvPr id="184325" name="组合 23">
            <a:extLst>
              <a:ext uri="{FF2B5EF4-FFF2-40B4-BE49-F238E27FC236}">
                <a16:creationId xmlns:a16="http://schemas.microsoft.com/office/drawing/2014/main" id="{68ABED6B-8A4E-7345-B0FB-CBC2B26557CD}"/>
              </a:ext>
            </a:extLst>
          </p:cNvPr>
          <p:cNvGrpSpPr>
            <a:grpSpLocks/>
          </p:cNvGrpSpPr>
          <p:nvPr/>
        </p:nvGrpSpPr>
        <p:grpSpPr bwMode="auto">
          <a:xfrm>
            <a:off x="6096000" y="1751621"/>
            <a:ext cx="5422891" cy="3354758"/>
            <a:chOff x="4933957" y="2824159"/>
            <a:chExt cx="1804987" cy="1150937"/>
          </a:xfrm>
        </p:grpSpPr>
        <p:sp>
          <p:nvSpPr>
            <p:cNvPr id="184327" name="Text Box 6">
              <a:extLst>
                <a:ext uri="{FF2B5EF4-FFF2-40B4-BE49-F238E27FC236}">
                  <a16:creationId xmlns:a16="http://schemas.microsoft.com/office/drawing/2014/main" id="{8845564C-05E3-3843-AEC3-CFD666A33AB9}"/>
                </a:ext>
              </a:extLst>
            </p:cNvPr>
            <p:cNvSpPr txBox="1">
              <a:spLocks noChangeArrowheads="1"/>
            </p:cNvSpPr>
            <p:nvPr/>
          </p:nvSpPr>
          <p:spPr bwMode="auto">
            <a:xfrm>
              <a:off x="5500694" y="2928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Base</a:t>
              </a:r>
              <a:r>
                <a:rPr lang="zh-CN" altLang="en-US" b="0" dirty="0">
                  <a:solidFill>
                    <a:srgbClr val="0000FF"/>
                  </a:solidFill>
                  <a:latin typeface="Calibri" panose="020F0502020204030204" pitchFamily="34" charset="0"/>
                  <a:ea typeface="Microsoft YaHei" panose="020B0503020204020204" pitchFamily="34" charset="-122"/>
                </a:rPr>
                <a:t>类</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sp>
          <p:nvSpPr>
            <p:cNvPr id="184328" name="Text Box 7">
              <a:extLst>
                <a:ext uri="{FF2B5EF4-FFF2-40B4-BE49-F238E27FC236}">
                  <a16:creationId xmlns:a16="http://schemas.microsoft.com/office/drawing/2014/main" id="{1E1D907F-4FF5-C344-B53C-922193987148}"/>
                </a:ext>
              </a:extLst>
            </p:cNvPr>
            <p:cNvSpPr txBox="1">
              <a:spLocks noChangeArrowheads="1"/>
            </p:cNvSpPr>
            <p:nvPr/>
          </p:nvSpPr>
          <p:spPr bwMode="auto">
            <a:xfrm>
              <a:off x="5500694" y="3309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类新增</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cxnSp>
          <p:nvCxnSpPr>
            <p:cNvPr id="184329" name="AutoShape 8">
              <a:extLst>
                <a:ext uri="{FF2B5EF4-FFF2-40B4-BE49-F238E27FC236}">
                  <a16:creationId xmlns:a16="http://schemas.microsoft.com/office/drawing/2014/main" id="{C1A1C7AD-4B7A-0C47-BCDD-B94186A86615}"/>
                </a:ext>
              </a:extLst>
            </p:cNvPr>
            <p:cNvCxnSpPr>
              <a:cxnSpLocks noChangeShapeType="1"/>
            </p:cNvCxnSpPr>
            <p:nvPr/>
          </p:nvCxnSpPr>
          <p:spPr bwMode="auto">
            <a:xfrm>
              <a:off x="4935544" y="2995609"/>
              <a:ext cx="55245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30" name="Text Box 9">
              <a:extLst>
                <a:ext uri="{FF2B5EF4-FFF2-40B4-BE49-F238E27FC236}">
                  <a16:creationId xmlns:a16="http://schemas.microsoft.com/office/drawing/2014/main" id="{5AEBD28D-4E43-9547-AA17-2DFE97EE9CBD}"/>
                </a:ext>
              </a:extLst>
            </p:cNvPr>
            <p:cNvSpPr txBox="1">
              <a:spLocks noChangeArrowheads="1"/>
            </p:cNvSpPr>
            <p:nvPr/>
          </p:nvSpPr>
          <p:spPr bwMode="auto">
            <a:xfrm>
              <a:off x="4933957" y="2824159"/>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pb, pd</a:t>
              </a:r>
              <a:endParaRPr lang="zh-CN" altLang="zh-CN" b="0" dirty="0">
                <a:solidFill>
                  <a:srgbClr val="0000FF"/>
                </a:solidFill>
                <a:latin typeface="Microsoft YaHei Bold"/>
                <a:ea typeface="Microsoft YaHei" panose="020B0503020204020204" pitchFamily="34" charset="-122"/>
              </a:endParaRPr>
            </a:p>
          </p:txBody>
        </p:sp>
        <p:sp>
          <p:nvSpPr>
            <p:cNvPr id="184331" name="Text Box 10">
              <a:extLst>
                <a:ext uri="{FF2B5EF4-FFF2-40B4-BE49-F238E27FC236}">
                  <a16:creationId xmlns:a16="http://schemas.microsoft.com/office/drawing/2014/main" id="{12CFA819-4237-C54B-A042-6DB271E05E09}"/>
                </a:ext>
              </a:extLst>
            </p:cNvPr>
            <p:cNvSpPr txBox="1">
              <a:spLocks noChangeArrowheads="1"/>
            </p:cNvSpPr>
            <p:nvPr/>
          </p:nvSpPr>
          <p:spPr bwMode="auto">
            <a:xfrm>
              <a:off x="5678494" y="3775071"/>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对象</a:t>
              </a:r>
              <a:endParaRPr lang="zh-CN" altLang="zh-CN" b="0" dirty="0">
                <a:solidFill>
                  <a:srgbClr val="0000FF"/>
                </a:solidFill>
                <a:latin typeface="Microsoft YaHei Bold"/>
                <a:ea typeface="Microsoft YaHei" panose="020B0503020204020204" pitchFamily="34" charset="-122"/>
              </a:endParaRPr>
            </a:p>
          </p:txBody>
        </p:sp>
      </p:grpSp>
      <p:sp>
        <p:nvSpPr>
          <p:cNvPr id="184326" name="TextBox 148">
            <a:extLst>
              <a:ext uri="{FF2B5EF4-FFF2-40B4-BE49-F238E27FC236}">
                <a16:creationId xmlns:a16="http://schemas.microsoft.com/office/drawing/2014/main" id="{9EAF5D7A-76DC-1B40-A9E6-C35C7D3A0752}"/>
              </a:ext>
            </a:extLst>
          </p:cNvPr>
          <p:cNvSpPr txBox="1">
            <a:spLocks noChangeArrowheads="1"/>
          </p:cNvSpPr>
          <p:nvPr/>
        </p:nvSpPr>
        <p:spPr bwMode="auto">
          <a:xfrm>
            <a:off x="1511056" y="5996583"/>
            <a:ext cx="9169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kumimoji="1" lang="en-US" altLang="zh-CN" sz="2400" dirty="0">
                <a:solidFill>
                  <a:srgbClr val="FF0000"/>
                </a:solidFill>
                <a:latin typeface="+mj-ea"/>
                <a:ea typeface="+mj-ea"/>
              </a:rPr>
              <a:t>Derived</a:t>
            </a:r>
            <a:r>
              <a:rPr kumimoji="1" lang="zh-CN" altLang="en-US" sz="2400" dirty="0">
                <a:solidFill>
                  <a:srgbClr val="FF0000"/>
                </a:solidFill>
                <a:latin typeface="+mj-ea"/>
                <a:ea typeface="+mj-ea"/>
              </a:rPr>
              <a:t>类型指针</a:t>
            </a:r>
            <a:r>
              <a:rPr kumimoji="1" lang="en-US" altLang="zh-CN" sz="2400" dirty="0">
                <a:solidFill>
                  <a:srgbClr val="FF0000"/>
                </a:solidFill>
                <a:latin typeface="+mj-ea"/>
                <a:ea typeface="+mj-ea"/>
              </a:rPr>
              <a:t>pd</a:t>
            </a:r>
            <a:r>
              <a:rPr kumimoji="1" lang="zh-CN" altLang="en-US" sz="2400" dirty="0">
                <a:solidFill>
                  <a:srgbClr val="FF0000"/>
                </a:solidFill>
                <a:latin typeface="+mj-ea"/>
                <a:ea typeface="+mj-ea"/>
              </a:rPr>
              <a:t>转换为</a:t>
            </a:r>
            <a:r>
              <a:rPr kumimoji="1" lang="en-US" altLang="zh-CN" sz="2400" dirty="0">
                <a:solidFill>
                  <a:srgbClr val="FF0000"/>
                </a:solidFill>
                <a:latin typeface="+mj-ea"/>
                <a:ea typeface="+mj-ea"/>
              </a:rPr>
              <a:t>Base</a:t>
            </a:r>
            <a:r>
              <a:rPr kumimoji="1" lang="zh-CN" altLang="en-US" sz="2400" dirty="0">
                <a:solidFill>
                  <a:srgbClr val="FF0000"/>
                </a:solidFill>
                <a:latin typeface="+mj-ea"/>
                <a:ea typeface="+mj-ea"/>
              </a:rPr>
              <a:t>类型指针时，地址不需要改变</a:t>
            </a:r>
          </a:p>
        </p:txBody>
      </p:sp>
      <p:sp>
        <p:nvSpPr>
          <p:cNvPr id="2" name="灯片编号占位符 1">
            <a:extLst>
              <a:ext uri="{FF2B5EF4-FFF2-40B4-BE49-F238E27FC236}">
                <a16:creationId xmlns:a16="http://schemas.microsoft.com/office/drawing/2014/main" id="{18330F68-18D4-3A44-85E5-12DCD362E90D}"/>
              </a:ext>
            </a:extLst>
          </p:cNvPr>
          <p:cNvSpPr>
            <a:spLocks noGrp="1"/>
          </p:cNvSpPr>
          <p:nvPr>
            <p:ph type="sldNum" sz="quarter" idx="12"/>
          </p:nvPr>
        </p:nvSpPr>
        <p:spPr/>
        <p:txBody>
          <a:bodyPr/>
          <a:lstStyle/>
          <a:p>
            <a:fld id="{230B77AE-39D4-EA4E-B9B0-544F2C0079C2}" type="slidenum">
              <a:rPr lang="zh-CN" altLang="en-US" smtClean="0"/>
              <a:pPr/>
              <a:t>66</a:t>
            </a:fld>
            <a:endParaRPr lang="en-US" altLang="zh-CN"/>
          </a:p>
        </p:txBody>
      </p:sp>
    </p:spTree>
    <p:custDataLst>
      <p:tags r:id="rId1"/>
    </p:custDataLst>
    <p:extLst>
      <p:ext uri="{BB962C8B-B14F-4D97-AF65-F5344CB8AC3E}">
        <p14:creationId xmlns:p14="http://schemas.microsoft.com/office/powerpoint/2010/main" val="3858069002"/>
      </p:ext>
    </p:extLst>
  </p:cSld>
  <p:clrMapOvr>
    <a:masterClrMapping/>
  </p:clrMapOvr>
  <p:transition advTm="181284"/>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AutoShape 99">
            <a:extLst>
              <a:ext uri="{FF2B5EF4-FFF2-40B4-BE49-F238E27FC236}">
                <a16:creationId xmlns:a16="http://schemas.microsoft.com/office/drawing/2014/main" id="{9E1F6B19-1AE2-A849-9213-341FC9F33E0C}"/>
              </a:ext>
            </a:extLst>
          </p:cNvPr>
          <p:cNvSpPr>
            <a:spLocks noChangeArrowheads="1"/>
          </p:cNvSpPr>
          <p:nvPr/>
        </p:nvSpPr>
        <p:spPr bwMode="auto">
          <a:xfrm>
            <a:off x="7580314" y="1052513"/>
            <a:ext cx="2897187"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7B8A915-746E-BB49-9FF2-3765745919D7}"/>
              </a:ext>
            </a:extLst>
          </p:cNvPr>
          <p:cNvSpPr>
            <a:spLocks noChangeArrowheads="1"/>
          </p:cNvSpPr>
          <p:nvPr/>
        </p:nvSpPr>
        <p:spPr bwMode="auto">
          <a:xfrm>
            <a:off x="7608889" y="1052514"/>
            <a:ext cx="28797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6371" name="Rectangle 45">
            <a:extLst>
              <a:ext uri="{FF2B5EF4-FFF2-40B4-BE49-F238E27FC236}">
                <a16:creationId xmlns:a16="http://schemas.microsoft.com/office/drawing/2014/main" id="{7A97CA7D-FF4C-E34A-A7A3-EFE935125F8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6372" name="内容占位符 2">
            <a:extLst>
              <a:ext uri="{FF2B5EF4-FFF2-40B4-BE49-F238E27FC236}">
                <a16:creationId xmlns:a16="http://schemas.microsoft.com/office/drawing/2014/main" id="{3A53FBC4-1B96-8A48-A17E-6301CB8930FB}"/>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endParaRPr lang="en-US" altLang="zh-CN" sz="2000">
              <a:latin typeface="Consolas" panose="020B0609020204030204" pitchFamily="49" charset="0"/>
            </a:endParaRPr>
          </a:p>
        </p:txBody>
      </p:sp>
      <p:sp>
        <p:nvSpPr>
          <p:cNvPr id="186373" name="TextBox 148">
            <a:extLst>
              <a:ext uri="{FF2B5EF4-FFF2-40B4-BE49-F238E27FC236}">
                <a16:creationId xmlns:a16="http://schemas.microsoft.com/office/drawing/2014/main" id="{BA3B5479-2554-3C4E-BD9D-89B08FD73346}"/>
              </a:ext>
            </a:extLst>
          </p:cNvPr>
          <p:cNvSpPr txBox="1">
            <a:spLocks noChangeArrowheads="1"/>
          </p:cNvSpPr>
          <p:nvPr/>
        </p:nvSpPr>
        <p:spPr bwMode="auto">
          <a:xfrm>
            <a:off x="3432175" y="5478463"/>
            <a:ext cx="5741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2400" b="0">
                <a:solidFill>
                  <a:srgbClr val="FF0000"/>
                </a:solidFill>
                <a:latin typeface="Times New Roman" panose="02020603050405020304" pitchFamily="18" charset="0"/>
                <a:ea typeface="Hei Regular" pitchFamily="2" charset="-122"/>
              </a:rPr>
              <a:t>Derived</a:t>
            </a:r>
            <a:r>
              <a:rPr kumimoji="1" lang="zh-CN" altLang="en-US" sz="2400" b="0">
                <a:solidFill>
                  <a:srgbClr val="FF0000"/>
                </a:solidFill>
                <a:latin typeface="Times New Roman" panose="02020603050405020304" pitchFamily="18" charset="0"/>
                <a:ea typeface="Hei Regular" pitchFamily="2" charset="-122"/>
              </a:rPr>
              <a:t>类型指针</a:t>
            </a:r>
            <a:r>
              <a:rPr kumimoji="1" lang="en-US" altLang="zh-CN" sz="2400" b="0">
                <a:solidFill>
                  <a:srgbClr val="FF0000"/>
                </a:solidFill>
                <a:latin typeface="Times New Roman" panose="02020603050405020304" pitchFamily="18" charset="0"/>
                <a:ea typeface="Hei Regular" pitchFamily="2" charset="-122"/>
              </a:rPr>
              <a:t>pd</a:t>
            </a:r>
            <a:r>
              <a:rPr kumimoji="1" lang="zh-CN" altLang="en-US" sz="2400" b="0">
                <a:solidFill>
                  <a:srgbClr val="FF0000"/>
                </a:solidFill>
                <a:latin typeface="Times New Roman" panose="02020603050405020304" pitchFamily="18" charset="0"/>
                <a:ea typeface="Hei Regular" pitchFamily="2" charset="-122"/>
              </a:rPr>
              <a:t>转换为</a:t>
            </a:r>
            <a:r>
              <a:rPr kumimoji="1" lang="en-US" altLang="zh-CN" sz="2400" b="0">
                <a:solidFill>
                  <a:srgbClr val="FF0000"/>
                </a:solidFill>
                <a:latin typeface="Times New Roman" panose="02020603050405020304" pitchFamily="18" charset="0"/>
                <a:ea typeface="Hei Regular" pitchFamily="2" charset="-122"/>
              </a:rPr>
              <a:t>Base2</a:t>
            </a:r>
            <a:r>
              <a:rPr kumimoji="1" lang="zh-CN" altLang="en-US" sz="2400" b="0">
                <a:solidFill>
                  <a:srgbClr val="FF0000"/>
                </a:solidFill>
                <a:latin typeface="Times New Roman" panose="02020603050405020304" pitchFamily="18" charset="0"/>
                <a:ea typeface="Hei Regular" pitchFamily="2" charset="-122"/>
              </a:rPr>
              <a:t>类型指针</a:t>
            </a:r>
          </a:p>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时，原地址需要增加一个偏移量</a:t>
            </a:r>
          </a:p>
        </p:txBody>
      </p:sp>
      <p:grpSp>
        <p:nvGrpSpPr>
          <p:cNvPr id="186374" name="组合 28">
            <a:extLst>
              <a:ext uri="{FF2B5EF4-FFF2-40B4-BE49-F238E27FC236}">
                <a16:creationId xmlns:a16="http://schemas.microsoft.com/office/drawing/2014/main" id="{75CACEA1-0386-354D-A3A1-8222629DC865}"/>
              </a:ext>
            </a:extLst>
          </p:cNvPr>
          <p:cNvGrpSpPr>
            <a:grpSpLocks/>
          </p:cNvGrpSpPr>
          <p:nvPr/>
        </p:nvGrpSpPr>
        <p:grpSpPr bwMode="auto">
          <a:xfrm>
            <a:off x="6807200" y="3230563"/>
            <a:ext cx="2852738" cy="2286000"/>
            <a:chOff x="5005395" y="2659061"/>
            <a:chExt cx="1806575" cy="1474787"/>
          </a:xfrm>
        </p:grpSpPr>
        <p:sp>
          <p:nvSpPr>
            <p:cNvPr id="186376" name="Text Box 2">
              <a:extLst>
                <a:ext uri="{FF2B5EF4-FFF2-40B4-BE49-F238E27FC236}">
                  <a16:creationId xmlns:a16="http://schemas.microsoft.com/office/drawing/2014/main" id="{8AB9035A-59AE-4C43-B410-BE87C3D05ED4}"/>
                </a:ext>
              </a:extLst>
            </p:cNvPr>
            <p:cNvSpPr txBox="1">
              <a:spLocks noChangeArrowheads="1"/>
            </p:cNvSpPr>
            <p:nvPr/>
          </p:nvSpPr>
          <p:spPr bwMode="auto">
            <a:xfrm>
              <a:off x="5572132" y="2763836"/>
              <a:ext cx="1238250" cy="3794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6377" name="Text Box 3">
              <a:extLst>
                <a:ext uri="{FF2B5EF4-FFF2-40B4-BE49-F238E27FC236}">
                  <a16:creationId xmlns:a16="http://schemas.microsoft.com/office/drawing/2014/main" id="{537629B3-5444-CF40-A7D0-4AD4F968FB4B}"/>
                </a:ext>
              </a:extLst>
            </p:cNvPr>
            <p:cNvSpPr txBox="1">
              <a:spLocks noChangeArrowheads="1"/>
            </p:cNvSpPr>
            <p:nvPr/>
          </p:nvSpPr>
          <p:spPr bwMode="auto">
            <a:xfrm>
              <a:off x="5572132" y="3143248"/>
              <a:ext cx="1238250" cy="382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en-US" sz="1600" b="0" dirty="0">
                <a:solidFill>
                  <a:srgbClr val="0000FF"/>
                </a:solidFill>
                <a:latin typeface="Microsoft YaHei Bold"/>
                <a:ea typeface="Microsoft YaHei" panose="020B0503020204020204" pitchFamily="34" charset="-122"/>
              </a:endParaRPr>
            </a:p>
            <a:p>
              <a:pPr eaLnBrk="1" hangingPunct="1">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cxnSp>
          <p:nvCxnSpPr>
            <p:cNvPr id="186378" name="AutoShape 4">
              <a:extLst>
                <a:ext uri="{FF2B5EF4-FFF2-40B4-BE49-F238E27FC236}">
                  <a16:creationId xmlns:a16="http://schemas.microsoft.com/office/drawing/2014/main" id="{1113B79D-AB28-184D-B696-07849BEC82F6}"/>
                </a:ext>
              </a:extLst>
            </p:cNvPr>
            <p:cNvCxnSpPr>
              <a:cxnSpLocks noChangeShapeType="1"/>
            </p:cNvCxnSpPr>
            <p:nvPr/>
          </p:nvCxnSpPr>
          <p:spPr bwMode="auto">
            <a:xfrm>
              <a:off x="5006982" y="2830511"/>
              <a:ext cx="5524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79" name="Text Box 5">
              <a:extLst>
                <a:ext uri="{FF2B5EF4-FFF2-40B4-BE49-F238E27FC236}">
                  <a16:creationId xmlns:a16="http://schemas.microsoft.com/office/drawing/2014/main" id="{98ACB977-CB86-CA41-8307-1B2B737DAD3B}"/>
                </a:ext>
              </a:extLst>
            </p:cNvPr>
            <p:cNvSpPr txBox="1">
              <a:spLocks noChangeArrowheads="1"/>
            </p:cNvSpPr>
            <p:nvPr/>
          </p:nvSpPr>
          <p:spPr bwMode="auto">
            <a:xfrm>
              <a:off x="5005395" y="2659061"/>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6380" name="Text Box 6">
              <a:extLst>
                <a:ext uri="{FF2B5EF4-FFF2-40B4-BE49-F238E27FC236}">
                  <a16:creationId xmlns:a16="http://schemas.microsoft.com/office/drawing/2014/main" id="{427A7853-2819-2549-84EE-38A1C9A17286}"/>
                </a:ext>
              </a:extLst>
            </p:cNvPr>
            <p:cNvSpPr txBox="1">
              <a:spLocks noChangeArrowheads="1"/>
            </p:cNvSpPr>
            <p:nvPr/>
          </p:nvSpPr>
          <p:spPr bwMode="auto">
            <a:xfrm>
              <a:off x="5835657" y="3933823"/>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6381" name="AutoShape 7">
              <a:extLst>
                <a:ext uri="{FF2B5EF4-FFF2-40B4-BE49-F238E27FC236}">
                  <a16:creationId xmlns:a16="http://schemas.microsoft.com/office/drawing/2014/main" id="{EA40115D-B581-114A-AC0E-6F297897D040}"/>
                </a:ext>
              </a:extLst>
            </p:cNvPr>
            <p:cNvCxnSpPr>
              <a:cxnSpLocks noChangeShapeType="1"/>
            </p:cNvCxnSpPr>
            <p:nvPr/>
          </p:nvCxnSpPr>
          <p:spPr bwMode="auto">
            <a:xfrm>
              <a:off x="5006982" y="3190873"/>
              <a:ext cx="552450"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82" name="Text Box 8">
              <a:extLst>
                <a:ext uri="{FF2B5EF4-FFF2-40B4-BE49-F238E27FC236}">
                  <a16:creationId xmlns:a16="http://schemas.microsoft.com/office/drawing/2014/main" id="{051F4213-E176-764B-AA4E-BA7CA117D920}"/>
                </a:ext>
              </a:extLst>
            </p:cNvPr>
            <p:cNvSpPr txBox="1">
              <a:spLocks noChangeArrowheads="1"/>
            </p:cNvSpPr>
            <p:nvPr/>
          </p:nvSpPr>
          <p:spPr bwMode="auto">
            <a:xfrm>
              <a:off x="5005395" y="3019423"/>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sp>
          <p:nvSpPr>
            <p:cNvPr id="186383" name="Text Box 9">
              <a:extLst>
                <a:ext uri="{FF2B5EF4-FFF2-40B4-BE49-F238E27FC236}">
                  <a16:creationId xmlns:a16="http://schemas.microsoft.com/office/drawing/2014/main" id="{5C4D6FF3-3DB2-2B41-86D5-1723746C5988}"/>
                </a:ext>
              </a:extLst>
            </p:cNvPr>
            <p:cNvSpPr txBox="1">
              <a:spLocks noChangeArrowheads="1"/>
            </p:cNvSpPr>
            <p:nvPr/>
          </p:nvSpPr>
          <p:spPr bwMode="auto">
            <a:xfrm>
              <a:off x="5573720" y="3525836"/>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grpSp>
      <p:cxnSp>
        <p:nvCxnSpPr>
          <p:cNvPr id="16" name="直线连接符 15">
            <a:extLst>
              <a:ext uri="{FF2B5EF4-FFF2-40B4-BE49-F238E27FC236}">
                <a16:creationId xmlns:a16="http://schemas.microsoft.com/office/drawing/2014/main" id="{82BFE4C2-E665-4F44-8E49-3EEBCCBD84F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D6D6E2ED-EC3D-804F-8857-358D92370EA1}"/>
              </a:ext>
            </a:extLst>
          </p:cNvPr>
          <p:cNvSpPr>
            <a:spLocks noGrp="1"/>
          </p:cNvSpPr>
          <p:nvPr>
            <p:ph type="sldNum" sz="quarter" idx="12"/>
          </p:nvPr>
        </p:nvSpPr>
        <p:spPr/>
        <p:txBody>
          <a:bodyPr/>
          <a:lstStyle/>
          <a:p>
            <a:fld id="{230B77AE-39D4-EA4E-B9B0-544F2C0079C2}" type="slidenum">
              <a:rPr lang="zh-CN" altLang="en-US" smtClean="0"/>
              <a:pPr/>
              <a:t>67</a:t>
            </a:fld>
            <a:endParaRPr lang="en-US" altLang="zh-CN"/>
          </a:p>
        </p:txBody>
      </p:sp>
    </p:spTree>
    <p:custDataLst>
      <p:tags r:id="rId1"/>
    </p:custDataLst>
    <p:extLst>
      <p:ext uri="{BB962C8B-B14F-4D97-AF65-F5344CB8AC3E}">
        <p14:creationId xmlns:p14="http://schemas.microsoft.com/office/powerpoint/2010/main" val="1969913537"/>
      </p:ext>
    </p:extLst>
  </p:cSld>
  <p:clrMapOvr>
    <a:masterClrMapping/>
  </p:clrMapOvr>
  <p:transition advTm="181284"/>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AutoShape 99">
            <a:extLst>
              <a:ext uri="{FF2B5EF4-FFF2-40B4-BE49-F238E27FC236}">
                <a16:creationId xmlns:a16="http://schemas.microsoft.com/office/drawing/2014/main" id="{AB9BF363-29DD-0242-B36C-8898532181AA}"/>
              </a:ext>
            </a:extLst>
          </p:cNvPr>
          <p:cNvSpPr>
            <a:spLocks noChangeArrowheads="1"/>
          </p:cNvSpPr>
          <p:nvPr/>
        </p:nvSpPr>
        <p:spPr bwMode="auto">
          <a:xfrm>
            <a:off x="7724776" y="1052513"/>
            <a:ext cx="27527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CF1858-0989-C540-9A91-133BB4B20807}"/>
              </a:ext>
            </a:extLst>
          </p:cNvPr>
          <p:cNvSpPr>
            <a:spLocks noChangeArrowheads="1"/>
          </p:cNvSpPr>
          <p:nvPr/>
        </p:nvSpPr>
        <p:spPr bwMode="auto">
          <a:xfrm>
            <a:off x="7751763" y="1052514"/>
            <a:ext cx="273685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虚拟继承情形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8419" name="Rectangle 45">
            <a:extLst>
              <a:ext uri="{FF2B5EF4-FFF2-40B4-BE49-F238E27FC236}">
                <a16:creationId xmlns:a16="http://schemas.microsoft.com/office/drawing/2014/main" id="{469A572B-ADC1-8E4C-8FC1-5F65550D42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8420" name="内容占位符 2">
            <a:extLst>
              <a:ext uri="{FF2B5EF4-FFF2-40B4-BE49-F238E27FC236}">
                <a16:creationId xmlns:a16="http://schemas.microsoft.com/office/drawing/2014/main" id="{D3D0EF67-4286-5B47-ABBF-C29E0DB5CC20}"/>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Base0 *pb0 = pb1;</a:t>
            </a:r>
          </a:p>
        </p:txBody>
      </p:sp>
      <p:sp>
        <p:nvSpPr>
          <p:cNvPr id="188421" name="TextBox 148">
            <a:extLst>
              <a:ext uri="{FF2B5EF4-FFF2-40B4-BE49-F238E27FC236}">
                <a16:creationId xmlns:a16="http://schemas.microsoft.com/office/drawing/2014/main" id="{21FC27C1-FC2D-4845-B091-155FC64EE550}"/>
              </a:ext>
            </a:extLst>
          </p:cNvPr>
          <p:cNvSpPr txBox="1">
            <a:spLocks noChangeArrowheads="1"/>
          </p:cNvSpPr>
          <p:nvPr/>
        </p:nvSpPr>
        <p:spPr bwMode="auto">
          <a:xfrm>
            <a:off x="2281239" y="5895976"/>
            <a:ext cx="510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通过指针间接访问虚基类的数据成员</a:t>
            </a:r>
          </a:p>
        </p:txBody>
      </p:sp>
      <p:grpSp>
        <p:nvGrpSpPr>
          <p:cNvPr id="188422" name="组合 147">
            <a:extLst>
              <a:ext uri="{FF2B5EF4-FFF2-40B4-BE49-F238E27FC236}">
                <a16:creationId xmlns:a16="http://schemas.microsoft.com/office/drawing/2014/main" id="{82A59229-58AF-1E4B-916A-73D015EEA4A7}"/>
              </a:ext>
            </a:extLst>
          </p:cNvPr>
          <p:cNvGrpSpPr>
            <a:grpSpLocks/>
          </p:cNvGrpSpPr>
          <p:nvPr/>
        </p:nvGrpSpPr>
        <p:grpSpPr bwMode="auto">
          <a:xfrm>
            <a:off x="6861176" y="3314701"/>
            <a:ext cx="2906713" cy="2874963"/>
            <a:chOff x="6153741" y="2767960"/>
            <a:chExt cx="2312404" cy="2288284"/>
          </a:xfrm>
        </p:grpSpPr>
        <p:sp>
          <p:nvSpPr>
            <p:cNvPr id="188424" name="Text Box 108">
              <a:extLst>
                <a:ext uri="{FF2B5EF4-FFF2-40B4-BE49-F238E27FC236}">
                  <a16:creationId xmlns:a16="http://schemas.microsoft.com/office/drawing/2014/main" id="{7B6EF745-7B45-D443-9CEF-5C9161BB22A0}"/>
                </a:ext>
              </a:extLst>
            </p:cNvPr>
            <p:cNvSpPr txBox="1">
              <a:spLocks noChangeArrowheads="1"/>
            </p:cNvSpPr>
            <p:nvPr/>
          </p:nvSpPr>
          <p:spPr bwMode="auto">
            <a:xfrm>
              <a:off x="6879798" y="4325704"/>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Base0</a:t>
              </a:r>
              <a:r>
                <a:rPr lang="zh-CN" altLang="en-US" sz="1600" b="0" dirty="0">
                  <a:solidFill>
                    <a:srgbClr val="0000FF"/>
                  </a:solidFill>
                  <a:latin typeface="Calibri" panose="020F0502020204030204" pitchFamily="34" charset="0"/>
                  <a:ea typeface="Microsoft YaHei" panose="020B0503020204020204" pitchFamily="34" charset="-122"/>
                </a:rPr>
                <a:t>类</a:t>
              </a:r>
              <a:br>
                <a:rPr lang="zh-CN" altLang="en-US" sz="1600" b="0" dirty="0">
                  <a:solidFill>
                    <a:srgbClr val="0000FF"/>
                  </a:solidFill>
                  <a:latin typeface="Microsoft YaHei Bold"/>
                  <a:ea typeface="Microsoft YaHei" panose="020B0503020204020204" pitchFamily="34" charset="-122"/>
                </a:rPr>
              </a:b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25" name="Text Box 109">
              <a:extLst>
                <a:ext uri="{FF2B5EF4-FFF2-40B4-BE49-F238E27FC236}">
                  <a16:creationId xmlns:a16="http://schemas.microsoft.com/office/drawing/2014/main" id="{205D8A8C-3395-3940-AABE-8AFD6D71919A}"/>
                </a:ext>
              </a:extLst>
            </p:cNvPr>
            <p:cNvSpPr txBox="1">
              <a:spLocks noChangeArrowheads="1"/>
            </p:cNvSpPr>
            <p:nvPr/>
          </p:nvSpPr>
          <p:spPr bwMode="auto">
            <a:xfrm>
              <a:off x="6879798" y="3178772"/>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cxnSp>
          <p:nvCxnSpPr>
            <p:cNvPr id="188426" name="AutoShape 110">
              <a:extLst>
                <a:ext uri="{FF2B5EF4-FFF2-40B4-BE49-F238E27FC236}">
                  <a16:creationId xmlns:a16="http://schemas.microsoft.com/office/drawing/2014/main" id="{6DA45FC7-9626-7B46-A7D9-00C48EA5FD70}"/>
                </a:ext>
              </a:extLst>
            </p:cNvPr>
            <p:cNvCxnSpPr>
              <a:cxnSpLocks noChangeShapeType="1"/>
            </p:cNvCxnSpPr>
            <p:nvPr/>
          </p:nvCxnSpPr>
          <p:spPr bwMode="auto">
            <a:xfrm>
              <a:off x="6153741" y="2968719"/>
              <a:ext cx="70775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27" name="Text Box 111">
              <a:extLst>
                <a:ext uri="{FF2B5EF4-FFF2-40B4-BE49-F238E27FC236}">
                  <a16:creationId xmlns:a16="http://schemas.microsoft.com/office/drawing/2014/main" id="{7F1A12B8-EB4B-F34A-ABCF-E2ADCAEA66C5}"/>
                </a:ext>
              </a:extLst>
            </p:cNvPr>
            <p:cNvSpPr txBox="1">
              <a:spLocks noChangeArrowheads="1"/>
            </p:cNvSpPr>
            <p:nvPr/>
          </p:nvSpPr>
          <p:spPr bwMode="auto">
            <a:xfrm>
              <a:off x="6153741" y="2767960"/>
              <a:ext cx="839949" cy="22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8428" name="Text Box 112">
              <a:extLst>
                <a:ext uri="{FF2B5EF4-FFF2-40B4-BE49-F238E27FC236}">
                  <a16:creationId xmlns:a16="http://schemas.microsoft.com/office/drawing/2014/main" id="{3605E900-6CDF-6040-877E-8971E436B79A}"/>
                </a:ext>
              </a:extLst>
            </p:cNvPr>
            <p:cNvSpPr txBox="1">
              <a:spLocks noChangeArrowheads="1"/>
            </p:cNvSpPr>
            <p:nvPr/>
          </p:nvSpPr>
          <p:spPr bwMode="auto">
            <a:xfrm>
              <a:off x="6879798" y="2924106"/>
              <a:ext cx="1586346" cy="2546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sp>
          <p:nvSpPr>
            <p:cNvPr id="188429" name="Text Box 113">
              <a:extLst>
                <a:ext uri="{FF2B5EF4-FFF2-40B4-BE49-F238E27FC236}">
                  <a16:creationId xmlns:a16="http://schemas.microsoft.com/office/drawing/2014/main" id="{F842FA56-C68A-2642-845F-FBD9B1A27465}"/>
                </a:ext>
              </a:extLst>
            </p:cNvPr>
            <p:cNvSpPr txBox="1">
              <a:spLocks noChangeArrowheads="1"/>
            </p:cNvSpPr>
            <p:nvPr/>
          </p:nvSpPr>
          <p:spPr bwMode="auto">
            <a:xfrm>
              <a:off x="6879798" y="3881430"/>
              <a:ext cx="1586346" cy="44427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30" name="Text Box 114">
              <a:extLst>
                <a:ext uri="{FF2B5EF4-FFF2-40B4-BE49-F238E27FC236}">
                  <a16:creationId xmlns:a16="http://schemas.microsoft.com/office/drawing/2014/main" id="{25A52364-A8FA-B141-B612-D7F2BF781E7F}"/>
                </a:ext>
              </a:extLst>
            </p:cNvPr>
            <p:cNvSpPr txBox="1">
              <a:spLocks noChangeArrowheads="1"/>
            </p:cNvSpPr>
            <p:nvPr/>
          </p:nvSpPr>
          <p:spPr bwMode="auto">
            <a:xfrm>
              <a:off x="6879798" y="3624904"/>
              <a:ext cx="1586346" cy="25466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cxnSp>
          <p:nvCxnSpPr>
            <p:cNvPr id="188431" name="AutoShape 115">
              <a:extLst>
                <a:ext uri="{FF2B5EF4-FFF2-40B4-BE49-F238E27FC236}">
                  <a16:creationId xmlns:a16="http://schemas.microsoft.com/office/drawing/2014/main" id="{116F7B48-40E6-7346-9000-8C7782B35116}"/>
                </a:ext>
              </a:extLst>
            </p:cNvPr>
            <p:cNvCxnSpPr>
              <a:cxnSpLocks noChangeShapeType="1"/>
            </p:cNvCxnSpPr>
            <p:nvPr/>
          </p:nvCxnSpPr>
          <p:spPr bwMode="auto">
            <a:xfrm rot="16200000" flipH="1">
              <a:off x="7636388" y="3523830"/>
              <a:ext cx="1297501" cy="362012"/>
            </a:xfrm>
            <a:prstGeom prst="bentConnector4">
              <a:avLst>
                <a:gd name="adj1" fmla="val -60"/>
                <a:gd name="adj2" fmla="val 208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8432" name="Text Box 116">
              <a:extLst>
                <a:ext uri="{FF2B5EF4-FFF2-40B4-BE49-F238E27FC236}">
                  <a16:creationId xmlns:a16="http://schemas.microsoft.com/office/drawing/2014/main" id="{BB481249-B8C5-4249-8F63-21A3D35FD21F}"/>
                </a:ext>
              </a:extLst>
            </p:cNvPr>
            <p:cNvSpPr txBox="1">
              <a:spLocks noChangeArrowheads="1"/>
            </p:cNvSpPr>
            <p:nvPr/>
          </p:nvSpPr>
          <p:spPr bwMode="auto">
            <a:xfrm>
              <a:off x="7188932" y="4822025"/>
              <a:ext cx="988415" cy="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8433" name="AutoShape 123">
              <a:extLst>
                <a:ext uri="{FF2B5EF4-FFF2-40B4-BE49-F238E27FC236}">
                  <a16:creationId xmlns:a16="http://schemas.microsoft.com/office/drawing/2014/main" id="{A04EFCB0-BE79-7B46-B1D6-E7C7C4C72DA2}"/>
                </a:ext>
              </a:extLst>
            </p:cNvPr>
            <p:cNvCxnSpPr>
              <a:cxnSpLocks noChangeShapeType="1"/>
            </p:cNvCxnSpPr>
            <p:nvPr/>
          </p:nvCxnSpPr>
          <p:spPr bwMode="auto">
            <a:xfrm>
              <a:off x="6153741" y="367695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4" name="Text Box 124">
              <a:extLst>
                <a:ext uri="{FF2B5EF4-FFF2-40B4-BE49-F238E27FC236}">
                  <a16:creationId xmlns:a16="http://schemas.microsoft.com/office/drawing/2014/main" id="{012EA12A-5AA1-754E-9F69-26E6FD818767}"/>
                </a:ext>
              </a:extLst>
            </p:cNvPr>
            <p:cNvSpPr txBox="1">
              <a:spLocks noChangeArrowheads="1"/>
            </p:cNvSpPr>
            <p:nvPr/>
          </p:nvSpPr>
          <p:spPr bwMode="auto">
            <a:xfrm>
              <a:off x="6153741" y="3476194"/>
              <a:ext cx="839949" cy="2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cxnSp>
          <p:nvCxnSpPr>
            <p:cNvPr id="188435" name="AutoShape 125">
              <a:extLst>
                <a:ext uri="{FF2B5EF4-FFF2-40B4-BE49-F238E27FC236}">
                  <a16:creationId xmlns:a16="http://schemas.microsoft.com/office/drawing/2014/main" id="{D4DB6A22-34DE-E84E-A8CD-0945101EABDF}"/>
                </a:ext>
              </a:extLst>
            </p:cNvPr>
            <p:cNvCxnSpPr>
              <a:cxnSpLocks noChangeShapeType="1"/>
            </p:cNvCxnSpPr>
            <p:nvPr/>
          </p:nvCxnSpPr>
          <p:spPr bwMode="auto">
            <a:xfrm>
              <a:off x="6153741" y="437589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6" name="Text Box 126">
              <a:extLst>
                <a:ext uri="{FF2B5EF4-FFF2-40B4-BE49-F238E27FC236}">
                  <a16:creationId xmlns:a16="http://schemas.microsoft.com/office/drawing/2014/main" id="{E26D0D85-2B9D-4D41-A410-B0D7C1BD8AF9}"/>
                </a:ext>
              </a:extLst>
            </p:cNvPr>
            <p:cNvSpPr txBox="1">
              <a:spLocks noChangeArrowheads="1"/>
            </p:cNvSpPr>
            <p:nvPr/>
          </p:nvSpPr>
          <p:spPr bwMode="auto">
            <a:xfrm>
              <a:off x="6153741" y="4175134"/>
              <a:ext cx="839949" cy="2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pb0</a:t>
              </a:r>
              <a:endParaRPr lang="zh-CN" altLang="zh-CN" sz="1600" b="0" dirty="0">
                <a:solidFill>
                  <a:srgbClr val="0000FF"/>
                </a:solidFill>
                <a:latin typeface="Microsoft YaHei Bold"/>
                <a:ea typeface="Microsoft YaHei" panose="020B0503020204020204" pitchFamily="34" charset="-122"/>
              </a:endParaRPr>
            </a:p>
          </p:txBody>
        </p:sp>
        <p:cxnSp>
          <p:nvCxnSpPr>
            <p:cNvPr id="188437" name="AutoShape 127">
              <a:extLst>
                <a:ext uri="{FF2B5EF4-FFF2-40B4-BE49-F238E27FC236}">
                  <a16:creationId xmlns:a16="http://schemas.microsoft.com/office/drawing/2014/main" id="{E440986A-D574-FC40-B127-34BD11C1D964}"/>
                </a:ext>
              </a:extLst>
            </p:cNvPr>
            <p:cNvCxnSpPr>
              <a:cxnSpLocks noChangeShapeType="1"/>
            </p:cNvCxnSpPr>
            <p:nvPr/>
          </p:nvCxnSpPr>
          <p:spPr bwMode="auto">
            <a:xfrm rot="10800000" flipH="1" flipV="1">
              <a:off x="8106166"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22" name="直线连接符 21">
            <a:extLst>
              <a:ext uri="{FF2B5EF4-FFF2-40B4-BE49-F238E27FC236}">
                <a16:creationId xmlns:a16="http://schemas.microsoft.com/office/drawing/2014/main" id="{B3CF41E2-B826-F946-9BF8-FE1BB7A154E5}"/>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E5DE02C-E8FC-1441-8D16-4E45E43B26AB}"/>
              </a:ext>
            </a:extLst>
          </p:cNvPr>
          <p:cNvSpPr>
            <a:spLocks noGrp="1"/>
          </p:cNvSpPr>
          <p:nvPr>
            <p:ph type="sldNum" sz="quarter" idx="12"/>
          </p:nvPr>
        </p:nvSpPr>
        <p:spPr/>
        <p:txBody>
          <a:bodyPr/>
          <a:lstStyle/>
          <a:p>
            <a:fld id="{230B77AE-39D4-EA4E-B9B0-544F2C0079C2}" type="slidenum">
              <a:rPr lang="zh-CN" altLang="en-US" smtClean="0"/>
              <a:pPr/>
              <a:t>68</a:t>
            </a:fld>
            <a:endParaRPr lang="en-US" altLang="zh-CN"/>
          </a:p>
        </p:txBody>
      </p:sp>
    </p:spTree>
    <p:custDataLst>
      <p:tags r:id="rId1"/>
    </p:custDataLst>
    <p:extLst>
      <p:ext uri="{BB962C8B-B14F-4D97-AF65-F5344CB8AC3E}">
        <p14:creationId xmlns:p14="http://schemas.microsoft.com/office/powerpoint/2010/main" val="4127171443"/>
      </p:ext>
    </p:extLst>
  </p:cSld>
  <p:clrMapOvr>
    <a:masterClrMapping/>
  </p:clrMapOvr>
  <p:transition advTm="181284"/>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AutoShape 99">
            <a:extLst>
              <a:ext uri="{FF2B5EF4-FFF2-40B4-BE49-F238E27FC236}">
                <a16:creationId xmlns:a16="http://schemas.microsoft.com/office/drawing/2014/main" id="{87CF8E6B-0D54-5143-9E0F-549550282D99}"/>
              </a:ext>
            </a:extLst>
          </p:cNvPr>
          <p:cNvSpPr>
            <a:spLocks noChangeArrowheads="1"/>
          </p:cNvSpPr>
          <p:nvPr/>
        </p:nvSpPr>
        <p:spPr bwMode="auto">
          <a:xfrm>
            <a:off x="6096001" y="317452"/>
            <a:ext cx="3093042" cy="97001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3682E52B-589D-0344-B68D-D067048724FE}"/>
              </a:ext>
            </a:extLst>
          </p:cNvPr>
          <p:cNvSpPr>
            <a:spLocks noChangeArrowheads="1"/>
          </p:cNvSpPr>
          <p:nvPr/>
        </p:nvSpPr>
        <p:spPr bwMode="auto">
          <a:xfrm>
            <a:off x="6053730" y="292894"/>
            <a:ext cx="3135312" cy="701675"/>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基类向派生类的转换及其安全性问题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0467" name="Rectangle 45">
            <a:extLst>
              <a:ext uri="{FF2B5EF4-FFF2-40B4-BE49-F238E27FC236}">
                <a16:creationId xmlns:a16="http://schemas.microsoft.com/office/drawing/2014/main" id="{AE20A04D-A4F9-4548-BCD4-0BBBA5A484D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0228" name="内容占位符 2">
            <a:extLst>
              <a:ext uri="{FF2B5EF4-FFF2-40B4-BE49-F238E27FC236}">
                <a16:creationId xmlns:a16="http://schemas.microsoft.com/office/drawing/2014/main" id="{65C91BDB-1C08-EB43-B65A-E7C6323D9968}"/>
              </a:ext>
            </a:extLst>
          </p:cNvPr>
          <p:cNvSpPr>
            <a:spLocks noGrp="1"/>
          </p:cNvSpPr>
          <p:nvPr>
            <p:ph idx="1"/>
          </p:nvPr>
        </p:nvSpPr>
        <p:spPr>
          <a:xfrm>
            <a:off x="838200" y="1412875"/>
            <a:ext cx="10515600" cy="4680421"/>
          </a:xfrm>
        </p:spPr>
        <p:txBody>
          <a:bodyPr numCol="2">
            <a:normAutofit/>
          </a:bodyPr>
          <a:lstStyle/>
          <a:p>
            <a:pPr eaLnBrk="1" hangingPunct="1">
              <a:defRPr/>
            </a:pPr>
            <a:r>
              <a:rPr lang="zh-CN" altLang="en-US" dirty="0"/>
              <a:t>基类向派生类的转换</a:t>
            </a:r>
          </a:p>
          <a:p>
            <a:pPr lvl="1" eaLnBrk="1" hangingPunct="1">
              <a:defRPr/>
            </a:pPr>
            <a:r>
              <a:rPr lang="zh-CN" altLang="en-US" dirty="0"/>
              <a:t>基类指针可以转换为派生类指针</a:t>
            </a:r>
          </a:p>
          <a:p>
            <a:pPr lvl="1" eaLnBrk="1" hangingPunct="1">
              <a:defRPr/>
            </a:pPr>
            <a:r>
              <a:rPr lang="zh-CN" altLang="en-US" dirty="0"/>
              <a:t>基类引用可以转换为派生类引用</a:t>
            </a:r>
          </a:p>
          <a:p>
            <a:pPr lvl="1" eaLnBrk="1" hangingPunct="1">
              <a:defRPr/>
            </a:pPr>
            <a:r>
              <a:rPr lang="zh-CN" altLang="en-US" dirty="0"/>
              <a:t>但需要用</a:t>
            </a:r>
            <a:r>
              <a:rPr lang="en-US" altLang="zh-CN" dirty="0" err="1">
                <a:latin typeface="Times New Roman" panose="02020603050405020304" pitchFamily="18" charset="0"/>
                <a:cs typeface="Times New Roman" panose="02020603050405020304" pitchFamily="18" charset="0"/>
              </a:rPr>
              <a:t>static_cast</a:t>
            </a:r>
            <a:r>
              <a:rPr lang="zh-CN" altLang="en-US" dirty="0"/>
              <a:t>显式转换</a:t>
            </a:r>
            <a:endParaRPr lang="en-US" altLang="zh-CN" dirty="0"/>
          </a:p>
          <a:p>
            <a:pPr lvl="1" eaLnBrk="1" hangingPunct="1">
              <a:defRPr/>
            </a:pPr>
            <a:endParaRPr lang="en-US" altLang="zh-CN" dirty="0"/>
          </a:p>
          <a:p>
            <a:pPr lvl="1" eaLnBrk="1" hangingPunct="1">
              <a:defRPr/>
            </a:pPr>
            <a:endParaRPr lang="en-US" altLang="zh-CN" dirty="0"/>
          </a:p>
          <a:p>
            <a:pPr lvl="1" eaLnBrk="1" hangingPunct="1">
              <a:defRPr/>
            </a:pPr>
            <a:endParaRPr lang="zh-CN" altLang="en-US" dirty="0"/>
          </a:p>
          <a:p>
            <a:pPr eaLnBrk="1" hangingPunct="1">
              <a:defRPr/>
            </a:pPr>
            <a:r>
              <a:rPr lang="zh-CN" altLang="en-US" dirty="0"/>
              <a:t>例：</a:t>
            </a:r>
          </a:p>
          <a:p>
            <a:pPr marL="703263" lvl="2" indent="0">
              <a:buNone/>
              <a:defRPr/>
            </a:pPr>
            <a:r>
              <a:rPr lang="en-US" altLang="zh-CN" dirty="0">
                <a:latin typeface="Times New Roman" panose="02020603050405020304" pitchFamily="18" charset="0"/>
                <a:cs typeface="Times New Roman" panose="02020603050405020304" pitchFamily="18" charset="0"/>
              </a:rPr>
              <a:t>Base *pb = new Derived();</a:t>
            </a:r>
          </a:p>
          <a:p>
            <a:pPr marL="703263" lvl="2" indent="0">
              <a:buNone/>
              <a:defRPr/>
            </a:pPr>
            <a:r>
              <a:rPr lang="en-US" altLang="zh-CN" dirty="0">
                <a:latin typeface="Times New Roman" panose="02020603050405020304" pitchFamily="18" charset="0"/>
                <a:cs typeface="Times New Roman" panose="02020603050405020304" pitchFamily="18" charset="0"/>
              </a:rPr>
              <a:t>Derived *pd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*&gt;(pb);</a:t>
            </a:r>
          </a:p>
          <a:p>
            <a:pPr marL="703263" lvl="2" indent="0">
              <a:buNone/>
              <a:defRPr/>
            </a:pPr>
            <a:r>
              <a:rPr lang="en-US" altLang="zh-CN" dirty="0">
                <a:latin typeface="Times New Roman" panose="02020603050405020304" pitchFamily="18" charset="0"/>
                <a:cs typeface="Times New Roman" panose="02020603050405020304" pitchFamily="18" charset="0"/>
              </a:rPr>
              <a:t>Derived d;</a:t>
            </a:r>
          </a:p>
          <a:p>
            <a:pPr marL="703263" lvl="2" indent="0">
              <a:buNone/>
              <a:defRPr/>
            </a:pPr>
            <a:r>
              <a:rPr lang="en-US" altLang="zh-CN" dirty="0">
                <a:latin typeface="Times New Roman" panose="02020603050405020304" pitchFamily="18" charset="0"/>
                <a:cs typeface="Times New Roman" panose="02020603050405020304" pitchFamily="18" charset="0"/>
              </a:rPr>
              <a:t>Base &amp;</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 = d;</a:t>
            </a:r>
          </a:p>
          <a:p>
            <a:pPr marL="703263" lvl="2" indent="0">
              <a:buNone/>
              <a:defRPr/>
            </a:pPr>
            <a:r>
              <a:rPr lang="en-US" altLang="zh-CN" dirty="0">
                <a:latin typeface="Times New Roman" panose="02020603050405020304" pitchFamily="18" charset="0"/>
                <a:cs typeface="Times New Roman" panose="02020603050405020304" pitchFamily="18" charset="0"/>
              </a:rPr>
              <a:t>Derived &amp;</a:t>
            </a:r>
            <a:r>
              <a:rPr lang="en-US" altLang="zh-CN" dirty="0" err="1">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&amp;&gt;(</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a:t>
            </a:r>
          </a:p>
          <a:p>
            <a:pPr eaLnBrk="1" hangingPunct="1">
              <a:defRPr/>
            </a:pPr>
            <a:endParaRPr lang="en-US" altLang="zh-CN"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7EA11E4D-A819-7946-B9E1-271BA031F5D3}"/>
              </a:ext>
            </a:extLst>
          </p:cNvPr>
          <p:cNvSpPr>
            <a:spLocks noGrp="1"/>
          </p:cNvSpPr>
          <p:nvPr>
            <p:ph type="sldNum" sz="quarter" idx="12"/>
          </p:nvPr>
        </p:nvSpPr>
        <p:spPr/>
        <p:txBody>
          <a:bodyPr/>
          <a:lstStyle/>
          <a:p>
            <a:fld id="{230B77AE-39D4-EA4E-B9B0-544F2C0079C2}" type="slidenum">
              <a:rPr lang="zh-CN" altLang="en-US" smtClean="0"/>
              <a:pPr/>
              <a:t>69</a:t>
            </a:fld>
            <a:endParaRPr lang="en-US" altLang="zh-CN"/>
          </a:p>
        </p:txBody>
      </p:sp>
    </p:spTree>
    <p:custDataLst>
      <p:tags r:id="rId1"/>
    </p:custDataLst>
    <p:extLst>
      <p:ext uri="{BB962C8B-B14F-4D97-AF65-F5344CB8AC3E}">
        <p14:creationId xmlns:p14="http://schemas.microsoft.com/office/powerpoint/2010/main" val="2808211134"/>
      </p:ext>
    </p:extLst>
  </p:cSld>
  <p:clrMapOvr>
    <a:masterClrMapping/>
  </p:clrMapOvr>
  <p:transition advTm="18128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99">
            <a:extLst>
              <a:ext uri="{FF2B5EF4-FFF2-40B4-BE49-F238E27FC236}">
                <a16:creationId xmlns:a16="http://schemas.microsoft.com/office/drawing/2014/main" id="{0D976FE0-F3B6-CA49-9997-AB95C80F263A}"/>
              </a:ext>
            </a:extLst>
          </p:cNvPr>
          <p:cNvSpPr>
            <a:spLocks noChangeArrowheads="1"/>
          </p:cNvSpPr>
          <p:nvPr/>
        </p:nvSpPr>
        <p:spPr bwMode="auto">
          <a:xfrm>
            <a:off x="5087888" y="354147"/>
            <a:ext cx="4536504" cy="48256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93CE553-E711-2B49-9B26-9466200E426E}"/>
              </a:ext>
            </a:extLst>
          </p:cNvPr>
          <p:cNvSpPr>
            <a:spLocks noChangeArrowheads="1"/>
          </p:cNvSpPr>
          <p:nvPr/>
        </p:nvSpPr>
        <p:spPr bwMode="auto">
          <a:xfrm>
            <a:off x="4871865" y="327550"/>
            <a:ext cx="4968552" cy="49870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protected </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成员的特点与作用</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8675" name="Rectangle 45">
            <a:extLst>
              <a:ext uri="{FF2B5EF4-FFF2-40B4-BE49-F238E27FC236}">
                <a16:creationId xmlns:a16="http://schemas.microsoft.com/office/drawing/2014/main" id="{2BBB09DD-7E63-1D4E-BD8E-10847D52913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保护成员与访问控制</a:t>
            </a:r>
          </a:p>
        </p:txBody>
      </p:sp>
      <p:sp>
        <p:nvSpPr>
          <p:cNvPr id="18436" name="内容占位符 2">
            <a:extLst>
              <a:ext uri="{FF2B5EF4-FFF2-40B4-BE49-F238E27FC236}">
                <a16:creationId xmlns:a16="http://schemas.microsoft.com/office/drawing/2014/main" id="{2176BBB1-0E5D-4644-92D5-FB1C6DBD1A91}"/>
              </a:ext>
            </a:extLst>
          </p:cNvPr>
          <p:cNvSpPr>
            <a:spLocks noGrp="1"/>
          </p:cNvSpPr>
          <p:nvPr>
            <p:ph idx="1"/>
          </p:nvPr>
        </p:nvSpPr>
        <p:spPr>
          <a:xfrm>
            <a:off x="838200" y="1484784"/>
            <a:ext cx="10515600" cy="4764088"/>
          </a:xfrm>
        </p:spPr>
        <p:txBody>
          <a:bodyPr>
            <a:normAutofit fontScale="92500" lnSpcReduction="20000"/>
          </a:bodyPr>
          <a:lstStyle/>
          <a:p>
            <a:pPr eaLnBrk="1" hangingPunct="1">
              <a:defRPr/>
            </a:pPr>
            <a:r>
              <a:rPr lang="en-US" altLang="zh-CN" dirty="0"/>
              <a:t>protected</a:t>
            </a:r>
            <a:r>
              <a:rPr lang="zh-CN" altLang="en-US" dirty="0"/>
              <a:t>成员</a:t>
            </a:r>
            <a:r>
              <a:rPr lang="zh-CN" altLang="en-US" dirty="0">
                <a:solidFill>
                  <a:srgbClr val="FF0000"/>
                </a:solidFill>
              </a:rPr>
              <a:t>不可以</a:t>
            </a:r>
            <a:r>
              <a:rPr lang="zh-CN" altLang="en-US" dirty="0"/>
              <a:t>从类外通过对象或对象指针访问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endParaRPr lang="zh-CN" altLang="en-US" dirty="0"/>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从本类的内部访问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从本类派生类的内部访问</a:t>
            </a:r>
            <a:endParaRPr lang="en-US" altLang="zh-CN" dirty="0"/>
          </a:p>
          <a:p>
            <a:pPr marL="342900" lvl="1" indent="0">
              <a:buNone/>
              <a:defRPr/>
            </a:pPr>
            <a:r>
              <a:rPr lang="en-US" altLang="zh-CN" dirty="0"/>
              <a:t>(</a:t>
            </a:r>
            <a:r>
              <a:rPr lang="zh-CN" altLang="en-US" b="1" dirty="0">
                <a:solidFill>
                  <a:srgbClr val="FF0000"/>
                </a:solidFill>
              </a:rPr>
              <a:t>这一点与</a:t>
            </a:r>
            <a:r>
              <a:rPr lang="en-US" altLang="zh-CN" b="1" dirty="0">
                <a:solidFill>
                  <a:srgbClr val="FF0000"/>
                </a:solidFill>
              </a:rPr>
              <a:t>private</a:t>
            </a:r>
            <a:r>
              <a:rPr lang="zh-CN" altLang="en-US" b="1" dirty="0">
                <a:solidFill>
                  <a:srgbClr val="FF0000"/>
                </a:solidFill>
              </a:rPr>
              <a:t>成员不同</a:t>
            </a:r>
            <a:r>
              <a:rPr lang="en-US" altLang="zh-CN" dirty="0"/>
              <a:t>)</a:t>
            </a:r>
            <a:endParaRPr lang="zh-CN" altLang="en-US" dirty="0"/>
          </a:p>
          <a:p>
            <a:pPr eaLnBrk="1" hangingPunct="1">
              <a:defRPr/>
            </a:pPr>
            <a:r>
              <a:rPr lang="zh-CN" altLang="en-US" dirty="0"/>
              <a:t>好处：既实现了数据隐藏，又方便继承，实现代码重用。</a:t>
            </a:r>
            <a:endParaRPr lang="en-US" altLang="zh-CN" dirty="0"/>
          </a:p>
          <a:p>
            <a:pPr marL="0" indent="0" eaLnBrk="1" hangingPunct="1">
              <a:buNone/>
              <a:defRPr/>
            </a:pPr>
            <a:r>
              <a:rPr lang="zh-CN" altLang="en-US" dirty="0">
                <a:solidFill>
                  <a:srgbClr val="7030A0"/>
                </a:solidFill>
              </a:rPr>
              <a:t>举例：类内、类外、派生类内访问</a:t>
            </a:r>
            <a:r>
              <a:rPr lang="en-US" altLang="zh-CN" dirty="0">
                <a:solidFill>
                  <a:srgbClr val="7030A0"/>
                </a:solidFill>
              </a:rPr>
              <a:t>protected</a:t>
            </a:r>
            <a:r>
              <a:rPr lang="zh-CN" altLang="en-US" dirty="0">
                <a:solidFill>
                  <a:srgbClr val="7030A0"/>
                </a:solidFill>
              </a:rPr>
              <a:t>成员</a:t>
            </a:r>
          </a:p>
          <a:p>
            <a:pPr eaLnBrk="1" hangingPunct="1">
              <a:defRPr/>
            </a:pPr>
            <a:endParaRPr lang="zh-CN" altLang="en-US" dirty="0"/>
          </a:p>
        </p:txBody>
      </p:sp>
      <p:sp>
        <p:nvSpPr>
          <p:cNvPr id="3" name="灯片编号占位符 2">
            <a:extLst>
              <a:ext uri="{FF2B5EF4-FFF2-40B4-BE49-F238E27FC236}">
                <a16:creationId xmlns:a16="http://schemas.microsoft.com/office/drawing/2014/main" id="{E237E71F-CD01-4C40-9CA8-B27D4316B287}"/>
              </a:ext>
            </a:extLst>
          </p:cNvPr>
          <p:cNvSpPr>
            <a:spLocks noGrp="1"/>
          </p:cNvSpPr>
          <p:nvPr>
            <p:ph type="sldNum" sz="quarter" idx="12"/>
          </p:nvPr>
        </p:nvSpPr>
        <p:spPr/>
        <p:txBody>
          <a:bodyPr/>
          <a:lstStyle/>
          <a:p>
            <a:fld id="{230B77AE-39D4-EA4E-B9B0-544F2C0079C2}" type="slidenum">
              <a:rPr lang="zh-CN" altLang="en-US" smtClean="0"/>
              <a:pPr/>
              <a:t>7</a:t>
            </a:fld>
            <a:endParaRPr lang="en-US" altLang="zh-CN"/>
          </a:p>
        </p:txBody>
      </p:sp>
    </p:spTree>
    <p:custDataLst>
      <p:tags r:id="rId1"/>
    </p:custDataLst>
    <p:extLst>
      <p:ext uri="{BB962C8B-B14F-4D97-AF65-F5344CB8AC3E}">
        <p14:creationId xmlns:p14="http://schemas.microsoft.com/office/powerpoint/2010/main" val="1131732552"/>
      </p:ext>
    </p:extLst>
  </p:cSld>
  <p:clrMapOvr>
    <a:masterClrMapping/>
  </p:clrMapOvr>
  <p:transition advTm="181284"/>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AutoShape 99">
            <a:extLst>
              <a:ext uri="{FF2B5EF4-FFF2-40B4-BE49-F238E27FC236}">
                <a16:creationId xmlns:a16="http://schemas.microsoft.com/office/drawing/2014/main" id="{79CD63FF-5405-4345-B4F7-DCE08DF41B9A}"/>
              </a:ext>
            </a:extLst>
          </p:cNvPr>
          <p:cNvSpPr>
            <a:spLocks noChangeArrowheads="1"/>
          </p:cNvSpPr>
          <p:nvPr/>
        </p:nvSpPr>
        <p:spPr bwMode="auto">
          <a:xfrm>
            <a:off x="5447928" y="404664"/>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18244AE-01FF-804D-A1CE-4C21F483FF68}"/>
              </a:ext>
            </a:extLst>
          </p:cNvPr>
          <p:cNvSpPr>
            <a:spLocks noChangeArrowheads="1"/>
          </p:cNvSpPr>
          <p:nvPr/>
        </p:nvSpPr>
        <p:spPr bwMode="auto">
          <a:xfrm>
            <a:off x="5479678" y="323703"/>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2515" name="Rectangle 45">
            <a:extLst>
              <a:ext uri="{FF2B5EF4-FFF2-40B4-BE49-F238E27FC236}">
                <a16:creationId xmlns:a16="http://schemas.microsoft.com/office/drawing/2014/main" id="{15968549-D947-E846-97C6-9026102B23F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2276" name="内容占位符 2">
            <a:extLst>
              <a:ext uri="{FF2B5EF4-FFF2-40B4-BE49-F238E27FC236}">
                <a16:creationId xmlns:a16="http://schemas.microsoft.com/office/drawing/2014/main" id="{C3F5C836-454C-F246-BA2A-A1A5A489E63D}"/>
              </a:ext>
            </a:extLst>
          </p:cNvPr>
          <p:cNvSpPr>
            <a:spLocks noGrp="1"/>
          </p:cNvSpPr>
          <p:nvPr>
            <p:ph idx="1"/>
          </p:nvPr>
        </p:nvSpPr>
        <p:spPr/>
        <p:txBody>
          <a:bodyPr>
            <a:normAutofit lnSpcReduction="10000"/>
          </a:bodyPr>
          <a:lstStyle/>
          <a:p>
            <a:pPr eaLnBrk="1" hangingPunct="1">
              <a:defRPr/>
            </a:pPr>
            <a:r>
              <a:rPr lang="zh-CN" altLang="en-US"/>
              <a:t>基类对象一般无法被显式转换为派生类对象</a:t>
            </a:r>
          </a:p>
          <a:p>
            <a:pPr lvl="1" eaLnBrk="1" hangingPunct="1">
              <a:defRPr/>
            </a:pPr>
            <a:r>
              <a:rPr lang="zh-CN" altLang="en-US"/>
              <a:t>对象到对象的转换，需要调用构造函数创建新的对象</a:t>
            </a:r>
          </a:p>
          <a:p>
            <a:pPr lvl="1" eaLnBrk="1" hangingPunct="1">
              <a:defRPr/>
            </a:pPr>
            <a:r>
              <a:rPr lang="zh-CN" altLang="en-US"/>
              <a:t>派生类的拷贝构造函数无法接受基类对象作为参数</a:t>
            </a:r>
          </a:p>
          <a:p>
            <a:pPr eaLnBrk="1" hangingPunct="1">
              <a:defRPr/>
            </a:pPr>
            <a:r>
              <a:rPr lang="zh-CN" altLang="en-US"/>
              <a:t>执行基类向派生类的转换时，一定要确保被转换的指针和引用所指向或引用的对象符合转换的目的类型：</a:t>
            </a:r>
          </a:p>
          <a:p>
            <a:pPr lvl="1" eaLnBrk="1" hangingPunct="1">
              <a:defRPr/>
            </a:pPr>
            <a:r>
              <a:rPr lang="zh-CN" altLang="en-US"/>
              <a:t>对于</a:t>
            </a:r>
            <a:r>
              <a:rPr lang="en-US" altLang="zh-CN">
                <a:latin typeface="Times New Roman" panose="02020603050405020304" pitchFamily="18" charset="0"/>
                <a:cs typeface="Times New Roman" panose="02020603050405020304" pitchFamily="18" charset="0"/>
              </a:rPr>
              <a:t>Derived *pd = static_cast&lt;Derived *&gt;(pb);</a:t>
            </a:r>
          </a:p>
          <a:p>
            <a:pPr lvl="1" eaLnBrk="1" hangingPunct="1">
              <a:defRPr/>
            </a:pPr>
            <a:r>
              <a:rPr lang="zh-CN" altLang="en-US"/>
              <a:t>一定要保证</a:t>
            </a:r>
            <a:r>
              <a:rPr lang="en-US" altLang="zh-CN">
                <a:latin typeface="Times New Roman" panose="02020603050405020304" pitchFamily="18" charset="0"/>
                <a:cs typeface="Times New Roman" panose="02020603050405020304" pitchFamily="18" charset="0"/>
              </a:rPr>
              <a:t>pb</a:t>
            </a:r>
            <a:r>
              <a:rPr lang="zh-CN" altLang="en-US"/>
              <a:t>所指向的对象具有</a:t>
            </a:r>
            <a:r>
              <a:rPr lang="en-US" altLang="zh-CN">
                <a:latin typeface="Times New Roman" panose="02020603050405020304" pitchFamily="18" charset="0"/>
                <a:cs typeface="Times New Roman" panose="02020603050405020304" pitchFamily="18" charset="0"/>
              </a:rPr>
              <a:t>Derived</a:t>
            </a:r>
            <a:r>
              <a:rPr lang="zh-CN" altLang="en-US"/>
              <a:t>类型，</a:t>
            </a:r>
            <a:r>
              <a:rPr lang="zh-CN" altLang="en-US">
                <a:solidFill>
                  <a:srgbClr val="FF0000"/>
                </a:solidFill>
              </a:rPr>
              <a:t>或者是</a:t>
            </a:r>
            <a:r>
              <a:rPr lang="en-US" altLang="zh-CN">
                <a:solidFill>
                  <a:srgbClr val="FF0000"/>
                </a:solidFill>
                <a:latin typeface="Times New Roman" panose="02020603050405020304" pitchFamily="18" charset="0"/>
                <a:cs typeface="Times New Roman" panose="02020603050405020304" pitchFamily="18" charset="0"/>
              </a:rPr>
              <a:t>Derived</a:t>
            </a:r>
            <a:r>
              <a:rPr lang="zh-CN" altLang="en-US">
                <a:solidFill>
                  <a:srgbClr val="FF0000"/>
                </a:solidFill>
              </a:rPr>
              <a:t>类型的派生类</a:t>
            </a:r>
            <a:endParaRPr lang="zh-CN" altLang="en-US"/>
          </a:p>
        </p:txBody>
      </p:sp>
      <p:sp>
        <p:nvSpPr>
          <p:cNvPr id="2" name="灯片编号占位符 1">
            <a:extLst>
              <a:ext uri="{FF2B5EF4-FFF2-40B4-BE49-F238E27FC236}">
                <a16:creationId xmlns:a16="http://schemas.microsoft.com/office/drawing/2014/main" id="{015477C7-EB7D-2248-A4EB-679DA684A7F6}"/>
              </a:ext>
            </a:extLst>
          </p:cNvPr>
          <p:cNvSpPr>
            <a:spLocks noGrp="1"/>
          </p:cNvSpPr>
          <p:nvPr>
            <p:ph type="sldNum" sz="quarter" idx="12"/>
          </p:nvPr>
        </p:nvSpPr>
        <p:spPr/>
        <p:txBody>
          <a:bodyPr/>
          <a:lstStyle/>
          <a:p>
            <a:fld id="{230B77AE-39D4-EA4E-B9B0-544F2C0079C2}" type="slidenum">
              <a:rPr lang="zh-CN" altLang="en-US" smtClean="0"/>
              <a:pPr/>
              <a:t>70</a:t>
            </a:fld>
            <a:endParaRPr lang="en-US" altLang="zh-CN"/>
          </a:p>
        </p:txBody>
      </p:sp>
    </p:spTree>
    <p:custDataLst>
      <p:tags r:id="rId1"/>
    </p:custDataLst>
    <p:extLst>
      <p:ext uri="{BB962C8B-B14F-4D97-AF65-F5344CB8AC3E}">
        <p14:creationId xmlns:p14="http://schemas.microsoft.com/office/powerpoint/2010/main" val="800989957"/>
      </p:ext>
    </p:extLst>
  </p:cSld>
  <p:clrMapOvr>
    <a:masterClrMapping/>
  </p:clrMapOvr>
  <p:transition advTm="181284"/>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AutoShape 99">
            <a:extLst>
              <a:ext uri="{FF2B5EF4-FFF2-40B4-BE49-F238E27FC236}">
                <a16:creationId xmlns:a16="http://schemas.microsoft.com/office/drawing/2014/main" id="{79CD63FF-5405-4345-B4F7-DCE08DF41B9A}"/>
              </a:ext>
            </a:extLst>
          </p:cNvPr>
          <p:cNvSpPr>
            <a:spLocks noChangeArrowheads="1"/>
          </p:cNvSpPr>
          <p:nvPr/>
        </p:nvSpPr>
        <p:spPr bwMode="auto">
          <a:xfrm>
            <a:off x="5447928" y="404664"/>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18244AE-01FF-804D-A1CE-4C21F483FF68}"/>
              </a:ext>
            </a:extLst>
          </p:cNvPr>
          <p:cNvSpPr>
            <a:spLocks noChangeArrowheads="1"/>
          </p:cNvSpPr>
          <p:nvPr/>
        </p:nvSpPr>
        <p:spPr bwMode="auto">
          <a:xfrm>
            <a:off x="5479678" y="323703"/>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2515" name="Rectangle 45">
            <a:extLst>
              <a:ext uri="{FF2B5EF4-FFF2-40B4-BE49-F238E27FC236}">
                <a16:creationId xmlns:a16="http://schemas.microsoft.com/office/drawing/2014/main" id="{15968549-D947-E846-97C6-9026102B23F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2" name="灯片编号占位符 1">
            <a:extLst>
              <a:ext uri="{FF2B5EF4-FFF2-40B4-BE49-F238E27FC236}">
                <a16:creationId xmlns:a16="http://schemas.microsoft.com/office/drawing/2014/main" id="{015477C7-EB7D-2248-A4EB-679DA684A7F6}"/>
              </a:ext>
            </a:extLst>
          </p:cNvPr>
          <p:cNvSpPr>
            <a:spLocks noGrp="1"/>
          </p:cNvSpPr>
          <p:nvPr>
            <p:ph type="sldNum" sz="quarter" idx="12"/>
          </p:nvPr>
        </p:nvSpPr>
        <p:spPr/>
        <p:txBody>
          <a:bodyPr/>
          <a:lstStyle/>
          <a:p>
            <a:fld id="{230B77AE-39D4-EA4E-B9B0-544F2C0079C2}" type="slidenum">
              <a:rPr lang="zh-CN" altLang="en-US" smtClean="0"/>
              <a:pPr/>
              <a:t>71</a:t>
            </a:fld>
            <a:endParaRPr lang="en-US" altLang="zh-CN"/>
          </a:p>
        </p:txBody>
      </p:sp>
      <p:sp>
        <p:nvSpPr>
          <p:cNvPr id="8" name="内容占位符 2">
            <a:extLst>
              <a:ext uri="{FF2B5EF4-FFF2-40B4-BE49-F238E27FC236}">
                <a16:creationId xmlns:a16="http://schemas.microsoft.com/office/drawing/2014/main" id="{5BF53F53-742D-AA4C-B73C-D57A5148B745}"/>
              </a:ext>
            </a:extLst>
          </p:cNvPr>
          <p:cNvSpPr txBox="1">
            <a:spLocks/>
          </p:cNvSpPr>
          <p:nvPr/>
        </p:nvSpPr>
        <p:spPr bwMode="auto">
          <a:xfrm>
            <a:off x="838200" y="1649266"/>
            <a:ext cx="10515600" cy="468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normAutofit/>
          </a:bodyPr>
          <a:lstStyle>
            <a:lvl1pPr marL="171450" indent="-171450" algn="l" defTabSz="685800" rtl="0" eaLnBrk="1" fontAlgn="base" hangingPunct="1">
              <a:lnSpc>
                <a:spcPct val="150000"/>
              </a:lnSpc>
              <a:spcBef>
                <a:spcPts val="750"/>
              </a:spcBef>
              <a:spcAft>
                <a:spcPct val="0"/>
              </a:spcAft>
              <a:buClr>
                <a:srgbClr val="C00000"/>
              </a:buClr>
              <a:buFont typeface="Wingdings" pitchFamily="2" charset="2"/>
              <a:buChar char="p"/>
              <a:defRPr sz="28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514350" indent="-171450" algn="l" defTabSz="685800" rtl="0" eaLnBrk="1" fontAlgn="base" hangingPunct="1">
              <a:lnSpc>
                <a:spcPct val="150000"/>
              </a:lnSpc>
              <a:spcBef>
                <a:spcPts val="375"/>
              </a:spcBef>
              <a:spcAft>
                <a:spcPct val="0"/>
              </a:spcAft>
              <a:buClr>
                <a:srgbClr val="C00000"/>
              </a:buClr>
              <a:buFont typeface="Wingdings" pitchFamily="2" charset="2"/>
              <a:buChar char="n"/>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857250" indent="-171450" algn="l" defTabSz="685800" rtl="0" eaLnBrk="1" fontAlgn="base" hangingPunct="1">
              <a:lnSpc>
                <a:spcPct val="150000"/>
              </a:lnSpc>
              <a:spcBef>
                <a:spcPts val="375"/>
              </a:spcBef>
              <a:spcAft>
                <a:spcPct val="0"/>
              </a:spcAft>
              <a:buClr>
                <a:srgbClr val="C00000"/>
              </a:buClr>
              <a:buFont typeface="Wingdings" pitchFamily="2" charset="2"/>
              <a:buChar char="n"/>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2001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15430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altLang="zh-CN" b="0" dirty="0">
                <a:solidFill>
                  <a:srgbClr val="C00000"/>
                </a:solidFill>
              </a:rPr>
              <a:t>public</a:t>
            </a:r>
            <a:r>
              <a:rPr lang="zh-CN" altLang="en-US" b="0" dirty="0"/>
              <a:t>派生类向基类的转换</a:t>
            </a:r>
          </a:p>
          <a:p>
            <a:pPr lvl="1">
              <a:defRPr/>
            </a:pPr>
            <a:r>
              <a:rPr lang="zh-CN" altLang="en-US" b="0" dirty="0"/>
              <a:t>基类指针可以转换于派生类指针</a:t>
            </a:r>
          </a:p>
          <a:p>
            <a:pPr lvl="1">
              <a:defRPr/>
            </a:pPr>
            <a:r>
              <a:rPr lang="zh-CN" altLang="en-US" b="0" dirty="0"/>
              <a:t>基类引用可以转换于派生类引用</a:t>
            </a:r>
          </a:p>
          <a:p>
            <a:pPr lvl="1">
              <a:defRPr/>
            </a:pPr>
            <a:r>
              <a:rPr lang="zh-CN" altLang="en-US" b="0" dirty="0"/>
              <a:t>但需要用</a:t>
            </a:r>
            <a:r>
              <a:rPr lang="en-US" altLang="zh-CN" b="0" dirty="0" err="1">
                <a:latin typeface="Times New Roman" panose="02020603050405020304" pitchFamily="18" charset="0"/>
                <a:cs typeface="Times New Roman" panose="02020603050405020304" pitchFamily="18" charset="0"/>
              </a:rPr>
              <a:t>dynamic_cast</a:t>
            </a:r>
            <a:r>
              <a:rPr lang="zh-CN" altLang="en-US" b="0" dirty="0"/>
              <a:t>显式转换</a:t>
            </a:r>
            <a:endParaRPr lang="en-US" altLang="zh-CN" b="0" dirty="0"/>
          </a:p>
          <a:p>
            <a:pPr lvl="1">
              <a:defRPr/>
            </a:pPr>
            <a:endParaRPr lang="en-US" altLang="zh-CN" b="0" dirty="0"/>
          </a:p>
          <a:p>
            <a:pPr lvl="1">
              <a:defRPr/>
            </a:pPr>
            <a:endParaRPr lang="en-US" altLang="zh-CN" b="0" dirty="0"/>
          </a:p>
          <a:p>
            <a:pPr lvl="1">
              <a:defRPr/>
            </a:pPr>
            <a:endParaRPr lang="zh-CN" altLang="en-US" b="0" dirty="0"/>
          </a:p>
          <a:p>
            <a:pPr>
              <a:defRPr/>
            </a:pPr>
            <a:r>
              <a:rPr lang="zh-CN" altLang="en-US" b="0" dirty="0"/>
              <a:t>例：</a:t>
            </a:r>
          </a:p>
          <a:p>
            <a:pPr marL="703263" lvl="2" indent="0">
              <a:buNone/>
              <a:defRPr/>
            </a:pPr>
            <a:r>
              <a:rPr lang="en-US" altLang="zh-CN" b="0" dirty="0">
                <a:latin typeface="Times New Roman" panose="02020603050405020304" pitchFamily="18" charset="0"/>
                <a:cs typeface="Times New Roman" panose="02020603050405020304" pitchFamily="18" charset="0"/>
              </a:rPr>
              <a:t>Derived *pd = new Derived();</a:t>
            </a:r>
          </a:p>
          <a:p>
            <a:pPr marL="703263" lvl="2" indent="0">
              <a:buFont typeface="Wingdings" pitchFamily="2" charset="2"/>
              <a:buNone/>
              <a:defRPr/>
            </a:pPr>
            <a:r>
              <a:rPr lang="en-US" altLang="zh-CN" b="0" dirty="0">
                <a:latin typeface="Times New Roman" panose="02020603050405020304" pitchFamily="18" charset="0"/>
                <a:cs typeface="Times New Roman" panose="02020603050405020304" pitchFamily="18" charset="0"/>
              </a:rPr>
              <a:t>Derived *pb = </a:t>
            </a:r>
            <a:r>
              <a:rPr lang="en-US" altLang="zh-CN" b="0" dirty="0" err="1">
                <a:latin typeface="Times New Roman" panose="02020603050405020304" pitchFamily="18" charset="0"/>
                <a:cs typeface="Times New Roman" panose="02020603050405020304" pitchFamily="18" charset="0"/>
              </a:rPr>
              <a:t>dynamic_cast</a:t>
            </a:r>
            <a:r>
              <a:rPr lang="en-US" altLang="zh-CN" b="0" dirty="0">
                <a:latin typeface="Times New Roman" panose="02020603050405020304" pitchFamily="18" charset="0"/>
                <a:cs typeface="Times New Roman" panose="02020603050405020304" pitchFamily="18" charset="0"/>
              </a:rPr>
              <a:t>&lt;Base *&gt;(pd);</a:t>
            </a:r>
          </a:p>
          <a:p>
            <a:pPr marL="703263" lvl="2" indent="0">
              <a:buFont typeface="Wingdings" pitchFamily="2" charset="2"/>
              <a:buNone/>
              <a:defRPr/>
            </a:pPr>
            <a:r>
              <a:rPr lang="en-US" altLang="zh-CN" b="0" dirty="0">
                <a:latin typeface="Times New Roman" panose="02020603050405020304" pitchFamily="18" charset="0"/>
                <a:cs typeface="Times New Roman" panose="02020603050405020304" pitchFamily="18" charset="0"/>
              </a:rPr>
              <a:t>Derived d;</a:t>
            </a:r>
          </a:p>
          <a:p>
            <a:pPr marL="703263" lvl="2" indent="0">
              <a:buNone/>
              <a:defRPr/>
            </a:pPr>
            <a:r>
              <a:rPr lang="en-US" altLang="zh-CN" b="0" dirty="0">
                <a:latin typeface="Times New Roman" panose="02020603050405020304" pitchFamily="18" charset="0"/>
                <a:cs typeface="Times New Roman" panose="02020603050405020304" pitchFamily="18" charset="0"/>
              </a:rPr>
              <a:t>Base&amp;</a:t>
            </a:r>
            <a:r>
              <a:rPr lang="zh-CN" altLang="en-US" b="0" dirty="0">
                <a:latin typeface="Times New Roman" panose="02020603050405020304" pitchFamily="18" charset="0"/>
                <a:cs typeface="Times New Roman" panose="02020603050405020304" pitchFamily="18" charset="0"/>
              </a:rPr>
              <a:t> </a:t>
            </a:r>
            <a:r>
              <a:rPr lang="en-US" altLang="zh-CN" b="0" dirty="0" err="1">
                <a:latin typeface="Times New Roman" panose="02020603050405020304" pitchFamily="18" charset="0"/>
                <a:cs typeface="Times New Roman" panose="02020603050405020304" pitchFamily="18" charset="0"/>
              </a:rPr>
              <a:t>rb</a:t>
            </a:r>
            <a:r>
              <a:rPr lang="en-US" altLang="zh-CN" b="0" dirty="0">
                <a:latin typeface="Times New Roman" panose="02020603050405020304" pitchFamily="18" charset="0"/>
                <a:cs typeface="Times New Roman" panose="02020603050405020304" pitchFamily="18" charset="0"/>
              </a:rPr>
              <a:t>  = </a:t>
            </a:r>
            <a:r>
              <a:rPr lang="en-US" altLang="zh-CN" b="0" dirty="0" err="1">
                <a:latin typeface="Times New Roman" panose="02020603050405020304" pitchFamily="18" charset="0"/>
                <a:cs typeface="Times New Roman" panose="02020603050405020304" pitchFamily="18" charset="0"/>
              </a:rPr>
              <a:t>dynamic_cast</a:t>
            </a:r>
            <a:r>
              <a:rPr lang="en-US" altLang="zh-CN" b="0" dirty="0">
                <a:latin typeface="Times New Roman" panose="02020603050405020304" pitchFamily="18" charset="0"/>
                <a:cs typeface="Times New Roman" panose="02020603050405020304" pitchFamily="18" charset="0"/>
              </a:rPr>
              <a:t>&lt;Base&amp;&gt;(</a:t>
            </a:r>
            <a:r>
              <a:rPr lang="en-US" altLang="zh-CN" b="0" dirty="0" err="1">
                <a:latin typeface="Times New Roman" panose="02020603050405020304" pitchFamily="18" charset="0"/>
                <a:cs typeface="Times New Roman" panose="02020603050405020304" pitchFamily="18" charset="0"/>
              </a:rPr>
              <a:t>rd</a:t>
            </a:r>
            <a:r>
              <a:rPr lang="en-US" altLang="zh-CN" b="0" dirty="0">
                <a:latin typeface="Times New Roman" panose="02020603050405020304" pitchFamily="18" charset="0"/>
                <a:cs typeface="Times New Roman" panose="02020603050405020304" pitchFamily="18" charset="0"/>
              </a:rPr>
              <a:t>);</a:t>
            </a:r>
          </a:p>
          <a:p>
            <a:pPr marL="703263" lvl="2" indent="0">
              <a:buNone/>
              <a:defRPr/>
            </a:pPr>
            <a:endParaRPr lang="en-US" altLang="zh-CN" b="0" dirty="0">
              <a:latin typeface="Times New Roman" panose="02020603050405020304" pitchFamily="18" charset="0"/>
              <a:cs typeface="Times New Roman" panose="02020603050405020304" pitchFamily="18" charset="0"/>
            </a:endParaRPr>
          </a:p>
          <a:p>
            <a:pPr>
              <a:defRPr/>
            </a:pPr>
            <a:endParaRPr lang="en-US" altLang="zh-CN" b="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F1C247BA-783B-B547-B1B0-556729F7661A}"/>
              </a:ext>
            </a:extLst>
          </p:cNvPr>
          <p:cNvSpPr txBox="1"/>
          <p:nvPr/>
        </p:nvSpPr>
        <p:spPr>
          <a:xfrm>
            <a:off x="1271464" y="4869160"/>
            <a:ext cx="10195420" cy="1323439"/>
          </a:xfrm>
          <a:prstGeom prst="rect">
            <a:avLst/>
          </a:prstGeom>
          <a:noFill/>
        </p:spPr>
        <p:txBody>
          <a:bodyPr wrap="none" rtlCol="0">
            <a:spAutoFit/>
          </a:bodyPr>
          <a:lstStyle/>
          <a:p>
            <a:r>
              <a:rPr kumimoji="1" lang="zh-CN" altLang="en-US" sz="4000" dirty="0"/>
              <a:t>如</a:t>
            </a:r>
            <a:r>
              <a:rPr kumimoji="1" lang="en-US" altLang="zh-CN" sz="4000" dirty="0" err="1"/>
              <a:t>dynamic_cast</a:t>
            </a:r>
            <a:r>
              <a:rPr kumimoji="1" lang="zh-CN" altLang="en-US" sz="4000" dirty="0"/>
              <a:t>不是用于</a:t>
            </a:r>
            <a:r>
              <a:rPr kumimoji="1" lang="en-US" altLang="zh-CN" sz="4000" dirty="0"/>
              <a:t>is-a</a:t>
            </a:r>
            <a:r>
              <a:rPr kumimoji="1" lang="zh-CN" altLang="en-US" sz="4000" dirty="0"/>
              <a:t>关系的转换，</a:t>
            </a:r>
            <a:endParaRPr kumimoji="1" lang="en-US" altLang="zh-CN" sz="4000" dirty="0"/>
          </a:p>
          <a:p>
            <a:r>
              <a:rPr kumimoji="1" lang="zh-CN" altLang="en-US" sz="4000" dirty="0"/>
              <a:t>结果为</a:t>
            </a:r>
            <a:r>
              <a:rPr kumimoji="1" lang="en-US" altLang="zh-CN" sz="4000" dirty="0" err="1"/>
              <a:t>nullptr</a:t>
            </a:r>
            <a:r>
              <a:rPr kumimoji="1" lang="zh-CN" altLang="en-US" sz="4000" dirty="0"/>
              <a:t>或抛出异常</a:t>
            </a:r>
            <a:endParaRPr kumimoji="1" lang="en-US" altLang="zh-CN" sz="4000" dirty="0"/>
          </a:p>
        </p:txBody>
      </p:sp>
    </p:spTree>
    <p:custDataLst>
      <p:tags r:id="rId1"/>
    </p:custDataLst>
    <p:extLst>
      <p:ext uri="{BB962C8B-B14F-4D97-AF65-F5344CB8AC3E}">
        <p14:creationId xmlns:p14="http://schemas.microsoft.com/office/powerpoint/2010/main" val="2915282004"/>
      </p:ext>
    </p:extLst>
  </p:cSld>
  <p:clrMapOvr>
    <a:masterClrMapping/>
  </p:clrMapOvr>
  <p:transition advTm="181284"/>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AutoShape 99">
            <a:extLst>
              <a:ext uri="{FF2B5EF4-FFF2-40B4-BE49-F238E27FC236}">
                <a16:creationId xmlns:a16="http://schemas.microsoft.com/office/drawing/2014/main" id="{E6ECBC0F-3694-5740-A3AD-67480DA6D7A8}"/>
              </a:ext>
            </a:extLst>
          </p:cNvPr>
          <p:cNvSpPr>
            <a:spLocks noChangeArrowheads="1"/>
          </p:cNvSpPr>
          <p:nvPr/>
        </p:nvSpPr>
        <p:spPr bwMode="auto">
          <a:xfrm>
            <a:off x="5519936" y="467518"/>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30728B3-0EAE-B242-8147-17E4CE1C5B86}"/>
              </a:ext>
            </a:extLst>
          </p:cNvPr>
          <p:cNvSpPr>
            <a:spLocks noChangeArrowheads="1"/>
          </p:cNvSpPr>
          <p:nvPr/>
        </p:nvSpPr>
        <p:spPr bwMode="auto">
          <a:xfrm>
            <a:off x="5551686" y="386557"/>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4563" name="Rectangle 45">
            <a:extLst>
              <a:ext uri="{FF2B5EF4-FFF2-40B4-BE49-F238E27FC236}">
                <a16:creationId xmlns:a16="http://schemas.microsoft.com/office/drawing/2014/main" id="{F66BE393-9FC9-B047-9D59-674BE5A1816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925AF31E-8D19-E04F-8197-645685E89F87}"/>
              </a:ext>
            </a:extLst>
          </p:cNvPr>
          <p:cNvSpPr>
            <a:spLocks noGrp="1"/>
          </p:cNvSpPr>
          <p:nvPr>
            <p:ph idx="1"/>
          </p:nvPr>
        </p:nvSpPr>
        <p:spPr/>
        <p:txBody>
          <a:bodyPr>
            <a:normAutofit/>
          </a:bodyPr>
          <a:lstStyle/>
          <a:p>
            <a:pPr>
              <a:spcAft>
                <a:spcPts val="600"/>
              </a:spcAft>
              <a:defRPr/>
            </a:pPr>
            <a:r>
              <a:rPr lang="zh-CN" altLang="en-US" sz="2000"/>
              <a:t>如果</a:t>
            </a:r>
            <a:r>
              <a:rPr lang="en-US" altLang="zh-CN" sz="2000"/>
              <a:t>A</a:t>
            </a:r>
            <a:r>
              <a:rPr lang="zh-CN" altLang="en-US" sz="2000"/>
              <a:t>类型是</a:t>
            </a:r>
            <a:r>
              <a:rPr lang="en-US" altLang="zh-CN" sz="2000"/>
              <a:t>B</a:t>
            </a:r>
            <a:r>
              <a:rPr lang="zh-CN" altLang="en-US" sz="2000"/>
              <a:t>类型的</a:t>
            </a:r>
            <a:r>
              <a:rPr lang="zh-CN" altLang="en-US" sz="2000">
                <a:solidFill>
                  <a:srgbClr val="FF0000"/>
                </a:solidFill>
              </a:rPr>
              <a:t>虚拟基类</a:t>
            </a:r>
            <a:r>
              <a:rPr lang="zh-CN" altLang="en-US" sz="2000"/>
              <a:t>，</a:t>
            </a:r>
            <a:r>
              <a:rPr lang="en-US" altLang="zh-CN" sz="2000"/>
              <a:t>A</a:t>
            </a:r>
            <a:r>
              <a:rPr lang="zh-CN" altLang="en-US" sz="2000"/>
              <a:t>类型指针无法通过</a:t>
            </a:r>
            <a:r>
              <a:rPr lang="en-US" altLang="zh-CN" sz="2000">
                <a:latin typeface="Times New Roman" panose="02020603050405020304" pitchFamily="18" charset="0"/>
                <a:cs typeface="Times New Roman" panose="02020603050405020304" pitchFamily="18" charset="0"/>
              </a:rPr>
              <a:t>static_cast</a:t>
            </a:r>
            <a:r>
              <a:rPr lang="zh-CN" altLang="en-US" sz="2000"/>
              <a:t>转换为</a:t>
            </a:r>
            <a:r>
              <a:rPr lang="en-US" altLang="zh-CN" sz="2000"/>
              <a:t>B</a:t>
            </a:r>
            <a:r>
              <a:rPr lang="zh-CN" altLang="en-US" sz="2000"/>
              <a:t>类型的指针</a:t>
            </a:r>
          </a:p>
          <a:p>
            <a:pPr eaLnBrk="1" hangingPunct="1">
              <a:defRPr/>
            </a:pPr>
            <a:r>
              <a:rPr lang="en-US" altLang="zh-CN" sz="2000">
                <a:latin typeface="Times New Roman" panose="02020603050405020304" pitchFamily="18" charset="0"/>
                <a:cs typeface="Times New Roman" panose="02020603050405020304" pitchFamily="18" charset="0"/>
              </a:rPr>
              <a:t>void</a:t>
            </a:r>
            <a:r>
              <a:rPr lang="zh-CN" altLang="en-US" sz="2000"/>
              <a:t>指针参加的转换，可能导致不可预期的后果：</a:t>
            </a:r>
          </a:p>
          <a:p>
            <a:pPr lvl="1" eaLnBrk="1" hangingPunct="1">
              <a:defRPr/>
            </a:pPr>
            <a:r>
              <a:rPr lang="zh-CN" altLang="en-US" sz="2000"/>
              <a:t>例：</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Base2</a:t>
            </a:r>
            <a:r>
              <a:rPr lang="zh-CN" altLang="en-US" sz="2000">
                <a:latin typeface="Times New Roman" panose="02020603050405020304" pitchFamily="18" charset="0"/>
                <a:cs typeface="Times New Roman" panose="02020603050405020304" pitchFamily="18" charset="0"/>
              </a:rPr>
              <a:t>是</a:t>
            </a:r>
            <a:r>
              <a:rPr lang="en-US" altLang="zh-CN" sz="2000">
                <a:latin typeface="Times New Roman" panose="02020603050405020304" pitchFamily="18" charset="0"/>
                <a:cs typeface="Times New Roman" panose="02020603050405020304" pitchFamily="18" charset="0"/>
              </a:rPr>
              <a:t>Derived</a:t>
            </a:r>
            <a:r>
              <a:rPr lang="zh-CN" altLang="en-US" sz="2000">
                <a:latin typeface="Times New Roman" panose="02020603050405020304" pitchFamily="18" charset="0"/>
                <a:cs typeface="Times New Roman" panose="02020603050405020304" pitchFamily="18" charset="0"/>
              </a:rPr>
              <a:t>的第二个公共基类）</a:t>
            </a:r>
          </a:p>
          <a:p>
            <a:pPr marL="703263" lvl="2" indent="0">
              <a:buNone/>
              <a:defRPr/>
            </a:pPr>
            <a:r>
              <a:rPr lang="en-US" altLang="zh-CN">
                <a:latin typeface="Times New Roman" panose="02020603050405020304" pitchFamily="18" charset="0"/>
                <a:cs typeface="Times New Roman" panose="02020603050405020304" pitchFamily="18" charset="0"/>
              </a:rPr>
              <a:t>Derived *pd = new Derived();</a:t>
            </a:r>
          </a:p>
          <a:p>
            <a:pPr marL="703263" lvl="2" indent="0">
              <a:buNone/>
              <a:defRPr/>
            </a:pPr>
            <a:r>
              <a:rPr lang="en-US" altLang="zh-CN">
                <a:latin typeface="Times New Roman" panose="02020603050405020304" pitchFamily="18" charset="0"/>
                <a:cs typeface="Times New Roman" panose="02020603050405020304" pitchFamily="18" charset="0"/>
              </a:rPr>
              <a:t>void *pv = pd;	//</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Derived</a:t>
            </a:r>
            <a:r>
              <a:rPr lang="zh-CN" altLang="en-US">
                <a:latin typeface="Times New Roman" panose="02020603050405020304" pitchFamily="18" charset="0"/>
                <a:cs typeface="Times New Roman" panose="02020603050405020304" pitchFamily="18" charset="0"/>
              </a:rPr>
              <a:t>指针转换为</a:t>
            </a:r>
            <a:r>
              <a:rPr lang="en-US" altLang="zh-CN">
                <a:latin typeface="Times New Roman" panose="02020603050405020304" pitchFamily="18" charset="0"/>
                <a:cs typeface="Times New Roman" panose="02020603050405020304" pitchFamily="18" charset="0"/>
              </a:rPr>
              <a:t>void</a:t>
            </a:r>
            <a:r>
              <a:rPr lang="zh-CN" altLang="en-US">
                <a:latin typeface="Times New Roman" panose="02020603050405020304" pitchFamily="18" charset="0"/>
                <a:cs typeface="Times New Roman" panose="02020603050405020304" pitchFamily="18" charset="0"/>
              </a:rPr>
              <a:t>指针</a:t>
            </a:r>
          </a:p>
          <a:p>
            <a:pPr marL="703263" lvl="2" indent="0">
              <a:buNone/>
              <a:defRPr/>
            </a:pPr>
            <a:r>
              <a:rPr lang="en-US" altLang="zh-CN">
                <a:latin typeface="Times New Roman" panose="02020603050405020304" pitchFamily="18" charset="0"/>
                <a:cs typeface="Times New Roman" panose="02020603050405020304" pitchFamily="18" charset="0"/>
              </a:rPr>
              <a:t>Base2 *pb = static_cast&lt;Base2 *&gt;(pv);</a:t>
            </a:r>
          </a:p>
          <a:p>
            <a:pPr lvl="1" eaLnBrk="1" hangingPunct="1">
              <a:defRPr/>
            </a:pPr>
            <a:r>
              <a:rPr lang="zh-CN" altLang="en-US" sz="2000"/>
              <a:t>转换后</a:t>
            </a:r>
            <a:r>
              <a:rPr lang="en-US" altLang="zh-CN" sz="2000">
                <a:latin typeface="Times New Roman" panose="02020603050405020304" pitchFamily="18" charset="0"/>
                <a:cs typeface="Times New Roman" panose="02020603050405020304" pitchFamily="18" charset="0"/>
              </a:rPr>
              <a:t>pb</a:t>
            </a:r>
            <a:r>
              <a:rPr lang="zh-CN" altLang="en-US" sz="2000"/>
              <a:t>与</a:t>
            </a:r>
            <a:r>
              <a:rPr lang="en-US" altLang="zh-CN" sz="2000">
                <a:latin typeface="Times New Roman" panose="02020603050405020304" pitchFamily="18" charset="0"/>
                <a:cs typeface="Times New Roman" panose="02020603050405020304" pitchFamily="18" charset="0"/>
              </a:rPr>
              <a:t>pd</a:t>
            </a:r>
            <a:r>
              <a:rPr lang="zh-CN" altLang="en-US" sz="2000"/>
              <a:t>有相同的地址，而</a:t>
            </a:r>
            <a:r>
              <a:rPr lang="zh-CN" altLang="en-US" sz="2000">
                <a:solidFill>
                  <a:srgbClr val="FF0000"/>
                </a:solidFill>
              </a:rPr>
              <a:t>正常的转换下应有一个偏移量</a:t>
            </a:r>
          </a:p>
          <a:p>
            <a:pPr lvl="1" eaLnBrk="1" hangingPunct="1">
              <a:defRPr/>
            </a:pPr>
            <a:r>
              <a:rPr lang="zh-CN" altLang="en-US" sz="2000"/>
              <a:t>结论：有</a:t>
            </a:r>
            <a:r>
              <a:rPr lang="en-US" altLang="zh-CN" sz="2000">
                <a:latin typeface="Times New Roman" panose="02020603050405020304" pitchFamily="18" charset="0"/>
                <a:cs typeface="Times New Roman" panose="02020603050405020304" pitchFamily="18" charset="0"/>
              </a:rPr>
              <a:t>void</a:t>
            </a:r>
            <a:r>
              <a:rPr lang="zh-CN" altLang="en-US" sz="2000"/>
              <a:t>指针参与的转换，兼容性规则不适用</a:t>
            </a:r>
          </a:p>
          <a:p>
            <a:pPr eaLnBrk="1" hangingPunct="1">
              <a:defRPr/>
            </a:pPr>
            <a:r>
              <a:rPr lang="zh-CN" altLang="en-US" sz="2000"/>
              <a:t>更安全更灵活的基类向派生类的转换方式</a:t>
            </a:r>
            <a:r>
              <a:rPr lang="en-US" altLang="zh-CN" sz="2000"/>
              <a:t>——</a:t>
            </a:r>
            <a:r>
              <a:rPr lang="en-US" altLang="zh-CN" sz="2000">
                <a:latin typeface="Times New Roman" panose="02020603050405020304" pitchFamily="18" charset="0"/>
                <a:cs typeface="Times New Roman" panose="02020603050405020304" pitchFamily="18" charset="0"/>
              </a:rPr>
              <a:t>dynamic_cast</a:t>
            </a:r>
            <a:r>
              <a:rPr lang="zh-CN" altLang="en-US" sz="2000"/>
              <a:t>，将在下一讲介绍</a:t>
            </a:r>
          </a:p>
        </p:txBody>
      </p:sp>
      <p:sp>
        <p:nvSpPr>
          <p:cNvPr id="2" name="灯片编号占位符 1">
            <a:extLst>
              <a:ext uri="{FF2B5EF4-FFF2-40B4-BE49-F238E27FC236}">
                <a16:creationId xmlns:a16="http://schemas.microsoft.com/office/drawing/2014/main" id="{FE34EE4A-6B8A-8448-9135-F44804061F2D}"/>
              </a:ext>
            </a:extLst>
          </p:cNvPr>
          <p:cNvSpPr>
            <a:spLocks noGrp="1"/>
          </p:cNvSpPr>
          <p:nvPr>
            <p:ph type="sldNum" sz="quarter" idx="12"/>
          </p:nvPr>
        </p:nvSpPr>
        <p:spPr/>
        <p:txBody>
          <a:bodyPr/>
          <a:lstStyle/>
          <a:p>
            <a:fld id="{230B77AE-39D4-EA4E-B9B0-544F2C0079C2}" type="slidenum">
              <a:rPr lang="zh-CN" altLang="en-US" smtClean="0"/>
              <a:pPr/>
              <a:t>72</a:t>
            </a:fld>
            <a:endParaRPr lang="en-US" altLang="zh-CN"/>
          </a:p>
        </p:txBody>
      </p:sp>
      <p:cxnSp>
        <p:nvCxnSpPr>
          <p:cNvPr id="7" name="直线连接符 6">
            <a:extLst>
              <a:ext uri="{FF2B5EF4-FFF2-40B4-BE49-F238E27FC236}">
                <a16:creationId xmlns:a16="http://schemas.microsoft.com/office/drawing/2014/main" id="{9070FEBE-E4B4-C74B-83B8-6875ACD36C72}"/>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50723057"/>
      </p:ext>
    </p:extLst>
  </p:cSld>
  <p:clrMapOvr>
    <a:masterClrMapping/>
  </p:clrMapOvr>
  <p:transition advTm="181284"/>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86916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73</a:t>
            </a:fld>
            <a:endParaRPr lang="en-US" altLang="zh-CN"/>
          </a:p>
        </p:txBody>
      </p:sp>
    </p:spTree>
    <p:extLst>
      <p:ext uri="{BB962C8B-B14F-4D97-AF65-F5344CB8AC3E}">
        <p14:creationId xmlns:p14="http://schemas.microsoft.com/office/powerpoint/2010/main" val="3322695805"/>
      </p:ext>
    </p:extLst>
  </p:cSld>
  <p:clrMapOvr>
    <a:masterClrMapping/>
  </p:clrMapOvr>
  <p:transition advTm="5975"/>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45">
            <a:extLst>
              <a:ext uri="{FF2B5EF4-FFF2-40B4-BE49-F238E27FC236}">
                <a16:creationId xmlns:a16="http://schemas.microsoft.com/office/drawing/2014/main" id="{D6AB6915-2814-E54A-B1C7-70524658542E}"/>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p>
        </p:txBody>
      </p:sp>
      <p:sp>
        <p:nvSpPr>
          <p:cNvPr id="198658" name="内容占位符 2">
            <a:extLst>
              <a:ext uri="{FF2B5EF4-FFF2-40B4-BE49-F238E27FC236}">
                <a16:creationId xmlns:a16="http://schemas.microsoft.com/office/drawing/2014/main" id="{7F5249E8-85B1-B144-A158-AD35F77A003A}"/>
              </a:ext>
            </a:extLst>
          </p:cNvPr>
          <p:cNvSpPr>
            <a:spLocks noGrp="1" noChangeArrowheads="1"/>
          </p:cNvSpPr>
          <p:nvPr>
            <p:ph idx="1"/>
          </p:nvPr>
        </p:nvSpPr>
        <p:spPr/>
        <p:txBody>
          <a:bodyPr/>
          <a:lstStyle/>
          <a:p>
            <a:pPr>
              <a:spcBef>
                <a:spcPts val="600"/>
              </a:spcBef>
            </a:pPr>
            <a:r>
              <a:rPr lang="zh-CN" altLang="en-US"/>
              <a:t>组合与继承：通过已有类来构造新类的两种基本方式</a:t>
            </a:r>
          </a:p>
          <a:p>
            <a:pPr>
              <a:spcBef>
                <a:spcPts val="600"/>
              </a:spcBef>
            </a:pPr>
            <a:r>
              <a:rPr lang="zh-CN" altLang="en-US"/>
              <a:t>组合：</a:t>
            </a:r>
            <a:r>
              <a:rPr lang="en-US" altLang="zh-CN"/>
              <a:t>B</a:t>
            </a:r>
            <a:r>
              <a:rPr lang="zh-CN" altLang="en-US"/>
              <a:t>类中存在一个</a:t>
            </a:r>
            <a:r>
              <a:rPr lang="en-US" altLang="zh-CN"/>
              <a:t>A</a:t>
            </a:r>
            <a:r>
              <a:rPr lang="zh-CN" altLang="en-US"/>
              <a:t>类型的内嵌对象</a:t>
            </a:r>
          </a:p>
          <a:p>
            <a:pPr lvl="1">
              <a:spcBef>
                <a:spcPts val="600"/>
              </a:spcBef>
            </a:pPr>
            <a:r>
              <a:rPr lang="zh-CN" altLang="en-US"/>
              <a:t>有一个（</a:t>
            </a:r>
            <a:r>
              <a:rPr lang="en-US" altLang="zh-CN"/>
              <a:t>has-a</a:t>
            </a:r>
            <a:r>
              <a:rPr lang="zh-CN" altLang="en-US"/>
              <a:t>）关系：表明每个</a:t>
            </a:r>
            <a:r>
              <a:rPr lang="en-US" altLang="zh-CN"/>
              <a:t>B</a:t>
            </a:r>
            <a:r>
              <a:rPr lang="zh-CN" altLang="en-US"/>
              <a:t>类型对象“有一个” </a:t>
            </a:r>
            <a:r>
              <a:rPr lang="en-US" altLang="zh-CN"/>
              <a:t>A</a:t>
            </a:r>
            <a:r>
              <a:rPr lang="zh-CN" altLang="en-US"/>
              <a:t>类型对象</a:t>
            </a:r>
          </a:p>
          <a:p>
            <a:pPr lvl="1">
              <a:spcBef>
                <a:spcPts val="600"/>
              </a:spcBef>
            </a:pPr>
            <a:r>
              <a:rPr lang="en-US" altLang="zh-CN"/>
              <a:t>A</a:t>
            </a:r>
            <a:r>
              <a:rPr lang="zh-CN" altLang="en-US"/>
              <a:t>类型对象与</a:t>
            </a:r>
            <a:r>
              <a:rPr lang="en-US" altLang="zh-CN"/>
              <a:t>B</a:t>
            </a:r>
            <a:r>
              <a:rPr lang="zh-CN" altLang="en-US"/>
              <a:t>类型对象是部分与整体关系</a:t>
            </a:r>
          </a:p>
          <a:p>
            <a:pPr lvl="1">
              <a:spcBef>
                <a:spcPts val="600"/>
              </a:spcBef>
            </a:pPr>
            <a:r>
              <a:rPr lang="en-US" altLang="zh-CN"/>
              <a:t>B</a:t>
            </a:r>
            <a:r>
              <a:rPr lang="zh-CN" altLang="en-US"/>
              <a:t>类型的接口不会直接作为</a:t>
            </a:r>
            <a:r>
              <a:rPr lang="en-US" altLang="zh-CN"/>
              <a:t>A</a:t>
            </a:r>
            <a:r>
              <a:rPr lang="zh-CN" altLang="en-US"/>
              <a:t>类型的接口</a:t>
            </a:r>
          </a:p>
        </p:txBody>
      </p:sp>
      <p:sp>
        <p:nvSpPr>
          <p:cNvPr id="2" name="灯片编号占位符 1">
            <a:extLst>
              <a:ext uri="{FF2B5EF4-FFF2-40B4-BE49-F238E27FC236}">
                <a16:creationId xmlns:a16="http://schemas.microsoft.com/office/drawing/2014/main" id="{17B1A729-8876-6148-99DF-39B5550E2C09}"/>
              </a:ext>
            </a:extLst>
          </p:cNvPr>
          <p:cNvSpPr>
            <a:spLocks noGrp="1"/>
          </p:cNvSpPr>
          <p:nvPr>
            <p:ph type="sldNum" sz="quarter" idx="12"/>
          </p:nvPr>
        </p:nvSpPr>
        <p:spPr/>
        <p:txBody>
          <a:bodyPr/>
          <a:lstStyle/>
          <a:p>
            <a:fld id="{230B77AE-39D4-EA4E-B9B0-544F2C0079C2}" type="slidenum">
              <a:rPr lang="zh-CN" altLang="en-US" smtClean="0"/>
              <a:pPr/>
              <a:t>74</a:t>
            </a:fld>
            <a:endParaRPr lang="en-US" altLang="zh-CN"/>
          </a:p>
        </p:txBody>
      </p:sp>
    </p:spTree>
    <p:custDataLst>
      <p:tags r:id="rId1"/>
    </p:custDataLst>
    <p:extLst>
      <p:ext uri="{BB962C8B-B14F-4D97-AF65-F5344CB8AC3E}">
        <p14:creationId xmlns:p14="http://schemas.microsoft.com/office/powerpoint/2010/main" val="4123851242"/>
      </p:ext>
    </p:extLst>
  </p:cSld>
  <p:clrMapOvr>
    <a:masterClrMapping/>
  </p:clrMapOvr>
  <p:transition advTm="181284"/>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AutoShape 99">
            <a:extLst>
              <a:ext uri="{FF2B5EF4-FFF2-40B4-BE49-F238E27FC236}">
                <a16:creationId xmlns:a16="http://schemas.microsoft.com/office/drawing/2014/main" id="{E896B61C-54C2-9C42-AE03-028D5F7F8068}"/>
              </a:ext>
            </a:extLst>
          </p:cNvPr>
          <p:cNvSpPr>
            <a:spLocks noChangeArrowheads="1"/>
          </p:cNvSpPr>
          <p:nvPr/>
        </p:nvSpPr>
        <p:spPr bwMode="auto">
          <a:xfrm>
            <a:off x="3215680" y="38576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869A249-9F39-B04E-8938-7A04826FBD7E}"/>
              </a:ext>
            </a:extLst>
          </p:cNvPr>
          <p:cNvSpPr>
            <a:spLocks noChangeArrowheads="1"/>
          </p:cNvSpPr>
          <p:nvPr/>
        </p:nvSpPr>
        <p:spPr bwMode="auto">
          <a:xfrm>
            <a:off x="3247430" y="38576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“has-a”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0707" name="Rectangle 45">
            <a:extLst>
              <a:ext uri="{FF2B5EF4-FFF2-40B4-BE49-F238E27FC236}">
                <a16:creationId xmlns:a16="http://schemas.microsoft.com/office/drawing/2014/main" id="{9669B8D3-D217-6041-A2A0-ECDF20DC7E9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0468" name="内容占位符 2">
            <a:extLst>
              <a:ext uri="{FF2B5EF4-FFF2-40B4-BE49-F238E27FC236}">
                <a16:creationId xmlns:a16="http://schemas.microsoft.com/office/drawing/2014/main" id="{7C86E825-6618-6344-AAF9-9EB6AA074738}"/>
              </a:ext>
            </a:extLst>
          </p:cNvPr>
          <p:cNvSpPr>
            <a:spLocks noGrp="1"/>
          </p:cNvSpPr>
          <p:nvPr>
            <p:ph idx="1"/>
          </p:nvPr>
        </p:nvSpPr>
        <p:spPr>
          <a:xfrm>
            <a:off x="838200" y="1412875"/>
            <a:ext cx="525780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一辆汽车有一个发动机</a:t>
            </a:r>
          </a:p>
          <a:p>
            <a:pPr lvl="1">
              <a:spcBef>
                <a:spcPts val="600"/>
              </a:spcBef>
              <a:defRPr/>
            </a:pPr>
            <a:r>
              <a:rPr lang="zh-CN" altLang="en-US" dirty="0"/>
              <a:t>一辆汽车有四个轮子</a:t>
            </a:r>
          </a:p>
          <a:p>
            <a:pPr>
              <a:spcBef>
                <a:spcPts val="600"/>
              </a:spcBef>
              <a:defRPr/>
            </a:pPr>
            <a:r>
              <a:rPr lang="zh-CN" altLang="en-US" dirty="0"/>
              <a:t>接口</a:t>
            </a:r>
          </a:p>
          <a:p>
            <a:pPr lvl="1">
              <a:spcBef>
                <a:spcPts val="600"/>
              </a:spcBef>
              <a:defRPr/>
            </a:pPr>
            <a:r>
              <a:rPr lang="zh-CN" altLang="en-US" dirty="0"/>
              <a:t>作为整体的汽车不再具备发动机的运转功能，和轮子的转动功能，但通过将这些功能的整合，具有了自己的功能</a:t>
            </a:r>
            <a:r>
              <a:rPr lang="en-US" altLang="zh-CN" dirty="0"/>
              <a:t>——</a:t>
            </a:r>
            <a:r>
              <a:rPr lang="zh-CN" altLang="en-US" dirty="0"/>
              <a:t>移动</a:t>
            </a:r>
          </a:p>
        </p:txBody>
      </p:sp>
      <p:sp>
        <p:nvSpPr>
          <p:cNvPr id="6" name="Rectangle 46">
            <a:extLst>
              <a:ext uri="{FF2B5EF4-FFF2-40B4-BE49-F238E27FC236}">
                <a16:creationId xmlns:a16="http://schemas.microsoft.com/office/drawing/2014/main" id="{42BA00CC-11BD-2944-BA46-CCF88B826600}"/>
              </a:ext>
            </a:extLst>
          </p:cNvPr>
          <p:cNvSpPr txBox="1">
            <a:spLocks noChangeArrowheads="1"/>
          </p:cNvSpPr>
          <p:nvPr/>
        </p:nvSpPr>
        <p:spPr bwMode="auto">
          <a:xfrm>
            <a:off x="6816080" y="788323"/>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Engine 	 //</a:t>
            </a:r>
            <a:r>
              <a:rPr lang="zh-CN" altLang="en-US" sz="1800" b="0" dirty="0">
                <a:solidFill>
                  <a:srgbClr val="0000CC"/>
                </a:solidFill>
                <a:latin typeface="Hei Regular" pitchFamily="2" charset="-122"/>
                <a:ea typeface="Hei Regular" pitchFamily="2" charset="-122"/>
              </a:rPr>
              <a:t>发动机类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work();	//</a:t>
            </a:r>
            <a:r>
              <a:rPr lang="zh-CN" altLang="en-US" sz="1800" b="0" dirty="0">
                <a:solidFill>
                  <a:srgbClr val="0000CC"/>
                </a:solidFill>
                <a:latin typeface="Hei Regular" pitchFamily="2" charset="-122"/>
                <a:ea typeface="Hei Regular" pitchFamily="2" charset="-122"/>
              </a:rPr>
              <a:t>发动机运转</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Wheel 	 //</a:t>
            </a:r>
            <a:r>
              <a:rPr lang="zh-CN" altLang="en-US" sz="1800" b="0" dirty="0">
                <a:solidFill>
                  <a:srgbClr val="0000CC"/>
                </a:solidFill>
                <a:latin typeface="Hei Regular" pitchFamily="2" charset="-122"/>
                <a:ea typeface="Hei Regular" pitchFamily="2" charset="-122"/>
              </a:rPr>
              <a:t>轮子类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roll();	//</a:t>
            </a:r>
            <a:r>
              <a:rPr lang="zh-CN" altLang="en-US" sz="1800" b="0" dirty="0">
                <a:solidFill>
                  <a:srgbClr val="0000CC"/>
                </a:solidFill>
                <a:latin typeface="Hei Regular" pitchFamily="2" charset="-122"/>
                <a:ea typeface="Hei Regular" pitchFamily="2" charset="-122"/>
              </a:rPr>
              <a:t>轮子转动</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Automobile 	 //</a:t>
            </a:r>
            <a:r>
              <a:rPr lang="zh-CN" altLang="en-US" sz="1800" b="0" dirty="0">
                <a:solidFill>
                  <a:srgbClr val="0000CC"/>
                </a:solidFill>
                <a:latin typeface="Hei Regular" pitchFamily="2" charset="-122"/>
                <a:ea typeface="Hei Regular" pitchFamily="2" charset="-122"/>
              </a:rPr>
              <a:t>汽车类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move();	//</a:t>
            </a:r>
            <a:r>
              <a:rPr lang="zh-CN" altLang="en-US" sz="1800" b="0" dirty="0">
                <a:solidFill>
                  <a:srgbClr val="0000CC"/>
                </a:solidFill>
                <a:latin typeface="Hei Regular" pitchFamily="2" charset="-122"/>
                <a:ea typeface="Hei Regular" pitchFamily="2" charset="-122"/>
              </a:rPr>
              <a:t>汽车移动</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Engine engine;	//</a:t>
            </a:r>
            <a:r>
              <a:rPr lang="zh-CN" altLang="en-US" sz="1800" b="0" dirty="0">
                <a:solidFill>
                  <a:srgbClr val="0000CC"/>
                </a:solidFill>
                <a:latin typeface="Hei Regular" pitchFamily="2" charset="-122"/>
                <a:ea typeface="Hei Regular" pitchFamily="2" charset="-122"/>
              </a:rPr>
              <a:t>汽车引擎</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Wheel wheels[4];//4</a:t>
            </a:r>
            <a:r>
              <a:rPr lang="zh-CN" altLang="en-US" sz="1800" b="0" dirty="0">
                <a:solidFill>
                  <a:srgbClr val="0000CC"/>
                </a:solidFill>
                <a:latin typeface="Hei Regular" pitchFamily="2" charset="-122"/>
                <a:ea typeface="Hei Regular" pitchFamily="2" charset="-122"/>
              </a:rPr>
              <a:t>个车轮</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sp>
        <p:nvSpPr>
          <p:cNvPr id="2" name="灯片编号占位符 1">
            <a:extLst>
              <a:ext uri="{FF2B5EF4-FFF2-40B4-BE49-F238E27FC236}">
                <a16:creationId xmlns:a16="http://schemas.microsoft.com/office/drawing/2014/main" id="{6AEEF3C3-A86C-7B49-8DC3-66F825F31E8F}"/>
              </a:ext>
            </a:extLst>
          </p:cNvPr>
          <p:cNvSpPr>
            <a:spLocks noGrp="1"/>
          </p:cNvSpPr>
          <p:nvPr>
            <p:ph type="sldNum" sz="quarter" idx="12"/>
          </p:nvPr>
        </p:nvSpPr>
        <p:spPr/>
        <p:txBody>
          <a:bodyPr/>
          <a:lstStyle/>
          <a:p>
            <a:fld id="{230B77AE-39D4-EA4E-B9B0-544F2C0079C2}" type="slidenum">
              <a:rPr lang="zh-CN" altLang="en-US" smtClean="0"/>
              <a:pPr/>
              <a:t>75</a:t>
            </a:fld>
            <a:endParaRPr lang="en-US" altLang="zh-CN"/>
          </a:p>
        </p:txBody>
      </p:sp>
    </p:spTree>
    <p:custDataLst>
      <p:tags r:id="rId1"/>
    </p:custDataLst>
    <p:extLst>
      <p:ext uri="{BB962C8B-B14F-4D97-AF65-F5344CB8AC3E}">
        <p14:creationId xmlns:p14="http://schemas.microsoft.com/office/powerpoint/2010/main" val="220572062"/>
      </p:ext>
    </p:extLst>
  </p:cSld>
  <p:clrMapOvr>
    <a:masterClrMapping/>
  </p:clrMapOvr>
  <p:transition advTm="181284"/>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AutoShape 99">
            <a:extLst>
              <a:ext uri="{FF2B5EF4-FFF2-40B4-BE49-F238E27FC236}">
                <a16:creationId xmlns:a16="http://schemas.microsoft.com/office/drawing/2014/main" id="{F0AE99DE-B192-3548-A0BD-2EA85B30FDB4}"/>
              </a:ext>
            </a:extLst>
          </p:cNvPr>
          <p:cNvSpPr>
            <a:spLocks noChangeArrowheads="1"/>
          </p:cNvSpPr>
          <p:nvPr/>
        </p:nvSpPr>
        <p:spPr bwMode="auto">
          <a:xfrm>
            <a:off x="3143672" y="427037"/>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D08BEA0-E900-F04A-BC89-D4F53C04DC0F}"/>
              </a:ext>
            </a:extLst>
          </p:cNvPr>
          <p:cNvSpPr>
            <a:spLocks noChangeArrowheads="1"/>
          </p:cNvSpPr>
          <p:nvPr/>
        </p:nvSpPr>
        <p:spPr bwMode="auto">
          <a:xfrm>
            <a:off x="3175422" y="427038"/>
            <a:ext cx="3135313"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公有继承的意义</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2755" name="Rectangle 45">
            <a:extLst>
              <a:ext uri="{FF2B5EF4-FFF2-40B4-BE49-F238E27FC236}">
                <a16:creationId xmlns:a16="http://schemas.microsoft.com/office/drawing/2014/main" id="{E1740168-E963-0A40-9C46-B01990375E5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202756" name="内容占位符 2">
            <a:extLst>
              <a:ext uri="{FF2B5EF4-FFF2-40B4-BE49-F238E27FC236}">
                <a16:creationId xmlns:a16="http://schemas.microsoft.com/office/drawing/2014/main" id="{E6B72E01-1112-E649-8C59-D31ECF43C199}"/>
              </a:ext>
            </a:extLst>
          </p:cNvPr>
          <p:cNvSpPr>
            <a:spLocks noGrp="1" noChangeArrowheads="1"/>
          </p:cNvSpPr>
          <p:nvPr>
            <p:ph idx="1"/>
          </p:nvPr>
        </p:nvSpPr>
        <p:spPr/>
        <p:txBody>
          <a:bodyPr/>
          <a:lstStyle/>
          <a:p>
            <a:pPr>
              <a:spcBef>
                <a:spcPts val="600"/>
              </a:spcBef>
            </a:pPr>
            <a:r>
              <a:rPr lang="zh-CN" altLang="en-US" dirty="0"/>
              <a:t>公有继承：</a:t>
            </a:r>
            <a:r>
              <a:rPr lang="en-US" altLang="zh-CN" dirty="0"/>
              <a:t>A</a:t>
            </a:r>
            <a:r>
              <a:rPr lang="zh-CN" altLang="en-US" dirty="0"/>
              <a:t>类是</a:t>
            </a:r>
            <a:r>
              <a:rPr lang="en-US" altLang="zh-CN" dirty="0"/>
              <a:t>B</a:t>
            </a:r>
            <a:r>
              <a:rPr lang="zh-CN" altLang="en-US" dirty="0"/>
              <a:t>类的公有基类</a:t>
            </a:r>
          </a:p>
          <a:p>
            <a:pPr lvl="1">
              <a:spcBef>
                <a:spcPts val="600"/>
              </a:spcBef>
            </a:pPr>
            <a:r>
              <a:rPr lang="zh-CN" altLang="en-US" dirty="0"/>
              <a:t>是一个（</a:t>
            </a:r>
            <a:r>
              <a:rPr lang="en-US" altLang="zh-CN" dirty="0"/>
              <a:t>is-a</a:t>
            </a:r>
            <a:r>
              <a:rPr lang="zh-CN" altLang="en-US" dirty="0"/>
              <a:t>）关系：表明每个</a:t>
            </a:r>
            <a:r>
              <a:rPr lang="en-US" altLang="zh-CN" dirty="0"/>
              <a:t>B</a:t>
            </a:r>
            <a:r>
              <a:rPr lang="zh-CN" altLang="en-US" dirty="0"/>
              <a:t>类型对象“是一个” </a:t>
            </a:r>
            <a:r>
              <a:rPr lang="en-US" altLang="zh-CN" dirty="0"/>
              <a:t>A</a:t>
            </a:r>
            <a:r>
              <a:rPr lang="zh-CN" altLang="en-US" dirty="0"/>
              <a:t>类型对象</a:t>
            </a:r>
          </a:p>
          <a:p>
            <a:pPr lvl="1">
              <a:spcBef>
                <a:spcPts val="600"/>
              </a:spcBef>
            </a:pPr>
            <a:r>
              <a:rPr lang="en-US" altLang="zh-CN" dirty="0"/>
              <a:t>A</a:t>
            </a:r>
            <a:r>
              <a:rPr lang="zh-CN" altLang="en-US" dirty="0"/>
              <a:t>类型对象与</a:t>
            </a:r>
            <a:r>
              <a:rPr lang="en-US" altLang="zh-CN" dirty="0"/>
              <a:t>B</a:t>
            </a:r>
            <a:r>
              <a:rPr lang="zh-CN" altLang="en-US" dirty="0"/>
              <a:t>类型对象是一般与特殊关系</a:t>
            </a:r>
          </a:p>
          <a:p>
            <a:pPr lvl="2">
              <a:spcBef>
                <a:spcPts val="600"/>
              </a:spcBef>
            </a:pPr>
            <a:r>
              <a:rPr lang="zh-CN" altLang="en-US" dirty="0"/>
              <a:t>回顾类的兼容性原则：在需要基类对象的任何地方，都可以使用公有派生类的对象来替代</a:t>
            </a:r>
          </a:p>
          <a:p>
            <a:pPr lvl="1">
              <a:spcBef>
                <a:spcPts val="600"/>
              </a:spcBef>
            </a:pPr>
            <a:r>
              <a:rPr lang="en-US" altLang="zh-CN" dirty="0"/>
              <a:t>B</a:t>
            </a:r>
            <a:r>
              <a:rPr lang="zh-CN" altLang="en-US" dirty="0"/>
              <a:t>类型对象包括</a:t>
            </a:r>
            <a:r>
              <a:rPr lang="en-US" altLang="zh-CN" dirty="0"/>
              <a:t>A</a:t>
            </a:r>
            <a:r>
              <a:rPr lang="zh-CN" altLang="en-US" dirty="0"/>
              <a:t>类型的全部接口</a:t>
            </a:r>
          </a:p>
        </p:txBody>
      </p:sp>
      <p:sp>
        <p:nvSpPr>
          <p:cNvPr id="2" name="灯片编号占位符 1">
            <a:extLst>
              <a:ext uri="{FF2B5EF4-FFF2-40B4-BE49-F238E27FC236}">
                <a16:creationId xmlns:a16="http://schemas.microsoft.com/office/drawing/2014/main" id="{FC89C924-9B4C-3B4B-BD72-734282BFB45E}"/>
              </a:ext>
            </a:extLst>
          </p:cNvPr>
          <p:cNvSpPr>
            <a:spLocks noGrp="1"/>
          </p:cNvSpPr>
          <p:nvPr>
            <p:ph type="sldNum" sz="quarter" idx="12"/>
          </p:nvPr>
        </p:nvSpPr>
        <p:spPr/>
        <p:txBody>
          <a:bodyPr/>
          <a:lstStyle/>
          <a:p>
            <a:fld id="{230B77AE-39D4-EA4E-B9B0-544F2C0079C2}" type="slidenum">
              <a:rPr lang="zh-CN" altLang="en-US" smtClean="0"/>
              <a:pPr/>
              <a:t>76</a:t>
            </a:fld>
            <a:endParaRPr lang="en-US" altLang="zh-CN"/>
          </a:p>
        </p:txBody>
      </p:sp>
    </p:spTree>
    <p:custDataLst>
      <p:tags r:id="rId1"/>
    </p:custDataLst>
    <p:extLst>
      <p:ext uri="{BB962C8B-B14F-4D97-AF65-F5344CB8AC3E}">
        <p14:creationId xmlns:p14="http://schemas.microsoft.com/office/powerpoint/2010/main" val="2814195438"/>
      </p:ext>
    </p:extLst>
  </p:cSld>
  <p:clrMapOvr>
    <a:masterClrMapping/>
  </p:clrMapOvr>
  <p:transition advTm="181284"/>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AutoShape 99">
            <a:extLst>
              <a:ext uri="{FF2B5EF4-FFF2-40B4-BE49-F238E27FC236}">
                <a16:creationId xmlns:a16="http://schemas.microsoft.com/office/drawing/2014/main" id="{7F327670-A94E-EA46-A019-6B7779B4AC82}"/>
              </a:ext>
            </a:extLst>
          </p:cNvPr>
          <p:cNvSpPr>
            <a:spLocks noChangeArrowheads="1"/>
          </p:cNvSpPr>
          <p:nvPr/>
        </p:nvSpPr>
        <p:spPr bwMode="auto">
          <a:xfrm>
            <a:off x="3287688" y="36475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E6CB004-54E6-4D48-BFC9-D87A3251DDFD}"/>
              </a:ext>
            </a:extLst>
          </p:cNvPr>
          <p:cNvSpPr>
            <a:spLocks noChangeArrowheads="1"/>
          </p:cNvSpPr>
          <p:nvPr/>
        </p:nvSpPr>
        <p:spPr bwMode="auto">
          <a:xfrm>
            <a:off x="3319438" y="36475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“is-a”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4803" name="Rectangle 45">
            <a:extLst>
              <a:ext uri="{FF2B5EF4-FFF2-40B4-BE49-F238E27FC236}">
                <a16:creationId xmlns:a16="http://schemas.microsoft.com/office/drawing/2014/main" id="{2AE65FB9-8F97-0B49-A757-B67DED75FA6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4564" name="内容占位符 2">
            <a:extLst>
              <a:ext uri="{FF2B5EF4-FFF2-40B4-BE49-F238E27FC236}">
                <a16:creationId xmlns:a16="http://schemas.microsoft.com/office/drawing/2014/main" id="{CE6E6A53-26F0-334A-977F-8FCEA8ECBE99}"/>
              </a:ext>
            </a:extLst>
          </p:cNvPr>
          <p:cNvSpPr>
            <a:spLocks noGrp="1"/>
          </p:cNvSpPr>
          <p:nvPr>
            <p:ph idx="1"/>
          </p:nvPr>
        </p:nvSpPr>
        <p:spPr>
          <a:xfrm>
            <a:off x="838200" y="1412875"/>
            <a:ext cx="612202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卡车是汽车</a:t>
            </a:r>
          </a:p>
          <a:p>
            <a:pPr lvl="1">
              <a:spcBef>
                <a:spcPts val="600"/>
              </a:spcBef>
              <a:defRPr/>
            </a:pPr>
            <a:r>
              <a:rPr lang="zh-CN" altLang="en-US" dirty="0"/>
              <a:t>消防车是汽车</a:t>
            </a:r>
          </a:p>
          <a:p>
            <a:pPr>
              <a:spcBef>
                <a:spcPts val="600"/>
              </a:spcBef>
              <a:defRPr/>
            </a:pPr>
            <a:r>
              <a:rPr lang="zh-CN" altLang="en-US" dirty="0"/>
              <a:t>接口</a:t>
            </a:r>
          </a:p>
          <a:p>
            <a:pPr lvl="1">
              <a:spcBef>
                <a:spcPts val="600"/>
              </a:spcBef>
              <a:defRPr/>
            </a:pPr>
            <a:r>
              <a:rPr lang="zh-CN" altLang="en-US" dirty="0"/>
              <a:t>卡车和消防车具有汽车的通用功能（移动）</a:t>
            </a:r>
          </a:p>
          <a:p>
            <a:pPr lvl="1">
              <a:spcBef>
                <a:spcPts val="600"/>
              </a:spcBef>
              <a:defRPr/>
            </a:pPr>
            <a:r>
              <a:rPr lang="zh-CN" altLang="en-US" dirty="0"/>
              <a:t>它们还各自具有自己的功能（卡车：装货、卸货；消防车：喷水）</a:t>
            </a:r>
          </a:p>
        </p:txBody>
      </p:sp>
      <p:sp>
        <p:nvSpPr>
          <p:cNvPr id="6" name="Rectangle 46">
            <a:extLst>
              <a:ext uri="{FF2B5EF4-FFF2-40B4-BE49-F238E27FC236}">
                <a16:creationId xmlns:a16="http://schemas.microsoft.com/office/drawing/2014/main" id="{5A835A85-6562-AB45-9E61-209AB17CE6A3}"/>
              </a:ext>
            </a:extLst>
          </p:cNvPr>
          <p:cNvSpPr txBox="1">
            <a:spLocks noChangeArrowheads="1"/>
          </p:cNvSpPr>
          <p:nvPr/>
        </p:nvSpPr>
        <p:spPr bwMode="auto">
          <a:xfrm>
            <a:off x="7248128" y="692298"/>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卡车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Truck: public Automobile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load(…);	//</a:t>
            </a:r>
            <a:r>
              <a:rPr lang="zh-CN" altLang="en-US" sz="1800" b="0" dirty="0">
                <a:solidFill>
                  <a:srgbClr val="0000CC"/>
                </a:solidFill>
                <a:latin typeface="Hei Regular" pitchFamily="2" charset="-122"/>
                <a:ea typeface="Hei Regular" pitchFamily="2" charset="-122"/>
              </a:rPr>
              <a:t>装货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dump(…);	//</a:t>
            </a:r>
            <a:r>
              <a:rPr lang="zh-CN" altLang="en-US" sz="1800" b="0" dirty="0">
                <a:solidFill>
                  <a:srgbClr val="0000CC"/>
                </a:solidFill>
                <a:latin typeface="Hei Regular" pitchFamily="2" charset="-122"/>
                <a:ea typeface="Hei Regular" pitchFamily="2" charset="-122"/>
              </a:rPr>
              <a:t>卸货</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消防车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Pumper: public Automobile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water();	//</a:t>
            </a:r>
            <a:r>
              <a:rPr lang="zh-CN" altLang="en-US" sz="1800" b="0" dirty="0">
                <a:solidFill>
                  <a:srgbClr val="0000CC"/>
                </a:solidFill>
                <a:latin typeface="Hei Regular" pitchFamily="2" charset="-122"/>
                <a:ea typeface="Hei Regular" pitchFamily="2" charset="-122"/>
              </a:rPr>
              <a:t>喷水</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EEDCB788-9F9C-724D-A22B-3A1280CDB505}"/>
              </a:ext>
            </a:extLst>
          </p:cNvPr>
          <p:cNvSpPr>
            <a:spLocks noGrp="1"/>
          </p:cNvSpPr>
          <p:nvPr>
            <p:ph type="sldNum" sz="quarter" idx="12"/>
          </p:nvPr>
        </p:nvSpPr>
        <p:spPr/>
        <p:txBody>
          <a:bodyPr/>
          <a:lstStyle/>
          <a:p>
            <a:fld id="{230B77AE-39D4-EA4E-B9B0-544F2C0079C2}" type="slidenum">
              <a:rPr lang="zh-CN" altLang="en-US" smtClean="0"/>
              <a:pPr/>
              <a:t>77</a:t>
            </a:fld>
            <a:endParaRPr lang="en-US" altLang="zh-CN"/>
          </a:p>
        </p:txBody>
      </p:sp>
    </p:spTree>
    <p:custDataLst>
      <p:tags r:id="rId1"/>
    </p:custDataLst>
    <p:extLst>
      <p:ext uri="{BB962C8B-B14F-4D97-AF65-F5344CB8AC3E}">
        <p14:creationId xmlns:p14="http://schemas.microsoft.com/office/powerpoint/2010/main" val="1668100995"/>
      </p:ext>
    </p:extLst>
  </p:cSld>
  <p:clrMapOvr>
    <a:masterClrMapping/>
  </p:clrMapOvr>
  <p:transition advTm="18128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328498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8</a:t>
            </a:fld>
            <a:endParaRPr lang="en-US" altLang="zh-CN"/>
          </a:p>
        </p:txBody>
      </p:sp>
    </p:spTree>
    <p:extLst>
      <p:ext uri="{BB962C8B-B14F-4D97-AF65-F5344CB8AC3E}">
        <p14:creationId xmlns:p14="http://schemas.microsoft.com/office/powerpoint/2010/main" val="2431610382"/>
      </p:ext>
    </p:extLst>
  </p:cSld>
  <p:clrMapOvr>
    <a:masterClrMapping/>
  </p:clrMapOvr>
  <p:transition advTm="597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5">
            <a:extLst>
              <a:ext uri="{FF2B5EF4-FFF2-40B4-BE49-F238E27FC236}">
                <a16:creationId xmlns:a16="http://schemas.microsoft.com/office/drawing/2014/main" id="{6E94E0AB-198A-7542-B792-B3A58A096E5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26626" name="内容占位符 2">
            <a:extLst>
              <a:ext uri="{FF2B5EF4-FFF2-40B4-BE49-F238E27FC236}">
                <a16:creationId xmlns:a16="http://schemas.microsoft.com/office/drawing/2014/main" id="{6D850EE6-1C87-7C4B-AE3D-35B5DEBD3E2A}"/>
              </a:ext>
            </a:extLst>
          </p:cNvPr>
          <p:cNvSpPr>
            <a:spLocks noGrp="1"/>
          </p:cNvSpPr>
          <p:nvPr>
            <p:ph idx="1"/>
          </p:nvPr>
        </p:nvSpPr>
        <p:spPr>
          <a:xfrm>
            <a:off x="586780" y="1325564"/>
            <a:ext cx="11018440" cy="5688632"/>
          </a:xfrm>
        </p:spPr>
        <p:txBody>
          <a:bodyPr>
            <a:normAutofit/>
          </a:bodyPr>
          <a:lstStyle/>
          <a:p>
            <a:pPr>
              <a:spcBef>
                <a:spcPts val="600"/>
              </a:spcBef>
              <a:defRPr/>
            </a:pPr>
            <a:r>
              <a:rPr lang="zh-CN" altLang="en-US" dirty="0"/>
              <a:t>不同继承方式的影响主要体现在：</a:t>
            </a:r>
          </a:p>
          <a:p>
            <a:pPr lvl="1">
              <a:spcBef>
                <a:spcPts val="600"/>
              </a:spcBef>
              <a:defRPr/>
            </a:pPr>
            <a:r>
              <a:rPr lang="zh-CN" altLang="en-US" dirty="0"/>
              <a:t>基类的</a:t>
            </a:r>
            <a:r>
              <a:rPr lang="zh-CN" altLang="en-US" b="1" dirty="0">
                <a:solidFill>
                  <a:srgbClr val="FF0000"/>
                </a:solidFill>
              </a:rPr>
              <a:t>公有及保护成员</a:t>
            </a:r>
            <a:r>
              <a:rPr lang="zh-CN" altLang="en-US" dirty="0"/>
              <a:t>被继承到派生类以后，其</a:t>
            </a:r>
            <a:r>
              <a:rPr lang="zh-CN" altLang="en-US" b="1" dirty="0">
                <a:solidFill>
                  <a:srgbClr val="FF0000"/>
                </a:solidFill>
              </a:rPr>
              <a:t>访问属性</a:t>
            </a:r>
            <a:r>
              <a:rPr lang="zh-CN" altLang="en-US" dirty="0"/>
              <a:t>是否发生变化</a:t>
            </a:r>
          </a:p>
          <a:p>
            <a:pPr>
              <a:spcBef>
                <a:spcPts val="600"/>
              </a:spcBef>
              <a:defRPr/>
            </a:pPr>
            <a:r>
              <a:rPr lang="zh-CN" altLang="en-US" dirty="0"/>
              <a:t>三种继承方式</a:t>
            </a:r>
          </a:p>
          <a:p>
            <a:pPr lvl="1">
              <a:spcBef>
                <a:spcPts val="600"/>
              </a:spcBef>
              <a:defRPr/>
            </a:pPr>
            <a:r>
              <a:rPr lang="zh-CN" altLang="en-US" dirty="0"/>
              <a:t>公有继承：基类的公有成员和保护成员的访问属性在派生类中</a:t>
            </a:r>
            <a:r>
              <a:rPr lang="zh-CN" altLang="en-US" b="1" dirty="0">
                <a:solidFill>
                  <a:srgbClr val="FF0000"/>
                </a:solidFill>
              </a:rPr>
              <a:t>不变</a:t>
            </a:r>
            <a:endParaRPr lang="zh-CN" altLang="en-US" dirty="0"/>
          </a:p>
          <a:p>
            <a:pPr lvl="1">
              <a:spcBef>
                <a:spcPts val="600"/>
              </a:spcBef>
              <a:defRPr/>
            </a:pPr>
            <a:r>
              <a:rPr lang="zh-CN" altLang="en-US" dirty="0"/>
              <a:t>私有继承：基类的公有成员和保护成员都</a:t>
            </a:r>
            <a:r>
              <a:rPr lang="zh-CN" altLang="en-US" b="1" dirty="0">
                <a:solidFill>
                  <a:srgbClr val="FF0000"/>
                </a:solidFill>
              </a:rPr>
              <a:t>以私有成员身份</a:t>
            </a:r>
            <a:r>
              <a:rPr lang="zh-CN" altLang="en-US" dirty="0"/>
              <a:t>出现在派生类中</a:t>
            </a:r>
          </a:p>
          <a:p>
            <a:pPr lvl="1">
              <a:spcBef>
                <a:spcPts val="600"/>
              </a:spcBef>
              <a:defRPr/>
            </a:pPr>
            <a:r>
              <a:rPr lang="zh-CN" altLang="en-US" dirty="0"/>
              <a:t>保护继承：基类的公有成员和保护成员都</a:t>
            </a:r>
            <a:r>
              <a:rPr lang="zh-CN" altLang="en-US" b="1" dirty="0">
                <a:solidFill>
                  <a:srgbClr val="FF0000"/>
                </a:solidFill>
              </a:rPr>
              <a:t>以保护成员身份</a:t>
            </a:r>
            <a:r>
              <a:rPr lang="zh-CN" altLang="en-US" dirty="0"/>
              <a:t>出现在派生类中</a:t>
            </a:r>
            <a:endParaRPr lang="en-US" altLang="zh-CN" dirty="0"/>
          </a:p>
          <a:p>
            <a:pPr>
              <a:spcBef>
                <a:spcPts val="600"/>
              </a:spcBef>
              <a:defRPr/>
            </a:pPr>
            <a:r>
              <a:rPr lang="zh-CN" altLang="en-US" dirty="0"/>
              <a:t>三种继承方式中，基类的</a:t>
            </a:r>
            <a:r>
              <a:rPr lang="zh-CN" altLang="en-US" b="1" dirty="0">
                <a:solidFill>
                  <a:srgbClr val="FF0000"/>
                </a:solidFill>
              </a:rPr>
              <a:t>私有成员</a:t>
            </a:r>
            <a:r>
              <a:rPr lang="zh-CN" altLang="en-US" dirty="0"/>
              <a:t>均不可被派生类直接访问</a:t>
            </a:r>
          </a:p>
        </p:txBody>
      </p:sp>
      <p:sp>
        <p:nvSpPr>
          <p:cNvPr id="4" name="AutoShape 3148">
            <a:extLst>
              <a:ext uri="{FF2B5EF4-FFF2-40B4-BE49-F238E27FC236}">
                <a16:creationId xmlns:a16="http://schemas.microsoft.com/office/drawing/2014/main" id="{E73DBB0C-5E01-1743-AEC8-04CC9C318BA1}"/>
              </a:ext>
            </a:extLst>
          </p:cNvPr>
          <p:cNvSpPr>
            <a:spLocks noChangeArrowheads="1"/>
          </p:cNvSpPr>
          <p:nvPr/>
        </p:nvSpPr>
        <p:spPr bwMode="auto">
          <a:xfrm>
            <a:off x="8947404" y="1052735"/>
            <a:ext cx="3136391" cy="740347"/>
          </a:xfrm>
          <a:prstGeom prst="wedgeRoundRectCallout">
            <a:avLst>
              <a:gd name="adj1" fmla="val 10716"/>
              <a:gd name="adj2" fmla="val 36891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相当于</a:t>
            </a:r>
            <a:r>
              <a:rPr lang="zh-CN" altLang="en-US" sz="1800">
                <a:solidFill>
                  <a:srgbClr val="FF0000"/>
                </a:solidFill>
                <a:latin typeface="Times New Roman" panose="02020603050405020304" pitchFamily="18" charset="0"/>
              </a:rPr>
              <a:t>派生类</a:t>
            </a:r>
            <a:r>
              <a:rPr lang="zh-CN" altLang="en-US" sz="1800">
                <a:solidFill>
                  <a:srgbClr val="0000FF"/>
                </a:solidFill>
                <a:latin typeface="Times New Roman" panose="02020603050405020304" pitchFamily="18" charset="0"/>
              </a:rPr>
              <a:t>的私有成员，而不是</a:t>
            </a:r>
            <a:r>
              <a:rPr lang="zh-CN" altLang="en-US" sz="1800">
                <a:solidFill>
                  <a:srgbClr val="FF0000"/>
                </a:solidFill>
                <a:latin typeface="Times New Roman" panose="02020603050405020304" pitchFamily="18" charset="0"/>
              </a:rPr>
              <a:t>基类</a:t>
            </a:r>
            <a:r>
              <a:rPr lang="zh-CN" altLang="en-US" sz="1800">
                <a:solidFill>
                  <a:srgbClr val="0000FF"/>
                </a:solidFill>
                <a:latin typeface="Times New Roman" panose="02020603050405020304" pitchFamily="18" charset="0"/>
              </a:rPr>
              <a:t>的私有成员</a:t>
            </a:r>
          </a:p>
        </p:txBody>
      </p:sp>
      <p:sp>
        <p:nvSpPr>
          <p:cNvPr id="2" name="灯片编号占位符 1">
            <a:extLst>
              <a:ext uri="{FF2B5EF4-FFF2-40B4-BE49-F238E27FC236}">
                <a16:creationId xmlns:a16="http://schemas.microsoft.com/office/drawing/2014/main" id="{DE672049-9E82-6F48-890E-FCFA302177C4}"/>
              </a:ext>
            </a:extLst>
          </p:cNvPr>
          <p:cNvSpPr>
            <a:spLocks noGrp="1"/>
          </p:cNvSpPr>
          <p:nvPr>
            <p:ph type="sldNum" sz="quarter" idx="12"/>
          </p:nvPr>
        </p:nvSpPr>
        <p:spPr/>
        <p:txBody>
          <a:bodyPr/>
          <a:lstStyle/>
          <a:p>
            <a:fld id="{230B77AE-39D4-EA4E-B9B0-544F2C0079C2}" type="slidenum">
              <a:rPr lang="zh-CN" altLang="en-US" smtClean="0"/>
              <a:pPr/>
              <a:t>9</a:t>
            </a:fld>
            <a:endParaRPr lang="en-US" altLang="zh-CN"/>
          </a:p>
        </p:txBody>
      </p:sp>
    </p:spTree>
    <p:custDataLst>
      <p:tags r:id="rId1"/>
    </p:custDataLst>
    <p:extLst>
      <p:ext uri="{BB962C8B-B14F-4D97-AF65-F5344CB8AC3E}">
        <p14:creationId xmlns:p14="http://schemas.microsoft.com/office/powerpoint/2010/main" val="3043065009"/>
      </p:ext>
    </p:extLst>
  </p:cSld>
  <p:clrMapOvr>
    <a:masterClrMapping/>
  </p:clrMapOvr>
  <p:transition advTm="181284"/>
</p:sld>
</file>

<file path=ppt/tags/tag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9.xml><?xml version="1.0" encoding="utf-8"?>
<p:tagLst xmlns:a="http://schemas.openxmlformats.org/drawingml/2006/main" xmlns:r="http://schemas.openxmlformats.org/officeDocument/2006/relationships" xmlns:p="http://schemas.openxmlformats.org/presentationml/2006/main">
  <p:tag name="TIMING" val="|11|9.4|48.1|0|86.6|16.6"/>
</p:tagLst>
</file>

<file path=ppt/theme/theme1.xml><?xml version="1.0" encoding="utf-8"?>
<a:theme xmlns:a="http://schemas.openxmlformats.org/drawingml/2006/main" name="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 id="{57AE9C31-DA18-8A4E-9216-0F095F80C976}" vid="{3ED86784-0037-CC48-B7AC-8818BC98F1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mplate>
  <TotalTime>27381</TotalTime>
  <Words>9713</Words>
  <Application>Microsoft Macintosh PowerPoint</Application>
  <PresentationFormat>宽屏</PresentationFormat>
  <Paragraphs>1414</Paragraphs>
  <Slides>77</Slides>
  <Notes>77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77</vt:i4>
      </vt:variant>
    </vt:vector>
  </HeadingPairs>
  <TitlesOfParts>
    <vt:vector size="95" baseType="lpstr">
      <vt:lpstr>黑体</vt:lpstr>
      <vt:lpstr>隶书</vt:lpstr>
      <vt:lpstr>Microsoft YaHei</vt:lpstr>
      <vt:lpstr>Microsoft YaHei</vt:lpstr>
      <vt:lpstr>Hannotate SC Regular</vt:lpstr>
      <vt:lpstr>Hei Regular</vt:lpstr>
      <vt:lpstr>Microsoft YaHei Bold</vt:lpstr>
      <vt:lpstr>Microsoft YaHei Regular</vt:lpstr>
      <vt:lpstr>Arial</vt:lpstr>
      <vt:lpstr>Calibri</vt:lpstr>
      <vt:lpstr>Consolas</vt:lpstr>
      <vt:lpstr>Georgia</vt:lpstr>
      <vt:lpstr>Menlo</vt:lpstr>
      <vt:lpstr>Tahoma</vt:lpstr>
      <vt:lpstr>Times New Roman</vt:lpstr>
      <vt:lpstr>Trebuchet MS</vt:lpstr>
      <vt:lpstr>Wingdings</vt:lpstr>
      <vt:lpstr>C</vt:lpstr>
      <vt:lpstr>PowerPoint 演示文稿</vt:lpstr>
      <vt:lpstr>类的继承与派生</vt:lpstr>
      <vt:lpstr>继承与派生的基本概念</vt:lpstr>
      <vt:lpstr>继承与派生的基本概念</vt:lpstr>
      <vt:lpstr>继承与派生的基本概念</vt:lpstr>
      <vt:lpstr>类的继承与派生</vt:lpstr>
      <vt:lpstr>保护成员与访问控制</vt:lpstr>
      <vt:lpstr>类的继承与派生</vt:lpstr>
      <vt:lpstr>三种继承方式</vt:lpstr>
      <vt:lpstr>三种继承方式</vt:lpstr>
      <vt:lpstr>三种继承方式</vt:lpstr>
      <vt:lpstr>类的继承与派生</vt:lpstr>
      <vt:lpstr>派生类的生成过程</vt:lpstr>
      <vt:lpstr>派生类的生成过程</vt:lpstr>
      <vt:lpstr>派生类的生成过程</vt:lpstr>
      <vt:lpstr>派生类的生成过程</vt:lpstr>
      <vt:lpstr>派生类的生成过程</vt:lpstr>
      <vt:lpstr>派生类的生成过程</vt:lpstr>
      <vt:lpstr>类的继承与派生</vt:lpstr>
      <vt:lpstr>类型兼容规则</vt:lpstr>
      <vt:lpstr>类型兼容规则</vt:lpstr>
      <vt:lpstr>类型兼容规则</vt:lpstr>
      <vt:lpstr>类的继承与派生</vt:lpstr>
      <vt:lpstr>多继承</vt:lpstr>
      <vt:lpstr>多继承</vt:lpstr>
      <vt:lpstr>多继承</vt:lpstr>
      <vt:lpstr>多继承</vt:lpstr>
      <vt:lpstr>类的继承与派生</vt:lpstr>
      <vt:lpstr>继承时的构造和析构函数</vt:lpstr>
      <vt:lpstr>继承时的构造和析构函数</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类的继承与派生</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类的继承与派生</vt:lpstr>
      <vt:lpstr>虚基类</vt:lpstr>
      <vt:lpstr>虚基类</vt:lpstr>
      <vt:lpstr>虚基类</vt:lpstr>
      <vt:lpstr>虚基类</vt:lpstr>
      <vt:lpstr>虚基类</vt:lpstr>
      <vt:lpstr>虚基类</vt:lpstr>
      <vt:lpstr>虚基类</vt:lpstr>
      <vt:lpstr>类的继承与派生</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类的继承与派生</vt:lpstr>
      <vt:lpstr>组合与继承</vt:lpstr>
      <vt:lpstr>组合与继承</vt:lpstr>
      <vt:lpstr>组合与继承</vt:lpstr>
      <vt:lpstr>组合与继承</vt:lpstr>
    </vt:vector>
  </TitlesOfParts>
  <Company>정윤주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정윤주</dc:creator>
  <cp:lastModifiedBy>Jingtao FAN</cp:lastModifiedBy>
  <cp:revision>1278</cp:revision>
  <dcterms:created xsi:type="dcterms:W3CDTF">2001-07-18T23:57:34Z</dcterms:created>
  <dcterms:modified xsi:type="dcterms:W3CDTF">2020-12-18T01:01:29Z</dcterms:modified>
</cp:coreProperties>
</file>