
<file path=[Content_Types].xml><?xml version="1.0" encoding="utf-8"?>
<Types xmlns="http://schemas.openxmlformats.org/package/2006/content-types">
  <Default Extension="jpeg" ContentType="image/jpeg"/>
  <Default Extension="emf" ContentType="image/x-emf"/>
  <Default Extension="tiff" ContentType="image/tif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460" r:id="rId5"/>
    <p:sldId id="461" r:id="rId6"/>
    <p:sldId id="475" r:id="rId7"/>
    <p:sldId id="476" r:id="rId8"/>
    <p:sldId id="477" r:id="rId9"/>
    <p:sldId id="478" r:id="rId10"/>
    <p:sldId id="479" r:id="rId11"/>
    <p:sldId id="480" r:id="rId12"/>
    <p:sldId id="481" r:id="rId13"/>
    <p:sldId id="482" r:id="rId14"/>
    <p:sldId id="467" r:id="rId15"/>
    <p:sldId id="483" r:id="rId16"/>
    <p:sldId id="468" r:id="rId17"/>
    <p:sldId id="484" r:id="rId18"/>
    <p:sldId id="469" r:id="rId19"/>
    <p:sldId id="471" r:id="rId20"/>
    <p:sldId id="472" r:id="rId21"/>
    <p:sldId id="473" r:id="rId22"/>
    <p:sldId id="474" r:id="rId23"/>
    <p:sldId id="485" r:id="rId24"/>
    <p:sldId id="487" r:id="rId25"/>
    <p:sldId id="353" r:id="rId26"/>
    <p:sldId id="359" r:id="rId27"/>
    <p:sldId id="360" r:id="rId28"/>
    <p:sldId id="486" r:id="rId29"/>
    <p:sldId id="356" r:id="rId30"/>
    <p:sldId id="452" r:id="rId31"/>
    <p:sldId id="377" r:id="rId32"/>
    <p:sldId id="450" r:id="rId33"/>
    <p:sldId id="420" r:id="rId34"/>
    <p:sldId id="378" r:id="rId35"/>
    <p:sldId id="390" r:id="rId36"/>
    <p:sldId id="391" r:id="rId37"/>
    <p:sldId id="453" r:id="rId38"/>
    <p:sldId id="454" r:id="rId39"/>
    <p:sldId id="260" r:id="rId40"/>
    <p:sldId id="299" r:id="rId41"/>
    <p:sldId id="300" r:id="rId42"/>
    <p:sldId id="261" r:id="rId43"/>
    <p:sldId id="304" r:id="rId44"/>
    <p:sldId id="426" r:id="rId45"/>
    <p:sldId id="427" r:id="rId46"/>
    <p:sldId id="490" r:id="rId47"/>
    <p:sldId id="438" r:id="rId48"/>
    <p:sldId id="302" r:id="rId49"/>
    <p:sldId id="303" r:id="rId50"/>
    <p:sldId id="397" r:id="rId51"/>
    <p:sldId id="488" r:id="rId52"/>
    <p:sldId id="442" r:id="rId53"/>
    <p:sldId id="489" r:id="rId54"/>
    <p:sldId id="403" r:id="rId55"/>
    <p:sldId id="446" r:id="rId56"/>
    <p:sldId id="447" r:id="rId57"/>
    <p:sldId id="448" r:id="rId58"/>
    <p:sldId id="311" r:id="rId59"/>
    <p:sldId id="309" r:id="rId60"/>
    <p:sldId id="272" r:id="rId61"/>
    <p:sldId id="335" r:id="rId62"/>
    <p:sldId id="310" r:id="rId63"/>
    <p:sldId id="328" r:id="rId64"/>
    <p:sldId id="336" r:id="rId65"/>
    <p:sldId id="337" r:id="rId66"/>
    <p:sldId id="338" r:id="rId67"/>
    <p:sldId id="340" r:id="rId68"/>
    <p:sldId id="341" r:id="rId69"/>
    <p:sldId id="342" r:id="rId70"/>
    <p:sldId id="343" r:id="rId71"/>
    <p:sldId id="344" r:id="rId72"/>
    <p:sldId id="345" r:id="rId73"/>
    <p:sldId id="346" r:id="rId74"/>
    <p:sldId id="312" r:id="rId75"/>
    <p:sldId id="319" r:id="rId76"/>
    <p:sldId id="287" r:id="rId77"/>
    <p:sldId id="318" r:id="rId78"/>
    <p:sldId id="347" r:id="rId79"/>
    <p:sldId id="330" r:id="rId80"/>
    <p:sldId id="331" r:id="rId81"/>
    <p:sldId id="321" r:id="rId82"/>
    <p:sldId id="322" r:id="rId83"/>
    <p:sldId id="491" r:id="rId8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13A9"/>
    <a:srgbClr val="0A44CF"/>
    <a:srgbClr val="BDAEAB"/>
    <a:srgbClr val="C7BB71"/>
    <a:srgbClr val="1CD1C6"/>
    <a:srgbClr val="1250D0"/>
    <a:srgbClr val="C2BA73"/>
    <a:srgbClr val="808080"/>
    <a:srgbClr val="6D2FAF"/>
    <a:srgbClr val="C8B6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79" autoAdjust="0"/>
    <p:restoredTop sz="94434" autoAdjust="0"/>
  </p:normalViewPr>
  <p:slideViewPr>
    <p:cSldViewPr snapToGrid="0">
      <p:cViewPr varScale="1">
        <p:scale>
          <a:sx n="209" d="100"/>
          <a:sy n="209" d="100"/>
        </p:scale>
        <p:origin x="3528" y="184"/>
      </p:cViewPr>
      <p:guideLst/>
    </p:cSldViewPr>
  </p:slideViewPr>
  <p:outlineViewPr>
    <p:cViewPr>
      <p:scale>
        <a:sx n="33" d="100"/>
        <a:sy n="33" d="100"/>
      </p:scale>
      <p:origin x="0" y="-11238"/>
    </p:cViewPr>
  </p:outlin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A631-02D2-4821-B9FA-0B65AD7E21DA}"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BD296-0A38-40F3-8676-01D4E164319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F9FBD296-0A38-40F3-8676-01D4E164319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F9FBD296-0A38-40F3-8676-01D4E164319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6475B90D-F159-4038-AC78-1B0E9736F713}" type="datetime1">
              <a:rPr lang="zh-CN" altLang="en-US" smtClean="0"/>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57E71E5F-B3DE-4457-8F57-E0F998074911}" type="slidenum">
              <a:rPr lang="zh-CN" altLang="en-US" smtClean="0"/>
            </a:fld>
            <a:endParaRPr lang="zh-CN" altLang="en-US"/>
          </a:p>
        </p:txBody>
      </p:sp>
      <p:sp>
        <p:nvSpPr>
          <p:cNvPr id="7" name="Rectangle 6"/>
          <p:cNvSpPr/>
          <p:nvPr userDrawn="1"/>
        </p:nvSpPr>
        <p:spPr>
          <a:xfrm>
            <a:off x="0" y="0"/>
            <a:ext cx="9144000" cy="39243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143000" y="4066495"/>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403F3F65-B3FB-44BB-9B62-BE5A30998565}"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10"/>
          </p:nvPr>
        </p:nvSpPr>
        <p:spPr/>
        <p:txBody>
          <a:bodyPr/>
          <a:lstStyle/>
          <a:p>
            <a:fld id="{1E7EA9D1-1E18-4EF1-B868-1DCDC8A812B7}"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3438" y="1752600"/>
            <a:ext cx="3924300" cy="2057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43438" y="3962400"/>
            <a:ext cx="3924300" cy="2057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Rectangle 6"/>
          <p:cNvSpPr>
            <a:spLocks noGrp="1" noChangeArrowheads="1"/>
          </p:cNvSpPr>
          <p:nvPr>
            <p:ph type="dt" sz="half" idx="10"/>
          </p:nvPr>
        </p:nvSpPr>
        <p:spPr/>
        <p:txBody>
          <a:bodyPr/>
          <a:lstStyle>
            <a:lvl1pPr>
              <a:defRPr/>
            </a:lvl1pPr>
          </a:lstStyle>
          <a:p>
            <a:pPr>
              <a:defRPr/>
            </a:pPr>
            <a:fld id="{54B31D83-957A-4E33-95DB-ED279848E323}" type="datetime1">
              <a:rPr lang="zh-CN" altLang="en-US" smtClean="0"/>
            </a:fld>
            <a:endParaRPr lang="en-US" altLang="zh-CN"/>
          </a:p>
        </p:txBody>
      </p:sp>
      <p:sp>
        <p:nvSpPr>
          <p:cNvPr id="7" name="Rectangle 7"/>
          <p:cNvSpPr>
            <a:spLocks noGrp="1" noChangeArrowheads="1"/>
          </p:cNvSpPr>
          <p:nvPr>
            <p:ph type="ftr" sz="quarter" idx="11"/>
          </p:nvPr>
        </p:nvSpPr>
        <p:spPr/>
        <p:txBody>
          <a:bodyPr/>
          <a:lstStyle>
            <a:lvl1pPr>
              <a:defRPr/>
            </a:lvl1pPr>
          </a:lstStyle>
          <a:p>
            <a:pPr>
              <a:defRPr/>
            </a:pPr>
            <a:r>
              <a:rPr lang="en-US" altLang="zh-CN"/>
              <a:t>《</a:t>
            </a:r>
            <a:r>
              <a:rPr lang="zh-CN" altLang="en-US"/>
              <a:t>计算机语言与程序设计</a:t>
            </a:r>
            <a:r>
              <a:rPr lang="en-US" altLang="zh-CN"/>
              <a:t>》</a:t>
            </a:r>
            <a:endParaRPr lang="en-US" altLang="zh-CN"/>
          </a:p>
        </p:txBody>
      </p:sp>
      <p:sp>
        <p:nvSpPr>
          <p:cNvPr id="8" name="Rectangle 8"/>
          <p:cNvSpPr>
            <a:spLocks noGrp="1" noChangeArrowheads="1"/>
          </p:cNvSpPr>
          <p:nvPr>
            <p:ph type="sldNum" sz="quarter" idx="12"/>
          </p:nvPr>
        </p:nvSpPr>
        <p:spPr/>
        <p:txBody>
          <a:bodyPr/>
          <a:lstStyle>
            <a:lvl1pPr>
              <a:defRPr/>
            </a:lvl1pPr>
          </a:lstStyle>
          <a:p>
            <a:fld id="{C25E69F5-CC96-4BEF-BD30-D0A6F1BDFC7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fld id="{30EEF4E0-58A6-4DDF-8ED4-9F3A8803A755}" type="datetime1">
              <a:rPr lang="zh-CN" altLang="en-US" smtClean="0"/>
            </a:fld>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r>
              <a:rPr lang="en-US" altLang="zh-CN"/>
              <a:t>《</a:t>
            </a:r>
            <a:r>
              <a:rPr lang="zh-CN" altLang="en-US"/>
              <a:t>计算机语言与程序设计</a:t>
            </a:r>
            <a:r>
              <a:rPr lang="en-US" altLang="zh-CN"/>
              <a:t>》</a:t>
            </a:r>
            <a:endParaRPr lang="en-US" altLang="zh-CN"/>
          </a:p>
        </p:txBody>
      </p:sp>
      <p:sp>
        <p:nvSpPr>
          <p:cNvPr id="7" name="Rectangle 8"/>
          <p:cNvSpPr>
            <a:spLocks noGrp="1" noChangeArrowheads="1"/>
          </p:cNvSpPr>
          <p:nvPr>
            <p:ph type="sldNum" sz="quarter" idx="12"/>
          </p:nvPr>
        </p:nvSpPr>
        <p:spPr/>
        <p:txBody>
          <a:bodyPr/>
          <a:lstStyle>
            <a:lvl1pPr>
              <a:defRPr/>
            </a:lvl1pPr>
          </a:lstStyle>
          <a:p>
            <a:fld id="{41B01E5E-FF46-4BB9-B298-29CBCCDB65D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371" y="1348268"/>
            <a:ext cx="8403771" cy="4828695"/>
          </a:xfrm>
        </p:spPr>
        <p:txBody>
          <a:bodyPr>
            <a:normAutofit/>
          </a:bodyPr>
          <a:lstStyle>
            <a:lvl1pPr marL="536575" indent="-536575" algn="l">
              <a:lnSpc>
                <a:spcPct val="110000"/>
              </a:lnSpc>
              <a:buClr>
                <a:schemeClr val="tx1"/>
              </a:buClr>
              <a:buFont typeface="Wingdings" panose="05000000000000000000" pitchFamily="2" charset="2"/>
              <a:buChar char="p"/>
              <a:defRPr sz="2400"/>
            </a:lvl1pPr>
            <a:lvl2pPr marL="900430" indent="-443230" algn="l">
              <a:lnSpc>
                <a:spcPct val="100000"/>
              </a:lnSpc>
              <a:spcBef>
                <a:spcPts val="1200"/>
              </a:spcBef>
              <a:buFont typeface="Wingdings" panose="05000000000000000000" pitchFamily="2" charset="2"/>
              <a:buChar char="Ø"/>
              <a:defRPr sz="2000"/>
            </a:lvl2pPr>
            <a:lvl3pPr algn="l">
              <a:defRPr sz="1800"/>
            </a:lvl3pPr>
            <a:lvl4pPr algn="l">
              <a:defRPr sz="1600"/>
            </a:lvl4pPr>
            <a:lvl5pPr algn="l">
              <a:defRPr sz="1600"/>
            </a:lvl5p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dirty="0"/>
          </a:p>
        </p:txBody>
      </p:sp>
      <p:sp>
        <p:nvSpPr>
          <p:cNvPr id="7" name="Rectangle 6"/>
          <p:cNvSpPr/>
          <p:nvPr userDrawn="1"/>
        </p:nvSpPr>
        <p:spPr>
          <a:xfrm>
            <a:off x="0" y="1"/>
            <a:ext cx="9144000" cy="1179443"/>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8" name="Rectangle 7"/>
          <p:cNvSpPr/>
          <p:nvPr userDrawn="1"/>
        </p:nvSpPr>
        <p:spPr>
          <a:xfrm>
            <a:off x="0" y="6356350"/>
            <a:ext cx="9144000" cy="50165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2" name="Title 1"/>
          <p:cNvSpPr>
            <a:spLocks noGrp="1"/>
          </p:cNvSpPr>
          <p:nvPr>
            <p:ph type="title"/>
          </p:nvPr>
        </p:nvSpPr>
        <p:spPr>
          <a:xfrm>
            <a:off x="377371" y="168825"/>
            <a:ext cx="8403771" cy="905377"/>
          </a:xfrm>
        </p:spPr>
        <p:txBody>
          <a:bodyPr>
            <a:normAutofit/>
          </a:bodyPr>
          <a:lstStyle>
            <a:lvl1pPr>
              <a:defRPr sz="4000" b="1">
                <a:solidFill>
                  <a:schemeClr val="bg1"/>
                </a:solidFill>
              </a:defRPr>
            </a:lvl1pPr>
          </a:lstStyle>
          <a:p>
            <a:r>
              <a:rPr lang="en-US" altLang="zh-CN"/>
              <a:t>Click to edit Master title style</a:t>
            </a:r>
            <a:endParaRPr lang="en-US" dirty="0"/>
          </a:p>
        </p:txBody>
      </p:sp>
      <p:sp>
        <p:nvSpPr>
          <p:cNvPr id="4" name="Date Placeholder 3"/>
          <p:cNvSpPr>
            <a:spLocks noGrp="1"/>
          </p:cNvSpPr>
          <p:nvPr>
            <p:ph type="dt" sz="half" idx="10"/>
          </p:nvPr>
        </p:nvSpPr>
        <p:spPr>
          <a:xfrm>
            <a:off x="374417" y="6414407"/>
            <a:ext cx="2192288" cy="365125"/>
          </a:xfrm>
        </p:spPr>
        <p:txBody>
          <a:bodyPr/>
          <a:lstStyle>
            <a:lvl1pPr>
              <a:defRPr>
                <a:solidFill>
                  <a:schemeClr val="bg1"/>
                </a:solidFill>
              </a:defRPr>
            </a:lvl1pPr>
          </a:lstStyle>
          <a:p>
            <a:fld id="{191A285F-7C18-406C-9E11-316C82F185AF}" type="datetime1">
              <a:rPr lang="zh-CN" altLang="en-US" smtClean="0"/>
            </a:fld>
            <a:endParaRPr lang="zh-CN" altLang="en-US"/>
          </a:p>
        </p:txBody>
      </p:sp>
      <p:sp>
        <p:nvSpPr>
          <p:cNvPr id="5" name="Footer Placeholder 4"/>
          <p:cNvSpPr>
            <a:spLocks noGrp="1"/>
          </p:cNvSpPr>
          <p:nvPr>
            <p:ph type="ftr" sz="quarter" idx="11"/>
          </p:nvPr>
        </p:nvSpPr>
        <p:spPr>
          <a:xfrm>
            <a:off x="2930624" y="6414407"/>
            <a:ext cx="3288432" cy="365125"/>
          </a:xfrm>
        </p:spPr>
        <p:txBody>
          <a:bodyPr/>
          <a:lstStyle>
            <a:lvl1pPr>
              <a:defRPr>
                <a:solidFill>
                  <a:schemeClr val="bg1"/>
                </a:solidFill>
              </a:defRPr>
            </a:lvl1p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a:xfrm>
            <a:off x="6610109" y="6414407"/>
            <a:ext cx="2192288" cy="365125"/>
          </a:xfrm>
        </p:spPr>
        <p:txBody>
          <a:bodyPr/>
          <a:lstStyle>
            <a:lvl1pPr>
              <a:defRPr>
                <a:solidFill>
                  <a:schemeClr val="bg1"/>
                </a:solidFill>
              </a:defRPr>
            </a:lvl1pPr>
          </a:lstStyle>
          <a:p>
            <a:fld id="{57E71E5F-B3DE-4457-8F57-E0F99807491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endParaRPr lang="en-US" altLang="zh-CN"/>
          </a:p>
        </p:txBody>
      </p:sp>
      <p:sp>
        <p:nvSpPr>
          <p:cNvPr id="4" name="Date Placeholder 3"/>
          <p:cNvSpPr>
            <a:spLocks noGrp="1"/>
          </p:cNvSpPr>
          <p:nvPr>
            <p:ph type="dt" sz="half" idx="10"/>
          </p:nvPr>
        </p:nvSpPr>
        <p:spPr/>
        <p:txBody>
          <a:bodyPr/>
          <a:lstStyle/>
          <a:p>
            <a:fld id="{0902FBBB-861B-47E9-97FF-D80EFCDDD4A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5" name="Date Placeholder 4"/>
          <p:cNvSpPr>
            <a:spLocks noGrp="1"/>
          </p:cNvSpPr>
          <p:nvPr>
            <p:ph type="dt" sz="half" idx="10"/>
          </p:nvPr>
        </p:nvSpPr>
        <p:spPr/>
        <p:txBody>
          <a:bodyPr/>
          <a:lstStyle/>
          <a:p>
            <a:fld id="{268200BD-F82F-4AC6-8646-8D3343E53803}"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7" name="Date Placeholder 6"/>
          <p:cNvSpPr>
            <a:spLocks noGrp="1"/>
          </p:cNvSpPr>
          <p:nvPr>
            <p:ph type="dt" sz="half" idx="10"/>
          </p:nvPr>
        </p:nvSpPr>
        <p:spPr/>
        <p:txBody>
          <a:bodyPr/>
          <a:lstStyle/>
          <a:p>
            <a:fld id="{473CD6AB-2254-44FE-A9A3-A0767D6C5807}" type="datetime1">
              <a:rPr lang="zh-CN" altLang="en-US" smtClean="0"/>
            </a:fld>
            <a:endParaRPr lang="zh-CN" altLang="en-US"/>
          </a:p>
        </p:txBody>
      </p:sp>
      <p:sp>
        <p:nvSpPr>
          <p:cNvPr id="8" name="Footer Placeholder 7"/>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9" name="Slide Number Placeholder 8"/>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FA70D73E-0228-4CAC-AFB5-D4276853183D}"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5" name="Slide Number Placeholder 4"/>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1E7D3D-1A64-4EEA-AB80-4EB22DBD30CD}"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83241BF2-886A-4D94-9256-AB1D7125BA6B}"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endParaRPr lang="en-US" altLang="zh-CN"/>
          </a:p>
        </p:txBody>
      </p:sp>
      <p:sp>
        <p:nvSpPr>
          <p:cNvPr id="5" name="Date Placeholder 4"/>
          <p:cNvSpPr>
            <a:spLocks noGrp="1"/>
          </p:cNvSpPr>
          <p:nvPr>
            <p:ph type="dt" sz="half" idx="10"/>
          </p:nvPr>
        </p:nvSpPr>
        <p:spPr/>
        <p:txBody>
          <a:bodyPr/>
          <a:lstStyle/>
          <a:p>
            <a:fld id="{A209F3BB-68F0-4555-BA8C-D3EEFB493600}"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371" y="365126"/>
            <a:ext cx="8403771"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377371" y="1825625"/>
            <a:ext cx="8403771" cy="4351338"/>
          </a:xfrm>
          <a:prstGeom prst="rect">
            <a:avLst/>
          </a:prstGeom>
        </p:spPr>
        <p:txBody>
          <a:bodyPr vert="horz" lIns="91440" tIns="45720" rIns="91440" bIns="45720" rtlCol="0">
            <a:normAutofit/>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dirty="0"/>
          </a:p>
        </p:txBody>
      </p:sp>
      <p:sp>
        <p:nvSpPr>
          <p:cNvPr id="4" name="Date Placeholder 3"/>
          <p:cNvSpPr>
            <a:spLocks noGrp="1"/>
          </p:cNvSpPr>
          <p:nvPr>
            <p:ph type="dt" sz="half" idx="2"/>
          </p:nvPr>
        </p:nvSpPr>
        <p:spPr>
          <a:xfrm>
            <a:off x="374417" y="6356351"/>
            <a:ext cx="2192288"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D3200404-C193-4888-AFDD-6CD9D1173F9F}" type="datetime1">
              <a:rPr lang="zh-CN" altLang="en-US" smtClean="0"/>
            </a:fld>
            <a:endParaRPr lang="zh-CN" altLang="en-US"/>
          </a:p>
        </p:txBody>
      </p:sp>
      <p:sp>
        <p:nvSpPr>
          <p:cNvPr id="5" name="Footer Placeholder 4"/>
          <p:cNvSpPr>
            <a:spLocks noGrp="1"/>
          </p:cNvSpPr>
          <p:nvPr>
            <p:ph type="ftr" sz="quarter" idx="3"/>
          </p:nvPr>
        </p:nvSpPr>
        <p:spPr>
          <a:xfrm>
            <a:off x="2930624" y="6356351"/>
            <a:ext cx="3288432"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4"/>
          </p:nvPr>
        </p:nvSpPr>
        <p:spPr>
          <a:xfrm>
            <a:off x="6610109" y="6356351"/>
            <a:ext cx="2192288"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57E71E5F-B3DE-4457-8F57-E0F99807491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hdphoto" Target="../media/image3.wdp"/><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8.emf"/></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ts val="5400"/>
              </a:lnSpc>
              <a:spcBef>
                <a:spcPts val="6750"/>
              </a:spcBef>
              <a:spcAft>
                <a:spcPts val="900"/>
              </a:spcAft>
            </a:pPr>
            <a:r>
              <a:rPr lang="en-US" altLang="zh-CN" sz="4400" b="1" dirty="0">
                <a:solidFill>
                  <a:schemeClr val="bg1"/>
                </a:solidFill>
              </a:rPr>
              <a:t>《</a:t>
            </a:r>
            <a:r>
              <a:rPr lang="zh-CN" altLang="en-US" sz="4400" b="1" dirty="0">
                <a:solidFill>
                  <a:schemeClr val="bg1"/>
                </a:solidFill>
              </a:rPr>
              <a:t>计算机语言与程序设计</a:t>
            </a:r>
            <a:r>
              <a:rPr lang="en-US" altLang="zh-CN" sz="4400" b="1" dirty="0">
                <a:solidFill>
                  <a:schemeClr val="bg1"/>
                </a:solidFill>
              </a:rPr>
              <a:t>》</a:t>
            </a:r>
            <a:br>
              <a:rPr lang="en-US" altLang="zh-CN" sz="4400" b="1" dirty="0">
                <a:solidFill>
                  <a:schemeClr val="bg1"/>
                </a:solidFill>
              </a:rPr>
            </a:br>
            <a:r>
              <a:rPr lang="zh-CN" altLang="en-US" sz="4400" b="1" dirty="0">
                <a:solidFill>
                  <a:schemeClr val="bg1"/>
                </a:solidFill>
              </a:rPr>
              <a:t>第</a:t>
            </a:r>
            <a:r>
              <a:rPr lang="en-US" altLang="zh-CN" sz="4400" b="1" dirty="0">
                <a:solidFill>
                  <a:schemeClr val="bg1"/>
                </a:solidFill>
              </a:rPr>
              <a:t>3</a:t>
            </a:r>
            <a:r>
              <a:rPr lang="zh-CN" altLang="en-US" sz="4400" b="1" dirty="0">
                <a:solidFill>
                  <a:schemeClr val="bg1"/>
                </a:solidFill>
              </a:rPr>
              <a:t>周 运算符、表达式、语句</a:t>
            </a:r>
            <a:endParaRPr lang="zh-CN" altLang="en-US" sz="4400" b="1" dirty="0">
              <a:solidFill>
                <a:schemeClr val="bg1"/>
              </a:solidFill>
            </a:endParaRPr>
          </a:p>
        </p:txBody>
      </p:sp>
      <p:sp>
        <p:nvSpPr>
          <p:cNvPr id="3" name="Subtitle 2"/>
          <p:cNvSpPr>
            <a:spLocks noGrp="1"/>
          </p:cNvSpPr>
          <p:nvPr>
            <p:ph type="subTitle" idx="1"/>
          </p:nvPr>
        </p:nvSpPr>
        <p:spPr>
          <a:xfrm>
            <a:off x="1143000" y="4300537"/>
            <a:ext cx="6858000" cy="1121569"/>
          </a:xfrm>
        </p:spPr>
        <p:txBody>
          <a:bodyPr>
            <a:normAutofit/>
          </a:bodyPr>
          <a:lstStyle/>
          <a:p>
            <a:pPr marL="267970"/>
            <a:r>
              <a:rPr lang="zh-CN" altLang="en-US" sz="2100" dirty="0">
                <a:solidFill>
                  <a:schemeClr val="tx1"/>
                </a:solidFill>
                <a:latin typeface="微软雅黑" panose="020B0503020204020204" pitchFamily="34" charset="-122"/>
              </a:rPr>
              <a:t>清华大学 自动化系</a:t>
            </a:r>
            <a:endParaRPr lang="en-US" altLang="zh-CN" sz="2100" dirty="0">
              <a:solidFill>
                <a:schemeClr val="tx1"/>
              </a:solidFill>
              <a:latin typeface="微软雅黑" panose="020B0503020204020204" pitchFamily="34" charset="-122"/>
            </a:endParaRPr>
          </a:p>
          <a:p>
            <a:pPr marL="267970"/>
            <a:r>
              <a:rPr lang="zh-CN" altLang="en-US" sz="2100" dirty="0">
                <a:solidFill>
                  <a:schemeClr val="tx1"/>
                </a:solidFill>
                <a:latin typeface="微软雅黑" panose="020B0503020204020204" pitchFamily="34" charset="-122"/>
              </a:rPr>
              <a:t>范 静 涛</a:t>
            </a:r>
            <a:endParaRPr lang="en-US" altLang="zh-CN" sz="2100" dirty="0">
              <a:solidFill>
                <a:schemeClr val="tx1"/>
              </a:solidFill>
              <a:latin typeface="微软雅黑" panose="020B0503020204020204" pitchFamily="34" charset="-122"/>
            </a:endParaRPr>
          </a:p>
        </p:txBody>
      </p:sp>
      <p:sp>
        <p:nvSpPr>
          <p:cNvPr id="4" name="Date Placeholder 3"/>
          <p:cNvSpPr>
            <a:spLocks noGrp="1"/>
          </p:cNvSpPr>
          <p:nvPr>
            <p:ph type="dt" sz="half" idx="10"/>
          </p:nvPr>
        </p:nvSpPr>
        <p:spPr/>
        <p:txBody>
          <a:bodyPr/>
          <a:lstStyle/>
          <a:p>
            <a:fld id="{821C0E87-7F81-40C5-B824-BAF06CD4CB3B}" type="datetime1">
              <a:rPr lang="zh-CN" altLang="en-US" smtClean="0"/>
            </a:fld>
            <a:endParaRPr lang="zh-CN" altLang="en-US" dirty="0"/>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9"/>
            <a:ext cx="8403771" cy="452540"/>
          </a:xfrm>
        </p:spPr>
        <p:txBody>
          <a:bodyPr>
            <a:normAutofit fontScale="92500"/>
          </a:bodyPr>
          <a:lstStyle/>
          <a:p>
            <a:r>
              <a:rPr lang="zh-CN" altLang="en-US" dirty="0"/>
              <a:t>整数求余</a:t>
            </a:r>
            <a:r>
              <a:rPr lang="en-US" altLang="zh-CN" dirty="0"/>
              <a:t>/</a:t>
            </a:r>
            <a:r>
              <a:rPr lang="zh-CN" altLang="en-US" dirty="0"/>
              <a:t>模数运算示例</a:t>
            </a:r>
            <a:endParaRPr lang="zh-CN" altLang="en-US" dirty="0"/>
          </a:p>
        </p:txBody>
      </p:sp>
      <p:sp>
        <p:nvSpPr>
          <p:cNvPr id="3" name="Title 2"/>
          <p:cNvSpPr>
            <a:spLocks noGrp="1"/>
          </p:cNvSpPr>
          <p:nvPr>
            <p:ph type="title"/>
          </p:nvPr>
        </p:nvSpPr>
        <p:spPr/>
        <p:txBody>
          <a:bodyPr/>
          <a:lstStyle/>
          <a:p>
            <a:r>
              <a:rPr lang="en-US" altLang="zh-CN" dirty="0">
                <a:solidFill>
                  <a:prstClr val="white"/>
                </a:solidFill>
              </a:rPr>
              <a:t>1.1</a:t>
            </a:r>
            <a:r>
              <a:rPr lang="zh-CN" altLang="en-US" dirty="0">
                <a:solidFill>
                  <a:prstClr val="white"/>
                </a:solidFill>
              </a:rPr>
              <a:t> </a:t>
            </a:r>
            <a:r>
              <a:rPr lang="zh-CN" altLang="en-US" dirty="0"/>
              <a:t>算术运算符与表达式</a:t>
            </a:r>
            <a:endParaRPr lang="zh-CN" altLang="en-US" dirty="0"/>
          </a:p>
        </p:txBody>
      </p:sp>
      <p:sp>
        <p:nvSpPr>
          <p:cNvPr id="4" name="Date Placeholder 3"/>
          <p:cNvSpPr>
            <a:spLocks noGrp="1"/>
          </p:cNvSpPr>
          <p:nvPr>
            <p:ph type="dt" sz="half" idx="10"/>
          </p:nvPr>
        </p:nvSpPr>
        <p:spPr/>
        <p:txBody>
          <a:bodyPr/>
          <a:lstStyle/>
          <a:p>
            <a:fld id="{7A9209EC-0A27-4460-A773-AAACD369A5D8}"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4232755" y="3505763"/>
            <a:ext cx="2605055" cy="2031325"/>
          </a:xfrm>
          <a:prstGeom prst="rect">
            <a:avLst/>
          </a:prstGeom>
        </p:spPr>
        <p:txBody>
          <a:bodyPr wrap="square">
            <a:spAutoFit/>
          </a:bodyPr>
          <a:lstStyle/>
          <a:p>
            <a:r>
              <a:rPr lang="en-US" altLang="zh-CN" dirty="0">
                <a:latin typeface="+mj-lt"/>
                <a:ea typeface="微软雅黑" panose="020B0503020204020204" pitchFamily="34" charset="-122"/>
              </a:rPr>
              <a:t>35 % 6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结果为</a:t>
            </a:r>
            <a:r>
              <a:rPr kumimoji="1" lang="en-US" altLang="zh-CN" dirty="0">
                <a:solidFill>
                  <a:srgbClr val="006600"/>
                </a:solidFill>
                <a:latin typeface="+mj-lt"/>
                <a:ea typeface="微软雅黑" panose="020B0503020204020204" pitchFamily="34" charset="-122"/>
              </a:rPr>
              <a:t>5</a:t>
            </a:r>
            <a:endParaRPr kumimoji="1" lang="zh-CN" altLang="en-US" dirty="0">
              <a:solidFill>
                <a:srgbClr val="006600"/>
              </a:solidFill>
              <a:latin typeface="+mj-lt"/>
              <a:ea typeface="微软雅黑" panose="020B0503020204020204" pitchFamily="34" charset="-122"/>
            </a:endParaRPr>
          </a:p>
          <a:p>
            <a:r>
              <a:rPr lang="en-US" altLang="zh-CN" dirty="0">
                <a:latin typeface="+mj-lt"/>
                <a:ea typeface="微软雅黑" panose="020B0503020204020204" pitchFamily="34" charset="-122"/>
              </a:rPr>
              <a:t>35 % 7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结果为</a:t>
            </a:r>
            <a:r>
              <a:rPr kumimoji="1" lang="en-US" altLang="zh-CN" dirty="0">
                <a:solidFill>
                  <a:srgbClr val="006600"/>
                </a:solidFill>
                <a:latin typeface="+mj-lt"/>
                <a:ea typeface="微软雅黑" panose="020B0503020204020204" pitchFamily="34" charset="-122"/>
              </a:rPr>
              <a:t>0</a:t>
            </a:r>
            <a:endParaRPr kumimoji="1" lang="en-US" altLang="zh-CN" dirty="0">
              <a:solidFill>
                <a:srgbClr val="006600"/>
              </a:solidFill>
              <a:latin typeface="+mj-lt"/>
              <a:ea typeface="微软雅黑" panose="020B0503020204020204" pitchFamily="34" charset="-122"/>
            </a:endParaRPr>
          </a:p>
          <a:p>
            <a:r>
              <a:rPr lang="en-US" altLang="zh-CN" b="1" dirty="0">
                <a:latin typeface="+mj-lt"/>
                <a:ea typeface="微软雅黑" panose="020B0503020204020204" pitchFamily="34" charset="-122"/>
              </a:rPr>
              <a:t>-35 % 8 	</a:t>
            </a:r>
            <a:r>
              <a:rPr kumimoji="1" lang="en-US" altLang="zh-CN" b="1" dirty="0">
                <a:solidFill>
                  <a:srgbClr val="006600"/>
                </a:solidFill>
                <a:latin typeface="+mj-lt"/>
                <a:ea typeface="微软雅黑" panose="020B0503020204020204" pitchFamily="34" charset="-122"/>
              </a:rPr>
              <a:t>//</a:t>
            </a:r>
            <a:r>
              <a:rPr kumimoji="1" lang="zh-CN" altLang="en-US" b="1" dirty="0">
                <a:solidFill>
                  <a:srgbClr val="006600"/>
                </a:solidFill>
                <a:latin typeface="+mj-lt"/>
                <a:ea typeface="微软雅黑" panose="020B0503020204020204" pitchFamily="34" charset="-122"/>
              </a:rPr>
              <a:t>结果为</a:t>
            </a:r>
            <a:r>
              <a:rPr kumimoji="1" lang="en-US" altLang="zh-CN" b="1" dirty="0">
                <a:solidFill>
                  <a:srgbClr val="006600"/>
                </a:solidFill>
                <a:latin typeface="+mj-lt"/>
                <a:ea typeface="微软雅黑" panose="020B0503020204020204" pitchFamily="34" charset="-122"/>
              </a:rPr>
              <a:t>-3</a:t>
            </a:r>
            <a:endParaRPr kumimoji="1" lang="en-US" altLang="zh-CN" b="1" dirty="0">
              <a:solidFill>
                <a:srgbClr val="006600"/>
              </a:solidFill>
              <a:latin typeface="+mj-lt"/>
              <a:ea typeface="微软雅黑" panose="020B0503020204020204" pitchFamily="34" charset="-122"/>
            </a:endParaRPr>
          </a:p>
          <a:p>
            <a:r>
              <a:rPr lang="en-US" altLang="zh-CN" dirty="0">
                <a:latin typeface="+mj-lt"/>
                <a:ea typeface="微软雅黑" panose="020B0503020204020204" pitchFamily="34" charset="-122"/>
              </a:rPr>
              <a:t>35 % -8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结果为</a:t>
            </a:r>
            <a:r>
              <a:rPr kumimoji="1" lang="en-US" altLang="zh-CN" dirty="0">
                <a:solidFill>
                  <a:srgbClr val="006600"/>
                </a:solidFill>
                <a:latin typeface="+mj-lt"/>
                <a:ea typeface="微软雅黑" panose="020B0503020204020204" pitchFamily="34" charset="-122"/>
              </a:rPr>
              <a:t>3</a:t>
            </a:r>
            <a:endParaRPr kumimoji="1" lang="en-US" altLang="zh-CN" dirty="0">
              <a:solidFill>
                <a:srgbClr val="006600"/>
              </a:solidFill>
              <a:latin typeface="+mj-lt"/>
              <a:ea typeface="微软雅黑" panose="020B0503020204020204" pitchFamily="34" charset="-122"/>
            </a:endParaRPr>
          </a:p>
          <a:p>
            <a:r>
              <a:rPr lang="en-US" altLang="zh-CN" dirty="0">
                <a:latin typeface="+mj-lt"/>
                <a:ea typeface="微软雅黑" panose="020B0503020204020204" pitchFamily="34" charset="-122"/>
              </a:rPr>
              <a:t>-35 % -8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结果为</a:t>
            </a:r>
            <a:r>
              <a:rPr kumimoji="1" lang="en-US" altLang="zh-CN" dirty="0">
                <a:solidFill>
                  <a:srgbClr val="006600"/>
                </a:solidFill>
                <a:latin typeface="+mj-lt"/>
                <a:ea typeface="微软雅黑" panose="020B0503020204020204" pitchFamily="34" charset="-122"/>
              </a:rPr>
              <a:t>-3</a:t>
            </a:r>
            <a:endParaRPr kumimoji="1" lang="en-US" altLang="zh-CN" dirty="0">
              <a:solidFill>
                <a:srgbClr val="006600"/>
              </a:solidFill>
              <a:latin typeface="+mj-lt"/>
              <a:ea typeface="微软雅黑" panose="020B0503020204020204" pitchFamily="34" charset="-122"/>
            </a:endParaRPr>
          </a:p>
          <a:p>
            <a:r>
              <a:rPr lang="en-US" altLang="zh-CN" dirty="0">
                <a:latin typeface="+mj-lt"/>
                <a:ea typeface="微软雅黑" panose="020B0503020204020204" pitchFamily="34" charset="-122"/>
              </a:rPr>
              <a:t>8 % 3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正确结果为</a:t>
            </a:r>
            <a:r>
              <a:rPr kumimoji="1" lang="en-US" altLang="zh-CN" dirty="0">
                <a:solidFill>
                  <a:srgbClr val="006600"/>
                </a:solidFill>
                <a:latin typeface="+mj-lt"/>
                <a:ea typeface="微软雅黑" panose="020B0503020204020204" pitchFamily="34" charset="-122"/>
              </a:rPr>
              <a:t>2</a:t>
            </a:r>
            <a:endParaRPr kumimoji="1" lang="en-US" altLang="zh-CN" dirty="0">
              <a:solidFill>
                <a:srgbClr val="006600"/>
              </a:solidFill>
              <a:latin typeface="+mj-lt"/>
              <a:ea typeface="微软雅黑" panose="020B0503020204020204" pitchFamily="34" charset="-122"/>
            </a:endParaRPr>
          </a:p>
          <a:p>
            <a:r>
              <a:rPr lang="en-US" altLang="zh-CN" dirty="0">
                <a:solidFill>
                  <a:srgbClr val="C00000"/>
                </a:solidFill>
                <a:latin typeface="+mj-lt"/>
                <a:ea typeface="微软雅黑" panose="020B0503020204020204" pitchFamily="34" charset="-122"/>
              </a:rPr>
              <a:t>8.5 % 3 	</a:t>
            </a:r>
            <a:r>
              <a:rPr kumimoji="1" lang="en-US" altLang="zh-CN" dirty="0">
                <a:solidFill>
                  <a:srgbClr val="C00000"/>
                </a:solidFill>
                <a:latin typeface="+mj-lt"/>
                <a:ea typeface="微软雅黑" panose="020B0503020204020204" pitchFamily="34" charset="-122"/>
              </a:rPr>
              <a:t>//</a:t>
            </a:r>
            <a:r>
              <a:rPr kumimoji="1" lang="zh-CN" altLang="en-US" dirty="0">
                <a:solidFill>
                  <a:srgbClr val="C00000"/>
                </a:solidFill>
                <a:latin typeface="+mj-lt"/>
                <a:ea typeface="微软雅黑" panose="020B0503020204020204" pitchFamily="34" charset="-122"/>
              </a:rPr>
              <a:t>错误</a:t>
            </a:r>
            <a:endParaRPr kumimoji="1" lang="zh-CN" altLang="en-US" dirty="0">
              <a:solidFill>
                <a:srgbClr val="C00000"/>
              </a:solidFill>
              <a:latin typeface="+mj-lt"/>
              <a:ea typeface="微软雅黑" panose="020B0503020204020204" pitchFamily="34" charset="-122"/>
            </a:endParaRPr>
          </a:p>
        </p:txBody>
      </p:sp>
      <p:sp>
        <p:nvSpPr>
          <p:cNvPr id="8" name="Rectangle 7"/>
          <p:cNvSpPr/>
          <p:nvPr/>
        </p:nvSpPr>
        <p:spPr>
          <a:xfrm>
            <a:off x="680096" y="1800809"/>
            <a:ext cx="7798320" cy="1704954"/>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b="1" dirty="0">
                <a:solidFill>
                  <a:srgbClr val="0000FF"/>
                </a:solidFill>
                <a:latin typeface="Arial" panose="020B0604020202020204" pitchFamily="34" charset="0"/>
                <a:ea typeface="微软雅黑" panose="020B0503020204020204" pitchFamily="34" charset="-122"/>
                <a:cs typeface="Arial" panose="020B0604020202020204" pitchFamily="34" charset="0"/>
              </a:rPr>
              <a:t>整数除法结果</a:t>
            </a:r>
            <a:r>
              <a:rPr lang="zh-CN" altLang="en-US" b="1" dirty="0">
                <a:latin typeface="Arial" panose="020B0604020202020204" pitchFamily="34" charset="0"/>
                <a:ea typeface="微软雅黑" panose="020B0503020204020204" pitchFamily="34" charset="-122"/>
                <a:cs typeface="Arial" panose="020B0604020202020204" pitchFamily="34" charset="0"/>
              </a:rPr>
              <a:t>的</a:t>
            </a:r>
            <a:r>
              <a:rPr lang="zh-CN" altLang="en-US" b="1" dirty="0">
                <a:solidFill>
                  <a:srgbClr val="0000FF"/>
                </a:solidFill>
                <a:latin typeface="Arial" panose="020B0604020202020204" pitchFamily="34" charset="0"/>
                <a:ea typeface="微软雅黑" panose="020B0503020204020204" pitchFamily="34" charset="-122"/>
                <a:cs typeface="Arial" panose="020B0604020202020204" pitchFamily="34" charset="0"/>
              </a:rPr>
              <a:t>小数部分都被丢弃</a:t>
            </a:r>
            <a:r>
              <a:rPr lang="zh-CN" altLang="en-US" b="1" dirty="0">
                <a:latin typeface="Arial" panose="020B0604020202020204" pitchFamily="34" charset="0"/>
                <a:ea typeface="微软雅黑" panose="020B0503020204020204" pitchFamily="34" charset="-122"/>
                <a:cs typeface="Arial" panose="020B0604020202020204" pitchFamily="34" charset="0"/>
              </a:rPr>
              <a:t>。这个过程称为</a:t>
            </a:r>
            <a:r>
              <a:rPr lang="zh-CN" altLang="en-US" b="1" dirty="0">
                <a:solidFill>
                  <a:srgbClr val="C00000"/>
                </a:solidFill>
                <a:latin typeface="Arial" panose="020B0604020202020204" pitchFamily="34" charset="0"/>
                <a:ea typeface="微软雅黑" panose="020B0503020204020204" pitchFamily="34" charset="-122"/>
                <a:cs typeface="Arial" panose="020B0604020202020204" pitchFamily="34" charset="0"/>
              </a:rPr>
              <a:t>“截尾”（</a:t>
            </a:r>
            <a:r>
              <a:rPr lang="en-US" altLang="zh-CN" b="1" dirty="0">
                <a:solidFill>
                  <a:srgbClr val="C00000"/>
                </a:solidFill>
                <a:latin typeface="Arial" panose="020B0604020202020204" pitchFamily="34" charset="0"/>
                <a:ea typeface="微软雅黑" panose="020B0503020204020204" pitchFamily="34" charset="-122"/>
                <a:cs typeface="Arial" panose="020B0604020202020204" pitchFamily="34" charset="0"/>
              </a:rPr>
              <a:t>truncation</a:t>
            </a:r>
            <a:r>
              <a:rPr lang="zh-CN" altLang="en-US" b="1" dirty="0">
                <a:solidFill>
                  <a:srgbClr val="C00000"/>
                </a:solidFill>
                <a:latin typeface="Arial" panose="020B0604020202020204" pitchFamily="34" charset="0"/>
                <a:ea typeface="微软雅黑" panose="020B0503020204020204" pitchFamily="34" charset="-122"/>
                <a:cs typeface="Arial" panose="020B0604020202020204" pitchFamily="34" charset="0"/>
              </a:rPr>
              <a:t>）</a:t>
            </a:r>
            <a:endParaRPr lang="zh-CN" altLang="en-US" b="1"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n"/>
            </a:pPr>
            <a:r>
              <a:rPr lang="zh-CN" altLang="en-US" b="1" dirty="0">
                <a:latin typeface="Arial" panose="020B0604020202020204" pitchFamily="34" charset="0"/>
                <a:ea typeface="微软雅黑" panose="020B0503020204020204" pitchFamily="34" charset="-122"/>
                <a:cs typeface="Arial" panose="020B0604020202020204" pitchFamily="34" charset="0"/>
              </a:rPr>
              <a:t>整数与</a:t>
            </a:r>
            <a:r>
              <a:rPr lang="zh-CN" altLang="en-US" b="1" dirty="0">
                <a:solidFill>
                  <a:srgbClr val="0000FF"/>
                </a:solidFill>
                <a:latin typeface="Arial" panose="020B0604020202020204" pitchFamily="34" charset="0"/>
                <a:ea typeface="微软雅黑" panose="020B0503020204020204" pitchFamily="34" charset="-122"/>
                <a:cs typeface="Arial" panose="020B0604020202020204" pitchFamily="34" charset="0"/>
              </a:rPr>
              <a:t>浮点数</a:t>
            </a:r>
            <a:r>
              <a:rPr lang="zh-CN" altLang="en-US" b="1" dirty="0">
                <a:latin typeface="Arial" panose="020B0604020202020204" pitchFamily="34" charset="0"/>
                <a:ea typeface="微软雅黑" panose="020B0503020204020204" pitchFamily="34" charset="-122"/>
                <a:cs typeface="Arial" panose="020B0604020202020204" pitchFamily="34" charset="0"/>
              </a:rPr>
              <a:t>进行</a:t>
            </a:r>
            <a:r>
              <a:rPr lang="zh-CN" altLang="en-US" b="1" dirty="0">
                <a:solidFill>
                  <a:srgbClr val="0000FF"/>
                </a:solidFill>
                <a:latin typeface="Arial" panose="020B0604020202020204" pitchFamily="34" charset="0"/>
                <a:ea typeface="微软雅黑" panose="020B0503020204020204" pitchFamily="34" charset="-122"/>
                <a:cs typeface="Arial" panose="020B0604020202020204" pitchFamily="34" charset="0"/>
              </a:rPr>
              <a:t>混合运算</a:t>
            </a:r>
            <a:r>
              <a:rPr lang="zh-CN" altLang="en-US" b="1" dirty="0">
                <a:latin typeface="Arial" panose="020B0604020202020204" pitchFamily="34" charset="0"/>
                <a:ea typeface="微软雅黑" panose="020B0503020204020204" pitchFamily="34" charset="-122"/>
                <a:cs typeface="Arial" panose="020B0604020202020204" pitchFamily="34" charset="0"/>
              </a:rPr>
              <a:t>时，结果是</a:t>
            </a:r>
            <a:r>
              <a:rPr lang="zh-CN" altLang="en-US" b="1" dirty="0">
                <a:solidFill>
                  <a:srgbClr val="C00000"/>
                </a:solidFill>
                <a:latin typeface="Arial" panose="020B0604020202020204" pitchFamily="34" charset="0"/>
                <a:ea typeface="微软雅黑" panose="020B0503020204020204" pitchFamily="34" charset="-122"/>
                <a:cs typeface="Arial" panose="020B0604020202020204" pitchFamily="34" charset="0"/>
              </a:rPr>
              <a:t>浮点数</a:t>
            </a:r>
            <a:r>
              <a:rPr lang="zh-CN" altLang="en-US" b="1" dirty="0">
                <a:latin typeface="Arial" panose="020B0604020202020204" pitchFamily="34" charset="0"/>
                <a:ea typeface="微软雅黑" panose="020B0503020204020204" pitchFamily="34" charset="-122"/>
                <a:cs typeface="Arial" panose="020B0604020202020204" pitchFamily="34" charset="0"/>
              </a:rPr>
              <a:t>。</a:t>
            </a:r>
            <a:endParaRPr lang="zh-CN" altLang="en-US" b="1"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n"/>
            </a:pPr>
            <a:r>
              <a:rPr lang="zh-CN" altLang="en-US" b="1" dirty="0">
                <a:latin typeface="Arial" panose="020B0604020202020204" pitchFamily="34" charset="0"/>
                <a:ea typeface="微软雅黑" panose="020B0503020204020204" pitchFamily="34" charset="-122"/>
                <a:cs typeface="Arial" panose="020B0604020202020204" pitchFamily="34" charset="0"/>
              </a:rPr>
              <a:t>对</a:t>
            </a:r>
            <a:r>
              <a:rPr lang="zh-CN" altLang="en-US" b="1" dirty="0">
                <a:solidFill>
                  <a:srgbClr val="0000FF"/>
                </a:solidFill>
                <a:latin typeface="Arial" panose="020B0604020202020204" pitchFamily="34" charset="0"/>
                <a:ea typeface="微软雅黑" panose="020B0503020204020204" pitchFamily="34" charset="-122"/>
                <a:cs typeface="Arial" panose="020B0604020202020204" pitchFamily="34" charset="0"/>
              </a:rPr>
              <a:t>负数</a:t>
            </a:r>
            <a:r>
              <a:rPr lang="zh-CN" altLang="en-US" b="1" dirty="0">
                <a:latin typeface="Arial" panose="020B0604020202020204" pitchFamily="34" charset="0"/>
                <a:ea typeface="微软雅黑" panose="020B0503020204020204" pitchFamily="34" charset="-122"/>
                <a:cs typeface="Arial" panose="020B0604020202020204" pitchFamily="34" charset="0"/>
              </a:rPr>
              <a:t>的</a:t>
            </a:r>
            <a:r>
              <a:rPr lang="zh-CN" altLang="en-US" b="1" dirty="0">
                <a:solidFill>
                  <a:srgbClr val="0000FF"/>
                </a:solidFill>
                <a:latin typeface="Arial" panose="020B0604020202020204" pitchFamily="34" charset="0"/>
                <a:ea typeface="微软雅黑" panose="020B0503020204020204" pitchFamily="34" charset="-122"/>
                <a:cs typeface="Arial" panose="020B0604020202020204" pitchFamily="34" charset="0"/>
              </a:rPr>
              <a:t>整数除法</a:t>
            </a:r>
            <a:r>
              <a:rPr lang="zh-CN" altLang="en-US" b="1" dirty="0">
                <a:latin typeface="Arial" panose="020B0604020202020204" pitchFamily="34" charset="0"/>
                <a:ea typeface="微软雅黑" panose="020B0503020204020204" pitchFamily="34" charset="-122"/>
                <a:cs typeface="Arial" panose="020B0604020202020204" pitchFamily="34" charset="0"/>
              </a:rPr>
              <a:t>，</a:t>
            </a:r>
            <a:r>
              <a:rPr lang="en-US" altLang="zh-CN" b="1" dirty="0">
                <a:latin typeface="Arial" panose="020B0604020202020204" pitchFamily="34" charset="0"/>
                <a:ea typeface="微软雅黑" panose="020B0503020204020204" pitchFamily="34" charset="-122"/>
                <a:cs typeface="Arial" panose="020B0604020202020204" pitchFamily="34" charset="0"/>
              </a:rPr>
              <a:t>C99</a:t>
            </a:r>
            <a:r>
              <a:rPr lang="zh-CN" altLang="en-US" b="1" dirty="0">
                <a:latin typeface="Arial" panose="020B0604020202020204" pitchFamily="34" charset="0"/>
                <a:ea typeface="微软雅黑" panose="020B0503020204020204" pitchFamily="34" charset="-122"/>
                <a:cs typeface="Arial" panose="020B0604020202020204" pitchFamily="34" charset="0"/>
              </a:rPr>
              <a:t>要求使用</a:t>
            </a:r>
            <a:r>
              <a:rPr lang="zh-CN" altLang="en-US" b="1" dirty="0">
                <a:solidFill>
                  <a:srgbClr val="C00000"/>
                </a:solidFill>
                <a:latin typeface="Arial" panose="020B0604020202020204" pitchFamily="34" charset="0"/>
                <a:ea typeface="微软雅黑" panose="020B0503020204020204" pitchFamily="34" charset="-122"/>
                <a:cs typeface="Arial" panose="020B0604020202020204" pitchFamily="34" charset="0"/>
              </a:rPr>
              <a:t>“趋零截尾”。</a:t>
            </a:r>
            <a:endParaRPr lang="zh-CN" altLang="en-US" b="1"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n"/>
            </a:pPr>
            <a:r>
              <a:rPr lang="zh-CN" altLang="en-US" b="1" dirty="0">
                <a:latin typeface="Arial" panose="020B0604020202020204" pitchFamily="34" charset="0"/>
                <a:ea typeface="微软雅黑" panose="020B0503020204020204" pitchFamily="34" charset="-122"/>
                <a:cs typeface="Arial" panose="020B0604020202020204" pitchFamily="34" charset="0"/>
              </a:rPr>
              <a:t>对</a:t>
            </a:r>
            <a:r>
              <a:rPr lang="zh-CN" altLang="en-US" b="1" dirty="0">
                <a:solidFill>
                  <a:srgbClr val="0000FF"/>
                </a:solidFill>
                <a:latin typeface="Arial" panose="020B0604020202020204" pitchFamily="34" charset="0"/>
                <a:ea typeface="微软雅黑" panose="020B0503020204020204" pitchFamily="34" charset="-122"/>
                <a:cs typeface="Arial" panose="020B0604020202020204" pitchFamily="34" charset="0"/>
              </a:rPr>
              <a:t>负数</a:t>
            </a:r>
            <a:r>
              <a:rPr lang="zh-CN" altLang="en-US" b="1" dirty="0">
                <a:latin typeface="Arial" panose="020B0604020202020204" pitchFamily="34" charset="0"/>
                <a:ea typeface="微软雅黑" panose="020B0503020204020204" pitchFamily="34" charset="-122"/>
                <a:cs typeface="Arial" panose="020B0604020202020204" pitchFamily="34" charset="0"/>
              </a:rPr>
              <a:t>的</a:t>
            </a:r>
            <a:r>
              <a:rPr lang="zh-CN" altLang="en-US" b="1" dirty="0">
                <a:solidFill>
                  <a:srgbClr val="0000FF"/>
                </a:solidFill>
                <a:latin typeface="Arial" panose="020B0604020202020204" pitchFamily="34" charset="0"/>
                <a:ea typeface="微软雅黑" panose="020B0503020204020204" pitchFamily="34" charset="-122"/>
                <a:cs typeface="Arial" panose="020B0604020202020204" pitchFamily="34" charset="0"/>
              </a:rPr>
              <a:t>取模</a:t>
            </a:r>
            <a:r>
              <a:rPr lang="zh-CN" altLang="en-US" b="1" dirty="0">
                <a:latin typeface="Arial" panose="020B0604020202020204" pitchFamily="34" charset="0"/>
                <a:ea typeface="微软雅黑" panose="020B0503020204020204" pitchFamily="34" charset="-122"/>
                <a:cs typeface="Arial" panose="020B0604020202020204" pitchFamily="34" charset="0"/>
              </a:rPr>
              <a:t>运算，</a:t>
            </a:r>
            <a:r>
              <a:rPr lang="en-US" altLang="zh-CN" b="1" dirty="0">
                <a:latin typeface="Arial" panose="020B0604020202020204" pitchFamily="34" charset="0"/>
                <a:ea typeface="微软雅黑" panose="020B0503020204020204" pitchFamily="34" charset="-122"/>
                <a:cs typeface="Arial" panose="020B0604020202020204" pitchFamily="34" charset="0"/>
              </a:rPr>
              <a:t>C99</a:t>
            </a:r>
            <a:r>
              <a:rPr lang="zh-CN" altLang="en-US" b="1" dirty="0">
                <a:latin typeface="Arial" panose="020B0604020202020204" pitchFamily="34" charset="0"/>
                <a:ea typeface="微软雅黑" panose="020B0503020204020204" pitchFamily="34" charset="-122"/>
                <a:cs typeface="Arial" panose="020B0604020202020204" pitchFamily="34" charset="0"/>
              </a:rPr>
              <a:t>规定：</a:t>
            </a:r>
            <a:r>
              <a:rPr lang="zh-CN" altLang="en-US" b="1" dirty="0">
                <a:solidFill>
                  <a:srgbClr val="C00000"/>
                </a:solidFill>
                <a:latin typeface="Arial" panose="020B0604020202020204" pitchFamily="34" charset="0"/>
                <a:ea typeface="微软雅黑" panose="020B0503020204020204" pitchFamily="34" charset="-122"/>
                <a:cs typeface="Arial" panose="020B0604020202020204" pitchFamily="34" charset="0"/>
              </a:rPr>
              <a:t>模的符号与第一操作数相同</a:t>
            </a:r>
            <a:r>
              <a:rPr lang="zh-CN" altLang="en-US" b="1" dirty="0">
                <a:latin typeface="Arial" panose="020B0604020202020204" pitchFamily="34" charset="0"/>
                <a:ea typeface="微软雅黑" panose="020B0503020204020204" pitchFamily="34" charset="-122"/>
                <a:cs typeface="Arial" panose="020B0604020202020204" pitchFamily="34" charset="0"/>
              </a:rPr>
              <a:t>。</a:t>
            </a:r>
            <a:endParaRPr lang="zh-CN" altLang="en-US" b="1" dirty="0">
              <a:latin typeface="Arial" panose="020B0604020202020204" pitchFamily="34" charset="0"/>
              <a:ea typeface="微软雅黑" panose="020B0503020204020204" pitchFamily="34" charset="-122"/>
              <a:cs typeface="Arial" panose="020B0604020202020204" pitchFamily="34" charset="0"/>
            </a:endParaRPr>
          </a:p>
        </p:txBody>
      </p:sp>
      <p:sp>
        <p:nvSpPr>
          <p:cNvPr id="9" name="Rectangle 6"/>
          <p:cNvSpPr/>
          <p:nvPr/>
        </p:nvSpPr>
        <p:spPr>
          <a:xfrm>
            <a:off x="1003664" y="3588909"/>
            <a:ext cx="2605055" cy="1477328"/>
          </a:xfrm>
          <a:prstGeom prst="rect">
            <a:avLst/>
          </a:prstGeom>
        </p:spPr>
        <p:txBody>
          <a:bodyPr wrap="square">
            <a:spAutoFit/>
          </a:bodyPr>
          <a:lstStyle/>
          <a:p>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35 / 6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结果为</a:t>
            </a:r>
            <a:r>
              <a:rPr kumimoji="1" lang="en-US" altLang="zh-CN" dirty="0">
                <a:solidFill>
                  <a:srgbClr val="006600"/>
                </a:solidFill>
                <a:latin typeface="+mj-lt"/>
                <a:ea typeface="微软雅黑" panose="020B0503020204020204" pitchFamily="34" charset="-122"/>
              </a:rPr>
              <a:t>5</a:t>
            </a:r>
            <a:endParaRPr kumimoji="1" lang="zh-CN" altLang="en-US" dirty="0">
              <a:solidFill>
                <a:srgbClr val="006600"/>
              </a:solidFill>
              <a:latin typeface="+mj-lt"/>
              <a:ea typeface="微软雅黑" panose="020B0503020204020204" pitchFamily="34" charset="-122"/>
            </a:endParaRPr>
          </a:p>
          <a:p>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1 / 2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结果为</a:t>
            </a:r>
            <a:r>
              <a:rPr kumimoji="1" lang="en-US" altLang="zh-CN" dirty="0">
                <a:solidFill>
                  <a:srgbClr val="006600"/>
                </a:solidFill>
                <a:latin typeface="+mj-lt"/>
                <a:ea typeface="微软雅黑" panose="020B0503020204020204" pitchFamily="34" charset="-122"/>
              </a:rPr>
              <a:t>0</a:t>
            </a:r>
            <a:endParaRPr kumimoji="1" lang="en-US" altLang="zh-CN" dirty="0">
              <a:solidFill>
                <a:srgbClr val="006600"/>
              </a:solidFill>
              <a:latin typeface="+mj-lt"/>
              <a:ea typeface="微软雅黑" panose="020B0503020204020204" pitchFamily="34" charset="-122"/>
            </a:endParaRPr>
          </a:p>
          <a:p>
            <a:r>
              <a:rPr lang="en-US" altLang="zh-CN" b="1" dirty="0">
                <a:latin typeface="+mj-lt"/>
                <a:ea typeface="微软雅黑" panose="020B0503020204020204" pitchFamily="34" charset="-122"/>
              </a:rPr>
              <a:t>-35 / 8 	</a:t>
            </a:r>
            <a:r>
              <a:rPr kumimoji="1" lang="en-US" altLang="zh-CN" b="1" dirty="0">
                <a:solidFill>
                  <a:srgbClr val="006600"/>
                </a:solidFill>
                <a:latin typeface="+mj-lt"/>
                <a:ea typeface="微软雅黑" panose="020B0503020204020204" pitchFamily="34" charset="-122"/>
              </a:rPr>
              <a:t>//</a:t>
            </a:r>
            <a:r>
              <a:rPr kumimoji="1" lang="zh-CN" altLang="en-US" b="1" dirty="0">
                <a:solidFill>
                  <a:srgbClr val="006600"/>
                </a:solidFill>
                <a:latin typeface="+mj-lt"/>
                <a:ea typeface="微软雅黑" panose="020B0503020204020204" pitchFamily="34" charset="-122"/>
              </a:rPr>
              <a:t>结果为</a:t>
            </a:r>
            <a:r>
              <a:rPr kumimoji="1" lang="en-US" altLang="zh-CN" b="1" dirty="0">
                <a:solidFill>
                  <a:srgbClr val="006600"/>
                </a:solidFill>
                <a:latin typeface="+mj-lt"/>
                <a:ea typeface="微软雅黑" panose="020B0503020204020204" pitchFamily="34" charset="-122"/>
              </a:rPr>
              <a:t>-4</a:t>
            </a:r>
            <a:endParaRPr kumimoji="1" lang="en-US" altLang="zh-CN" b="1" dirty="0">
              <a:solidFill>
                <a:srgbClr val="006600"/>
              </a:solidFill>
              <a:latin typeface="+mj-lt"/>
              <a:ea typeface="微软雅黑" panose="020B0503020204020204" pitchFamily="34" charset="-122"/>
            </a:endParaRPr>
          </a:p>
          <a:p>
            <a:r>
              <a:rPr lang="en-US" altLang="zh-CN" dirty="0">
                <a:latin typeface="+mj-lt"/>
                <a:ea typeface="微软雅黑" panose="020B0503020204020204" pitchFamily="34" charset="-122"/>
              </a:rPr>
              <a:t>-35 /</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8f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结果为</a:t>
            </a:r>
            <a:r>
              <a:rPr kumimoji="1" lang="en-US" altLang="zh-CN" dirty="0">
                <a:solidFill>
                  <a:srgbClr val="006600"/>
                </a:solidFill>
                <a:latin typeface="+mj-lt"/>
                <a:ea typeface="微软雅黑" panose="020B0503020204020204" pitchFamily="34" charset="-122"/>
              </a:rPr>
              <a:t>-4.375</a:t>
            </a:r>
            <a:endParaRPr kumimoji="1" lang="en-US" altLang="zh-CN" dirty="0">
              <a:solidFill>
                <a:srgbClr val="006600"/>
              </a:solidFill>
              <a:latin typeface="+mj-lt"/>
              <a:ea typeface="微软雅黑" panose="020B0503020204020204" pitchFamily="34" charset="-122"/>
            </a:endParaRPr>
          </a:p>
          <a:p>
            <a:pPr lvl="0"/>
            <a:r>
              <a:rPr lang="en-US" altLang="zh-CN" dirty="0">
                <a:solidFill>
                  <a:prstClr val="black"/>
                </a:solidFill>
                <a:latin typeface="Calibri Light" panose="020F0302020204030204"/>
                <a:ea typeface="微软雅黑" panose="020B0503020204020204" pitchFamily="34" charset="-122"/>
              </a:rPr>
              <a:t>-35 /</a:t>
            </a:r>
            <a:r>
              <a:rPr lang="zh-CN" altLang="en-US" dirty="0">
                <a:solidFill>
                  <a:prstClr val="black"/>
                </a:solidFill>
                <a:latin typeface="Calibri Light" panose="020F0302020204030204"/>
                <a:ea typeface="微软雅黑" panose="020B0503020204020204" pitchFamily="34" charset="-122"/>
              </a:rPr>
              <a:t> </a:t>
            </a:r>
            <a:r>
              <a:rPr lang="en-US" altLang="zh-CN" dirty="0">
                <a:solidFill>
                  <a:prstClr val="black"/>
                </a:solidFill>
                <a:latin typeface="Calibri Light" panose="020F0302020204030204"/>
                <a:ea typeface="微软雅黑" panose="020B0503020204020204" pitchFamily="34" charset="-122"/>
              </a:rPr>
              <a:t>8.0 	</a:t>
            </a:r>
            <a:r>
              <a:rPr kumimoji="1" lang="en-US" altLang="zh-CN" dirty="0">
                <a:solidFill>
                  <a:srgbClr val="006600"/>
                </a:solidFill>
                <a:latin typeface="Calibri Light" panose="020F0302020204030204"/>
                <a:ea typeface="微软雅黑" panose="020B0503020204020204" pitchFamily="34" charset="-122"/>
              </a:rPr>
              <a:t>//</a:t>
            </a:r>
            <a:r>
              <a:rPr kumimoji="1" lang="zh-CN" altLang="en-US" dirty="0">
                <a:solidFill>
                  <a:srgbClr val="006600"/>
                </a:solidFill>
                <a:latin typeface="Calibri Light" panose="020F0302020204030204"/>
                <a:ea typeface="微软雅黑" panose="020B0503020204020204" pitchFamily="34" charset="-122"/>
              </a:rPr>
              <a:t>结果为</a:t>
            </a:r>
            <a:r>
              <a:rPr kumimoji="1" lang="en-US" altLang="zh-CN" dirty="0">
                <a:solidFill>
                  <a:srgbClr val="006600"/>
                </a:solidFill>
                <a:latin typeface="Calibri Light" panose="020F0302020204030204"/>
                <a:ea typeface="微软雅黑" panose="020B0503020204020204" pitchFamily="34" charset="-122"/>
              </a:rPr>
              <a:t>-4.375</a:t>
            </a:r>
            <a:endParaRPr kumimoji="1" lang="en-US" altLang="zh-CN" dirty="0">
              <a:solidFill>
                <a:srgbClr val="006600"/>
              </a:solidFill>
              <a:latin typeface="Calibri Light" panose="020F0302020204030204"/>
              <a:ea typeface="微软雅黑" panose="020B0503020204020204" pitchFamily="34" charset="-122"/>
            </a:endParaRPr>
          </a:p>
        </p:txBody>
      </p:sp>
      <p:sp>
        <p:nvSpPr>
          <p:cNvPr id="11" name="矩形 10"/>
          <p:cNvSpPr/>
          <p:nvPr/>
        </p:nvSpPr>
        <p:spPr>
          <a:xfrm>
            <a:off x="1003664" y="5620390"/>
            <a:ext cx="7414209" cy="646331"/>
          </a:xfrm>
          <a:prstGeom prst="rect">
            <a:avLst/>
          </a:prstGeom>
        </p:spPr>
        <p:txBody>
          <a:bodyPr wrap="none">
            <a:spAutoFit/>
          </a:bodyPr>
          <a:lstStyle/>
          <a:p>
            <a:r>
              <a:rPr lang="en-US" altLang="zh-CN" dirty="0">
                <a:ea typeface="微软雅黑" panose="020B0503020204020204" pitchFamily="34" charset="-122"/>
              </a:rPr>
              <a:t>①</a:t>
            </a:r>
            <a:r>
              <a:rPr lang="zh-CN" altLang="en-US" dirty="0">
                <a:ea typeface="微软雅黑" panose="020B0503020204020204" pitchFamily="34" charset="-122"/>
              </a:rPr>
              <a:t>按数学意义：</a:t>
            </a:r>
            <a:r>
              <a:rPr lang="en-US" altLang="zh-CN" dirty="0">
                <a:ea typeface="微软雅黑" panose="020B0503020204020204" pitchFamily="34" charset="-122"/>
              </a:rPr>
              <a:t>-35</a:t>
            </a:r>
            <a:r>
              <a:rPr lang="zh-CN" altLang="en-US" dirty="0">
                <a:ea typeface="微软雅黑" panose="020B0503020204020204" pitchFamily="34" charset="-122"/>
              </a:rPr>
              <a:t> </a:t>
            </a:r>
            <a:r>
              <a:rPr lang="en-US" altLang="zh-CN" dirty="0">
                <a:ea typeface="微软雅黑" panose="020B0503020204020204" pitchFamily="34" charset="-122"/>
              </a:rPr>
              <a:t>/</a:t>
            </a:r>
            <a:r>
              <a:rPr lang="zh-CN" altLang="en-US" dirty="0">
                <a:ea typeface="微软雅黑" panose="020B0503020204020204" pitchFamily="34" charset="-122"/>
              </a:rPr>
              <a:t> </a:t>
            </a:r>
            <a:r>
              <a:rPr lang="en-US" altLang="zh-CN" dirty="0">
                <a:ea typeface="微软雅黑" panose="020B0503020204020204" pitchFamily="34" charset="-122"/>
              </a:rPr>
              <a:t>8</a:t>
            </a:r>
            <a:r>
              <a:rPr lang="zh-CN" altLang="en-US" dirty="0">
                <a:ea typeface="微软雅黑" panose="020B0503020204020204" pitchFamily="34" charset="-122"/>
              </a:rPr>
              <a:t> 等于 </a:t>
            </a:r>
            <a:r>
              <a:rPr lang="en-US" altLang="zh-CN" dirty="0">
                <a:ea typeface="微软雅黑" panose="020B0503020204020204" pitchFamily="34" charset="-122"/>
              </a:rPr>
              <a:t>-4.375</a:t>
            </a:r>
            <a:endParaRPr lang="en-US" altLang="zh-CN" dirty="0">
              <a:ea typeface="微软雅黑" panose="020B0503020204020204" pitchFamily="34" charset="-122"/>
            </a:endParaRPr>
          </a:p>
          <a:p>
            <a:r>
              <a:rPr lang="en-US" altLang="zh-CN" b="1" dirty="0">
                <a:ea typeface="微软雅黑" panose="020B0503020204020204" pitchFamily="34" charset="-122"/>
              </a:rPr>
              <a:t>②</a:t>
            </a:r>
            <a:r>
              <a:rPr lang="zh-CN" altLang="en-US" b="1" dirty="0">
                <a:ea typeface="微软雅黑" panose="020B0503020204020204" pitchFamily="34" charset="-122"/>
              </a:rPr>
              <a:t>按计算机整数规定取整，舍去小数部分，应当使商更靠近</a:t>
            </a:r>
            <a:r>
              <a:rPr lang="en-US" altLang="zh-CN" b="1" dirty="0">
                <a:ea typeface="微软雅黑" panose="020B0503020204020204" pitchFamily="34" charset="-122"/>
              </a:rPr>
              <a:t>0</a:t>
            </a:r>
            <a:r>
              <a:rPr lang="zh-CN" altLang="en-US" b="1" dirty="0">
                <a:ea typeface="微软雅黑" panose="020B0503020204020204" pitchFamily="34" charset="-122"/>
              </a:rPr>
              <a:t>，所以是</a:t>
            </a:r>
            <a:r>
              <a:rPr lang="en-US" altLang="zh-CN" b="1" dirty="0">
                <a:ea typeface="微软雅黑" panose="020B0503020204020204" pitchFamily="34" charset="-122"/>
              </a:rPr>
              <a:t>-4</a:t>
            </a:r>
            <a:endParaRPr lang="zh-CN" altLang="en-US" b="1" dirty="0"/>
          </a:p>
        </p:txBody>
      </p:sp>
      <p:cxnSp>
        <p:nvCxnSpPr>
          <p:cNvPr id="13" name="肘形连接符 12"/>
          <p:cNvCxnSpPr>
            <a:stCxn id="9" idx="1"/>
            <a:endCxn id="11" idx="1"/>
          </p:cNvCxnSpPr>
          <p:nvPr/>
        </p:nvCxnSpPr>
        <p:spPr>
          <a:xfrm rot="10800000" flipV="1">
            <a:off x="1003664" y="4327572"/>
            <a:ext cx="12700" cy="1615983"/>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721941" y="3659680"/>
            <a:ext cx="2492990" cy="646331"/>
          </a:xfrm>
          <a:prstGeom prst="rect">
            <a:avLst/>
          </a:prstGeom>
        </p:spPr>
        <p:txBody>
          <a:bodyPr wrap="none">
            <a:spAutoFit/>
          </a:bodyPr>
          <a:lstStyle/>
          <a:p>
            <a:r>
              <a:rPr lang="zh-CN" altLang="en-US" b="1" dirty="0">
                <a:ea typeface="微软雅黑" panose="020B0503020204020204" pitchFamily="34" charset="-122"/>
              </a:rPr>
              <a:t>如果忘了这个规律</a:t>
            </a:r>
            <a:endParaRPr lang="en-US" altLang="zh-CN" b="1" dirty="0">
              <a:ea typeface="微软雅黑" panose="020B0503020204020204" pitchFamily="34" charset="-122"/>
            </a:endParaRPr>
          </a:p>
          <a:p>
            <a:r>
              <a:rPr lang="zh-CN" altLang="en-US" b="1" dirty="0">
                <a:ea typeface="微软雅黑" panose="020B0503020204020204" pitchFamily="34" charset="-122"/>
              </a:rPr>
              <a:t>怎么能通过编程验证？</a:t>
            </a:r>
            <a:endParaRPr lang="zh-CN" altLang="en-US" dirty="0"/>
          </a:p>
        </p:txBody>
      </p:sp>
      <p:cxnSp>
        <p:nvCxnSpPr>
          <p:cNvPr id="14" name="直线箭头连接符 13"/>
          <p:cNvCxnSpPr/>
          <p:nvPr/>
        </p:nvCxnSpPr>
        <p:spPr>
          <a:xfrm>
            <a:off x="6610109" y="3421139"/>
            <a:ext cx="631939" cy="2323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56" y="1421096"/>
            <a:ext cx="9143999" cy="4828695"/>
          </a:xfrm>
        </p:spPr>
        <p:txBody>
          <a:bodyPr>
            <a:normAutofit/>
          </a:bodyPr>
          <a:lstStyle/>
          <a:p>
            <a:r>
              <a:rPr lang="zh-CN" altLang="en-US" sz="2000" dirty="0"/>
              <a:t>已知每</a:t>
            </a:r>
            <a:r>
              <a:rPr lang="en-US" altLang="zh-CN" sz="2000" dirty="0"/>
              <a:t>45</a:t>
            </a:r>
            <a:r>
              <a:rPr lang="zh-CN" altLang="en-US" sz="2000" dirty="0"/>
              <a:t>行文字要用一页纸来写，求</a:t>
            </a:r>
            <a:r>
              <a:rPr lang="en-US" altLang="zh-CN" sz="2000" dirty="0"/>
              <a:t>n(</a:t>
            </a:r>
            <a:r>
              <a:rPr lang="zh-CN" altLang="en-US" sz="2000" dirty="0"/>
              <a:t>至少</a:t>
            </a:r>
            <a:r>
              <a:rPr lang="en-US" altLang="zh-CN" sz="2000" dirty="0"/>
              <a:t>1)</a:t>
            </a:r>
            <a:r>
              <a:rPr lang="zh-CN" altLang="en-US" sz="2000" dirty="0"/>
              <a:t>行文字需要多少页。</a:t>
            </a:r>
            <a:endParaRPr lang="zh-CN" altLang="en-US" sz="2000" dirty="0"/>
          </a:p>
          <a:p>
            <a:pPr lvl="1"/>
            <a:r>
              <a:rPr lang="zh-CN" altLang="en-US" sz="1800" dirty="0"/>
              <a:t>解：设计</a:t>
            </a:r>
            <a:r>
              <a:rPr lang="en-US" altLang="zh-CN" sz="1800" dirty="0"/>
              <a:t>n</a:t>
            </a:r>
            <a:r>
              <a:rPr lang="zh-CN" altLang="en-US" sz="1800" dirty="0"/>
              <a:t>为整型，设需要</a:t>
            </a:r>
            <a:r>
              <a:rPr lang="en-US" altLang="zh-CN" sz="1800" dirty="0"/>
              <a:t>pages</a:t>
            </a:r>
            <a:r>
              <a:rPr lang="zh-CN" altLang="en-US" sz="1800" dirty="0"/>
              <a:t>页，则 </a:t>
            </a:r>
            <a:r>
              <a:rPr lang="en-US" altLang="zh-CN" sz="1800" dirty="0"/>
              <a:t>pages</a:t>
            </a:r>
            <a:r>
              <a:rPr lang="zh-CN" altLang="en-US" sz="1800" dirty="0"/>
              <a:t> </a:t>
            </a:r>
            <a:r>
              <a:rPr lang="en-US" altLang="zh-CN" sz="1800" dirty="0"/>
              <a:t>=</a:t>
            </a:r>
            <a:r>
              <a:rPr lang="zh-CN" altLang="en-US" sz="1800" dirty="0"/>
              <a:t> </a:t>
            </a:r>
            <a:r>
              <a:rPr lang="en-US" altLang="zh-CN" sz="1800" dirty="0"/>
              <a:t>(n</a:t>
            </a:r>
            <a:r>
              <a:rPr lang="zh-CN" altLang="en-US" sz="1800" dirty="0"/>
              <a:t> </a:t>
            </a:r>
            <a:r>
              <a:rPr lang="en-US" altLang="zh-CN" sz="1800" dirty="0"/>
              <a:t>-</a:t>
            </a:r>
            <a:r>
              <a:rPr lang="zh-CN" altLang="en-US" sz="1800" dirty="0"/>
              <a:t> </a:t>
            </a:r>
            <a:r>
              <a:rPr lang="en-US" altLang="zh-CN" sz="1800" dirty="0"/>
              <a:t>1)</a:t>
            </a:r>
            <a:r>
              <a:rPr lang="zh-CN" altLang="en-US" sz="1800" dirty="0"/>
              <a:t> </a:t>
            </a:r>
            <a:r>
              <a:rPr lang="en-US" altLang="zh-CN" sz="1800" dirty="0"/>
              <a:t>/</a:t>
            </a:r>
            <a:r>
              <a:rPr lang="zh-CN" altLang="en-US" sz="1800" dirty="0"/>
              <a:t> </a:t>
            </a:r>
            <a:r>
              <a:rPr lang="en-US" altLang="zh-CN" sz="1800" dirty="0"/>
              <a:t>45</a:t>
            </a:r>
            <a:r>
              <a:rPr lang="zh-CN" altLang="en-US" sz="1800" dirty="0"/>
              <a:t> </a:t>
            </a:r>
            <a:r>
              <a:rPr lang="en-US" altLang="zh-CN" sz="1800" dirty="0"/>
              <a:t>+</a:t>
            </a:r>
            <a:r>
              <a:rPr lang="zh-CN" altLang="en-US" sz="1800" dirty="0"/>
              <a:t> </a:t>
            </a:r>
            <a:r>
              <a:rPr lang="en-US" altLang="zh-CN" sz="1800" dirty="0"/>
              <a:t>1</a:t>
            </a:r>
            <a:endParaRPr lang="en-US" altLang="zh-CN" sz="1800" dirty="0"/>
          </a:p>
          <a:p>
            <a:pPr marL="457200" lvl="1" indent="0">
              <a:buNone/>
            </a:pPr>
            <a:r>
              <a:rPr lang="zh-CN" altLang="en-US" sz="1800" dirty="0"/>
              <a:t>      </a:t>
            </a:r>
            <a:r>
              <a:rPr lang="zh-CN" altLang="en-US" sz="1800" dirty="0">
                <a:solidFill>
                  <a:srgbClr val="0000FF"/>
                </a:solidFill>
              </a:rPr>
              <a:t>边界取值法，确定计算公式</a:t>
            </a:r>
            <a:endParaRPr lang="en-US" altLang="zh-CN" sz="1800" dirty="0">
              <a:solidFill>
                <a:srgbClr val="0000FF"/>
              </a:solidFill>
            </a:endParaRPr>
          </a:p>
          <a:p>
            <a:r>
              <a:rPr lang="zh-CN" altLang="en-US" sz="2000" dirty="0"/>
              <a:t>已知</a:t>
            </a:r>
            <a:r>
              <a:rPr lang="en-US" altLang="zh-CN" sz="2000" dirty="0"/>
              <a:t>a</a:t>
            </a:r>
            <a:r>
              <a:rPr lang="zh-CN" altLang="en-US" sz="2000" dirty="0"/>
              <a:t>、</a:t>
            </a:r>
            <a:r>
              <a:rPr lang="en-US" altLang="zh-CN" sz="2000" dirty="0"/>
              <a:t>b</a:t>
            </a:r>
            <a:r>
              <a:rPr lang="zh-CN" altLang="en-US" sz="2000" dirty="0"/>
              <a:t>为正整数（</a:t>
            </a:r>
            <a:r>
              <a:rPr lang="en-US" altLang="zh-CN" sz="2000" dirty="0"/>
              <a:t>a&lt;b</a:t>
            </a:r>
            <a:r>
              <a:rPr lang="zh-CN" altLang="en-US" sz="2000" dirty="0"/>
              <a:t>），求</a:t>
            </a:r>
            <a:r>
              <a:rPr lang="en-US" altLang="zh-CN" sz="2000" dirty="0"/>
              <a:t>a</a:t>
            </a:r>
            <a:r>
              <a:rPr lang="zh-CN" altLang="en-US" sz="2000" dirty="0"/>
              <a:t>、</a:t>
            </a:r>
            <a:r>
              <a:rPr lang="en-US" altLang="zh-CN" sz="2000" dirty="0"/>
              <a:t>b</a:t>
            </a:r>
            <a:r>
              <a:rPr lang="zh-CN" altLang="en-US" sz="2000" dirty="0"/>
              <a:t>的平均值？</a:t>
            </a:r>
            <a:endParaRPr lang="en-US" altLang="zh-CN" sz="2000" dirty="0"/>
          </a:p>
          <a:p>
            <a:pPr lvl="1"/>
            <a:r>
              <a:rPr lang="zh-CN" altLang="en-US" sz="1800" dirty="0"/>
              <a:t>答案是：（</a:t>
            </a:r>
            <a:r>
              <a:rPr lang="en-US" altLang="zh-CN" sz="1800" dirty="0"/>
              <a:t>a</a:t>
            </a:r>
            <a:r>
              <a:rPr lang="zh-CN" altLang="en-US" sz="1800" dirty="0"/>
              <a:t> </a:t>
            </a:r>
            <a:r>
              <a:rPr lang="en-US" altLang="zh-CN" sz="1800" dirty="0"/>
              <a:t>+</a:t>
            </a:r>
            <a:r>
              <a:rPr lang="zh-CN" altLang="en-US" sz="1800" dirty="0"/>
              <a:t> </a:t>
            </a:r>
            <a:r>
              <a:rPr lang="en-US" altLang="zh-CN" sz="1800" dirty="0"/>
              <a:t>b</a:t>
            </a:r>
            <a:r>
              <a:rPr lang="zh-CN" altLang="en-US" sz="1800" dirty="0"/>
              <a:t>）</a:t>
            </a:r>
            <a:r>
              <a:rPr lang="en-US" altLang="zh-CN" sz="1800" dirty="0"/>
              <a:t>/</a:t>
            </a:r>
            <a:r>
              <a:rPr lang="zh-CN" altLang="en-US" sz="1800" dirty="0"/>
              <a:t> </a:t>
            </a:r>
            <a:r>
              <a:rPr lang="en-US" altLang="zh-CN" sz="1800" dirty="0"/>
              <a:t>2</a:t>
            </a:r>
            <a:r>
              <a:rPr lang="zh-CN" altLang="en-US" sz="1800" dirty="0"/>
              <a:t> ？</a:t>
            </a:r>
            <a:endParaRPr lang="en-US" altLang="zh-CN" sz="1800" dirty="0"/>
          </a:p>
          <a:p>
            <a:pPr marL="457200" lvl="1" indent="0">
              <a:buNone/>
            </a:pPr>
            <a:r>
              <a:rPr lang="zh-CN" altLang="en-US" sz="1800" dirty="0"/>
              <a:t>      </a:t>
            </a:r>
            <a:r>
              <a:rPr lang="en-US" altLang="zh-CN" sz="1800" b="1" dirty="0">
                <a:solidFill>
                  <a:srgbClr val="C00000"/>
                </a:solidFill>
              </a:rPr>
              <a:t>(a</a:t>
            </a:r>
            <a:r>
              <a:rPr lang="zh-CN" altLang="en-US" sz="1800" b="1" dirty="0">
                <a:solidFill>
                  <a:srgbClr val="C00000"/>
                </a:solidFill>
              </a:rPr>
              <a:t> </a:t>
            </a:r>
            <a:r>
              <a:rPr lang="en-US" altLang="zh-CN" sz="1800" b="1" dirty="0">
                <a:solidFill>
                  <a:srgbClr val="C00000"/>
                </a:solidFill>
              </a:rPr>
              <a:t>+</a:t>
            </a:r>
            <a:r>
              <a:rPr lang="zh-CN" altLang="en-US" sz="1800" b="1" dirty="0">
                <a:solidFill>
                  <a:srgbClr val="C00000"/>
                </a:solidFill>
              </a:rPr>
              <a:t> </a:t>
            </a:r>
            <a:r>
              <a:rPr lang="en-US" altLang="zh-CN" sz="1800" b="1" dirty="0">
                <a:solidFill>
                  <a:srgbClr val="C00000"/>
                </a:solidFill>
              </a:rPr>
              <a:t>b)</a:t>
            </a:r>
            <a:r>
              <a:rPr lang="zh-CN" altLang="en-US" sz="1800" b="1" dirty="0">
                <a:solidFill>
                  <a:srgbClr val="C00000"/>
                </a:solidFill>
              </a:rPr>
              <a:t> * </a:t>
            </a:r>
            <a:r>
              <a:rPr lang="en-US" altLang="zh-CN" sz="1800" b="1" dirty="0">
                <a:solidFill>
                  <a:srgbClr val="C00000"/>
                </a:solidFill>
              </a:rPr>
              <a:t>0.5</a:t>
            </a:r>
            <a:r>
              <a:rPr lang="zh-CN" altLang="en-US" sz="1800" b="1" dirty="0">
                <a:solidFill>
                  <a:srgbClr val="C00000"/>
                </a:solidFill>
              </a:rPr>
              <a:t> </a:t>
            </a:r>
            <a:r>
              <a:rPr lang="en-US" altLang="zh-CN" sz="1800" b="1" dirty="0">
                <a:solidFill>
                  <a:srgbClr val="C00000"/>
                </a:solidFill>
              </a:rPr>
              <a:t>√</a:t>
            </a:r>
            <a:r>
              <a:rPr lang="zh-CN" altLang="en-US" sz="1800" b="1" dirty="0">
                <a:solidFill>
                  <a:srgbClr val="C00000"/>
                </a:solidFill>
              </a:rPr>
              <a:t> ； </a:t>
            </a:r>
            <a:endParaRPr lang="en-US" altLang="zh-CN" sz="1800" b="1" dirty="0">
              <a:solidFill>
                <a:srgbClr val="C00000"/>
              </a:solidFill>
            </a:endParaRPr>
          </a:p>
          <a:p>
            <a:pPr marL="457200" lvl="1" indent="0">
              <a:buNone/>
            </a:pPr>
            <a:r>
              <a:rPr lang="zh-CN" altLang="en-US" sz="1800" b="1" dirty="0">
                <a:solidFill>
                  <a:srgbClr val="C00000"/>
                </a:solidFill>
              </a:rPr>
              <a:t>      </a:t>
            </a:r>
            <a:r>
              <a:rPr lang="en-US" altLang="zh-CN" sz="1800" b="1" dirty="0">
                <a:solidFill>
                  <a:srgbClr val="C00000"/>
                </a:solidFill>
              </a:rPr>
              <a:t>(a</a:t>
            </a:r>
            <a:r>
              <a:rPr lang="zh-CN" altLang="en-US" sz="1800" b="1" dirty="0">
                <a:solidFill>
                  <a:srgbClr val="C00000"/>
                </a:solidFill>
              </a:rPr>
              <a:t> </a:t>
            </a:r>
            <a:r>
              <a:rPr lang="en-US" altLang="zh-CN" sz="1800" b="1" dirty="0">
                <a:solidFill>
                  <a:srgbClr val="C00000"/>
                </a:solidFill>
              </a:rPr>
              <a:t>+</a:t>
            </a:r>
            <a:r>
              <a:rPr lang="zh-CN" altLang="en-US" sz="1800" b="1" dirty="0">
                <a:solidFill>
                  <a:srgbClr val="C00000"/>
                </a:solidFill>
              </a:rPr>
              <a:t> </a:t>
            </a:r>
            <a:r>
              <a:rPr lang="en-US" altLang="zh-CN" sz="1800" b="1" dirty="0">
                <a:solidFill>
                  <a:srgbClr val="C00000"/>
                </a:solidFill>
              </a:rPr>
              <a:t>b)</a:t>
            </a:r>
            <a:r>
              <a:rPr lang="zh-CN" altLang="en-US" sz="1800" b="1" dirty="0">
                <a:solidFill>
                  <a:srgbClr val="C00000"/>
                </a:solidFill>
              </a:rPr>
              <a:t> </a:t>
            </a:r>
            <a:r>
              <a:rPr lang="en-US" altLang="zh-CN" sz="1800" b="1" dirty="0">
                <a:solidFill>
                  <a:srgbClr val="C00000"/>
                </a:solidFill>
              </a:rPr>
              <a:t>/</a:t>
            </a:r>
            <a:r>
              <a:rPr lang="zh-CN" altLang="en-US" sz="1800" b="1" dirty="0">
                <a:solidFill>
                  <a:srgbClr val="C00000"/>
                </a:solidFill>
              </a:rPr>
              <a:t> </a:t>
            </a:r>
            <a:r>
              <a:rPr lang="en-US" altLang="zh-CN" sz="1800" b="1" dirty="0">
                <a:solidFill>
                  <a:srgbClr val="C00000"/>
                </a:solidFill>
              </a:rPr>
              <a:t>2.0f</a:t>
            </a:r>
            <a:r>
              <a:rPr lang="zh-CN" altLang="en-US" sz="1800" b="1" dirty="0">
                <a:solidFill>
                  <a:srgbClr val="C00000"/>
                </a:solidFill>
              </a:rPr>
              <a:t> </a:t>
            </a:r>
            <a:r>
              <a:rPr lang="en-US" altLang="zh-CN" sz="1800" b="1" dirty="0">
                <a:solidFill>
                  <a:srgbClr val="C00000"/>
                </a:solidFill>
              </a:rPr>
              <a:t>√</a:t>
            </a:r>
            <a:r>
              <a:rPr lang="zh-CN" altLang="en-US" sz="1800" b="1" dirty="0">
                <a:solidFill>
                  <a:srgbClr val="C00000"/>
                </a:solidFill>
              </a:rPr>
              <a:t> ；</a:t>
            </a:r>
            <a:endParaRPr lang="en-US" altLang="zh-CN" sz="1800" b="1" dirty="0">
              <a:solidFill>
                <a:srgbClr val="C00000"/>
              </a:solidFill>
            </a:endParaRPr>
          </a:p>
          <a:p>
            <a:pPr marL="457200" lvl="1" indent="0">
              <a:buNone/>
            </a:pPr>
            <a:r>
              <a:rPr lang="zh-CN" altLang="en-US" sz="1800" b="1" dirty="0">
                <a:solidFill>
                  <a:srgbClr val="C00000"/>
                </a:solidFill>
              </a:rPr>
              <a:t>      </a:t>
            </a:r>
            <a:r>
              <a:rPr lang="en-US" altLang="zh-CN" sz="1800" b="1" dirty="0">
                <a:solidFill>
                  <a:srgbClr val="C00000"/>
                </a:solidFill>
              </a:rPr>
              <a:t>(a</a:t>
            </a:r>
            <a:r>
              <a:rPr lang="zh-CN" altLang="en-US" sz="1800" b="1" dirty="0">
                <a:solidFill>
                  <a:srgbClr val="C00000"/>
                </a:solidFill>
              </a:rPr>
              <a:t> </a:t>
            </a:r>
            <a:r>
              <a:rPr lang="en-US" altLang="zh-CN" sz="1800" b="1" dirty="0">
                <a:solidFill>
                  <a:srgbClr val="C00000"/>
                </a:solidFill>
              </a:rPr>
              <a:t>+</a:t>
            </a:r>
            <a:r>
              <a:rPr lang="zh-CN" altLang="en-US" sz="1800" b="1" dirty="0">
                <a:solidFill>
                  <a:srgbClr val="C00000"/>
                </a:solidFill>
              </a:rPr>
              <a:t> </a:t>
            </a:r>
            <a:r>
              <a:rPr lang="en-US" altLang="zh-CN" sz="1800" b="1" dirty="0">
                <a:solidFill>
                  <a:srgbClr val="C00000"/>
                </a:solidFill>
              </a:rPr>
              <a:t>b)</a:t>
            </a:r>
            <a:r>
              <a:rPr lang="zh-CN" altLang="en-US" sz="1800" b="1" dirty="0">
                <a:solidFill>
                  <a:srgbClr val="C00000"/>
                </a:solidFill>
              </a:rPr>
              <a:t> </a:t>
            </a:r>
            <a:r>
              <a:rPr lang="en-US" altLang="zh-CN" sz="1800" b="1" dirty="0">
                <a:solidFill>
                  <a:srgbClr val="C00000"/>
                </a:solidFill>
              </a:rPr>
              <a:t>/</a:t>
            </a:r>
            <a:r>
              <a:rPr lang="zh-CN" altLang="en-US" sz="1800" b="1" dirty="0">
                <a:solidFill>
                  <a:srgbClr val="C00000"/>
                </a:solidFill>
              </a:rPr>
              <a:t> </a:t>
            </a:r>
            <a:r>
              <a:rPr lang="en-US" altLang="zh-CN" sz="1800" b="1" dirty="0">
                <a:solidFill>
                  <a:srgbClr val="C00000"/>
                </a:solidFill>
              </a:rPr>
              <a:t>2.0f</a:t>
            </a:r>
            <a:r>
              <a:rPr lang="zh-CN" altLang="en-US" sz="1800" b="1" dirty="0">
                <a:solidFill>
                  <a:srgbClr val="C00000"/>
                </a:solidFill>
              </a:rPr>
              <a:t> </a:t>
            </a:r>
            <a:r>
              <a:rPr lang="en-US" altLang="zh-CN" sz="1800" b="1" dirty="0">
                <a:solidFill>
                  <a:srgbClr val="C00000"/>
                </a:solidFill>
              </a:rPr>
              <a:t>√</a:t>
            </a:r>
            <a:r>
              <a:rPr lang="zh-CN" altLang="en-US" sz="1800" b="1" dirty="0">
                <a:solidFill>
                  <a:srgbClr val="C00000"/>
                </a:solidFill>
              </a:rPr>
              <a:t> ；整数相除结果是整数 </a:t>
            </a:r>
            <a:endParaRPr lang="en-US" altLang="zh-CN" sz="2000" dirty="0"/>
          </a:p>
          <a:p>
            <a:r>
              <a:rPr lang="zh-CN" altLang="en-US" sz="2000" dirty="0"/>
              <a:t>已知</a:t>
            </a:r>
            <a:r>
              <a:rPr lang="en-US" altLang="zh-CN" sz="2000" dirty="0" err="1">
                <a:solidFill>
                  <a:srgbClr val="AA0D91"/>
                </a:solidFill>
                <a:latin typeface="Menlo" panose="020B0609030804020204" pitchFamily="49" charset="0"/>
              </a:rPr>
              <a:t>int</a:t>
            </a:r>
            <a:r>
              <a:rPr lang="en-US" altLang="zh-CN" sz="2000" dirty="0">
                <a:solidFill>
                  <a:srgbClr val="000000"/>
                </a:solidFill>
                <a:latin typeface="Menlo" panose="020B0609030804020204" pitchFamily="49" charset="0"/>
              </a:rPr>
              <a:t> x = </a:t>
            </a:r>
            <a:r>
              <a:rPr lang="en-US" altLang="zh-CN" sz="2000" dirty="0">
                <a:solidFill>
                  <a:srgbClr val="1C00CF"/>
                </a:solidFill>
                <a:latin typeface="Menlo" panose="020B0609030804020204" pitchFamily="49" charset="0"/>
              </a:rPr>
              <a:t>1234</a:t>
            </a:r>
            <a:r>
              <a:rPr lang="zh-CN" altLang="en-US" sz="2000" dirty="0"/>
              <a:t>，求</a:t>
            </a:r>
            <a:r>
              <a:rPr lang="en-US" altLang="zh-CN" sz="2000" dirty="0"/>
              <a:t>x</a:t>
            </a:r>
            <a:r>
              <a:rPr lang="zh-CN" altLang="en-US" sz="2000" dirty="0"/>
              <a:t>的千位、百位、十位、个位数。</a:t>
            </a:r>
            <a:endParaRPr lang="zh-CN" altLang="en-US" sz="2000" dirty="0"/>
          </a:p>
          <a:p>
            <a:pPr lvl="1"/>
            <a:r>
              <a:rPr lang="zh-CN" altLang="en-US" sz="1800" dirty="0"/>
              <a:t>解：</a:t>
            </a:r>
            <a:r>
              <a:rPr lang="en-US" altLang="zh-CN" sz="1800" dirty="0"/>
              <a:t>x</a:t>
            </a:r>
            <a:r>
              <a:rPr lang="zh-CN" altLang="en-US" sz="1800" dirty="0"/>
              <a:t> </a:t>
            </a:r>
            <a:r>
              <a:rPr lang="en-US" altLang="zh-CN" sz="1800" dirty="0"/>
              <a:t>/</a:t>
            </a:r>
            <a:r>
              <a:rPr lang="zh-CN" altLang="en-US" sz="1800" dirty="0"/>
              <a:t> </a:t>
            </a:r>
            <a:r>
              <a:rPr lang="en-US" altLang="zh-CN" sz="1800" dirty="0"/>
              <a:t>1000</a:t>
            </a:r>
            <a:r>
              <a:rPr lang="zh-CN" altLang="en-US" sz="1800" dirty="0"/>
              <a:t>为千位数，</a:t>
            </a:r>
            <a:r>
              <a:rPr lang="en-US" altLang="zh-CN" sz="1800" dirty="0"/>
              <a:t>x</a:t>
            </a:r>
            <a:r>
              <a:rPr lang="zh-CN" altLang="en-US" sz="1800" dirty="0"/>
              <a:t> </a:t>
            </a:r>
            <a:r>
              <a:rPr lang="en-US" altLang="zh-CN" sz="1800" dirty="0"/>
              <a:t>/</a:t>
            </a:r>
            <a:r>
              <a:rPr lang="zh-CN" altLang="en-US" sz="1800" dirty="0"/>
              <a:t> </a:t>
            </a:r>
            <a:r>
              <a:rPr lang="en-US" altLang="zh-CN" sz="1800" dirty="0"/>
              <a:t>100</a:t>
            </a:r>
            <a:r>
              <a:rPr lang="zh-CN" altLang="en-US" sz="1800" dirty="0"/>
              <a:t> </a:t>
            </a:r>
            <a:r>
              <a:rPr lang="en-US" altLang="zh-CN" sz="1800" dirty="0"/>
              <a:t>%</a:t>
            </a:r>
            <a:r>
              <a:rPr lang="zh-CN" altLang="en-US" sz="1800" dirty="0"/>
              <a:t> </a:t>
            </a:r>
            <a:r>
              <a:rPr lang="en-US" altLang="zh-CN" sz="1800" dirty="0"/>
              <a:t>10</a:t>
            </a:r>
            <a:r>
              <a:rPr lang="zh-CN" altLang="en-US" sz="1800" dirty="0"/>
              <a:t>为百位数，</a:t>
            </a:r>
            <a:r>
              <a:rPr lang="en-US" altLang="zh-CN" sz="1800" dirty="0"/>
              <a:t>x</a:t>
            </a:r>
            <a:r>
              <a:rPr lang="zh-CN" altLang="en-US" sz="1800" dirty="0"/>
              <a:t> </a:t>
            </a:r>
            <a:r>
              <a:rPr lang="en-US" altLang="zh-CN" sz="1800" dirty="0"/>
              <a:t>/</a:t>
            </a:r>
            <a:r>
              <a:rPr lang="zh-CN" altLang="en-US" sz="1800" dirty="0"/>
              <a:t> </a:t>
            </a:r>
            <a:r>
              <a:rPr lang="en-US" altLang="zh-CN" sz="1800" dirty="0"/>
              <a:t>10</a:t>
            </a:r>
            <a:r>
              <a:rPr lang="zh-CN" altLang="en-US" sz="1800" dirty="0"/>
              <a:t> </a:t>
            </a:r>
            <a:r>
              <a:rPr lang="en-US" altLang="zh-CN" sz="1800" dirty="0"/>
              <a:t>%</a:t>
            </a:r>
            <a:r>
              <a:rPr lang="zh-CN" altLang="en-US" sz="1800" dirty="0"/>
              <a:t> </a:t>
            </a:r>
            <a:r>
              <a:rPr lang="en-US" altLang="zh-CN" sz="1800" dirty="0"/>
              <a:t>10</a:t>
            </a:r>
            <a:r>
              <a:rPr lang="zh-CN" altLang="en-US" sz="1800" dirty="0"/>
              <a:t>为十位数，</a:t>
            </a:r>
            <a:r>
              <a:rPr lang="en-US" altLang="zh-CN" sz="1800" dirty="0"/>
              <a:t>x</a:t>
            </a:r>
            <a:r>
              <a:rPr lang="zh-CN" altLang="en-US" sz="1800" dirty="0"/>
              <a:t> </a:t>
            </a:r>
            <a:r>
              <a:rPr lang="en-US" altLang="zh-CN" sz="1800" dirty="0"/>
              <a:t>%</a:t>
            </a:r>
            <a:r>
              <a:rPr lang="zh-CN" altLang="en-US" sz="1800" dirty="0"/>
              <a:t> </a:t>
            </a:r>
            <a:r>
              <a:rPr lang="en-US" altLang="zh-CN" sz="1800" dirty="0"/>
              <a:t>10</a:t>
            </a:r>
            <a:r>
              <a:rPr lang="zh-CN" altLang="en-US" sz="1800" dirty="0"/>
              <a:t>为个位数。</a:t>
            </a:r>
            <a:r>
              <a:rPr lang="zh-CN" altLang="en-US" sz="1800" dirty="0">
                <a:solidFill>
                  <a:srgbClr val="C00000"/>
                </a:solidFill>
              </a:rPr>
              <a:t>有没有通用公式？</a:t>
            </a:r>
            <a:endParaRPr lang="en-US" altLang="zh-CN" sz="2000" dirty="0">
              <a:solidFill>
                <a:srgbClr val="C00000"/>
              </a:solidFill>
            </a:endParaRPr>
          </a:p>
        </p:txBody>
      </p:sp>
      <p:sp>
        <p:nvSpPr>
          <p:cNvPr id="3" name="Title 2"/>
          <p:cNvSpPr>
            <a:spLocks noGrp="1"/>
          </p:cNvSpPr>
          <p:nvPr>
            <p:ph type="title"/>
          </p:nvPr>
        </p:nvSpPr>
        <p:spPr/>
        <p:txBody>
          <a:bodyPr/>
          <a:lstStyle/>
          <a:p>
            <a:r>
              <a:rPr lang="en-US" altLang="zh-CN" dirty="0">
                <a:solidFill>
                  <a:prstClr val="white"/>
                </a:solidFill>
              </a:rPr>
              <a:t>1.1</a:t>
            </a:r>
            <a:r>
              <a:rPr lang="zh-CN" altLang="en-US" dirty="0">
                <a:solidFill>
                  <a:prstClr val="white"/>
                </a:solidFill>
              </a:rPr>
              <a:t> </a:t>
            </a:r>
            <a:r>
              <a:rPr lang="zh-CN" altLang="en-US" dirty="0"/>
              <a:t>算术运算符与表达式</a:t>
            </a:r>
            <a:endParaRPr lang="zh-CN" altLang="en-US" dirty="0"/>
          </a:p>
        </p:txBody>
      </p:sp>
      <p:sp>
        <p:nvSpPr>
          <p:cNvPr id="4" name="Date Placeholder 3"/>
          <p:cNvSpPr>
            <a:spLocks noGrp="1"/>
          </p:cNvSpPr>
          <p:nvPr>
            <p:ph type="dt" sz="half" idx="10"/>
          </p:nvPr>
        </p:nvSpPr>
        <p:spPr/>
        <p:txBody>
          <a:bodyPr/>
          <a:lstStyle/>
          <a:p>
            <a:fld id="{A2598BD1-A047-471C-84CC-B8995D39969A}"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sz="2000" dirty="0">
                <a:solidFill>
                  <a:srgbClr val="0000FF"/>
                </a:solidFill>
              </a:rPr>
              <a:t>不同类型</a:t>
            </a:r>
            <a:r>
              <a:rPr lang="zh-CN" altLang="en-US" sz="2000" dirty="0"/>
              <a:t>的数据</a:t>
            </a:r>
            <a:r>
              <a:rPr lang="zh-CN" altLang="en-US" sz="2000" dirty="0">
                <a:solidFill>
                  <a:srgbClr val="0000FF"/>
                </a:solidFill>
              </a:rPr>
              <a:t>混合运算</a:t>
            </a:r>
            <a:r>
              <a:rPr lang="zh-CN" altLang="en-US" sz="2000" dirty="0"/>
              <a:t>时需要进行类型转换，</a:t>
            </a:r>
            <a:r>
              <a:rPr lang="zh-CN" altLang="en-US" sz="2000" dirty="0">
                <a:solidFill>
                  <a:srgbClr val="0000FF"/>
                </a:solidFill>
              </a:rPr>
              <a:t>先</a:t>
            </a:r>
            <a:r>
              <a:rPr lang="zh-CN" altLang="en-US" sz="2000" dirty="0"/>
              <a:t>将不同类型的数据</a:t>
            </a:r>
            <a:r>
              <a:rPr lang="zh-CN" altLang="en-US" sz="2000" dirty="0">
                <a:solidFill>
                  <a:srgbClr val="0000FF"/>
                </a:solidFill>
              </a:rPr>
              <a:t>转换成</a:t>
            </a:r>
            <a:r>
              <a:rPr lang="zh-CN" altLang="en-US" sz="2000" dirty="0">
                <a:solidFill>
                  <a:srgbClr val="C00000"/>
                </a:solidFill>
              </a:rPr>
              <a:t>相同类型（精度高或范围大的）</a:t>
            </a:r>
            <a:r>
              <a:rPr lang="zh-CN" altLang="en-US" sz="2000" dirty="0"/>
              <a:t>的数据，</a:t>
            </a:r>
            <a:r>
              <a:rPr lang="zh-CN" altLang="en-US" sz="2000" dirty="0">
                <a:solidFill>
                  <a:srgbClr val="0000FF"/>
                </a:solidFill>
              </a:rPr>
              <a:t>后</a:t>
            </a:r>
            <a:r>
              <a:rPr lang="zh-CN" altLang="en-US" sz="2000" dirty="0"/>
              <a:t>进行</a:t>
            </a:r>
            <a:r>
              <a:rPr lang="zh-CN" altLang="en-US" sz="2000" dirty="0">
                <a:solidFill>
                  <a:srgbClr val="0000FF"/>
                </a:solidFill>
              </a:rPr>
              <a:t>计算</a:t>
            </a:r>
            <a:r>
              <a:rPr lang="zh-CN" altLang="en-US" sz="2000" dirty="0"/>
              <a:t>。</a:t>
            </a:r>
            <a:endParaRPr lang="en-US" altLang="zh-CN" sz="2000" dirty="0"/>
          </a:p>
          <a:p>
            <a:r>
              <a:rPr lang="zh-CN" altLang="en-US" sz="2000" dirty="0"/>
              <a:t>类型转换有两种：</a:t>
            </a:r>
            <a:r>
              <a:rPr lang="zh-CN" altLang="en-US" sz="2000" dirty="0">
                <a:solidFill>
                  <a:srgbClr val="C00000"/>
                </a:solidFill>
              </a:rPr>
              <a:t>隐式类型转换</a:t>
            </a:r>
            <a:r>
              <a:rPr lang="zh-CN" altLang="en-US" sz="2000" dirty="0"/>
              <a:t>和</a:t>
            </a:r>
            <a:r>
              <a:rPr lang="zh-CN" altLang="en-US" sz="2000" dirty="0">
                <a:solidFill>
                  <a:srgbClr val="C00000"/>
                </a:solidFill>
              </a:rPr>
              <a:t>显式类型转换</a:t>
            </a:r>
            <a:r>
              <a:rPr lang="zh-CN" altLang="en-US" sz="2000" dirty="0"/>
              <a:t>。</a:t>
            </a:r>
            <a:endParaRPr lang="en-US" altLang="zh-CN" sz="2000" dirty="0"/>
          </a:p>
        </p:txBody>
      </p:sp>
      <p:sp>
        <p:nvSpPr>
          <p:cNvPr id="3" name="Title 2"/>
          <p:cNvSpPr>
            <a:spLocks noGrp="1"/>
          </p:cNvSpPr>
          <p:nvPr>
            <p:ph type="title"/>
          </p:nvPr>
        </p:nvSpPr>
        <p:spPr/>
        <p:txBody>
          <a:bodyPr/>
          <a:lstStyle/>
          <a:p>
            <a:r>
              <a:rPr lang="en-US" altLang="zh-CN" dirty="0">
                <a:solidFill>
                  <a:prstClr val="white"/>
                </a:solidFill>
              </a:rPr>
              <a:t>1.2</a:t>
            </a:r>
            <a:r>
              <a:rPr lang="zh-CN" altLang="en-US" dirty="0">
                <a:solidFill>
                  <a:prstClr val="white"/>
                </a:solidFill>
              </a:rPr>
              <a:t> </a:t>
            </a:r>
            <a:r>
              <a:rPr lang="zh-CN" altLang="en-US" dirty="0"/>
              <a:t>类型转换运算符</a:t>
            </a:r>
            <a:endParaRPr lang="zh-CN" altLang="en-US" dirty="0"/>
          </a:p>
        </p:txBody>
      </p:sp>
      <p:sp>
        <p:nvSpPr>
          <p:cNvPr id="4" name="Date Placeholder 3"/>
          <p:cNvSpPr>
            <a:spLocks noGrp="1"/>
          </p:cNvSpPr>
          <p:nvPr>
            <p:ph type="dt" sz="half" idx="10"/>
          </p:nvPr>
        </p:nvSpPr>
        <p:spPr/>
        <p:txBody>
          <a:bodyPr/>
          <a:lstStyle/>
          <a:p>
            <a:fld id="{C206A404-D343-4CFD-B327-4E137E97E0A8}"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740261" y="2642132"/>
            <a:ext cx="7921171" cy="3049169"/>
          </a:xfrm>
          <a:prstGeom prst="rect">
            <a:avLst/>
          </a:prstGeom>
          <a:solidFill>
            <a:schemeClr val="accent6">
              <a:lumMod val="40000"/>
              <a:lumOff val="60000"/>
            </a:schemeClr>
          </a:solidFill>
          <a:ln>
            <a:noFill/>
          </a:ln>
        </p:spPr>
        <p:txBody>
          <a:bodyPr wrap="square" lIns="90000" tIns="46800" rIns="90000" bIns="46800" anchor="ctr">
            <a:spAutoFit/>
          </a:bodyPr>
          <a:lstStyle/>
          <a:p>
            <a:r>
              <a:rPr lang="en-US" altLang="zh-CN" sz="1600" dirty="0">
                <a:solidFill>
                  <a:srgbClr val="643820"/>
                </a:solidFill>
                <a:latin typeface="Menlo" panose="020B0609030804020204" pitchFamily="49" charset="0"/>
              </a:rPr>
              <a:t>#include </a:t>
            </a:r>
            <a:r>
              <a:rPr lang="en-US" altLang="zh-CN" sz="1600" dirty="0">
                <a:solidFill>
                  <a:srgbClr val="C41A16"/>
                </a:solidFill>
                <a:latin typeface="Menlo" panose="020B0609030804020204" pitchFamily="49" charset="0"/>
              </a:rPr>
              <a:t>&lt;</a:t>
            </a:r>
            <a:r>
              <a:rPr lang="en-US" altLang="zh-CN" sz="1600" dirty="0" err="1">
                <a:solidFill>
                  <a:srgbClr val="C41A16"/>
                </a:solidFill>
                <a:latin typeface="Menlo" panose="020B0609030804020204" pitchFamily="49" charset="0"/>
              </a:rPr>
              <a:t>stdio.h</a:t>
            </a:r>
            <a:r>
              <a:rPr lang="en-US" altLang="zh-CN" sz="1600" dirty="0">
                <a:solidFill>
                  <a:srgbClr val="C41A16"/>
                </a:solidFill>
                <a:latin typeface="Menlo" panose="020B0609030804020204" pitchFamily="49" charset="0"/>
              </a:rPr>
              <a:t>&gt;</a:t>
            </a:r>
            <a:br>
              <a:rPr lang="en-US" altLang="zh-CN" sz="1600" dirty="0">
                <a:solidFill>
                  <a:srgbClr val="000000"/>
                </a:solidFill>
                <a:latin typeface="Menlo" panose="020B0609030804020204" pitchFamily="49" charset="0"/>
              </a:rPr>
            </a:br>
            <a:endParaRPr lang="en-US" altLang="zh-CN" sz="1600" dirty="0">
              <a:solidFill>
                <a:srgbClr val="000000"/>
              </a:solidFill>
              <a:latin typeface="Menlo" panose="020B0609030804020204" pitchFamily="49" charset="0"/>
            </a:endParaRPr>
          </a:p>
          <a:p>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main</a:t>
            </a:r>
            <a:r>
              <a:rPr lang="en-US" altLang="zh-CN" sz="1600" dirty="0">
                <a:solidFill>
                  <a:srgbClr val="000000"/>
                </a:solidFill>
                <a:latin typeface="Menlo" panose="020B0609030804020204" pitchFamily="49" charset="0"/>
              </a:rPr>
              <a:t>(</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argc</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char</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argv</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a:t>
            </a:r>
            <a:r>
              <a:rPr lang="zh-CN" altLang="en-US" sz="1600" dirty="0">
                <a:solidFill>
                  <a:srgbClr val="C41A16"/>
                </a:solidFill>
                <a:latin typeface="Menlo" panose="020B0609030804020204" pitchFamily="49" charset="0"/>
              </a:rPr>
              <a:t>请分别输入身高的英尺和英寸</a:t>
            </a:r>
            <a:r>
              <a:rPr lang="en-US" altLang="zh-CN" sz="1600" dirty="0">
                <a:solidFill>
                  <a:srgbClr val="C41A16"/>
                </a:solidFill>
                <a:latin typeface="Menlo" panose="020B0609030804020204" pitchFamily="49" charset="0"/>
              </a:rPr>
              <a:t>:"</a:t>
            </a:r>
            <a:r>
              <a:rPr lang="en-US" altLang="zh-CN" sz="1600" dirty="0">
                <a:solidFill>
                  <a:srgbClr val="000000"/>
                </a:solidFill>
                <a:latin typeface="Menlo" panose="020B0609030804020204" pitchFamily="49" charset="0"/>
              </a:rPr>
              <a:t>);</a:t>
            </a:r>
            <a:endParaRPr lang="zh-CN" altLang="en-US" sz="1600" dirty="0">
              <a:solidFill>
                <a:srgbClr val="C41A16"/>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foot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0l</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inch</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0l</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scanf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"%d %d"</a:t>
            </a:r>
            <a:r>
              <a:rPr lang="en-US" altLang="zh-CN" sz="1600" dirty="0">
                <a:solidFill>
                  <a:srgbClr val="000000"/>
                </a:solidFill>
                <a:latin typeface="Menlo" panose="020B0609030804020204" pitchFamily="49" charset="0"/>
              </a:rPr>
              <a:t>, &amp;foot, &amp;inch);</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a:t>
            </a:r>
            <a:r>
              <a:rPr lang="zh-CN" altLang="en-US" sz="1600" dirty="0">
                <a:solidFill>
                  <a:srgbClr val="C41A16"/>
                </a:solidFill>
                <a:latin typeface="Menlo" panose="020B0609030804020204" pitchFamily="49" charset="0"/>
              </a:rPr>
              <a:t>身高是</a:t>
            </a:r>
            <a:r>
              <a:rPr lang="en-US" altLang="zh-CN" sz="1600" dirty="0">
                <a:solidFill>
                  <a:srgbClr val="C41A16"/>
                </a:solidFill>
                <a:latin typeface="Menlo" panose="020B0609030804020204" pitchFamily="49" charset="0"/>
              </a:rPr>
              <a:t>%f</a:t>
            </a:r>
            <a:r>
              <a:rPr lang="zh-CN" altLang="en-US" sz="1600" dirty="0">
                <a:solidFill>
                  <a:srgbClr val="C41A16"/>
                </a:solidFill>
                <a:latin typeface="Menlo" panose="020B0609030804020204" pitchFamily="49" charset="0"/>
              </a:rPr>
              <a:t>米。</a:t>
            </a:r>
            <a:r>
              <a:rPr lang="en-US" altLang="zh-CN" sz="1600" dirty="0">
                <a:solidFill>
                  <a:srgbClr val="C41A16"/>
                </a:solidFill>
                <a:latin typeface="Menlo" panose="020B0609030804020204" pitchFamily="49" charset="0"/>
              </a:rPr>
              <a:t>\n"</a:t>
            </a:r>
            <a:r>
              <a:rPr lang="en-US" altLang="zh-CN" sz="1600" dirty="0">
                <a:solidFill>
                  <a:srgbClr val="000000"/>
                </a:solidFill>
                <a:latin typeface="Menlo" panose="020B0609030804020204" pitchFamily="49" charset="0"/>
              </a:rPr>
              <a:t>,  (</a:t>
            </a:r>
            <a:r>
              <a:rPr lang="en-US" altLang="zh-CN" sz="1600" u="sng" dirty="0">
                <a:solidFill>
                  <a:srgbClr val="000000"/>
                </a:solidFill>
                <a:latin typeface="Menlo" panose="020B0609030804020204" pitchFamily="49" charset="0"/>
              </a:rPr>
              <a:t>(foot + inch / </a:t>
            </a:r>
            <a:r>
              <a:rPr lang="en-US" altLang="zh-CN" sz="1600" b="1" u="sng" dirty="0">
                <a:solidFill>
                  <a:srgbClr val="1C00CF"/>
                </a:solidFill>
                <a:latin typeface="Menlo" panose="020B0609030804020204" pitchFamily="49" charset="0"/>
              </a:rPr>
              <a:t>12.0</a:t>
            </a:r>
            <a:r>
              <a:rPr lang="en-US" altLang="zh-CN" sz="1600" u="sng" dirty="0">
                <a:solidFill>
                  <a:srgbClr val="000000"/>
                </a:solidFill>
                <a:latin typeface="Menlo" panose="020B0609030804020204" pitchFamily="49" charset="0"/>
              </a:rPr>
              <a:t>) * </a:t>
            </a:r>
            <a:r>
              <a:rPr lang="en-US" altLang="zh-CN" sz="1600" u="sng" dirty="0">
                <a:solidFill>
                  <a:srgbClr val="1C00CF"/>
                </a:solidFill>
                <a:latin typeface="Menlo" panose="020B0609030804020204" pitchFamily="49" charset="0"/>
              </a:rPr>
              <a:t>0.3048f</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return</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371" y="1348268"/>
            <a:ext cx="8403771" cy="3253015"/>
          </a:xfrm>
        </p:spPr>
        <p:txBody>
          <a:bodyPr/>
          <a:lstStyle/>
          <a:p>
            <a:pPr lvl="1"/>
            <a:endParaRPr lang="en-US" altLang="zh-CN" dirty="0"/>
          </a:p>
          <a:p>
            <a:endParaRPr lang="en-US" altLang="zh-CN" dirty="0"/>
          </a:p>
          <a:p>
            <a:r>
              <a:rPr lang="zh-CN" altLang="en-US" dirty="0">
                <a:solidFill>
                  <a:srgbClr val="0000FF"/>
                </a:solidFill>
              </a:rPr>
              <a:t>显式</a:t>
            </a:r>
            <a:r>
              <a:rPr lang="zh-CN" altLang="en-US" dirty="0"/>
              <a:t>类型转换（也叫</a:t>
            </a:r>
            <a:r>
              <a:rPr lang="zh-CN" altLang="en-US" dirty="0">
                <a:solidFill>
                  <a:srgbClr val="0000FF"/>
                </a:solidFill>
              </a:rPr>
              <a:t>强制</a:t>
            </a:r>
            <a:r>
              <a:rPr lang="zh-CN" altLang="en-US" dirty="0"/>
              <a:t>类型转换）运算符，可以将一个</a:t>
            </a:r>
            <a:r>
              <a:rPr lang="zh-CN" altLang="en-US" b="1" dirty="0">
                <a:solidFill>
                  <a:srgbClr val="0000FF"/>
                </a:solidFill>
              </a:rPr>
              <a:t>表达式</a:t>
            </a:r>
            <a:r>
              <a:rPr lang="zh-CN" altLang="en-US" dirty="0"/>
              <a:t>的值转换成所需类型</a:t>
            </a:r>
            <a:endParaRPr lang="en-US" altLang="zh-CN" dirty="0"/>
          </a:p>
          <a:p>
            <a:r>
              <a:rPr lang="zh-CN" altLang="en-US" dirty="0"/>
              <a:t>显式类型转换的目的是</a:t>
            </a:r>
            <a:r>
              <a:rPr lang="zh-CN" altLang="en-US" dirty="0">
                <a:solidFill>
                  <a:srgbClr val="0000FF"/>
                </a:solidFill>
              </a:rPr>
              <a:t>人为</a:t>
            </a:r>
            <a:r>
              <a:rPr lang="zh-CN" altLang="en-US" dirty="0"/>
              <a:t>进行类型</a:t>
            </a:r>
            <a:r>
              <a:rPr lang="zh-CN" altLang="en-US" dirty="0">
                <a:solidFill>
                  <a:srgbClr val="0000FF"/>
                </a:solidFill>
              </a:rPr>
              <a:t>转换</a:t>
            </a:r>
            <a:r>
              <a:rPr lang="zh-CN" altLang="en-US" dirty="0"/>
              <a:t>，使不同类型数据之间的运算进行下去。一般形式：</a:t>
            </a:r>
            <a:endParaRPr lang="en-US" altLang="zh-CN" dirty="0"/>
          </a:p>
          <a:p>
            <a:endParaRPr lang="zh-CN" altLang="en-US" dirty="0"/>
          </a:p>
        </p:txBody>
      </p:sp>
      <p:sp>
        <p:nvSpPr>
          <p:cNvPr id="2" name="Title 1"/>
          <p:cNvSpPr>
            <a:spLocks noGrp="1"/>
          </p:cNvSpPr>
          <p:nvPr>
            <p:ph type="title"/>
          </p:nvPr>
        </p:nvSpPr>
        <p:spPr/>
        <p:txBody>
          <a:bodyPr/>
          <a:lstStyle/>
          <a:p>
            <a:r>
              <a:rPr lang="en-US" altLang="zh-CN" dirty="0">
                <a:solidFill>
                  <a:prstClr val="white"/>
                </a:solidFill>
              </a:rPr>
              <a:t>1.2</a:t>
            </a:r>
            <a:r>
              <a:rPr lang="zh-CN" altLang="en-US" dirty="0">
                <a:solidFill>
                  <a:prstClr val="white"/>
                </a:solidFill>
              </a:rPr>
              <a:t> 类型转换运算符</a:t>
            </a:r>
            <a:r>
              <a:rPr lang="zh-CN" altLang="en-US" sz="2400" dirty="0">
                <a:solidFill>
                  <a:srgbClr val="FFFF00"/>
                </a:solidFill>
              </a:rPr>
              <a:t>：显式类型转换</a:t>
            </a:r>
            <a:endParaRPr lang="zh-CN" altLang="en-US" dirty="0"/>
          </a:p>
        </p:txBody>
      </p:sp>
      <p:sp>
        <p:nvSpPr>
          <p:cNvPr id="593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8E71CC41-B324-4C46-8D23-AC4220E53744}" type="slidenum">
              <a:rPr lang="en-US" altLang="zh-CN" sz="1200" b="0"/>
            </a:fld>
            <a:endParaRPr lang="en-US" altLang="zh-CN" sz="1200" b="0"/>
          </a:p>
        </p:txBody>
      </p:sp>
      <p:sp>
        <p:nvSpPr>
          <p:cNvPr id="5" name="Rectangle 4"/>
          <p:cNvSpPr/>
          <p:nvPr/>
        </p:nvSpPr>
        <p:spPr>
          <a:xfrm>
            <a:off x="2589193" y="4193992"/>
            <a:ext cx="2749471" cy="407291"/>
          </a:xfrm>
          <a:prstGeom prst="rect">
            <a:avLst/>
          </a:prstGeom>
        </p:spPr>
        <p:txBody>
          <a:bodyPr wrap="none">
            <a:spAutoFit/>
          </a:bodyPr>
          <a:lstStyle/>
          <a:p>
            <a:pPr lvl="0">
              <a:lnSpc>
                <a:spcPct val="110000"/>
              </a:lnSpc>
              <a:spcBef>
                <a:spcPts val="1000"/>
              </a:spcBef>
              <a:buClr>
                <a:prstClr val="black"/>
              </a:buClr>
            </a:pPr>
            <a:r>
              <a:rPr lang="zh-CN" altLang="en-US" sz="2000" dirty="0">
                <a:solidFill>
                  <a:prstClr val="black"/>
                </a:solidFill>
                <a:latin typeface="微软雅黑" panose="020B0503020204020204" pitchFamily="34" charset="-122"/>
                <a:ea typeface="微软雅黑" panose="020B0503020204020204" pitchFamily="34" charset="-122"/>
              </a:rPr>
              <a:t>（类型名）（表达式）</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6" name="Rectangle 5"/>
          <p:cNvSpPr/>
          <p:nvPr/>
        </p:nvSpPr>
        <p:spPr>
          <a:xfrm>
            <a:off x="1049007" y="4839318"/>
            <a:ext cx="7045986"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A0D91"/>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)(x</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y)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将</a:t>
            </a:r>
            <a:r>
              <a:rPr lang="en-US" altLang="zh-CN" dirty="0" err="1">
                <a:solidFill>
                  <a:srgbClr val="007400"/>
                </a:solidFill>
                <a:latin typeface="微软雅黑" panose="020B0503020204020204" pitchFamily="34" charset="-122"/>
                <a:ea typeface="微软雅黑" panose="020B0503020204020204" pitchFamily="34" charset="-122"/>
              </a:rPr>
              <a:t>x+y</a:t>
            </a:r>
            <a:r>
              <a:rPr lang="zh-CN" altLang="en-US" dirty="0">
                <a:solidFill>
                  <a:srgbClr val="007400"/>
                </a:solidFill>
                <a:latin typeface="微软雅黑" panose="020B0503020204020204" pitchFamily="34" charset="-122"/>
                <a:ea typeface="微软雅黑" panose="020B0503020204020204" pitchFamily="34" charset="-122"/>
              </a:rPr>
              <a:t>的</a:t>
            </a:r>
            <a:r>
              <a:rPr lang="zh-CN" altLang="en-US" b="1" dirty="0">
                <a:solidFill>
                  <a:srgbClr val="007400"/>
                </a:solidFill>
                <a:latin typeface="微软雅黑" panose="020B0503020204020204" pitchFamily="34" charset="-122"/>
                <a:ea typeface="微软雅黑" panose="020B0503020204020204" pitchFamily="34" charset="-122"/>
              </a:rPr>
              <a:t>结果</a:t>
            </a:r>
            <a:r>
              <a:rPr lang="zh-CN" altLang="en-US" dirty="0">
                <a:solidFill>
                  <a:srgbClr val="007400"/>
                </a:solidFill>
                <a:latin typeface="微软雅黑" panose="020B0503020204020204" pitchFamily="34" charset="-122"/>
                <a:ea typeface="微软雅黑" panose="020B0503020204020204" pitchFamily="34" charset="-122"/>
              </a:rPr>
              <a:t>转换成整型值</a:t>
            </a:r>
            <a:endParaRPr lang="zh-CN" altLang="en-US"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A0D91"/>
                </a:solidFill>
                <a:latin typeface="微软雅黑" panose="020B0503020204020204" pitchFamily="34" charset="-122"/>
                <a:ea typeface="微软雅黑" panose="020B0503020204020204" pitchFamily="34" charset="-122"/>
              </a:rPr>
              <a:t>float</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1C00CF"/>
                </a:solidFill>
                <a:latin typeface="微软雅黑" panose="020B0503020204020204" pitchFamily="34" charset="-122"/>
                <a:ea typeface="微软雅黑" panose="020B0503020204020204" pitchFamily="34" charset="-122"/>
              </a:rPr>
              <a:t>5</a:t>
            </a:r>
            <a:r>
              <a:rPr lang="zh-CN" altLang="en-US" dirty="0">
                <a:solidFill>
                  <a:srgbClr val="1C00CF"/>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1C00CF"/>
                </a:solidFill>
                <a:latin typeface="微软雅黑" panose="020B0503020204020204" pitchFamily="34" charset="-122"/>
                <a:ea typeface="微软雅黑" panose="020B0503020204020204" pitchFamily="34" charset="-122"/>
              </a:rPr>
              <a:t>3</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将</a:t>
            </a:r>
            <a:r>
              <a:rPr lang="en-US" altLang="zh-CN" dirty="0">
                <a:solidFill>
                  <a:srgbClr val="007400"/>
                </a:solidFill>
                <a:latin typeface="微软雅黑" panose="020B0503020204020204" pitchFamily="34" charset="-122"/>
                <a:ea typeface="微软雅黑" panose="020B0503020204020204" pitchFamily="34" charset="-122"/>
              </a:rPr>
              <a:t>5%3</a:t>
            </a:r>
            <a:r>
              <a:rPr lang="zh-CN" altLang="en-US" dirty="0">
                <a:solidFill>
                  <a:srgbClr val="007400"/>
                </a:solidFill>
                <a:latin typeface="微软雅黑" panose="020B0503020204020204" pitchFamily="34" charset="-122"/>
                <a:ea typeface="微软雅黑" panose="020B0503020204020204" pitchFamily="34" charset="-122"/>
              </a:rPr>
              <a:t>的</a:t>
            </a:r>
            <a:r>
              <a:rPr lang="zh-CN" altLang="en-US" b="1" dirty="0">
                <a:solidFill>
                  <a:srgbClr val="007400"/>
                </a:solidFill>
                <a:latin typeface="微软雅黑" panose="020B0503020204020204" pitchFamily="34" charset="-122"/>
                <a:ea typeface="微软雅黑" panose="020B0503020204020204" pitchFamily="34" charset="-122"/>
              </a:rPr>
              <a:t>结果</a:t>
            </a:r>
            <a:r>
              <a:rPr lang="zh-CN" altLang="en-US" dirty="0">
                <a:solidFill>
                  <a:srgbClr val="007400"/>
                </a:solidFill>
                <a:latin typeface="微软雅黑" panose="020B0503020204020204" pitchFamily="34" charset="-122"/>
                <a:ea typeface="微软雅黑" panose="020B0503020204020204" pitchFamily="34" charset="-122"/>
              </a:rPr>
              <a:t>转换成</a:t>
            </a:r>
            <a:r>
              <a:rPr lang="en-US" altLang="zh-CN" dirty="0">
                <a:solidFill>
                  <a:srgbClr val="007400"/>
                </a:solidFill>
                <a:latin typeface="微软雅黑" panose="020B0503020204020204" pitchFamily="34" charset="-122"/>
                <a:ea typeface="微软雅黑" panose="020B0503020204020204" pitchFamily="34" charset="-122"/>
              </a:rPr>
              <a:t>float</a:t>
            </a:r>
            <a:r>
              <a:rPr lang="zh-CN" altLang="en-US" dirty="0">
                <a:solidFill>
                  <a:srgbClr val="007400"/>
                </a:solidFill>
                <a:latin typeface="微软雅黑" panose="020B0503020204020204" pitchFamily="34" charset="-122"/>
                <a:ea typeface="微软雅黑" panose="020B0503020204020204" pitchFamily="34" charset="-122"/>
              </a:rPr>
              <a:t>型值</a:t>
            </a:r>
            <a:endParaRPr lang="en-US" altLang="zh-CN" dirty="0">
              <a:solidFill>
                <a:srgbClr val="0074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A0D91"/>
                </a:solidFill>
                <a:latin typeface="微软雅黑" panose="020B0503020204020204" pitchFamily="34" charset="-122"/>
                <a:ea typeface="微软雅黑" panose="020B0503020204020204" pitchFamily="34" charset="-122"/>
              </a:rPr>
              <a:t>double</a:t>
            </a:r>
            <a:r>
              <a:rPr lang="en-US" altLang="zh-CN" dirty="0">
                <a:solidFill>
                  <a:srgbClr val="000000"/>
                </a:solidFill>
                <a:latin typeface="微软雅黑" panose="020B0503020204020204" pitchFamily="34" charset="-122"/>
                <a:ea typeface="微软雅黑" panose="020B0503020204020204" pitchFamily="34" charset="-122"/>
              </a:rPr>
              <a:t>)a          </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a:t>
            </a:r>
            <a:r>
              <a:rPr lang="en-US" altLang="zh-CN" b="1" dirty="0">
                <a:solidFill>
                  <a:srgbClr val="0D13A9"/>
                </a:solidFill>
                <a:latin typeface="微软雅黑" panose="020B0503020204020204" pitchFamily="34" charset="-122"/>
                <a:ea typeface="微软雅黑" panose="020B0503020204020204" pitchFamily="34" charset="-122"/>
              </a:rPr>
              <a:t>a</a:t>
            </a:r>
            <a:r>
              <a:rPr lang="zh-CN" altLang="en-US" b="1" dirty="0">
                <a:solidFill>
                  <a:srgbClr val="0D13A9"/>
                </a:solidFill>
                <a:latin typeface="微软雅黑" panose="020B0503020204020204" pitchFamily="34" charset="-122"/>
                <a:ea typeface="微软雅黑" panose="020B0503020204020204" pitchFamily="34" charset="-122"/>
              </a:rPr>
              <a:t>的类型改变了么？</a:t>
            </a:r>
            <a:endParaRPr lang="zh-CN" altLang="en-US" b="1" dirty="0">
              <a:solidFill>
                <a:srgbClr val="0D13A9"/>
              </a:solidFill>
              <a:latin typeface="微软雅黑" panose="020B0503020204020204" pitchFamily="34" charset="-122"/>
              <a:ea typeface="微软雅黑" panose="020B0503020204020204" pitchFamily="34" charset="-122"/>
            </a:endParaRPr>
          </a:p>
        </p:txBody>
      </p:sp>
      <p:graphicFrame>
        <p:nvGraphicFramePr>
          <p:cNvPr id="9" name="Content Placeholder 7"/>
          <p:cNvGraphicFramePr/>
          <p:nvPr/>
        </p:nvGraphicFramePr>
        <p:xfrm>
          <a:off x="377825" y="1347788"/>
          <a:ext cx="8402640" cy="741680"/>
        </p:xfrm>
        <a:graphic>
          <a:graphicData uri="http://schemas.openxmlformats.org/drawingml/2006/table">
            <a:tbl>
              <a:tblPr firstRow="1" bandRow="1">
                <a:tableStyleId>{5C22544A-7EE6-4342-B048-85BDC9FD1C3A}</a:tableStyleId>
              </a:tblPr>
              <a:tblGrid>
                <a:gridCol w="1120775"/>
                <a:gridCol w="2240281"/>
                <a:gridCol w="1680528"/>
                <a:gridCol w="1680528"/>
                <a:gridCol w="1680528"/>
              </a:tblGrid>
              <a:tr h="370840">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运算符</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功能</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目</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结合律</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用法</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dirty="0">
                          <a:latin typeface="SegoeUI"/>
                        </a:rPr>
                        <a:t>(</a:t>
                      </a:r>
                      <a:r>
                        <a:rPr lang="en-US" altLang="zh-CN" dirty="0">
                          <a:latin typeface="+mj-lt"/>
                        </a:rPr>
                        <a:t>type</a:t>
                      </a:r>
                      <a:r>
                        <a:rPr lang="en-US" altLang="zh-CN" dirty="0">
                          <a:latin typeface="SegoeUI"/>
                        </a:rPr>
                        <a:t>)</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zh-CN" altLang="en-US" dirty="0">
                          <a:latin typeface="黑体" panose="02010609060101010101" pitchFamily="49" charset="-122"/>
                          <a:ea typeface="黑体" panose="02010609060101010101" pitchFamily="49" charset="-122"/>
                        </a:rPr>
                        <a:t>显式类型转换</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dirty="0">
                          <a:latin typeface="黑体" panose="02010609060101010101" pitchFamily="49" charset="-122"/>
                          <a:ea typeface="黑体" panose="02010609060101010101" pitchFamily="49" charset="-122"/>
                        </a:rPr>
                        <a:t>单目</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dirty="0">
                          <a:latin typeface="黑体" panose="02010609060101010101" pitchFamily="49" charset="-122"/>
                          <a:ea typeface="黑体" panose="02010609060101010101" pitchFamily="49" charset="-122"/>
                        </a:rPr>
                        <a:t>自右向左 </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en-US" altLang="zh-CN" dirty="0">
                          <a:latin typeface="+mj-lt"/>
                        </a:rPr>
                        <a:t>(type) expr</a:t>
                      </a:r>
                      <a:endParaRPr lang="zh-CN" altLang="en-US" sz="1800" b="0" kern="1200" dirty="0">
                        <a:solidFill>
                          <a:schemeClr val="tx1"/>
                        </a:solidFill>
                        <a:latin typeface="+mj-lt"/>
                        <a:ea typeface="微软雅黑" panose="020B0503020204020204" pitchFamily="34" charset="-122"/>
                        <a:cs typeface="+mn-cs"/>
                      </a:endParaRPr>
                    </a:p>
                  </a:txBody>
                  <a:tcPr/>
                </a:tc>
              </a:tr>
            </a:tbl>
          </a:graphicData>
        </a:graphic>
      </p:graphicFrame>
      <p:sp>
        <p:nvSpPr>
          <p:cNvPr id="4" name="Date Placeholder 3"/>
          <p:cNvSpPr>
            <a:spLocks noGrp="1"/>
          </p:cNvSpPr>
          <p:nvPr>
            <p:ph type="dt" sz="half" idx="10"/>
          </p:nvPr>
        </p:nvSpPr>
        <p:spPr/>
        <p:txBody>
          <a:bodyPr/>
          <a:lstStyle/>
          <a:p>
            <a:fld id="{75DA2C50-F1A9-4292-967C-0E5FBE4F411B}" type="datetime1">
              <a:rPr lang="zh-CN" altLang="en-US" smtClean="0"/>
            </a:fld>
            <a:endParaRPr lang="zh-CN" altLang="en-US"/>
          </a:p>
        </p:txBody>
      </p:sp>
      <p:sp>
        <p:nvSpPr>
          <p:cNvPr id="7" name="Footer Placeholder 6"/>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8" name="矩形 7"/>
          <p:cNvSpPr/>
          <p:nvPr/>
        </p:nvSpPr>
        <p:spPr>
          <a:xfrm>
            <a:off x="940236" y="5789884"/>
            <a:ext cx="7263527" cy="461665"/>
          </a:xfrm>
          <a:prstGeom prst="rect">
            <a:avLst/>
          </a:prstGeom>
        </p:spPr>
        <p:txBody>
          <a:bodyPr wrap="none">
            <a:spAutoFit/>
          </a:bodyPr>
          <a:lstStyle/>
          <a:p>
            <a:r>
              <a:rPr lang="zh-CN" altLang="en-US" sz="2400" b="1" dirty="0">
                <a:solidFill>
                  <a:srgbClr val="C00000"/>
                </a:solidFill>
                <a:latin typeface="微软雅黑" panose="020B0503020204020204" pitchFamily="34" charset="-122"/>
                <a:ea typeface="微软雅黑" panose="020B0503020204020204" pitchFamily="34" charset="-122"/>
              </a:rPr>
              <a:t>变量的类型不可改变，类型转换表达式的值是新类型</a:t>
            </a:r>
            <a:endParaRPr lang="zh-CN" altLang="en-US" sz="2400" dirty="0">
              <a:solidFill>
                <a:srgbClr val="C00000"/>
              </a:solidFill>
            </a:endParaRPr>
          </a:p>
        </p:txBody>
      </p:sp>
      <p:sp>
        <p:nvSpPr>
          <p:cNvPr id="10" name="矩形 9"/>
          <p:cNvSpPr/>
          <p:nvPr/>
        </p:nvSpPr>
        <p:spPr>
          <a:xfrm>
            <a:off x="5063309" y="4041014"/>
            <a:ext cx="4572000" cy="738664"/>
          </a:xfrm>
          <a:prstGeom prst="rect">
            <a:avLst/>
          </a:prstGeom>
        </p:spPr>
        <p:txBody>
          <a:bodyPr>
            <a:spAutoFit/>
          </a:bodyPr>
          <a:lstStyle/>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char</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ch</a:t>
            </a:r>
            <a:r>
              <a:rPr lang="en-US" altLang="zh-CN" sz="1400" dirty="0">
                <a:solidFill>
                  <a:srgbClr val="000000"/>
                </a:solidFill>
                <a:latin typeface="Menlo" panose="020B0609030804020204" pitchFamily="49" charset="0"/>
              </a:rPr>
              <a:t> = </a:t>
            </a:r>
            <a:r>
              <a:rPr lang="en-US" altLang="zh-CN" sz="1400" dirty="0">
                <a:solidFill>
                  <a:srgbClr val="1C00CF"/>
                </a:solidFill>
                <a:latin typeface="Menlo" panose="020B0609030804020204" pitchFamily="49" charset="0"/>
              </a:rPr>
              <a:t>'c'</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en-US" altLang="zh-CN" sz="1400" dirty="0" err="1">
                <a:solidFill>
                  <a:srgbClr val="C41A16"/>
                </a:solidFill>
                <a:latin typeface="Menlo" panose="020B0609030804020204" pitchFamily="49" charset="0"/>
              </a:rPr>
              <a:t>lu</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sizeof</a:t>
            </a:r>
            <a:r>
              <a:rPr lang="en-US" altLang="zh-CN" sz="1400" dirty="0">
                <a:solidFill>
                  <a:srgbClr val="000000"/>
                </a:solidFill>
                <a:latin typeface="Menlo" panose="020B0609030804020204" pitchFamily="49" charset="0"/>
              </a:rPr>
              <a:t>((</a:t>
            </a:r>
            <a:r>
              <a:rPr lang="en-US" altLang="zh-CN" sz="1400" dirty="0">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a:t>
            </a:r>
            <a:r>
              <a:rPr lang="en-US" altLang="zh-CN" sz="1400" dirty="0" err="1">
                <a:solidFill>
                  <a:srgbClr val="000000"/>
                </a:solidFill>
                <a:latin typeface="Menlo" panose="020B0609030804020204" pitchFamily="49" charset="0"/>
              </a:rPr>
              <a:t>ch</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en-US" altLang="zh-CN" sz="1400" dirty="0" err="1">
                <a:solidFill>
                  <a:srgbClr val="C41A16"/>
                </a:solidFill>
                <a:latin typeface="Menlo" panose="020B0609030804020204" pitchFamily="49" charset="0"/>
              </a:rPr>
              <a:t>lu</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sizeof</a:t>
            </a:r>
            <a:r>
              <a:rPr lang="en-US" altLang="zh-CN" sz="1400" dirty="0">
                <a:solidFill>
                  <a:srgbClr val="000000"/>
                </a:solidFill>
                <a:latin typeface="Menlo" panose="020B0609030804020204" pitchFamily="49" charset="0"/>
              </a:rPr>
              <a:t>(</a:t>
            </a:r>
            <a:r>
              <a:rPr lang="en-US" altLang="zh-CN" sz="1400" dirty="0" err="1">
                <a:solidFill>
                  <a:srgbClr val="000000"/>
                </a:solidFill>
                <a:latin typeface="Menlo" panose="020B0609030804020204" pitchFamily="49" charset="0"/>
              </a:rPr>
              <a:t>ch</a:t>
            </a:r>
            <a:r>
              <a:rPr lang="en-US" altLang="zh-CN" sz="1400" dirty="0">
                <a:solidFill>
                  <a:srgbClr val="000000"/>
                </a:solidFill>
                <a:latin typeface="Menlo" panose="020B0609030804020204" pitchFamily="49" charset="0"/>
              </a:rPr>
              <a:t>));</a:t>
            </a:r>
            <a:endParaRPr lang="en-US" altLang="zh-CN" sz="1400" dirty="0">
              <a:solidFill>
                <a:srgbClr val="000000"/>
              </a:solidFill>
              <a:effectLst/>
              <a:latin typeface="Menlo" panose="020B0609030804020204" pitchFamily="49" charset="0"/>
            </a:endParaRPr>
          </a:p>
        </p:txBody>
      </p:sp>
      <p:cxnSp>
        <p:nvCxnSpPr>
          <p:cNvPr id="12" name="直线箭头连接符 11"/>
          <p:cNvCxnSpPr/>
          <p:nvPr/>
        </p:nvCxnSpPr>
        <p:spPr>
          <a:xfrm flipH="1" flipV="1">
            <a:off x="7635240" y="4839318"/>
            <a:ext cx="71013" cy="93440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a:t>显式类型转换运算符的算子可以是任意类型的常量、变量或表达式。如果是</a:t>
            </a:r>
            <a:r>
              <a:rPr lang="zh-CN" altLang="en-US" b="1" dirty="0">
                <a:solidFill>
                  <a:srgbClr val="C00000"/>
                </a:solidFill>
              </a:rPr>
              <a:t>表达式一般用圆括号将其明确</a:t>
            </a:r>
            <a:r>
              <a:rPr lang="zh-CN" altLang="en-US" dirty="0"/>
              <a:t>，否则容易发生歧义。</a:t>
            </a:r>
            <a:endParaRPr lang="en-US" altLang="zh-CN" dirty="0"/>
          </a:p>
          <a:p>
            <a:pPr lvl="1"/>
            <a:endParaRPr lang="en-US" altLang="zh-CN" dirty="0"/>
          </a:p>
          <a:p>
            <a:pPr lvl="1"/>
            <a:endParaRPr lang="en-US" altLang="zh-CN" dirty="0"/>
          </a:p>
          <a:p>
            <a:r>
              <a:rPr lang="zh-CN" altLang="en-US" dirty="0"/>
              <a:t>显式类型转换后会产生一个指定类型的</a:t>
            </a:r>
            <a:r>
              <a:rPr lang="zh-CN" altLang="en-US" b="1" dirty="0">
                <a:solidFill>
                  <a:srgbClr val="C00000"/>
                </a:solidFill>
              </a:rPr>
              <a:t>临时数据</a:t>
            </a:r>
            <a:r>
              <a:rPr lang="zh-CN" altLang="en-US" dirty="0"/>
              <a:t>对象继续参与运算，但</a:t>
            </a:r>
            <a:r>
              <a:rPr lang="en-US" altLang="zh-CN" dirty="0"/>
              <a:t>expr</a:t>
            </a:r>
            <a:r>
              <a:rPr lang="zh-CN" altLang="en-US" dirty="0"/>
              <a:t>中</a:t>
            </a:r>
            <a:r>
              <a:rPr lang="zh-CN" altLang="en-US" b="1" dirty="0">
                <a:solidFill>
                  <a:srgbClr val="C00000"/>
                </a:solidFill>
              </a:rPr>
              <a:t>原有类型和数据值不会改变</a:t>
            </a:r>
            <a:r>
              <a:rPr lang="zh-CN" altLang="en-US" dirty="0"/>
              <a:t>。</a:t>
            </a:r>
            <a:endParaRPr lang="zh-CN" altLang="en-US" dirty="0"/>
          </a:p>
        </p:txBody>
      </p:sp>
      <p:sp>
        <p:nvSpPr>
          <p:cNvPr id="4" name="Date Placeholder 3"/>
          <p:cNvSpPr>
            <a:spLocks noGrp="1"/>
          </p:cNvSpPr>
          <p:nvPr>
            <p:ph type="dt" sz="half" idx="10"/>
          </p:nvPr>
        </p:nvSpPr>
        <p:spPr/>
        <p:txBody>
          <a:bodyPr/>
          <a:lstStyle/>
          <a:p>
            <a:fld id="{0871A24E-C5E2-4CDC-A3E5-CF393A7946EE}"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9" name="Rectangle 8"/>
          <p:cNvSpPr/>
          <p:nvPr/>
        </p:nvSpPr>
        <p:spPr>
          <a:xfrm>
            <a:off x="1470561" y="2696948"/>
            <a:ext cx="5042206" cy="646331"/>
          </a:xfrm>
          <a:prstGeom prst="rect">
            <a:avLst/>
          </a:prstGeom>
        </p:spPr>
        <p:txBody>
          <a:bodyPr wrap="square">
            <a:spAutoFit/>
          </a:bodyPr>
          <a:lstStyle/>
          <a:p>
            <a:r>
              <a:rPr lang="en-US" altLang="zh-CN" dirty="0">
                <a:solidFill>
                  <a:srgbClr val="000000"/>
                </a:solidFill>
                <a:latin typeface="Menlo" panose="020B0609030804020204" pitchFamily="49" charset="0"/>
              </a:rPr>
              <a:t>(</a:t>
            </a:r>
            <a:r>
              <a:rPr lang="en-US" altLang="zh-CN" dirty="0">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)x + y       </a:t>
            </a:r>
            <a:r>
              <a:rPr lang="en-US" altLang="zh-CN" dirty="0">
                <a:solidFill>
                  <a:srgbClr val="007400"/>
                </a:solidFill>
                <a:latin typeface="微软雅黑" panose="020B0503020204020204" pitchFamily="34" charset="-122"/>
                <a:ea typeface="微软雅黑" panose="020B0503020204020204" pitchFamily="34" charset="-122"/>
              </a:rPr>
              <a:t>//x</a:t>
            </a:r>
            <a:r>
              <a:rPr lang="zh-CN" altLang="en-US" dirty="0">
                <a:solidFill>
                  <a:srgbClr val="007400"/>
                </a:solidFill>
                <a:latin typeface="微软雅黑" panose="020B0503020204020204" pitchFamily="34" charset="-122"/>
                <a:ea typeface="微软雅黑" panose="020B0503020204020204" pitchFamily="34" charset="-122"/>
              </a:rPr>
              <a:t>是算子</a:t>
            </a:r>
            <a:endParaRPr lang="en-US" altLang="zh-CN" dirty="0">
              <a:solidFill>
                <a:srgbClr val="0074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Menlo" panose="020B0609030804020204" pitchFamily="49" charset="0"/>
              </a:rPr>
              <a:t>(</a:t>
            </a:r>
            <a:r>
              <a:rPr lang="en-US" altLang="zh-CN" dirty="0">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)(x + y)     </a:t>
            </a:r>
            <a:r>
              <a:rPr lang="en-US" altLang="zh-CN" dirty="0">
                <a:solidFill>
                  <a:srgbClr val="007400"/>
                </a:solidFill>
                <a:latin typeface="微软雅黑" panose="020B0503020204020204" pitchFamily="34" charset="-122"/>
                <a:ea typeface="微软雅黑" panose="020B0503020204020204" pitchFamily="34" charset="-122"/>
              </a:rPr>
              <a:t>//</a:t>
            </a:r>
            <a:r>
              <a:rPr lang="en-US" altLang="zh-CN" dirty="0" err="1">
                <a:solidFill>
                  <a:srgbClr val="007400"/>
                </a:solidFill>
                <a:latin typeface="微软雅黑" panose="020B0503020204020204" pitchFamily="34" charset="-122"/>
                <a:ea typeface="微软雅黑" panose="020B0503020204020204" pitchFamily="34" charset="-122"/>
              </a:rPr>
              <a:t>x+y</a:t>
            </a:r>
            <a:r>
              <a:rPr lang="zh-CN" altLang="en-US" dirty="0">
                <a:solidFill>
                  <a:srgbClr val="007400"/>
                </a:solidFill>
                <a:latin typeface="微软雅黑" panose="020B0503020204020204" pitchFamily="34" charset="-122"/>
                <a:ea typeface="微软雅黑" panose="020B0503020204020204" pitchFamily="34" charset="-122"/>
              </a:rPr>
              <a:t>是算子</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1" name="Rectangle 10"/>
          <p:cNvSpPr/>
          <p:nvPr/>
        </p:nvSpPr>
        <p:spPr>
          <a:xfrm>
            <a:off x="968189" y="4698730"/>
            <a:ext cx="7696548" cy="369332"/>
          </a:xfrm>
          <a:prstGeom prst="rect">
            <a:avLst/>
          </a:prstGeom>
        </p:spPr>
        <p:txBody>
          <a:bodyPr wrap="square">
            <a:spAutoFit/>
          </a:bodyPr>
          <a:lstStyle/>
          <a:p>
            <a:r>
              <a:rPr lang="en-US" altLang="zh-CN" dirty="0">
                <a:solidFill>
                  <a:srgbClr val="000000"/>
                </a:solidFill>
                <a:latin typeface="Menlo" panose="020B0609030804020204" pitchFamily="49" charset="0"/>
              </a:rPr>
              <a:t>(</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)x % </a:t>
            </a:r>
            <a:r>
              <a:rPr lang="en-US" altLang="zh-CN" dirty="0">
                <a:solidFill>
                  <a:srgbClr val="1C00CF"/>
                </a:solidFill>
                <a:latin typeface="Menlo" panose="020B0609030804020204" pitchFamily="49" charset="0"/>
              </a:rPr>
              <a:t>3</a:t>
            </a:r>
            <a:r>
              <a:rPr lang="zh-CN" altLang="en-US" dirty="0">
                <a:solidFill>
                  <a:srgbClr val="000000"/>
                </a:solidFill>
                <a:latin typeface="Menlo" panose="020B0609030804020204" pitchFamily="49" charset="0"/>
              </a:rPr>
              <a:t> </a:t>
            </a:r>
            <a:r>
              <a:rPr lang="en-US" altLang="zh-CN" dirty="0">
                <a:solidFill>
                  <a:srgbClr val="008100"/>
                </a:solidFill>
                <a:latin typeface="+mj-lt"/>
                <a:ea typeface="微软雅黑" panose="020B0503020204020204" pitchFamily="34" charset="-122"/>
              </a:rPr>
              <a:t>//x</a:t>
            </a:r>
            <a:r>
              <a:rPr lang="zh-CN" altLang="en-US" dirty="0">
                <a:solidFill>
                  <a:srgbClr val="008100"/>
                </a:solidFill>
                <a:latin typeface="+mj-lt"/>
                <a:ea typeface="微软雅黑" panose="020B0503020204020204" pitchFamily="34" charset="-122"/>
              </a:rPr>
              <a:t>的类型和数据值不变，取模表达式使用转换成</a:t>
            </a:r>
            <a:r>
              <a:rPr lang="en-US" altLang="zh-CN" dirty="0" err="1">
                <a:solidFill>
                  <a:srgbClr val="008100"/>
                </a:solidFill>
                <a:latin typeface="+mj-lt"/>
                <a:ea typeface="微软雅黑" panose="020B0503020204020204" pitchFamily="34" charset="-122"/>
              </a:rPr>
              <a:t>int</a:t>
            </a:r>
            <a:r>
              <a:rPr lang="zh-CN" altLang="en-US" dirty="0">
                <a:solidFill>
                  <a:srgbClr val="008100"/>
                </a:solidFill>
                <a:latin typeface="+mj-lt"/>
                <a:ea typeface="微软雅黑" panose="020B0503020204020204" pitchFamily="34" charset="-122"/>
              </a:rPr>
              <a:t>后的</a:t>
            </a:r>
            <a:r>
              <a:rPr lang="en-US" altLang="zh-CN" dirty="0">
                <a:solidFill>
                  <a:srgbClr val="008100"/>
                </a:solidFill>
                <a:latin typeface="+mj-lt"/>
                <a:ea typeface="微软雅黑" panose="020B0503020204020204" pitchFamily="34" charset="-122"/>
              </a:rPr>
              <a:t>x</a:t>
            </a:r>
            <a:r>
              <a:rPr lang="zh-CN" altLang="en-US" dirty="0">
                <a:solidFill>
                  <a:srgbClr val="008100"/>
                </a:solidFill>
                <a:latin typeface="+mj-lt"/>
                <a:ea typeface="微软雅黑" panose="020B0503020204020204" pitchFamily="34" charset="-122"/>
              </a:rPr>
              <a:t>值</a:t>
            </a:r>
            <a:endParaRPr lang="zh-CN" altLang="en-US" dirty="0">
              <a:latin typeface="+mj-lt"/>
              <a:ea typeface="微软雅黑" panose="020B0503020204020204" pitchFamily="34" charset="-122"/>
            </a:endParaRPr>
          </a:p>
        </p:txBody>
      </p:sp>
      <p:sp>
        <p:nvSpPr>
          <p:cNvPr id="7" name="Title 6"/>
          <p:cNvSpPr>
            <a:spLocks noGrp="1"/>
          </p:cNvSpPr>
          <p:nvPr>
            <p:ph type="title"/>
          </p:nvPr>
        </p:nvSpPr>
        <p:spPr/>
        <p:txBody>
          <a:bodyPr/>
          <a:lstStyle/>
          <a:p>
            <a:r>
              <a:rPr lang="en-US" altLang="zh-CN" dirty="0">
                <a:solidFill>
                  <a:prstClr val="white"/>
                </a:solidFill>
              </a:rPr>
              <a:t>1.2</a:t>
            </a:r>
            <a:r>
              <a:rPr lang="zh-CN" altLang="en-US" dirty="0">
                <a:solidFill>
                  <a:prstClr val="white"/>
                </a:solidFill>
              </a:rPr>
              <a:t> 类型转换运算符</a:t>
            </a:r>
            <a:r>
              <a:rPr lang="zh-CN" altLang="en-US" sz="2400" dirty="0">
                <a:solidFill>
                  <a:srgbClr val="FFFF00"/>
                </a:solidFill>
              </a:rPr>
              <a:t>：显式类型转换</a:t>
            </a:r>
            <a:endParaRPr lang="zh-CN" altLang="en-US" dirty="0"/>
          </a:p>
        </p:txBody>
      </p:sp>
      <p:sp>
        <p:nvSpPr>
          <p:cNvPr id="3" name="Rectangle 2"/>
          <p:cNvSpPr/>
          <p:nvPr/>
        </p:nvSpPr>
        <p:spPr>
          <a:xfrm>
            <a:off x="968189" y="5342128"/>
            <a:ext cx="7834208" cy="646331"/>
          </a:xfrm>
          <a:prstGeom prst="rect">
            <a:avLst/>
          </a:prstGeom>
          <a:solidFill>
            <a:srgbClr val="FFC000"/>
          </a:solidFill>
        </p:spPr>
        <p:txBody>
          <a:bodyPr wrap="square">
            <a:spAutoFit/>
          </a:bodyPr>
          <a:lstStyle/>
          <a:p>
            <a:pPr marL="285750" indent="-285750">
              <a:buFont typeface="Arial" panose="020B0604020202020204" pitchFamily="34" charset="0"/>
              <a:buChar char="•"/>
            </a:pPr>
            <a:r>
              <a:rPr lang="zh-CN" altLang="en-US" dirty="0">
                <a:solidFill>
                  <a:srgbClr val="FF0000"/>
                </a:solidFill>
                <a:latin typeface="黑体" panose="02010609060101010101" pitchFamily="49" charset="-122"/>
                <a:ea typeface="黑体" panose="02010609060101010101" pitchFamily="49" charset="-122"/>
              </a:rPr>
              <a:t>不能进行自动类型转换时，或在程序中要指定数据类型时</a:t>
            </a:r>
            <a:endParaRPr lang="en-US" altLang="zh-CN" dirty="0">
              <a:solidFill>
                <a:srgbClr val="FF0000"/>
              </a:solidFill>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a:solidFill>
                  <a:srgbClr val="FF0000"/>
                </a:solidFill>
                <a:latin typeface="黑体" panose="02010609060101010101" pitchFamily="49" charset="-122"/>
                <a:ea typeface="黑体" panose="02010609060101010101" pitchFamily="49" charset="-122"/>
              </a:rPr>
              <a:t>设计程序时尽量设计好数据类型及其表达式，以减少不必要的类型转换</a:t>
            </a:r>
            <a:endParaRPr lang="zh-CN"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solidFill>
                  <a:srgbClr val="0000FF"/>
                </a:solidFill>
              </a:rPr>
              <a:t>隐式</a:t>
            </a:r>
            <a:r>
              <a:rPr lang="zh-CN" altLang="en-US" dirty="0"/>
              <a:t>类型转换（</a:t>
            </a:r>
            <a:r>
              <a:rPr lang="en-US" altLang="zh-CN" dirty="0"/>
              <a:t>implicit type conversion</a:t>
            </a:r>
            <a:r>
              <a:rPr lang="zh-CN" altLang="en-US" dirty="0"/>
              <a:t>）又称</a:t>
            </a:r>
            <a:r>
              <a:rPr lang="zh-CN" altLang="en-US" dirty="0">
                <a:solidFill>
                  <a:srgbClr val="0000FF"/>
                </a:solidFill>
              </a:rPr>
              <a:t>自动</a:t>
            </a:r>
            <a:r>
              <a:rPr lang="zh-CN" altLang="en-US" dirty="0"/>
              <a:t>类型转换，由</a:t>
            </a:r>
            <a:r>
              <a:rPr lang="zh-CN" altLang="en-US" dirty="0">
                <a:solidFill>
                  <a:srgbClr val="0000FF"/>
                </a:solidFill>
              </a:rPr>
              <a:t>编译器自动进行</a:t>
            </a:r>
            <a:r>
              <a:rPr lang="zh-CN" altLang="en-US" dirty="0"/>
              <a:t>。</a:t>
            </a:r>
            <a:endParaRPr lang="en-US" altLang="zh-CN" dirty="0"/>
          </a:p>
          <a:p>
            <a:r>
              <a:rPr lang="zh-CN" altLang="en-US" dirty="0"/>
              <a:t>编译器根据需要，在</a:t>
            </a:r>
            <a:r>
              <a:rPr lang="zh-CN" altLang="en-US" dirty="0">
                <a:solidFill>
                  <a:srgbClr val="0000FF"/>
                </a:solidFill>
              </a:rPr>
              <a:t>赋值</a:t>
            </a:r>
            <a:r>
              <a:rPr lang="zh-CN" altLang="en-US" dirty="0"/>
              <a:t>、</a:t>
            </a:r>
            <a:r>
              <a:rPr lang="zh-CN" altLang="en-US" dirty="0">
                <a:solidFill>
                  <a:srgbClr val="0000FF"/>
                </a:solidFill>
              </a:rPr>
              <a:t>函数调用</a:t>
            </a:r>
            <a:r>
              <a:rPr lang="zh-CN" altLang="en-US" dirty="0"/>
              <a:t>、</a:t>
            </a:r>
            <a:r>
              <a:rPr lang="zh-CN" altLang="en-US" dirty="0">
                <a:solidFill>
                  <a:srgbClr val="0000FF"/>
                </a:solidFill>
              </a:rPr>
              <a:t>算术运算</a:t>
            </a:r>
            <a:r>
              <a:rPr lang="zh-CN" altLang="en-US" dirty="0"/>
              <a:t>过程中将一种数据类型的数据自动转换成另一种数据类型的数据。</a:t>
            </a:r>
            <a:endParaRPr lang="en-US" altLang="zh-CN" dirty="0"/>
          </a:p>
          <a:p>
            <a:pPr lvl="1"/>
            <a:r>
              <a:rPr lang="zh-CN" altLang="en-US" dirty="0"/>
              <a:t>用表达式初始化变量时，或赋值给变量时，该表达式被转换为该变量的数据类型。如：</a:t>
            </a:r>
            <a:endParaRPr lang="en-US" altLang="zh-CN" dirty="0"/>
          </a:p>
          <a:p>
            <a:pPr marL="457200" lvl="1" indent="0">
              <a:buNone/>
            </a:pPr>
            <a:endParaRPr lang="en-US" altLang="zh-CN" dirty="0"/>
          </a:p>
          <a:p>
            <a:pPr lvl="1"/>
            <a:r>
              <a:rPr lang="zh-CN" altLang="en-US" dirty="0"/>
              <a:t>调用函数的实参被转换为函数形参的数据类型。如：</a:t>
            </a:r>
            <a:endParaRPr lang="en-US" altLang="zh-CN" dirty="0"/>
          </a:p>
        </p:txBody>
      </p:sp>
      <p:sp>
        <p:nvSpPr>
          <p:cNvPr id="3" name="Title 2"/>
          <p:cNvSpPr>
            <a:spLocks noGrp="1"/>
          </p:cNvSpPr>
          <p:nvPr>
            <p:ph type="title"/>
          </p:nvPr>
        </p:nvSpPr>
        <p:spPr/>
        <p:txBody>
          <a:bodyPr/>
          <a:lstStyle/>
          <a:p>
            <a:r>
              <a:rPr lang="en-US" altLang="zh-CN" dirty="0">
                <a:solidFill>
                  <a:prstClr val="white"/>
                </a:solidFill>
              </a:rPr>
              <a:t>1.2</a:t>
            </a:r>
            <a:r>
              <a:rPr lang="zh-CN" altLang="en-US" dirty="0">
                <a:solidFill>
                  <a:prstClr val="white"/>
                </a:solidFill>
              </a:rPr>
              <a:t> </a:t>
            </a:r>
            <a:r>
              <a:rPr lang="zh-CN" altLang="en-US" dirty="0"/>
              <a:t>类型转换运算符</a:t>
            </a:r>
            <a:r>
              <a:rPr lang="zh-CN" altLang="en-US" sz="2400" dirty="0">
                <a:solidFill>
                  <a:srgbClr val="FFFF00"/>
                </a:solidFill>
              </a:rPr>
              <a:t>：隐式类型转换</a:t>
            </a:r>
            <a:endParaRPr lang="zh-CN" altLang="en-US" sz="2400" dirty="0">
              <a:solidFill>
                <a:srgbClr val="FFFF00"/>
              </a:solidFill>
            </a:endParaRPr>
          </a:p>
        </p:txBody>
      </p:sp>
      <p:sp>
        <p:nvSpPr>
          <p:cNvPr id="4" name="Date Placeholder 3"/>
          <p:cNvSpPr>
            <a:spLocks noGrp="1"/>
          </p:cNvSpPr>
          <p:nvPr>
            <p:ph type="dt" sz="half" idx="10"/>
          </p:nvPr>
        </p:nvSpPr>
        <p:spPr/>
        <p:txBody>
          <a:bodyPr/>
          <a:lstStyle/>
          <a:p>
            <a:fld id="{71E53673-D063-40C4-8D15-60605BA3C495}"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1315946" y="3841219"/>
            <a:ext cx="5554554" cy="646331"/>
          </a:xfrm>
          <a:prstGeom prst="rect">
            <a:avLst/>
          </a:prstGeom>
        </p:spPr>
        <p:txBody>
          <a:bodyPr wrap="square">
            <a:spAutoFit/>
          </a:bodyPr>
          <a:lstStyle/>
          <a:p>
            <a:r>
              <a:rPr lang="en-US" altLang="zh-CN" dirty="0" err="1">
                <a:solidFill>
                  <a:srgbClr val="AA0D91"/>
                </a:solidFill>
                <a:latin typeface="Menlo" panose="020B0609030804020204" pitchFamily="49" charset="0"/>
              </a:rPr>
              <a:t>int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x = </a:t>
            </a:r>
            <a:r>
              <a:rPr lang="en-US" altLang="zh-CN" dirty="0">
                <a:solidFill>
                  <a:srgbClr val="1C00CF"/>
                </a:solidFill>
                <a:latin typeface="Menlo" panose="020B0609030804020204" pitchFamily="49" charset="0"/>
              </a:rPr>
              <a:t>3.1415926l</a:t>
            </a:r>
            <a:r>
              <a:rPr lang="en-US" altLang="zh-CN"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发生隐式类型转换</a:t>
            </a:r>
            <a:endParaRPr lang="zh-CN" altLang="en-US" dirty="0">
              <a:solidFill>
                <a:srgbClr val="000000"/>
              </a:solidFill>
              <a:latin typeface="微软雅黑" panose="020B0503020204020204" pitchFamily="34" charset="-122"/>
              <a:ea typeface="微软雅黑" panose="020B0503020204020204" pitchFamily="34" charset="-122"/>
            </a:endParaRPr>
          </a:p>
          <a:p>
            <a:r>
              <a:rPr lang="en-US" altLang="zh-CN" dirty="0">
                <a:solidFill>
                  <a:srgbClr val="000000"/>
                </a:solidFill>
                <a:latin typeface="Menlo" panose="020B0609030804020204" pitchFamily="49" charset="0"/>
              </a:rPr>
              <a:t>x = </a:t>
            </a:r>
            <a:r>
              <a:rPr lang="en-US" altLang="zh-CN" dirty="0">
                <a:solidFill>
                  <a:srgbClr val="1C00CF"/>
                </a:solidFill>
                <a:latin typeface="Menlo" panose="020B0609030804020204" pitchFamily="49" charset="0"/>
              </a:rPr>
              <a:t>7.8l</a:t>
            </a:r>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发生隐式类型转换</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9" name="Rectangle 8"/>
          <p:cNvSpPr/>
          <p:nvPr/>
        </p:nvSpPr>
        <p:spPr>
          <a:xfrm>
            <a:off x="1315946" y="4870591"/>
            <a:ext cx="5294163" cy="923330"/>
          </a:xfrm>
          <a:prstGeom prst="rect">
            <a:avLst/>
          </a:prstGeom>
        </p:spPr>
        <p:txBody>
          <a:bodyPr wrap="square">
            <a:spAutoFit/>
          </a:bodyPr>
          <a:lstStyle/>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max</a:t>
            </a:r>
            <a:r>
              <a:rPr lang="en-US" altLang="zh-CN" dirty="0">
                <a:solidFill>
                  <a:srgbClr val="000000"/>
                </a:solidFill>
                <a:latin typeface="Menlo" panose="020B0609030804020204" pitchFamily="49" charset="0"/>
              </a:rPr>
              <a:t>(</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Num1,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Num2);</a:t>
            </a:r>
            <a:endParaRPr lang="en-US" altLang="zh-CN" dirty="0">
              <a:solidFill>
                <a:srgbClr val="000000"/>
              </a:solidFill>
              <a:latin typeface="Menlo" panose="020B0609030804020204" pitchFamily="49" charset="0"/>
            </a:endParaRPr>
          </a:p>
          <a:p>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若函数原型参数为整型，则发生隐式类型转换</a:t>
            </a:r>
            <a:endParaRPr lang="en-US" altLang="zh-CN" dirty="0">
              <a:solidFill>
                <a:srgbClr val="AA0D91"/>
              </a:solidFill>
              <a:latin typeface="Menlo" panose="020B0609030804020204" pitchFamily="49" charset="0"/>
            </a:endParaRPr>
          </a:p>
          <a:p>
            <a:r>
              <a:rPr lang="en-US" altLang="zh-CN" dirty="0">
                <a:solidFill>
                  <a:srgbClr val="AA0D91"/>
                </a:solidFill>
                <a:latin typeface="Menlo" panose="020B0609030804020204" pitchFamily="49" charset="0"/>
              </a:rPr>
              <a:t>int</a:t>
            </a:r>
            <a:r>
              <a:rPr lang="zh-CN" altLang="en-US" dirty="0">
                <a:solidFill>
                  <a:srgbClr val="AA0D91"/>
                </a:solidFill>
                <a:latin typeface="Menlo" panose="020B0609030804020204" pitchFamily="49" charset="0"/>
              </a:rPr>
              <a:t> </a:t>
            </a:r>
            <a:r>
              <a:rPr lang="en-US" altLang="zh-CN" dirty="0">
                <a:solidFill>
                  <a:srgbClr val="000000"/>
                </a:solidFill>
                <a:latin typeface="Menlo" panose="020B0609030804020204" pitchFamily="49" charset="0"/>
              </a:rPr>
              <a:t>c = max(</a:t>
            </a:r>
            <a:r>
              <a:rPr lang="en-US" altLang="zh-CN" dirty="0">
                <a:solidFill>
                  <a:srgbClr val="1C00CF"/>
                </a:solidFill>
                <a:latin typeface="Menlo" panose="020B0609030804020204" pitchFamily="49" charset="0"/>
              </a:rPr>
              <a:t>5.6</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6.7</a:t>
            </a:r>
            <a:r>
              <a:rPr lang="en-US" altLang="zh-CN" dirty="0">
                <a:solidFill>
                  <a:srgbClr val="000000"/>
                </a:solidFill>
                <a:latin typeface="Menlo" panose="020B0609030804020204" pitchFamily="49" charset="0"/>
              </a:rPr>
              <a:t>); </a:t>
            </a:r>
            <a:endParaRPr lang="zh-CN" altLang="en-US" dirty="0">
              <a:solidFill>
                <a:srgbClr val="0074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zh-CN" altLang="en-US" dirty="0"/>
              <a:t>编译器根据需要，在算术运算、赋值、函数调用过程中将一种数据类型的数据自动转换成另一种数据类型的数据。</a:t>
            </a:r>
            <a:endParaRPr lang="en-US" altLang="zh-CN" dirty="0"/>
          </a:p>
          <a:p>
            <a:pPr lvl="1"/>
            <a:r>
              <a:rPr lang="zh-CN" altLang="en-US" dirty="0"/>
              <a:t>在表达式中经常有不同类型数据之间的运算，称为混合运算。</a:t>
            </a:r>
            <a:endParaRPr lang="en-US" altLang="zh-CN" dirty="0"/>
          </a:p>
          <a:p>
            <a:pPr marL="457200" lvl="1" indent="0">
              <a:buNone/>
            </a:pPr>
            <a:br>
              <a:rPr lang="en-US" altLang="zh-CN" dirty="0"/>
            </a:br>
            <a:r>
              <a:rPr lang="zh-CN" altLang="en-US" sz="1800" dirty="0">
                <a:solidFill>
                  <a:srgbClr val="C00000"/>
                </a:solidFill>
              </a:rPr>
              <a:t>在混合类型的</a:t>
            </a:r>
            <a:r>
              <a:rPr lang="zh-CN" altLang="en-US" sz="1800" dirty="0"/>
              <a:t>算术运算、比较运算、逻辑运算</a:t>
            </a:r>
            <a:r>
              <a:rPr lang="zh-CN" altLang="en-US" sz="1800" dirty="0">
                <a:solidFill>
                  <a:srgbClr val="C00000"/>
                </a:solidFill>
              </a:rPr>
              <a:t>表达式中</a:t>
            </a:r>
            <a:r>
              <a:rPr lang="zh-CN" altLang="en-US" sz="1800" dirty="0"/>
              <a:t>，</a:t>
            </a:r>
            <a:r>
              <a:rPr lang="zh-CN" altLang="en-US" sz="1800" dirty="0">
                <a:solidFill>
                  <a:srgbClr val="C00000"/>
                </a:solidFill>
              </a:rPr>
              <a:t>运算对象被转换成相同的数据类型</a:t>
            </a:r>
            <a:r>
              <a:rPr lang="zh-CN" altLang="en-US" sz="1800" dirty="0"/>
              <a:t>。</a:t>
            </a:r>
            <a:br>
              <a:rPr lang="en-US" altLang="zh-CN" sz="1800" dirty="0"/>
            </a:br>
            <a:br>
              <a:rPr lang="en-US" altLang="zh-CN" sz="1600" dirty="0"/>
            </a:br>
            <a:br>
              <a:rPr lang="en-US" altLang="zh-CN" sz="1600" dirty="0"/>
            </a:br>
            <a:br>
              <a:rPr lang="en-US" altLang="zh-CN" sz="1600" dirty="0"/>
            </a:br>
            <a:br>
              <a:rPr lang="en-US" altLang="zh-CN" sz="1600" dirty="0"/>
            </a:br>
            <a:endParaRPr lang="en-US" altLang="zh-CN" sz="1800" dirty="0"/>
          </a:p>
          <a:p>
            <a:pPr marL="457200" lvl="1" indent="0">
              <a:buNone/>
            </a:pPr>
            <a:r>
              <a:rPr lang="zh-CN" altLang="en-US" sz="1800" dirty="0"/>
              <a:t>转换按“</a:t>
            </a:r>
            <a:r>
              <a:rPr lang="zh-CN" altLang="en-US" sz="1800" b="1" dirty="0">
                <a:solidFill>
                  <a:srgbClr val="C00000"/>
                </a:solidFill>
              </a:rPr>
              <a:t>存储空间提升原则</a:t>
            </a:r>
            <a:r>
              <a:rPr lang="zh-CN" altLang="en-US" sz="1800" dirty="0"/>
              <a:t>”进行，即小存储空间类型</a:t>
            </a:r>
            <a:endParaRPr lang="en-US" altLang="zh-CN" sz="1800" dirty="0"/>
          </a:p>
          <a:p>
            <a:pPr marL="457200" lvl="1" indent="0">
              <a:buNone/>
            </a:pPr>
            <a:r>
              <a:rPr lang="zh-CN" altLang="en-US" sz="1800" dirty="0"/>
              <a:t>转换成大存储空间类型，或低精度类型转换成高精度类型，</a:t>
            </a:r>
            <a:endParaRPr lang="en-US" altLang="zh-CN" sz="1800" dirty="0"/>
          </a:p>
          <a:p>
            <a:pPr marL="457200" lvl="1" indent="0">
              <a:buNone/>
            </a:pPr>
            <a:r>
              <a:rPr lang="zh-CN" altLang="en-US" sz="1800" dirty="0"/>
              <a:t>以保证运算精确。</a:t>
            </a:r>
            <a:endParaRPr lang="zh-CN" altLang="en-US" sz="2000" dirty="0"/>
          </a:p>
        </p:txBody>
      </p:sp>
      <p:sp>
        <p:nvSpPr>
          <p:cNvPr id="3" name="Title 2"/>
          <p:cNvSpPr>
            <a:spLocks noGrp="1"/>
          </p:cNvSpPr>
          <p:nvPr>
            <p:ph type="title"/>
          </p:nvPr>
        </p:nvSpPr>
        <p:spPr/>
        <p:txBody>
          <a:bodyPr/>
          <a:lstStyle/>
          <a:p>
            <a:r>
              <a:rPr lang="en-US" altLang="zh-CN" dirty="0">
                <a:solidFill>
                  <a:prstClr val="white"/>
                </a:solidFill>
              </a:rPr>
              <a:t>1.2</a:t>
            </a:r>
            <a:r>
              <a:rPr lang="zh-CN" altLang="en-US" dirty="0">
                <a:solidFill>
                  <a:prstClr val="white"/>
                </a:solidFill>
              </a:rPr>
              <a:t> 类型转换运算符</a:t>
            </a:r>
            <a:r>
              <a:rPr lang="zh-CN" altLang="en-US" sz="2400" dirty="0">
                <a:solidFill>
                  <a:srgbClr val="FFFF00"/>
                </a:solidFill>
              </a:rPr>
              <a:t>：隐式类型转换</a:t>
            </a:r>
            <a:endParaRPr lang="zh-CN" altLang="en-US" dirty="0"/>
          </a:p>
        </p:txBody>
      </p:sp>
      <p:sp>
        <p:nvSpPr>
          <p:cNvPr id="4" name="Date Placeholder 3"/>
          <p:cNvSpPr>
            <a:spLocks noGrp="1"/>
          </p:cNvSpPr>
          <p:nvPr>
            <p:ph type="dt" sz="half" idx="10"/>
          </p:nvPr>
        </p:nvSpPr>
        <p:spPr/>
        <p:txBody>
          <a:bodyPr/>
          <a:lstStyle/>
          <a:p>
            <a:fld id="{0C7DBD67-2714-4480-9F05-2A7587CEB3BE}"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858960" y="2588286"/>
            <a:ext cx="580639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如：</a:t>
            </a:r>
            <a:r>
              <a:rPr lang="en-US" altLang="zh-CN" dirty="0">
                <a:solidFill>
                  <a:srgbClr val="1C00CF"/>
                </a:solidFill>
                <a:latin typeface="Menlo" panose="020B0609030804020204" pitchFamily="49" charset="0"/>
              </a:rPr>
              <a:t> 10</a:t>
            </a:r>
            <a:r>
              <a:rPr lang="en-US" altLang="zh-CN" dirty="0">
                <a:solidFill>
                  <a:srgbClr val="1C00CF"/>
                </a:solidFill>
                <a:latin typeface="Menlo" panose="020B0609030804020204" pitchFamily="49" charset="0"/>
              </a:rPr>
              <a:t>l</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150</a:t>
            </a:r>
            <a:r>
              <a:rPr lang="en-US" altLang="zh-CN" dirty="0">
                <a:solidFill>
                  <a:srgbClr val="1C00CF"/>
                </a:solidFill>
                <a:latin typeface="Menlo" panose="020B0609030804020204" pitchFamily="49" charset="0"/>
              </a:rPr>
              <a:t>l</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1.5</a:t>
            </a:r>
            <a:r>
              <a:rPr lang="en-US" altLang="zh-CN" dirty="0">
                <a:solidFill>
                  <a:srgbClr val="1C00CF"/>
                </a:solidFill>
                <a:latin typeface="Menlo" panose="020B0609030804020204" pitchFamily="49" charset="0"/>
              </a:rPr>
              <a:t>f</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3.7</a:t>
            </a:r>
            <a:r>
              <a:rPr lang="en-US" altLang="zh-CN" dirty="0">
                <a:solidFill>
                  <a:srgbClr val="1C00CF"/>
                </a:solidFill>
                <a:latin typeface="Menlo" panose="020B0609030804020204" pitchFamily="49" charset="0"/>
              </a:rPr>
              <a:t>f</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a:t>
            </a:r>
            <a:r>
              <a:rPr lang="en-US" altLang="zh-CN" dirty="0" err="1">
                <a:solidFill>
                  <a:srgbClr val="1C00CF"/>
                </a:solidFill>
                <a:latin typeface="Menlo" panose="020B0609030804020204" pitchFamily="49" charset="0"/>
              </a:rPr>
              <a:t>b</a:t>
            </a:r>
            <a:r>
              <a:rPr lang="en-US" altLang="zh-CN" dirty="0">
                <a:solidFill>
                  <a:srgbClr val="1C00CF"/>
                </a:solidFill>
                <a:latin typeface="Menlo" panose="020B0609030804020204" pitchFamily="49" charset="0"/>
              </a:rPr>
              <a:t>'</a:t>
            </a:r>
            <a:endParaRPr lang="en-US" altLang="zh-CN" dirty="0">
              <a:solidFill>
                <a:srgbClr val="1C00CF"/>
              </a:solidFill>
              <a:latin typeface="Menlo" panose="020B0609030804020204" pitchFamily="49" charset="0"/>
            </a:endParaRPr>
          </a:p>
        </p:txBody>
      </p:sp>
      <p:sp>
        <p:nvSpPr>
          <p:cNvPr id="10" name="Rectangle 9"/>
          <p:cNvSpPr/>
          <p:nvPr/>
        </p:nvSpPr>
        <p:spPr>
          <a:xfrm>
            <a:off x="858960" y="3507685"/>
            <a:ext cx="6558609" cy="1200329"/>
          </a:xfrm>
          <a:prstGeom prst="rect">
            <a:avLst/>
          </a:prstGeom>
        </p:spPr>
        <p:txBody>
          <a:bodyPr wrap="square">
            <a:spAutoFit/>
          </a:bodyPr>
          <a:lstStyle/>
          <a:p>
            <a:r>
              <a:rPr lang="zh-CN" altLang="en-US" dirty="0">
                <a:solidFill>
                  <a:prstClr val="black"/>
                </a:solidFill>
                <a:latin typeface="微软雅黑" panose="020B0503020204020204" pitchFamily="34" charset="-122"/>
                <a:ea typeface="微软雅黑" panose="020B0503020204020204" pitchFamily="34" charset="-122"/>
              </a:rPr>
              <a:t>如： </a:t>
            </a:r>
            <a:r>
              <a:rPr lang="en-US" altLang="zh-CN" dirty="0">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m = </a:t>
            </a:r>
            <a:r>
              <a:rPr lang="en-US" altLang="zh-CN" dirty="0">
                <a:solidFill>
                  <a:srgbClr val="1C00CF"/>
                </a:solidFill>
                <a:latin typeface="Menlo" panose="020B0609030804020204" pitchFamily="49" charset="0"/>
              </a:rPr>
              <a:t>10l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 = </a:t>
            </a:r>
            <a:r>
              <a:rPr lang="en-US" altLang="zh-CN" dirty="0">
                <a:solidFill>
                  <a:srgbClr val="1C00CF"/>
                </a:solidFill>
                <a:latin typeface="Menlo" panose="020B0609030804020204" pitchFamily="49" charset="0"/>
              </a:rPr>
              <a:t>20l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m = m * </a:t>
            </a:r>
            <a:r>
              <a:rPr lang="en-US" altLang="zh-CN" dirty="0">
                <a:solidFill>
                  <a:srgbClr val="1C00CF"/>
                </a:solidFill>
                <a:latin typeface="Menlo" panose="020B0609030804020204" pitchFamily="49" charset="0"/>
              </a:rPr>
              <a:t>1.5f</a:t>
            </a:r>
            <a:r>
              <a:rPr lang="en-US" altLang="zh-CN" dirty="0">
                <a:solidFill>
                  <a:srgbClr val="000000"/>
                </a:solidFill>
                <a:latin typeface="Menlo" panose="020B0609030804020204" pitchFamily="49" charset="0"/>
              </a:rPr>
              <a:t> + n * </a:t>
            </a:r>
            <a:r>
              <a:rPr lang="en-US" altLang="zh-CN" dirty="0">
                <a:solidFill>
                  <a:srgbClr val="1C00CF"/>
                </a:solidFill>
                <a:latin typeface="Menlo" panose="020B0609030804020204" pitchFamily="49" charset="0"/>
              </a:rPr>
              <a:t>2.7f</a:t>
            </a:r>
            <a:r>
              <a:rPr lang="en-US" altLang="zh-CN"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发生隐式类型转换</a:t>
            </a:r>
            <a:endParaRPr lang="zh-CN" altLang="en-US" dirty="0">
              <a:solidFill>
                <a:srgbClr val="000000"/>
              </a:solidFill>
              <a:latin typeface="微软雅黑" panose="020B0503020204020204" pitchFamily="34" charset="-122"/>
              <a:ea typeface="微软雅黑" panose="020B0503020204020204" pitchFamily="34" charset="-122"/>
            </a:endParaRPr>
          </a:p>
          <a:p>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m + n &gt; </a:t>
            </a:r>
            <a:r>
              <a:rPr lang="en-US" altLang="zh-CN" dirty="0">
                <a:solidFill>
                  <a:srgbClr val="1C00CF"/>
                </a:solidFill>
                <a:latin typeface="Menlo" panose="020B0609030804020204" pitchFamily="49" charset="0"/>
              </a:rPr>
              <a:t>30.5;</a:t>
            </a:r>
            <a:r>
              <a:rPr lang="en-US" altLang="zh-CN"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发生隐式类型转换</a:t>
            </a:r>
            <a:endParaRPr lang="zh-CN" altLang="en-US" dirty="0">
              <a:solidFill>
                <a:srgbClr val="000000"/>
              </a:solidFill>
              <a:latin typeface="微软雅黑" panose="020B0503020204020204" pitchFamily="34" charset="-122"/>
              <a:ea typeface="微软雅黑" panose="020B0503020204020204" pitchFamily="34" charset="-122"/>
            </a:endParaRPr>
          </a:p>
        </p:txBody>
      </p:sp>
      <p:pic>
        <p:nvPicPr>
          <p:cNvPr id="11" name="Picture 6" descr="c10"/>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794317" y="4424748"/>
            <a:ext cx="2209682" cy="18709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858960" y="5944165"/>
            <a:ext cx="4698722" cy="338554"/>
          </a:xfrm>
          <a:prstGeom prst="rect">
            <a:avLst/>
          </a:prstGeom>
        </p:spPr>
        <p:txBody>
          <a:bodyPr wrap="non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注意：原则适用于有符号与无符号整数之间转换！</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solidFill>
                  <a:prstClr val="white"/>
                </a:solidFill>
              </a:rPr>
              <a:t>1.2</a:t>
            </a:r>
            <a:r>
              <a:rPr lang="zh-CN" altLang="en-US" dirty="0">
                <a:solidFill>
                  <a:prstClr val="white"/>
                </a:solidFill>
              </a:rPr>
              <a:t> 类型转换运算符</a:t>
            </a:r>
            <a:r>
              <a:rPr lang="zh-CN" altLang="en-US" sz="2400" dirty="0">
                <a:solidFill>
                  <a:srgbClr val="FFFF00"/>
                </a:solidFill>
              </a:rPr>
              <a:t>：隐式类型转换</a:t>
            </a:r>
            <a:endParaRPr lang="zh-CN" altLang="en-US" dirty="0"/>
          </a:p>
        </p:txBody>
      </p:sp>
      <p:sp>
        <p:nvSpPr>
          <p:cNvPr id="4" name="Date Placeholder 3"/>
          <p:cNvSpPr>
            <a:spLocks noGrp="1"/>
          </p:cNvSpPr>
          <p:nvPr>
            <p:ph type="dt" sz="half" idx="10"/>
          </p:nvPr>
        </p:nvSpPr>
        <p:spPr/>
        <p:txBody>
          <a:bodyPr/>
          <a:lstStyle/>
          <a:p>
            <a:fld id="{09008F81-382B-4BF0-9CAB-42A069DD3E6B}"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644624" y="1330236"/>
            <a:ext cx="7572276" cy="1754326"/>
          </a:xfrm>
          <a:prstGeom prst="rect">
            <a:avLst/>
          </a:prstGeom>
        </p:spPr>
        <p:txBody>
          <a:bodyPr wrap="square">
            <a:spAutoFit/>
          </a:bodyPr>
          <a:lstStyle/>
          <a:p>
            <a:r>
              <a:rPr lang="zh-CN" altLang="en-US" dirty="0">
                <a:latin typeface="+mj-lt"/>
                <a:ea typeface="微软雅黑" panose="020B0503020204020204" pitchFamily="34" charset="-122"/>
              </a:rPr>
              <a:t>已知：</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i</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float</a:t>
            </a:r>
            <a:r>
              <a:rPr lang="en-US" altLang="zh-CN" dirty="0">
                <a:solidFill>
                  <a:srgbClr val="000000"/>
                </a:solidFill>
                <a:latin typeface="Menlo" panose="020B0609030804020204" pitchFamily="49" charset="0"/>
              </a:rPr>
              <a:t> f;</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double</a:t>
            </a:r>
            <a:r>
              <a:rPr lang="en-US" altLang="zh-CN" dirty="0">
                <a:solidFill>
                  <a:srgbClr val="000000"/>
                </a:solidFill>
                <a:latin typeface="Menlo" panose="020B0609030804020204" pitchFamily="49" charset="0"/>
              </a:rPr>
              <a:t> d;</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long</a:t>
            </a:r>
            <a:r>
              <a:rPr lang="en-US" altLang="zh-CN" dirty="0">
                <a:solidFill>
                  <a:srgbClr val="000000"/>
                </a:solidFill>
                <a:latin typeface="Menlo" panose="020B0609030804020204" pitchFamily="49" charset="0"/>
              </a:rPr>
              <a:t> m;</a:t>
            </a:r>
            <a:endParaRPr lang="en-US" altLang="zh-CN" dirty="0">
              <a:solidFill>
                <a:srgbClr val="000000"/>
              </a:solidFill>
              <a:latin typeface="Menlo" panose="020B0609030804020204" pitchFamily="49" charset="0"/>
            </a:endParaRPr>
          </a:p>
          <a:p>
            <a:endParaRPr lang="en-US" altLang="zh-CN" dirty="0">
              <a:latin typeface="+mj-lt"/>
              <a:ea typeface="微软雅黑" panose="020B0503020204020204" pitchFamily="34" charset="-122"/>
            </a:endParaRPr>
          </a:p>
          <a:p>
            <a:r>
              <a:rPr lang="zh-CN" altLang="en-US" dirty="0">
                <a:latin typeface="+mj-lt"/>
                <a:ea typeface="微软雅黑" panose="020B0503020204020204" pitchFamily="34" charset="-122"/>
              </a:rPr>
              <a:t>表达式 </a:t>
            </a:r>
            <a:r>
              <a:rPr lang="en-US" altLang="zh-CN" dirty="0">
                <a:solidFill>
                  <a:srgbClr val="1C00CF"/>
                </a:solidFill>
                <a:latin typeface="Menlo" panose="020B0609030804020204" pitchFamily="49" charset="0"/>
              </a:rPr>
              <a:t>10l</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'a'</a:t>
            </a:r>
            <a:r>
              <a:rPr lang="en-US" altLang="zh-CN" dirty="0">
                <a:solidFill>
                  <a:srgbClr val="000000"/>
                </a:solidFill>
                <a:latin typeface="Menlo" panose="020B0609030804020204" pitchFamily="49" charset="0"/>
              </a:rPr>
              <a:t> + </a:t>
            </a:r>
            <a:r>
              <a:rPr lang="en-US" altLang="zh-CN" dirty="0" err="1">
                <a:solidFill>
                  <a:srgbClr val="000000"/>
                </a:solidFill>
                <a:latin typeface="Menlo" panose="020B0609030804020204" pitchFamily="49" charset="0"/>
              </a:rPr>
              <a:t>i</a:t>
            </a:r>
            <a:r>
              <a:rPr lang="en-US" altLang="zh-CN" dirty="0">
                <a:solidFill>
                  <a:srgbClr val="000000"/>
                </a:solidFill>
                <a:latin typeface="Menlo" panose="020B0609030804020204" pitchFamily="49" charset="0"/>
              </a:rPr>
              <a:t> * f - m / d</a:t>
            </a:r>
            <a:r>
              <a:rPr lang="zh-CN" altLang="en-US" dirty="0">
                <a:solidFill>
                  <a:srgbClr val="000000"/>
                </a:solidFill>
                <a:latin typeface="Menlo" panose="020B0609030804020204" pitchFamily="49" charset="0"/>
              </a:rPr>
              <a:t> </a:t>
            </a:r>
            <a:r>
              <a:rPr lang="zh-CN" altLang="en-US" dirty="0">
                <a:latin typeface="+mj-lt"/>
                <a:ea typeface="微软雅黑" panose="020B0503020204020204" pitchFamily="34" charset="-122"/>
              </a:rPr>
              <a:t>的</a:t>
            </a:r>
            <a:r>
              <a:rPr lang="zh-CN" altLang="en-US" b="1" dirty="0">
                <a:solidFill>
                  <a:srgbClr val="C00000"/>
                </a:solidFill>
                <a:latin typeface="+mj-lt"/>
                <a:ea typeface="微软雅黑" panose="020B0503020204020204" pitchFamily="34" charset="-122"/>
              </a:rPr>
              <a:t>运算</a:t>
            </a:r>
            <a:r>
              <a:rPr lang="zh-CN" altLang="en-US" b="1" dirty="0">
                <a:solidFill>
                  <a:srgbClr val="0D13A9"/>
                </a:solidFill>
                <a:latin typeface="+mj-lt"/>
                <a:ea typeface="微软雅黑" panose="020B0503020204020204" pitchFamily="34" charset="-122"/>
              </a:rPr>
              <a:t>步骤</a:t>
            </a:r>
            <a:r>
              <a:rPr lang="zh-CN" altLang="en-US"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pic>
        <p:nvPicPr>
          <p:cNvPr id="52" name="图片 51"/>
          <p:cNvPicPr>
            <a:picLocks noChangeAspect="1"/>
          </p:cNvPicPr>
          <p:nvPr/>
        </p:nvPicPr>
        <p:blipFill>
          <a:blip r:embed="rId1"/>
          <a:stretch>
            <a:fillRect/>
          </a:stretch>
        </p:blipFill>
        <p:spPr>
          <a:xfrm>
            <a:off x="664321" y="3130234"/>
            <a:ext cx="7912100" cy="3238500"/>
          </a:xfrm>
          <a:prstGeom prst="rect">
            <a:avLst/>
          </a:prstGeom>
        </p:spPr>
      </p:pic>
      <p:sp>
        <p:nvSpPr>
          <p:cNvPr id="2" name="矩形 1"/>
          <p:cNvSpPr/>
          <p:nvPr/>
        </p:nvSpPr>
        <p:spPr>
          <a:xfrm>
            <a:off x="1937700" y="4509517"/>
            <a:ext cx="2175597" cy="923330"/>
          </a:xfrm>
          <a:prstGeom prst="rect">
            <a:avLst/>
          </a:prstGeom>
          <a:solidFill>
            <a:schemeClr val="bg1"/>
          </a:solidFill>
        </p:spPr>
        <p:txBody>
          <a:bodyPr wrap="none">
            <a:spAutoFit/>
          </a:bodyPr>
          <a:lstStyle/>
          <a:p>
            <a:pPr algn="ctr"/>
            <a:r>
              <a:rPr lang="en-US" altLang="zh-CN" dirty="0">
                <a:solidFill>
                  <a:srgbClr val="000000"/>
                </a:solidFill>
                <a:latin typeface="Menlo" panose="020B0609030804020204" pitchFamily="49" charset="0"/>
              </a:rPr>
              <a:t>④</a:t>
            </a:r>
            <a:endParaRPr lang="en-US" altLang="zh-CN" dirty="0">
              <a:solidFill>
                <a:srgbClr val="000000"/>
              </a:solidFill>
              <a:latin typeface="Menlo" panose="020B0609030804020204" pitchFamily="49" charset="0"/>
            </a:endParaRPr>
          </a:p>
          <a:p>
            <a:pPr algn="ctr"/>
            <a:r>
              <a:rPr lang="en-US" altLang="zh-CN" dirty="0" err="1">
                <a:solidFill>
                  <a:srgbClr val="000000"/>
                </a:solidFill>
                <a:latin typeface="Menlo" panose="020B0609030804020204" pitchFamily="49" charset="0"/>
              </a:rPr>
              <a:t>int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to</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float</a:t>
            </a:r>
            <a:endParaRPr lang="en-US" altLang="zh-CN" dirty="0">
              <a:solidFill>
                <a:srgbClr val="000000"/>
              </a:solidFill>
              <a:latin typeface="Menlo" panose="020B0609030804020204" pitchFamily="49" charset="0"/>
            </a:endParaRPr>
          </a:p>
          <a:p>
            <a:pPr algn="ctr"/>
            <a:r>
              <a:rPr lang="zh-CN" altLang="en-US" dirty="0">
                <a:solidFill>
                  <a:srgbClr val="000000"/>
                </a:solidFill>
                <a:latin typeface="微软雅黑" panose="020B0503020204020204" pitchFamily="34" charset="-122"/>
                <a:ea typeface="微软雅黑" panose="020B0503020204020204" pitchFamily="34" charset="-122"/>
              </a:rPr>
              <a:t>计算结果为</a:t>
            </a:r>
            <a:r>
              <a:rPr lang="en-US" altLang="zh-CN" dirty="0">
                <a:solidFill>
                  <a:srgbClr val="000000"/>
                </a:solidFill>
                <a:latin typeface="Menlo" panose="020B0609030804020204" pitchFamily="49" charset="0"/>
                <a:ea typeface="微软雅黑" panose="020B0503020204020204" pitchFamily="34" charset="-122"/>
              </a:rPr>
              <a:t>float</a:t>
            </a:r>
            <a:r>
              <a:rPr lang="en-US" altLang="zh-CN" dirty="0">
                <a:solidFill>
                  <a:srgbClr val="000000"/>
                </a:solidFill>
                <a:latin typeface="Menlo" panose="020B0609030804020204" pitchFamily="49" charset="0"/>
              </a:rPr>
              <a:t> </a:t>
            </a:r>
            <a:endParaRPr lang="zh-CN" altLang="en-US" dirty="0"/>
          </a:p>
        </p:txBody>
      </p:sp>
      <p:sp>
        <p:nvSpPr>
          <p:cNvPr id="7" name="文本框 6"/>
          <p:cNvSpPr txBox="1"/>
          <p:nvPr/>
        </p:nvSpPr>
        <p:spPr>
          <a:xfrm>
            <a:off x="5230368" y="1884233"/>
            <a:ext cx="3647152" cy="646331"/>
          </a:xfrm>
          <a:prstGeom prst="rect">
            <a:avLst/>
          </a:prstGeom>
          <a:noFill/>
        </p:spPr>
        <p:txBody>
          <a:bodyPr wrap="none" rtlCol="0">
            <a:spAutoFit/>
          </a:bodyPr>
          <a:lstStyle/>
          <a:p>
            <a:pPr algn="ctr"/>
            <a:r>
              <a:rPr kumimoji="1" lang="zh-CN" altLang="en-US" b="1" dirty="0">
                <a:solidFill>
                  <a:srgbClr val="C00000"/>
                </a:solidFill>
                <a:latin typeface="微软雅黑" panose="020B0503020204020204" pitchFamily="34" charset="-122"/>
                <a:ea typeface="微软雅黑" panose="020B0503020204020204" pitchFamily="34" charset="-122"/>
              </a:rPr>
              <a:t>相同优先级、无共享算子的运算符</a:t>
            </a:r>
            <a:endParaRPr kumimoji="1" lang="en-US" altLang="zh-CN" b="1" dirty="0">
              <a:solidFill>
                <a:srgbClr val="C00000"/>
              </a:solidFill>
              <a:latin typeface="微软雅黑" panose="020B0503020204020204" pitchFamily="34" charset="-122"/>
              <a:ea typeface="微软雅黑" panose="020B0503020204020204" pitchFamily="34" charset="-122"/>
            </a:endParaRPr>
          </a:p>
          <a:p>
            <a:pPr algn="ctr"/>
            <a:r>
              <a:rPr kumimoji="1" lang="en-US" altLang="zh-CN" b="1" dirty="0">
                <a:solidFill>
                  <a:srgbClr val="C00000"/>
                </a:solidFill>
                <a:latin typeface="微软雅黑" panose="020B0503020204020204" pitchFamily="34" charset="-122"/>
                <a:ea typeface="微软雅黑" panose="020B0503020204020204" pitchFamily="34" charset="-122"/>
              </a:rPr>
              <a:t>C99</a:t>
            </a:r>
            <a:r>
              <a:rPr kumimoji="1" lang="zh-CN" altLang="en-US" b="1" dirty="0">
                <a:solidFill>
                  <a:srgbClr val="C00000"/>
                </a:solidFill>
                <a:latin typeface="微软雅黑" panose="020B0503020204020204" pitchFamily="34" charset="-122"/>
                <a:ea typeface="微软雅黑" panose="020B0503020204020204" pitchFamily="34" charset="-122"/>
              </a:rPr>
              <a:t>未规定执行顺序</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dirty="0"/>
              <a:t>1.</a:t>
            </a:r>
            <a:r>
              <a:rPr lang="en-US" altLang="zh-CN" dirty="0">
                <a:solidFill>
                  <a:prstClr val="white"/>
                </a:solidFill>
              </a:rPr>
              <a:t>3. </a:t>
            </a:r>
            <a:r>
              <a:rPr lang="zh-CN" altLang="en-US" dirty="0">
                <a:solidFill>
                  <a:prstClr val="white"/>
                </a:solidFill>
              </a:rPr>
              <a:t>类型转换运算符</a:t>
            </a:r>
            <a:r>
              <a:rPr lang="zh-CN" altLang="en-US" sz="2400" dirty="0">
                <a:solidFill>
                  <a:srgbClr val="FFFF00"/>
                </a:solidFill>
              </a:rPr>
              <a:t>：类型转换规则</a:t>
            </a:r>
            <a:endParaRPr lang="zh-CN" altLang="en-US" dirty="0"/>
          </a:p>
        </p:txBody>
      </p:sp>
      <p:sp>
        <p:nvSpPr>
          <p:cNvPr id="67588" name="Rectangle 3"/>
          <p:cNvSpPr>
            <a:spLocks noGrp="1" noChangeArrowheads="1"/>
          </p:cNvSpPr>
          <p:nvPr>
            <p:ph type="body" idx="1"/>
          </p:nvPr>
        </p:nvSpPr>
        <p:spPr>
          <a:xfrm>
            <a:off x="377371" y="1348269"/>
            <a:ext cx="8403771" cy="550870"/>
          </a:xfrm>
        </p:spPr>
        <p:txBody>
          <a:bodyPr>
            <a:normAutofit fontScale="92500"/>
          </a:bodyPr>
          <a:lstStyle/>
          <a:p>
            <a:pPr algn="just"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不管是显式还是隐式类型转换，都可以描述为 </a:t>
            </a:r>
            <a:r>
              <a:rPr lang="en-US" altLang="zh-CN" sz="2200" b="1" i="1" dirty="0">
                <a:latin typeface="微软雅黑" panose="020B0503020204020204" pitchFamily="34" charset="-122"/>
                <a:ea typeface="微软雅黑" panose="020B0503020204020204" pitchFamily="34" charset="-122"/>
              </a:rPr>
              <a:t>Org</a:t>
            </a:r>
            <a:r>
              <a:rPr lang="zh-CN" altLang="en-US" sz="2200" b="1" i="1" dirty="0">
                <a:latin typeface="微软雅黑" panose="020B0503020204020204" pitchFamily="34" charset="-122"/>
                <a:ea typeface="微软雅黑" panose="020B0503020204020204" pitchFamily="34" charset="-122"/>
              </a:rPr>
              <a:t> </a:t>
            </a:r>
            <a:r>
              <a:rPr lang="en-US" altLang="zh-CN" sz="2200" b="1" i="1" dirty="0" err="1">
                <a:latin typeface="微软雅黑" panose="020B0503020204020204" pitchFamily="34" charset="-122"/>
                <a:ea typeface="微软雅黑" panose="020B0503020204020204" pitchFamily="34" charset="-122"/>
              </a:rPr>
              <a:t>ConvertTo</a:t>
            </a:r>
            <a:r>
              <a:rPr lang="zh-CN" altLang="en-US" sz="2200" b="1" i="1" dirty="0">
                <a:latin typeface="微软雅黑" panose="020B0503020204020204" pitchFamily="34" charset="-122"/>
                <a:ea typeface="微软雅黑" panose="020B0503020204020204" pitchFamily="34" charset="-122"/>
              </a:rPr>
              <a:t> </a:t>
            </a:r>
            <a:r>
              <a:rPr lang="en-US" altLang="zh-CN" sz="2200" b="1" i="1" dirty="0" err="1">
                <a:latin typeface="微软雅黑" panose="020B0503020204020204" pitchFamily="34" charset="-122"/>
                <a:ea typeface="微软雅黑" panose="020B0503020204020204" pitchFamily="34" charset="-122"/>
              </a:rPr>
              <a:t>Tgt</a:t>
            </a:r>
            <a:endParaRPr lang="en-US" altLang="zh-CN" sz="2100" b="1" i="1" dirty="0">
              <a:latin typeface="微软雅黑" panose="020B0503020204020204" pitchFamily="34" charset="-122"/>
              <a:ea typeface="微软雅黑" panose="020B0503020204020204" pitchFamily="34" charset="-122"/>
            </a:endParaRPr>
          </a:p>
        </p:txBody>
      </p:sp>
      <p:sp>
        <p:nvSpPr>
          <p:cNvPr id="2" name="Date Placeholder 1"/>
          <p:cNvSpPr>
            <a:spLocks noGrp="1"/>
          </p:cNvSpPr>
          <p:nvPr>
            <p:ph type="dt" sz="half" idx="10"/>
          </p:nvPr>
        </p:nvSpPr>
        <p:spPr/>
        <p:txBody>
          <a:bodyPr/>
          <a:lstStyle/>
          <a:p>
            <a:fld id="{57C50C28-BEA5-437A-A88E-B4BC5BAFF7CD}"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文本框 6"/>
          <p:cNvSpPr txBox="1"/>
          <p:nvPr/>
        </p:nvSpPr>
        <p:spPr>
          <a:xfrm>
            <a:off x="374417" y="2038901"/>
            <a:ext cx="8508326" cy="1705403"/>
          </a:xfrm>
          <a:prstGeom prst="rect">
            <a:avLst/>
          </a:prstGeom>
          <a:noFill/>
        </p:spPr>
        <p:txBody>
          <a:bodyPr wrap="square" rtlCol="0">
            <a:spAutoFit/>
          </a:bodyPr>
          <a:lstStyle/>
          <a:p>
            <a:pPr>
              <a:lnSpc>
                <a:spcPct val="150000"/>
              </a:lnSpc>
            </a:pPr>
            <a:r>
              <a:rPr kumimoji="1" lang="zh-CN" altLang="en-US" b="1" dirty="0">
                <a:solidFill>
                  <a:srgbClr val="0D13A9"/>
                </a:solidFill>
                <a:latin typeface="微软雅黑" panose="020B0503020204020204" pitchFamily="34" charset="-122"/>
                <a:ea typeface="微软雅黑" panose="020B0503020204020204" pitchFamily="34" charset="-122"/>
              </a:rPr>
              <a:t>规则</a:t>
            </a:r>
            <a:r>
              <a:rPr kumimoji="1" lang="en-US" altLang="zh-CN" b="1" dirty="0">
                <a:solidFill>
                  <a:srgbClr val="0D13A9"/>
                </a:solidFill>
                <a:latin typeface="微软雅黑" panose="020B0503020204020204" pitchFamily="34" charset="-122"/>
                <a:ea typeface="微软雅黑" panose="020B0503020204020204" pitchFamily="34" charset="-122"/>
              </a:rPr>
              <a:t>1</a:t>
            </a:r>
            <a:r>
              <a:rPr kumimoji="1" lang="zh-CN" altLang="en-US" b="1" dirty="0">
                <a:solidFill>
                  <a:srgbClr val="0D13A9"/>
                </a:solidFill>
                <a:latin typeface="微软雅黑" panose="020B0503020204020204" pitchFamily="34" charset="-122"/>
                <a:ea typeface="微软雅黑" panose="020B0503020204020204" pitchFamily="34" charset="-122"/>
              </a:rPr>
              <a:t>： </a:t>
            </a:r>
            <a:r>
              <a:rPr kumimoji="1" lang="en-US" altLang="zh-CN" b="1" dirty="0">
                <a:solidFill>
                  <a:srgbClr val="0D13A9"/>
                </a:solidFill>
                <a:latin typeface="微软雅黑" panose="020B0503020204020204" pitchFamily="34" charset="-122"/>
                <a:ea typeface="微软雅黑" panose="020B0503020204020204" pitchFamily="34" charset="-122"/>
              </a:rPr>
              <a:t>Org</a:t>
            </a:r>
            <a:r>
              <a:rPr kumimoji="1" lang="zh-CN" altLang="en-US" b="1" dirty="0">
                <a:solidFill>
                  <a:srgbClr val="0D13A9"/>
                </a:solidFill>
                <a:latin typeface="微软雅黑" panose="020B0503020204020204" pitchFamily="34" charset="-122"/>
                <a:ea typeface="微软雅黑" panose="020B0503020204020204" pitchFamily="34" charset="-122"/>
              </a:rPr>
              <a:t>和</a:t>
            </a:r>
            <a:r>
              <a:rPr kumimoji="1" lang="en-US" altLang="zh-CN" b="1" dirty="0" err="1">
                <a:solidFill>
                  <a:srgbClr val="0D13A9"/>
                </a:solidFill>
                <a:latin typeface="微软雅黑" panose="020B0503020204020204" pitchFamily="34" charset="-122"/>
                <a:ea typeface="微软雅黑" panose="020B0503020204020204" pitchFamily="34" charset="-122"/>
              </a:rPr>
              <a:t>Tgt</a:t>
            </a:r>
            <a:r>
              <a:rPr kumimoji="1" lang="zh-CN" altLang="en-US" b="1" dirty="0">
                <a:solidFill>
                  <a:srgbClr val="0D13A9"/>
                </a:solidFill>
                <a:latin typeface="微软雅黑" panose="020B0503020204020204" pitchFamily="34" charset="-122"/>
                <a:ea typeface="微软雅黑" panose="020B0503020204020204" pitchFamily="34" charset="-122"/>
              </a:rPr>
              <a:t>都是浮点型：</a:t>
            </a:r>
            <a:endParaRPr kumimoji="1" lang="en-US" altLang="zh-CN" b="1" dirty="0">
              <a:solidFill>
                <a:srgbClr val="0D13A9"/>
              </a:solidFill>
              <a:latin typeface="微软雅黑" panose="020B0503020204020204" pitchFamily="34" charset="-122"/>
              <a:ea typeface="微软雅黑" panose="020B0503020204020204" pitchFamily="34" charset="-122"/>
            </a:endParaRPr>
          </a:p>
          <a:p>
            <a:pPr>
              <a:lnSpc>
                <a:spcPct val="150000"/>
              </a:lnSpc>
            </a:pPr>
            <a:r>
              <a:rPr kumimoji="1" lang="zh-CN" altLang="en-US" b="1" dirty="0">
                <a:solidFill>
                  <a:srgbClr val="C00000"/>
                </a:solidFill>
                <a:latin typeface="微软雅黑" panose="020B0503020204020204" pitchFamily="34" charset="-122"/>
                <a:ea typeface="微软雅黑" panose="020B0503020204020204" pitchFamily="34" charset="-122"/>
              </a:rPr>
              <a:t>截取</a:t>
            </a:r>
            <a:r>
              <a:rPr kumimoji="1" lang="zh-CN" altLang="en-US" dirty="0">
                <a:latin typeface="微软雅黑" panose="020B0503020204020204" pitchFamily="34" charset="-122"/>
                <a:ea typeface="微软雅黑" panose="020B0503020204020204" pitchFamily="34" charset="-122"/>
              </a:rPr>
              <a:t>或</a:t>
            </a:r>
            <a:r>
              <a:rPr kumimoji="1" lang="zh-CN" altLang="en-US" b="1" dirty="0">
                <a:solidFill>
                  <a:srgbClr val="C00000"/>
                </a:solidFill>
                <a:latin typeface="微软雅黑" panose="020B0503020204020204" pitchFamily="34" charset="-122"/>
                <a:ea typeface="微软雅黑" panose="020B0503020204020204" pitchFamily="34" charset="-122"/>
              </a:rPr>
              <a:t>扩充</a:t>
            </a:r>
            <a:r>
              <a:rPr kumimoji="1" lang="en-US" altLang="zh-CN" dirty="0">
                <a:latin typeface="微软雅黑" panose="020B0503020204020204" pitchFamily="34" charset="-122"/>
                <a:ea typeface="微软雅黑" panose="020B0503020204020204" pitchFamily="34" charset="-122"/>
              </a:rPr>
              <a:t>Org</a:t>
            </a:r>
            <a:r>
              <a:rPr kumimoji="1" lang="zh-CN" altLang="en-US" dirty="0">
                <a:latin typeface="微软雅黑" panose="020B0503020204020204" pitchFamily="34" charset="-122"/>
                <a:ea typeface="微软雅黑" panose="020B0503020204020204" pitchFamily="34" charset="-122"/>
              </a:rPr>
              <a:t>有效数字到</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的</a:t>
            </a:r>
            <a:r>
              <a:rPr kumimoji="1" lang="zh-CN" altLang="en-US" b="1" dirty="0">
                <a:solidFill>
                  <a:srgbClr val="C00000"/>
                </a:solidFill>
                <a:latin typeface="微软雅黑" panose="020B0503020204020204" pitchFamily="34" charset="-122"/>
                <a:ea typeface="微软雅黑" panose="020B0503020204020204" pitchFamily="34" charset="-122"/>
              </a:rPr>
              <a:t>有效数字位数</a:t>
            </a:r>
            <a:r>
              <a:rPr kumimoji="1" lang="zh-CN" altLang="en-US"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a:p>
            <a:pPr>
              <a:lnSpc>
                <a:spcPct val="150000"/>
              </a:lnSpc>
            </a:pPr>
            <a:r>
              <a:rPr kumimoji="1" lang="zh-CN" altLang="en-US" dirty="0">
                <a:latin typeface="微软雅黑" panose="020B0503020204020204" pitchFamily="34" charset="-122"/>
                <a:ea typeface="微软雅黑" panose="020B0503020204020204" pitchFamily="34" charset="-122"/>
              </a:rPr>
              <a:t>截取有效数字会损失精度（</a:t>
            </a:r>
            <a:r>
              <a:rPr kumimoji="1" lang="en-US" altLang="zh-CN" dirty="0">
                <a:latin typeface="微软雅黑" panose="020B0503020204020204" pitchFamily="34" charset="-122"/>
                <a:ea typeface="微软雅黑" panose="020B0503020204020204" pitchFamily="34" charset="-122"/>
              </a:rPr>
              <a:t>double</a:t>
            </a: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-&gt;float</a:t>
            </a:r>
            <a:r>
              <a:rPr kumimoji="1" lang="zh-CN" altLang="en-US" dirty="0">
                <a:latin typeface="微软雅黑" panose="020B0503020204020204" pitchFamily="34" charset="-122"/>
                <a:ea typeface="微软雅黑" panose="020B0503020204020204" pitchFamily="34" charset="-122"/>
              </a:rPr>
              <a:t>，位有效数字截取最高</a:t>
            </a:r>
            <a:r>
              <a:rPr kumimoji="1" lang="en-US" altLang="zh-CN" dirty="0">
                <a:latin typeface="微软雅黑" panose="020B0503020204020204" pitchFamily="34" charset="-122"/>
                <a:ea typeface="微软雅黑" panose="020B0503020204020204" pitchFamily="34" charset="-122"/>
              </a:rPr>
              <a:t>7</a:t>
            </a:r>
            <a:r>
              <a:rPr kumimoji="1" lang="zh-CN" altLang="en-US" dirty="0">
                <a:latin typeface="微软雅黑" panose="020B0503020204020204" pitchFamily="34" charset="-122"/>
                <a:ea typeface="微软雅黑" panose="020B0503020204020204" pitchFamily="34" charset="-122"/>
              </a:rPr>
              <a:t>位）；</a:t>
            </a:r>
            <a:endParaRPr kumimoji="1" lang="en-US" altLang="zh-CN" dirty="0">
              <a:latin typeface="微软雅黑" panose="020B0503020204020204" pitchFamily="34" charset="-122"/>
              <a:ea typeface="微软雅黑" panose="020B0503020204020204" pitchFamily="34" charset="-122"/>
            </a:endParaRPr>
          </a:p>
          <a:p>
            <a:pPr>
              <a:lnSpc>
                <a:spcPct val="150000"/>
              </a:lnSpc>
            </a:pPr>
            <a:r>
              <a:rPr kumimoji="1" lang="zh-CN" altLang="en-US" dirty="0">
                <a:latin typeface="微软雅黑" panose="020B0503020204020204" pitchFamily="34" charset="-122"/>
                <a:ea typeface="微软雅黑" panose="020B0503020204020204" pitchFamily="34" charset="-122"/>
              </a:rPr>
              <a:t>扩充有效数字不会提高精度（</a:t>
            </a:r>
            <a:r>
              <a:rPr kumimoji="1" lang="en-US" altLang="zh-CN" dirty="0">
                <a:latin typeface="微软雅黑" panose="020B0503020204020204" pitchFamily="34" charset="-122"/>
                <a:ea typeface="微软雅黑" panose="020B0503020204020204" pitchFamily="34" charset="-122"/>
              </a:rPr>
              <a:t>float-&gt;double</a:t>
            </a:r>
            <a:r>
              <a:rPr kumimoji="1" lang="zh-CN" altLang="en-US" dirty="0">
                <a:latin typeface="微软雅黑" panose="020B0503020204020204" pitchFamily="34" charset="-122"/>
                <a:ea typeface="微软雅黑" panose="020B0503020204020204" pitchFamily="34" charset="-122"/>
              </a:rPr>
              <a:t>，用</a:t>
            </a:r>
            <a:r>
              <a:rPr kumimoji="1" lang="en-US" altLang="zh-CN" dirty="0">
                <a:latin typeface="微软雅黑" panose="020B0503020204020204" pitchFamily="34" charset="-122"/>
                <a:ea typeface="微软雅黑" panose="020B0503020204020204" pitchFamily="34" charset="-122"/>
              </a:rPr>
              <a:t>0</a:t>
            </a:r>
            <a:r>
              <a:rPr kumimoji="1" lang="zh-CN" altLang="en-US" dirty="0">
                <a:latin typeface="微软雅黑" panose="020B0503020204020204" pitchFamily="34" charset="-122"/>
                <a:ea typeface="微软雅黑" panose="020B0503020204020204" pitchFamily="34" charset="-122"/>
              </a:rPr>
              <a:t>补齐</a:t>
            </a:r>
            <a:r>
              <a:rPr kumimoji="1" lang="en-US" altLang="zh-CN" dirty="0">
                <a:latin typeface="微软雅黑" panose="020B0503020204020204" pitchFamily="34" charset="-122"/>
                <a:ea typeface="微软雅黑" panose="020B0503020204020204" pitchFamily="34" charset="-122"/>
              </a:rPr>
              <a:t>16</a:t>
            </a:r>
            <a:r>
              <a:rPr kumimoji="1" lang="zh-CN" altLang="en-US" dirty="0">
                <a:latin typeface="微软雅黑" panose="020B0503020204020204" pitchFamily="34" charset="-122"/>
                <a:ea typeface="微软雅黑" panose="020B0503020204020204" pitchFamily="34" charset="-122"/>
              </a:rPr>
              <a:t>位有效数字）。</a:t>
            </a:r>
            <a:endParaRPr kumimoji="1"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374417" y="4018904"/>
            <a:ext cx="8508326" cy="2120902"/>
          </a:xfrm>
          <a:prstGeom prst="rect">
            <a:avLst/>
          </a:prstGeom>
          <a:noFill/>
        </p:spPr>
        <p:txBody>
          <a:bodyPr wrap="square" rtlCol="0">
            <a:spAutoFit/>
          </a:bodyPr>
          <a:lstStyle/>
          <a:p>
            <a:pPr>
              <a:lnSpc>
                <a:spcPct val="150000"/>
              </a:lnSpc>
            </a:pPr>
            <a:r>
              <a:rPr kumimoji="1" lang="zh-CN" altLang="en-US" b="1" dirty="0">
                <a:solidFill>
                  <a:srgbClr val="0D13A9"/>
                </a:solidFill>
                <a:latin typeface="微软雅黑" panose="020B0503020204020204" pitchFamily="34" charset="-122"/>
                <a:ea typeface="微软雅黑" panose="020B0503020204020204" pitchFamily="34" charset="-122"/>
              </a:rPr>
              <a:t>规则</a:t>
            </a:r>
            <a:r>
              <a:rPr kumimoji="1" lang="en-US" altLang="zh-CN" b="1" dirty="0">
                <a:solidFill>
                  <a:srgbClr val="0D13A9"/>
                </a:solidFill>
                <a:latin typeface="微软雅黑" panose="020B0503020204020204" pitchFamily="34" charset="-122"/>
                <a:ea typeface="微软雅黑" panose="020B0503020204020204" pitchFamily="34" charset="-122"/>
              </a:rPr>
              <a:t>2</a:t>
            </a:r>
            <a:r>
              <a:rPr kumimoji="1" lang="zh-CN" altLang="en-US" b="1" dirty="0">
                <a:solidFill>
                  <a:srgbClr val="0D13A9"/>
                </a:solidFill>
                <a:latin typeface="微软雅黑" panose="020B0503020204020204" pitchFamily="34" charset="-122"/>
                <a:ea typeface="微软雅黑" panose="020B0503020204020204" pitchFamily="34" charset="-122"/>
              </a:rPr>
              <a:t>：</a:t>
            </a:r>
            <a:r>
              <a:rPr kumimoji="1" lang="en-US" altLang="zh-CN" b="1" dirty="0">
                <a:solidFill>
                  <a:srgbClr val="0D13A9"/>
                </a:solidFill>
                <a:latin typeface="微软雅黑" panose="020B0503020204020204" pitchFamily="34" charset="-122"/>
                <a:ea typeface="微软雅黑" panose="020B0503020204020204" pitchFamily="34" charset="-122"/>
              </a:rPr>
              <a:t>Org</a:t>
            </a:r>
            <a:r>
              <a:rPr kumimoji="1" lang="zh-CN" altLang="en-US" b="1" dirty="0">
                <a:solidFill>
                  <a:srgbClr val="0D13A9"/>
                </a:solidFill>
                <a:latin typeface="微软雅黑" panose="020B0503020204020204" pitchFamily="34" charset="-122"/>
                <a:ea typeface="微软雅黑" panose="020B0503020204020204" pitchFamily="34" charset="-122"/>
              </a:rPr>
              <a:t>和</a:t>
            </a:r>
            <a:r>
              <a:rPr kumimoji="1" lang="en-US" altLang="zh-CN" b="1" dirty="0" err="1">
                <a:solidFill>
                  <a:srgbClr val="0D13A9"/>
                </a:solidFill>
                <a:latin typeface="微软雅黑" panose="020B0503020204020204" pitchFamily="34" charset="-122"/>
                <a:ea typeface="微软雅黑" panose="020B0503020204020204" pitchFamily="34" charset="-122"/>
              </a:rPr>
              <a:t>Tgt</a:t>
            </a:r>
            <a:r>
              <a:rPr kumimoji="1" lang="zh-CN" altLang="en-US" b="1" dirty="0">
                <a:solidFill>
                  <a:srgbClr val="0D13A9"/>
                </a:solidFill>
                <a:latin typeface="微软雅黑" panose="020B0503020204020204" pitchFamily="34" charset="-122"/>
                <a:ea typeface="微软雅黑" panose="020B0503020204020204" pitchFamily="34" charset="-122"/>
              </a:rPr>
              <a:t>都是整数系列类型：</a:t>
            </a:r>
            <a:endParaRPr kumimoji="1" lang="en-US" altLang="zh-CN" b="1" dirty="0">
              <a:solidFill>
                <a:srgbClr val="0D13A9"/>
              </a:solidFill>
              <a:latin typeface="微软雅黑" panose="020B0503020204020204" pitchFamily="34" charset="-122"/>
              <a:ea typeface="微软雅黑" panose="020B0503020204020204" pitchFamily="34" charset="-122"/>
            </a:endParaRPr>
          </a:p>
          <a:p>
            <a:pPr>
              <a:lnSpc>
                <a:spcPct val="150000"/>
              </a:lnSpc>
            </a:pPr>
            <a:r>
              <a:rPr kumimoji="1" lang="zh-CN" altLang="en-US" dirty="0">
                <a:latin typeface="微软雅黑" panose="020B0503020204020204" pitchFamily="34" charset="-122"/>
                <a:ea typeface="微软雅黑" panose="020B0503020204020204" pitchFamily="34" charset="-122"/>
              </a:rPr>
              <a:t>将</a:t>
            </a:r>
            <a:r>
              <a:rPr kumimoji="1" lang="en-US" altLang="zh-CN" dirty="0">
                <a:latin typeface="微软雅黑" panose="020B0503020204020204" pitchFamily="34" charset="-122"/>
                <a:ea typeface="微软雅黑" panose="020B0503020204020204" pitchFamily="34" charset="-122"/>
              </a:rPr>
              <a:t>Org</a:t>
            </a:r>
            <a:r>
              <a:rPr kumimoji="1" lang="zh-CN" altLang="en-US" dirty="0">
                <a:latin typeface="微软雅黑" panose="020B0503020204020204" pitchFamily="34" charset="-122"/>
                <a:ea typeface="微软雅黑" panose="020B0503020204020204" pitchFamily="34" charset="-122"/>
              </a:rPr>
              <a:t>存储的</a:t>
            </a:r>
            <a:r>
              <a:rPr kumimoji="1" lang="zh-CN" altLang="en-US" b="1" dirty="0">
                <a:solidFill>
                  <a:srgbClr val="C00000"/>
                </a:solidFill>
                <a:latin typeface="微软雅黑" panose="020B0503020204020204" pitchFamily="34" charset="-122"/>
                <a:ea typeface="微软雅黑" panose="020B0503020204020204" pitchFamily="34" charset="-122"/>
              </a:rPr>
              <a:t>补码</a:t>
            </a:r>
            <a:r>
              <a:rPr kumimoji="1" lang="zh-CN" altLang="en-US" dirty="0">
                <a:latin typeface="微软雅黑" panose="020B0503020204020204" pitchFamily="34" charset="-122"/>
                <a:ea typeface="微软雅黑" panose="020B0503020204020204" pitchFamily="34" charset="-122"/>
              </a:rPr>
              <a:t>，</a:t>
            </a:r>
            <a:r>
              <a:rPr kumimoji="1" lang="zh-CN" altLang="en-US" b="1" dirty="0">
                <a:solidFill>
                  <a:srgbClr val="C00000"/>
                </a:solidFill>
                <a:latin typeface="微软雅黑" panose="020B0503020204020204" pitchFamily="34" charset="-122"/>
                <a:ea typeface="微软雅黑" panose="020B0503020204020204" pitchFamily="34" charset="-122"/>
              </a:rPr>
              <a:t>扩充</a:t>
            </a:r>
            <a:r>
              <a:rPr kumimoji="1" lang="zh-CN" altLang="en-US" dirty="0">
                <a:latin typeface="微软雅黑" panose="020B0503020204020204" pitchFamily="34" charset="-122"/>
                <a:ea typeface="微软雅黑" panose="020B0503020204020204" pitchFamily="34" charset="-122"/>
              </a:rPr>
              <a:t>到</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补码长度后，放入</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中；或，从</a:t>
            </a:r>
            <a:r>
              <a:rPr kumimoji="1" lang="en-US" altLang="zh-CN" dirty="0">
                <a:latin typeface="微软雅黑" panose="020B0503020204020204" pitchFamily="34" charset="-122"/>
                <a:ea typeface="微软雅黑" panose="020B0503020204020204" pitchFamily="34" charset="-122"/>
              </a:rPr>
              <a:t>Org</a:t>
            </a:r>
            <a:r>
              <a:rPr kumimoji="1" lang="zh-CN" altLang="en-US" dirty="0">
                <a:latin typeface="微软雅黑" panose="020B0503020204020204" pitchFamily="34" charset="-122"/>
                <a:ea typeface="微软雅黑" panose="020B0503020204020204" pitchFamily="34" charset="-122"/>
              </a:rPr>
              <a:t>存储的</a:t>
            </a:r>
            <a:r>
              <a:rPr kumimoji="1" lang="zh-CN" altLang="en-US" b="1" dirty="0">
                <a:solidFill>
                  <a:srgbClr val="C00000"/>
                </a:solidFill>
                <a:latin typeface="微软雅黑" panose="020B0503020204020204" pitchFamily="34" charset="-122"/>
                <a:ea typeface="微软雅黑" panose="020B0503020204020204" pitchFamily="34" charset="-122"/>
              </a:rPr>
              <a:t>补码</a:t>
            </a:r>
            <a:r>
              <a:rPr kumimoji="1" lang="zh-CN" altLang="en-US" dirty="0">
                <a:latin typeface="微软雅黑" panose="020B0503020204020204" pitchFamily="34" charset="-122"/>
                <a:ea typeface="微软雅黑" panose="020B0503020204020204" pitchFamily="34" charset="-122"/>
              </a:rPr>
              <a:t>中，</a:t>
            </a:r>
            <a:r>
              <a:rPr kumimoji="1" lang="zh-CN" altLang="en-US" b="1" dirty="0">
                <a:solidFill>
                  <a:srgbClr val="C00000"/>
                </a:solidFill>
                <a:latin typeface="微软雅黑" panose="020B0503020204020204" pitchFamily="34" charset="-122"/>
                <a:ea typeface="微软雅黑" panose="020B0503020204020204" pitchFamily="34" charset="-122"/>
              </a:rPr>
              <a:t>截取</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码长个低位，放入</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中；或，两者补码长度相同，则用</a:t>
            </a:r>
            <a:r>
              <a:rPr kumimoji="1" lang="en-US" altLang="zh-CN" dirty="0">
                <a:latin typeface="微软雅黑" panose="020B0503020204020204" pitchFamily="34" charset="-122"/>
                <a:ea typeface="微软雅黑" panose="020B0503020204020204" pitchFamily="34" charset="-122"/>
              </a:rPr>
              <a:t>Org</a:t>
            </a:r>
            <a:r>
              <a:rPr kumimoji="1" lang="zh-CN" altLang="en-US" dirty="0">
                <a:latin typeface="微软雅黑" panose="020B0503020204020204" pitchFamily="34" charset="-122"/>
                <a:ea typeface="微软雅黑" panose="020B0503020204020204" pitchFamily="34" charset="-122"/>
              </a:rPr>
              <a:t>存储的</a:t>
            </a:r>
            <a:r>
              <a:rPr kumimoji="1" lang="zh-CN" altLang="en-US" b="1" dirty="0">
                <a:solidFill>
                  <a:srgbClr val="C00000"/>
                </a:solidFill>
                <a:latin typeface="微软雅黑" panose="020B0503020204020204" pitchFamily="34" charset="-122"/>
                <a:ea typeface="微软雅黑" panose="020B0503020204020204" pitchFamily="34" charset="-122"/>
              </a:rPr>
              <a:t>补码替换</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中的补码。（</a:t>
            </a:r>
            <a:r>
              <a:rPr kumimoji="1" lang="zh-CN" altLang="en-US" b="1" dirty="0">
                <a:solidFill>
                  <a:srgbClr val="0D13A9"/>
                </a:solidFill>
                <a:latin typeface="微软雅黑" panose="020B0503020204020204" pitchFamily="34" charset="-122"/>
                <a:ea typeface="微软雅黑" panose="020B0503020204020204" pitchFamily="34" charset="-122"/>
              </a:rPr>
              <a:t>补码扩充</a:t>
            </a:r>
            <a:r>
              <a:rPr kumimoji="1" lang="zh-CN" altLang="en-US" dirty="0">
                <a:latin typeface="微软雅黑" panose="020B0503020204020204" pitchFamily="34" charset="-122"/>
                <a:ea typeface="微软雅黑" panose="020B0503020204020204" pitchFamily="34" charset="-122"/>
              </a:rPr>
              <a:t>：</a:t>
            </a:r>
            <a:r>
              <a:rPr kumimoji="1" lang="zh-CN" altLang="en-US" dirty="0">
                <a:solidFill>
                  <a:srgbClr val="0D13A9"/>
                </a:solidFill>
                <a:latin typeface="微软雅黑" panose="020B0503020204020204" pitchFamily="34" charset="-122"/>
                <a:ea typeface="微软雅黑" panose="020B0503020204020204" pitchFamily="34" charset="-122"/>
              </a:rPr>
              <a:t>有符号位</a:t>
            </a:r>
            <a:r>
              <a:rPr kumimoji="1" lang="zh-CN" altLang="en-US" dirty="0">
                <a:latin typeface="微软雅黑" panose="020B0503020204020204" pitchFamily="34" charset="-122"/>
                <a:ea typeface="微软雅黑" panose="020B0503020204020204" pitchFamily="34" charset="-122"/>
              </a:rPr>
              <a:t>使用符号位</a:t>
            </a:r>
            <a:r>
              <a:rPr kumimoji="1" lang="zh-CN" altLang="en-US" dirty="0">
                <a:solidFill>
                  <a:srgbClr val="0D13A9"/>
                </a:solidFill>
                <a:latin typeface="微软雅黑" panose="020B0503020204020204" pitchFamily="34" charset="-122"/>
                <a:ea typeface="微软雅黑" panose="020B0503020204020204" pitchFamily="34" charset="-122"/>
              </a:rPr>
              <a:t>填充高位</a:t>
            </a:r>
            <a:r>
              <a:rPr kumimoji="1" lang="zh-CN" altLang="en-US" dirty="0">
                <a:latin typeface="微软雅黑" panose="020B0503020204020204" pitchFamily="34" charset="-122"/>
                <a:ea typeface="微软雅黑" panose="020B0503020204020204" pitchFamily="34" charset="-122"/>
              </a:rPr>
              <a:t>，</a:t>
            </a:r>
            <a:r>
              <a:rPr kumimoji="1" lang="zh-CN" altLang="en-US" dirty="0">
                <a:solidFill>
                  <a:srgbClr val="0D13A9"/>
                </a:solidFill>
                <a:latin typeface="微软雅黑" panose="020B0503020204020204" pitchFamily="34" charset="-122"/>
                <a:ea typeface="微软雅黑" panose="020B0503020204020204" pitchFamily="34" charset="-122"/>
              </a:rPr>
              <a:t>无符号位</a:t>
            </a:r>
            <a:r>
              <a:rPr kumimoji="1" lang="zh-CN" altLang="en-US" dirty="0">
                <a:latin typeface="微软雅黑" panose="020B0503020204020204" pitchFamily="34" charset="-122"/>
                <a:ea typeface="微软雅黑" panose="020B0503020204020204" pitchFamily="34" charset="-122"/>
              </a:rPr>
              <a:t>使用</a:t>
            </a:r>
            <a:r>
              <a:rPr kumimoji="1" lang="en-US" altLang="zh-CN" dirty="0">
                <a:solidFill>
                  <a:srgbClr val="0D13A9"/>
                </a:solidFill>
                <a:latin typeface="微软雅黑" panose="020B0503020204020204" pitchFamily="34" charset="-122"/>
                <a:ea typeface="微软雅黑" panose="020B0503020204020204" pitchFamily="34" charset="-122"/>
              </a:rPr>
              <a:t>0</a:t>
            </a:r>
            <a:r>
              <a:rPr kumimoji="1" lang="zh-CN" altLang="en-US" dirty="0">
                <a:solidFill>
                  <a:srgbClr val="0D13A9"/>
                </a:solidFill>
                <a:latin typeface="微软雅黑" panose="020B0503020204020204" pitchFamily="34" charset="-122"/>
                <a:ea typeface="微软雅黑" panose="020B0503020204020204" pitchFamily="34" charset="-122"/>
              </a:rPr>
              <a:t>填充高位</a:t>
            </a:r>
            <a:r>
              <a:rPr kumimoji="1" lang="zh-CN" altLang="en-US"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dirty="0">
                <a:solidFill>
                  <a:prstClr val="white"/>
                </a:solidFill>
              </a:rPr>
              <a:t>1.2</a:t>
            </a:r>
            <a:r>
              <a:rPr lang="zh-CN" altLang="en-US" dirty="0">
                <a:solidFill>
                  <a:prstClr val="white"/>
                </a:solidFill>
              </a:rPr>
              <a:t> 类型转换运算符</a:t>
            </a:r>
            <a:r>
              <a:rPr lang="zh-CN" altLang="en-US" sz="2400" dirty="0">
                <a:solidFill>
                  <a:srgbClr val="FFFF00"/>
                </a:solidFill>
              </a:rPr>
              <a:t>：类型转换规则</a:t>
            </a:r>
            <a:endParaRPr lang="zh-CN" altLang="en-US" dirty="0"/>
          </a:p>
        </p:txBody>
      </p:sp>
      <p:sp>
        <p:nvSpPr>
          <p:cNvPr id="67588" name="Rectangle 3"/>
          <p:cNvSpPr>
            <a:spLocks noGrp="1" noChangeArrowheads="1"/>
          </p:cNvSpPr>
          <p:nvPr>
            <p:ph type="body" idx="1"/>
          </p:nvPr>
        </p:nvSpPr>
        <p:spPr>
          <a:xfrm>
            <a:off x="377371" y="1348269"/>
            <a:ext cx="8403771" cy="550870"/>
          </a:xfrm>
        </p:spPr>
        <p:txBody>
          <a:bodyPr>
            <a:normAutofit fontScale="92500"/>
          </a:bodyPr>
          <a:lstStyle/>
          <a:p>
            <a:pPr algn="just" eaLnBrk="1" hangingPunct="1">
              <a:buFont typeface="Wingdings" panose="05000000000000000000" pitchFamily="2" charset="2"/>
              <a:buNone/>
            </a:pPr>
            <a:r>
              <a:rPr lang="zh-CN" altLang="en-US" sz="2200" dirty="0">
                <a:latin typeface="微软雅黑" panose="020B0503020204020204" pitchFamily="34" charset="-122"/>
                <a:ea typeface="微软雅黑" panose="020B0503020204020204" pitchFamily="34" charset="-122"/>
              </a:rPr>
              <a:t>不管是显式还是隐式类型转换，都可以描述为 </a:t>
            </a:r>
            <a:r>
              <a:rPr lang="en-US" altLang="zh-CN" sz="2200" b="1" i="1" dirty="0">
                <a:latin typeface="微软雅黑" panose="020B0503020204020204" pitchFamily="34" charset="-122"/>
                <a:ea typeface="微软雅黑" panose="020B0503020204020204" pitchFamily="34" charset="-122"/>
              </a:rPr>
              <a:t>Org</a:t>
            </a:r>
            <a:r>
              <a:rPr lang="zh-CN" altLang="en-US" sz="2200" b="1" i="1" dirty="0">
                <a:latin typeface="微软雅黑" panose="020B0503020204020204" pitchFamily="34" charset="-122"/>
                <a:ea typeface="微软雅黑" panose="020B0503020204020204" pitchFamily="34" charset="-122"/>
              </a:rPr>
              <a:t> </a:t>
            </a:r>
            <a:r>
              <a:rPr lang="en-US" altLang="zh-CN" sz="2200" b="1" i="1" dirty="0" err="1">
                <a:latin typeface="微软雅黑" panose="020B0503020204020204" pitchFamily="34" charset="-122"/>
                <a:ea typeface="微软雅黑" panose="020B0503020204020204" pitchFamily="34" charset="-122"/>
              </a:rPr>
              <a:t>ConvertTo</a:t>
            </a:r>
            <a:r>
              <a:rPr lang="zh-CN" altLang="en-US" sz="2200" b="1" i="1" dirty="0">
                <a:latin typeface="微软雅黑" panose="020B0503020204020204" pitchFamily="34" charset="-122"/>
                <a:ea typeface="微软雅黑" panose="020B0503020204020204" pitchFamily="34" charset="-122"/>
              </a:rPr>
              <a:t> </a:t>
            </a:r>
            <a:r>
              <a:rPr lang="en-US" altLang="zh-CN" sz="2200" b="1" i="1" dirty="0" err="1">
                <a:latin typeface="微软雅黑" panose="020B0503020204020204" pitchFamily="34" charset="-122"/>
                <a:ea typeface="微软雅黑" panose="020B0503020204020204" pitchFamily="34" charset="-122"/>
              </a:rPr>
              <a:t>Tgt</a:t>
            </a:r>
            <a:endParaRPr lang="en-US" altLang="zh-CN" sz="2100" b="1" i="1" dirty="0">
              <a:latin typeface="微软雅黑" panose="020B0503020204020204" pitchFamily="34" charset="-122"/>
              <a:ea typeface="微软雅黑" panose="020B0503020204020204" pitchFamily="34" charset="-122"/>
            </a:endParaRPr>
          </a:p>
        </p:txBody>
      </p:sp>
      <p:sp>
        <p:nvSpPr>
          <p:cNvPr id="2" name="Date Placeholder 1"/>
          <p:cNvSpPr>
            <a:spLocks noGrp="1"/>
          </p:cNvSpPr>
          <p:nvPr>
            <p:ph type="dt" sz="half" idx="10"/>
          </p:nvPr>
        </p:nvSpPr>
        <p:spPr/>
        <p:txBody>
          <a:bodyPr/>
          <a:lstStyle/>
          <a:p>
            <a:fld id="{57C50C28-BEA5-437A-A88E-B4BC5BAFF7CD}"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文本框 6"/>
          <p:cNvSpPr txBox="1"/>
          <p:nvPr/>
        </p:nvSpPr>
        <p:spPr>
          <a:xfrm>
            <a:off x="374417" y="1899688"/>
            <a:ext cx="8508326" cy="1289905"/>
          </a:xfrm>
          <a:prstGeom prst="rect">
            <a:avLst/>
          </a:prstGeom>
          <a:noFill/>
        </p:spPr>
        <p:txBody>
          <a:bodyPr wrap="square" rtlCol="0">
            <a:spAutoFit/>
          </a:bodyPr>
          <a:lstStyle/>
          <a:p>
            <a:pPr>
              <a:lnSpc>
                <a:spcPct val="150000"/>
              </a:lnSpc>
            </a:pPr>
            <a:r>
              <a:rPr kumimoji="1" lang="zh-CN" altLang="en-US" b="1" dirty="0">
                <a:solidFill>
                  <a:srgbClr val="0D13A9"/>
                </a:solidFill>
                <a:latin typeface="微软雅黑" panose="020B0503020204020204" pitchFamily="34" charset="-122"/>
                <a:ea typeface="微软雅黑" panose="020B0503020204020204" pitchFamily="34" charset="-122"/>
              </a:rPr>
              <a:t>规则</a:t>
            </a:r>
            <a:r>
              <a:rPr kumimoji="1" lang="en-US" altLang="zh-CN" b="1" dirty="0">
                <a:solidFill>
                  <a:srgbClr val="0D13A9"/>
                </a:solidFill>
                <a:latin typeface="微软雅黑" panose="020B0503020204020204" pitchFamily="34" charset="-122"/>
                <a:ea typeface="微软雅黑" panose="020B0503020204020204" pitchFamily="34" charset="-122"/>
              </a:rPr>
              <a:t>3</a:t>
            </a:r>
            <a:r>
              <a:rPr kumimoji="1" lang="zh-CN" altLang="en-US" b="1" dirty="0">
                <a:solidFill>
                  <a:srgbClr val="0D13A9"/>
                </a:solidFill>
                <a:latin typeface="微软雅黑" panose="020B0503020204020204" pitchFamily="34" charset="-122"/>
                <a:ea typeface="微软雅黑" panose="020B0503020204020204" pitchFamily="34" charset="-122"/>
              </a:rPr>
              <a:t>： </a:t>
            </a:r>
            <a:r>
              <a:rPr kumimoji="1" lang="en-US" altLang="zh-CN" b="1" dirty="0">
                <a:solidFill>
                  <a:srgbClr val="0D13A9"/>
                </a:solidFill>
                <a:latin typeface="微软雅黑" panose="020B0503020204020204" pitchFamily="34" charset="-122"/>
                <a:ea typeface="微软雅黑" panose="020B0503020204020204" pitchFamily="34" charset="-122"/>
              </a:rPr>
              <a:t>Org</a:t>
            </a:r>
            <a:r>
              <a:rPr kumimoji="1" lang="zh-CN" altLang="en-US" b="1" dirty="0">
                <a:solidFill>
                  <a:srgbClr val="0D13A9"/>
                </a:solidFill>
                <a:latin typeface="微软雅黑" panose="020B0503020204020204" pitchFamily="34" charset="-122"/>
                <a:ea typeface="微软雅黑" panose="020B0503020204020204" pitchFamily="34" charset="-122"/>
              </a:rPr>
              <a:t>是浮点型和</a:t>
            </a:r>
            <a:r>
              <a:rPr kumimoji="1" lang="en-US" altLang="zh-CN" b="1" dirty="0" err="1">
                <a:solidFill>
                  <a:srgbClr val="0D13A9"/>
                </a:solidFill>
                <a:latin typeface="微软雅黑" panose="020B0503020204020204" pitchFamily="34" charset="-122"/>
                <a:ea typeface="微软雅黑" panose="020B0503020204020204" pitchFamily="34" charset="-122"/>
              </a:rPr>
              <a:t>Tgt</a:t>
            </a:r>
            <a:r>
              <a:rPr kumimoji="1" lang="zh-CN" altLang="en-US" b="1" dirty="0">
                <a:solidFill>
                  <a:srgbClr val="0D13A9"/>
                </a:solidFill>
                <a:latin typeface="微软雅黑" panose="020B0503020204020204" pitchFamily="34" charset="-122"/>
                <a:ea typeface="微软雅黑" panose="020B0503020204020204" pitchFamily="34" charset="-122"/>
              </a:rPr>
              <a:t>是整数类型：</a:t>
            </a:r>
            <a:endParaRPr kumimoji="1" lang="en-US" altLang="zh-CN" b="1" dirty="0">
              <a:solidFill>
                <a:srgbClr val="0D13A9"/>
              </a:solidFill>
              <a:latin typeface="微软雅黑" panose="020B0503020204020204" pitchFamily="34" charset="-122"/>
              <a:ea typeface="微软雅黑" panose="020B0503020204020204" pitchFamily="34" charset="-122"/>
            </a:endParaRPr>
          </a:p>
          <a:p>
            <a:pPr>
              <a:lnSpc>
                <a:spcPct val="150000"/>
              </a:lnSpc>
            </a:pPr>
            <a:r>
              <a:rPr kumimoji="1" lang="zh-CN" altLang="en-US" b="1" dirty="0">
                <a:solidFill>
                  <a:srgbClr val="C00000"/>
                </a:solidFill>
                <a:latin typeface="微软雅黑" panose="020B0503020204020204" pitchFamily="34" charset="-122"/>
                <a:ea typeface="微软雅黑" panose="020B0503020204020204" pitchFamily="34" charset="-122"/>
              </a:rPr>
              <a:t>截取</a:t>
            </a:r>
            <a:r>
              <a:rPr kumimoji="1" lang="en-US" altLang="zh-CN" dirty="0">
                <a:latin typeface="微软雅黑" panose="020B0503020204020204" pitchFamily="34" charset="-122"/>
                <a:ea typeface="微软雅黑" panose="020B0503020204020204" pitchFamily="34" charset="-122"/>
              </a:rPr>
              <a:t>Org</a:t>
            </a:r>
            <a:r>
              <a:rPr kumimoji="1" lang="zh-CN" altLang="en-US" dirty="0">
                <a:latin typeface="微软雅黑" panose="020B0503020204020204" pitchFamily="34" charset="-122"/>
                <a:ea typeface="微软雅黑" panose="020B0503020204020204" pitchFamily="34" charset="-122"/>
              </a:rPr>
              <a:t>的</a:t>
            </a:r>
            <a:r>
              <a:rPr kumimoji="1" lang="zh-CN" altLang="en-US" b="1" dirty="0">
                <a:solidFill>
                  <a:srgbClr val="C00000"/>
                </a:solidFill>
                <a:latin typeface="微软雅黑" panose="020B0503020204020204" pitchFamily="34" charset="-122"/>
                <a:ea typeface="微软雅黑" panose="020B0503020204020204" pitchFamily="34" charset="-122"/>
              </a:rPr>
              <a:t>整数部分的值</a:t>
            </a:r>
            <a:r>
              <a:rPr kumimoji="1" lang="zh-CN" altLang="en-US" dirty="0">
                <a:latin typeface="微软雅黑" panose="020B0503020204020204" pitchFamily="34" charset="-122"/>
                <a:ea typeface="微软雅黑" panose="020B0503020204020204" pitchFamily="34" charset="-122"/>
              </a:rPr>
              <a:t>，并形成一个足够容纳此值的</a:t>
            </a:r>
            <a:r>
              <a:rPr kumimoji="1" lang="zh-CN" altLang="en-US" b="1" dirty="0">
                <a:solidFill>
                  <a:srgbClr val="C00000"/>
                </a:solidFill>
                <a:latin typeface="微软雅黑" panose="020B0503020204020204" pitchFamily="34" charset="-122"/>
                <a:ea typeface="微软雅黑" panose="020B0503020204020204" pitchFamily="34" charset="-122"/>
              </a:rPr>
              <a:t>临时整数</a:t>
            </a:r>
            <a:r>
              <a:rPr kumimoji="1" lang="en-US" altLang="zh-CN" b="1" dirty="0">
                <a:solidFill>
                  <a:srgbClr val="C00000"/>
                </a:solidFill>
                <a:latin typeface="微软雅黑" panose="020B0503020204020204" pitchFamily="34" charset="-122"/>
                <a:ea typeface="微软雅黑" panose="020B0503020204020204" pitchFamily="34" charset="-122"/>
              </a:rPr>
              <a:t>Temp</a:t>
            </a:r>
            <a:r>
              <a:rPr kumimoji="1" lang="zh-CN" altLang="en-US" dirty="0">
                <a:latin typeface="微软雅黑" panose="020B0503020204020204" pitchFamily="34" charset="-122"/>
                <a:ea typeface="微软雅黑" panose="020B0503020204020204" pitchFamily="34" charset="-122"/>
              </a:rPr>
              <a:t>，再将</a:t>
            </a:r>
            <a:r>
              <a:rPr kumimoji="1" lang="en-US" altLang="zh-CN" b="1" dirty="0">
                <a:solidFill>
                  <a:srgbClr val="C00000"/>
                </a:solidFill>
                <a:latin typeface="微软雅黑" panose="020B0503020204020204" pitchFamily="34" charset="-122"/>
                <a:ea typeface="微软雅黑" panose="020B0503020204020204" pitchFamily="34" charset="-122"/>
              </a:rPr>
              <a:t>Temp</a:t>
            </a:r>
            <a:r>
              <a:rPr kumimoji="1" lang="zh-CN" altLang="en-US" b="1" dirty="0">
                <a:solidFill>
                  <a:srgbClr val="C00000"/>
                </a:solidFill>
                <a:latin typeface="微软雅黑" panose="020B0503020204020204" pitchFamily="34" charset="-122"/>
                <a:ea typeface="微软雅黑" panose="020B0503020204020204" pitchFamily="34" charset="-122"/>
              </a:rPr>
              <a:t>按规则</a:t>
            </a:r>
            <a:r>
              <a:rPr kumimoji="1" lang="en-US" altLang="zh-CN" b="1" dirty="0">
                <a:solidFill>
                  <a:srgbClr val="C00000"/>
                </a:solidFill>
                <a:latin typeface="微软雅黑" panose="020B0503020204020204" pitchFamily="34" charset="-122"/>
                <a:ea typeface="微软雅黑" panose="020B0503020204020204" pitchFamily="34" charset="-122"/>
              </a:rPr>
              <a:t>2</a:t>
            </a:r>
            <a:r>
              <a:rPr kumimoji="1" lang="zh-CN" altLang="en-US" b="1" dirty="0">
                <a:solidFill>
                  <a:srgbClr val="C00000"/>
                </a:solidFill>
                <a:latin typeface="微软雅黑" panose="020B0503020204020204" pitchFamily="34" charset="-122"/>
                <a:ea typeface="微软雅黑" panose="020B0503020204020204" pitchFamily="34" charset="-122"/>
              </a:rPr>
              <a:t>转化为</a:t>
            </a:r>
            <a:r>
              <a:rPr kumimoji="1" lang="en-US" altLang="zh-CN" b="1" dirty="0" err="1">
                <a:solidFill>
                  <a:srgbClr val="C00000"/>
                </a:solidFill>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a:t>
            </a:r>
            <a:endParaRPr kumimoji="1"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374417" y="3429000"/>
            <a:ext cx="8508326" cy="1289905"/>
          </a:xfrm>
          <a:prstGeom prst="rect">
            <a:avLst/>
          </a:prstGeom>
          <a:noFill/>
        </p:spPr>
        <p:txBody>
          <a:bodyPr wrap="square" rtlCol="0">
            <a:spAutoFit/>
          </a:bodyPr>
          <a:lstStyle/>
          <a:p>
            <a:pPr>
              <a:lnSpc>
                <a:spcPct val="150000"/>
              </a:lnSpc>
            </a:pPr>
            <a:r>
              <a:rPr kumimoji="1" lang="zh-CN" altLang="en-US" b="1" dirty="0">
                <a:solidFill>
                  <a:srgbClr val="0D13A9"/>
                </a:solidFill>
                <a:latin typeface="微软雅黑" panose="020B0503020204020204" pitchFamily="34" charset="-122"/>
                <a:ea typeface="微软雅黑" panose="020B0503020204020204" pitchFamily="34" charset="-122"/>
              </a:rPr>
              <a:t>规则</a:t>
            </a:r>
            <a:r>
              <a:rPr kumimoji="1" lang="en-US" altLang="zh-CN" b="1" dirty="0">
                <a:solidFill>
                  <a:srgbClr val="0D13A9"/>
                </a:solidFill>
                <a:latin typeface="微软雅黑" panose="020B0503020204020204" pitchFamily="34" charset="-122"/>
                <a:ea typeface="微软雅黑" panose="020B0503020204020204" pitchFamily="34" charset="-122"/>
              </a:rPr>
              <a:t>4</a:t>
            </a:r>
            <a:r>
              <a:rPr kumimoji="1" lang="zh-CN" altLang="en-US" b="1" dirty="0">
                <a:solidFill>
                  <a:srgbClr val="0D13A9"/>
                </a:solidFill>
                <a:latin typeface="微软雅黑" panose="020B0503020204020204" pitchFamily="34" charset="-122"/>
                <a:ea typeface="微软雅黑" panose="020B0503020204020204" pitchFamily="34" charset="-122"/>
              </a:rPr>
              <a:t>：</a:t>
            </a:r>
            <a:r>
              <a:rPr kumimoji="1" lang="en-US" altLang="zh-CN" b="1" dirty="0">
                <a:solidFill>
                  <a:srgbClr val="0D13A9"/>
                </a:solidFill>
                <a:latin typeface="微软雅黑" panose="020B0503020204020204" pitchFamily="34" charset="-122"/>
                <a:ea typeface="微软雅黑" panose="020B0503020204020204" pitchFamily="34" charset="-122"/>
              </a:rPr>
              <a:t>Org</a:t>
            </a:r>
            <a:r>
              <a:rPr kumimoji="1" lang="zh-CN" altLang="en-US" b="1" dirty="0">
                <a:solidFill>
                  <a:srgbClr val="0D13A9"/>
                </a:solidFill>
                <a:latin typeface="微软雅黑" panose="020B0503020204020204" pitchFamily="34" charset="-122"/>
                <a:ea typeface="微软雅黑" panose="020B0503020204020204" pitchFamily="34" charset="-122"/>
              </a:rPr>
              <a:t>是整数类型和</a:t>
            </a:r>
            <a:r>
              <a:rPr kumimoji="1" lang="en-US" altLang="zh-CN" b="1" dirty="0" err="1">
                <a:solidFill>
                  <a:srgbClr val="0D13A9"/>
                </a:solidFill>
                <a:latin typeface="微软雅黑" panose="020B0503020204020204" pitchFamily="34" charset="-122"/>
                <a:ea typeface="微软雅黑" panose="020B0503020204020204" pitchFamily="34" charset="-122"/>
              </a:rPr>
              <a:t>Tgt</a:t>
            </a:r>
            <a:r>
              <a:rPr kumimoji="1" lang="zh-CN" altLang="en-US" b="1" dirty="0">
                <a:solidFill>
                  <a:srgbClr val="0D13A9"/>
                </a:solidFill>
                <a:latin typeface="微软雅黑" panose="020B0503020204020204" pitchFamily="34" charset="-122"/>
                <a:ea typeface="微软雅黑" panose="020B0503020204020204" pitchFamily="34" charset="-122"/>
              </a:rPr>
              <a:t>是浮点型：</a:t>
            </a:r>
            <a:endParaRPr kumimoji="1" lang="en-US" altLang="zh-CN" b="1" dirty="0">
              <a:solidFill>
                <a:srgbClr val="0D13A9"/>
              </a:solidFill>
              <a:latin typeface="微软雅黑" panose="020B0503020204020204" pitchFamily="34" charset="-122"/>
              <a:ea typeface="微软雅黑" panose="020B0503020204020204" pitchFamily="34" charset="-122"/>
            </a:endParaRPr>
          </a:p>
          <a:p>
            <a:pPr>
              <a:lnSpc>
                <a:spcPct val="150000"/>
              </a:lnSpc>
            </a:pPr>
            <a:r>
              <a:rPr kumimoji="1" lang="zh-CN" altLang="en-US" dirty="0">
                <a:latin typeface="微软雅黑" panose="020B0503020204020204" pitchFamily="34" charset="-122"/>
                <a:ea typeface="微软雅黑" panose="020B0503020204020204" pitchFamily="34" charset="-122"/>
              </a:rPr>
              <a:t>将</a:t>
            </a:r>
            <a:r>
              <a:rPr kumimoji="1" lang="en-US" altLang="zh-CN" dirty="0">
                <a:latin typeface="微软雅黑" panose="020B0503020204020204" pitchFamily="34" charset="-122"/>
                <a:ea typeface="微软雅黑" panose="020B0503020204020204" pitchFamily="34" charset="-122"/>
              </a:rPr>
              <a:t>Org</a:t>
            </a:r>
            <a:r>
              <a:rPr kumimoji="1" lang="zh-CN" altLang="en-US" dirty="0">
                <a:latin typeface="微软雅黑" panose="020B0503020204020204" pitchFamily="34" charset="-122"/>
                <a:ea typeface="微软雅黑" panose="020B0503020204020204" pitchFamily="34" charset="-122"/>
              </a:rPr>
              <a:t>的</a:t>
            </a:r>
            <a:r>
              <a:rPr kumimoji="1" lang="zh-CN" altLang="en-US" b="1" dirty="0">
                <a:solidFill>
                  <a:srgbClr val="C00000"/>
                </a:solidFill>
                <a:latin typeface="微软雅黑" panose="020B0503020204020204" pitchFamily="34" charset="-122"/>
                <a:ea typeface="微软雅黑" panose="020B0503020204020204" pitchFamily="34" charset="-122"/>
              </a:rPr>
              <a:t>值</a:t>
            </a:r>
            <a:r>
              <a:rPr kumimoji="1" lang="zh-CN" altLang="en-US" dirty="0">
                <a:latin typeface="微软雅黑" panose="020B0503020204020204" pitchFamily="34" charset="-122"/>
                <a:ea typeface="微软雅黑" panose="020B0503020204020204" pitchFamily="34" charset="-122"/>
              </a:rPr>
              <a:t>，按</a:t>
            </a:r>
            <a:r>
              <a:rPr kumimoji="1" lang="en-US" altLang="zh-CN" dirty="0">
                <a:latin typeface="微软雅黑" panose="020B0503020204020204" pitchFamily="34" charset="-122"/>
                <a:ea typeface="微软雅黑" panose="020B0503020204020204" pitchFamily="34" charset="-122"/>
              </a:rPr>
              <a:t>IEEE</a:t>
            </a:r>
            <a:r>
              <a:rPr kumimoji="1" lang="zh-CN" altLang="en-US" dirty="0">
                <a:latin typeface="微软雅黑" panose="020B0503020204020204" pitchFamily="34" charset="-122"/>
                <a:ea typeface="微软雅黑" panose="020B0503020204020204" pitchFamily="34" charset="-122"/>
              </a:rPr>
              <a:t> </a:t>
            </a:r>
            <a:r>
              <a:rPr kumimoji="1" lang="en-US" altLang="zh-CN" dirty="0">
                <a:latin typeface="微软雅黑" panose="020B0503020204020204" pitchFamily="34" charset="-122"/>
                <a:ea typeface="微软雅黑" panose="020B0503020204020204" pitchFamily="34" charset="-122"/>
              </a:rPr>
              <a:t>754</a:t>
            </a:r>
            <a:r>
              <a:rPr kumimoji="1" lang="zh-CN" altLang="en-US" dirty="0">
                <a:latin typeface="微软雅黑" panose="020B0503020204020204" pitchFamily="34" charset="-122"/>
                <a:ea typeface="微软雅黑" panose="020B0503020204020204" pitchFamily="34" charset="-122"/>
              </a:rPr>
              <a:t>编码规则，形成一个</a:t>
            </a:r>
            <a:r>
              <a:rPr kumimoji="1" lang="zh-CN" altLang="en-US" b="1" dirty="0">
                <a:solidFill>
                  <a:srgbClr val="C00000"/>
                </a:solidFill>
                <a:latin typeface="微软雅黑" panose="020B0503020204020204" pitchFamily="34" charset="-122"/>
                <a:ea typeface="微软雅黑" panose="020B0503020204020204" pitchFamily="34" charset="-122"/>
              </a:rPr>
              <a:t>最高精度临时浮点型</a:t>
            </a:r>
            <a:r>
              <a:rPr kumimoji="1" lang="en-US" altLang="zh-CN" b="1" dirty="0">
                <a:solidFill>
                  <a:srgbClr val="C00000"/>
                </a:solidFill>
                <a:latin typeface="微软雅黑" panose="020B0503020204020204" pitchFamily="34" charset="-122"/>
                <a:ea typeface="微软雅黑" panose="020B0503020204020204" pitchFamily="34" charset="-122"/>
              </a:rPr>
              <a:t>Temp</a:t>
            </a:r>
            <a:r>
              <a:rPr kumimoji="1" lang="zh-CN" altLang="en-US" dirty="0">
                <a:latin typeface="微软雅黑" panose="020B0503020204020204" pitchFamily="34" charset="-122"/>
                <a:ea typeface="微软雅黑" panose="020B0503020204020204" pitchFamily="34" charset="-122"/>
              </a:rPr>
              <a:t>，如</a:t>
            </a:r>
            <a:r>
              <a:rPr kumimoji="1" lang="en-US" altLang="zh-CN" dirty="0">
                <a:latin typeface="微软雅黑" panose="020B0503020204020204" pitchFamily="34" charset="-122"/>
                <a:ea typeface="微软雅黑" panose="020B0503020204020204" pitchFamily="34" charset="-122"/>
              </a:rPr>
              <a:t>Temp</a:t>
            </a:r>
            <a:r>
              <a:rPr kumimoji="1" lang="zh-CN" altLang="en-US" dirty="0">
                <a:latin typeface="微软雅黑" panose="020B0503020204020204" pitchFamily="34" charset="-122"/>
                <a:ea typeface="微软雅黑" panose="020B0503020204020204" pitchFamily="34" charset="-122"/>
              </a:rPr>
              <a:t>和</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精度不同，再将</a:t>
            </a:r>
            <a:r>
              <a:rPr kumimoji="1" lang="en-US" altLang="zh-CN" b="1" dirty="0">
                <a:solidFill>
                  <a:srgbClr val="C00000"/>
                </a:solidFill>
                <a:latin typeface="微软雅黑" panose="020B0503020204020204" pitchFamily="34" charset="-122"/>
                <a:ea typeface="微软雅黑" panose="020B0503020204020204" pitchFamily="34" charset="-122"/>
              </a:rPr>
              <a:t>Temp</a:t>
            </a:r>
            <a:r>
              <a:rPr kumimoji="1" lang="zh-CN" altLang="en-US" b="1" dirty="0">
                <a:solidFill>
                  <a:srgbClr val="C00000"/>
                </a:solidFill>
                <a:latin typeface="微软雅黑" panose="020B0503020204020204" pitchFamily="34" charset="-122"/>
                <a:ea typeface="微软雅黑" panose="020B0503020204020204" pitchFamily="34" charset="-122"/>
              </a:rPr>
              <a:t>按规则</a:t>
            </a:r>
            <a:r>
              <a:rPr kumimoji="1" lang="en-US" altLang="zh-CN" b="1" dirty="0">
                <a:solidFill>
                  <a:srgbClr val="C00000"/>
                </a:solidFill>
                <a:latin typeface="微软雅黑" panose="020B0503020204020204" pitchFamily="34" charset="-122"/>
                <a:ea typeface="微软雅黑" panose="020B0503020204020204" pitchFamily="34" charset="-122"/>
              </a:rPr>
              <a:t>1</a:t>
            </a:r>
            <a:r>
              <a:rPr kumimoji="1" lang="zh-CN" altLang="en-US" b="1" dirty="0">
                <a:solidFill>
                  <a:srgbClr val="C00000"/>
                </a:solidFill>
                <a:latin typeface="微软雅黑" panose="020B0503020204020204" pitchFamily="34" charset="-122"/>
                <a:ea typeface="微软雅黑" panose="020B0503020204020204" pitchFamily="34" charset="-122"/>
              </a:rPr>
              <a:t>转化为</a:t>
            </a:r>
            <a:r>
              <a:rPr kumimoji="1" lang="en-US" altLang="zh-CN" b="1" dirty="0" err="1">
                <a:solidFill>
                  <a:srgbClr val="C00000"/>
                </a:solidFill>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p:txBody>
      </p:sp>
      <p:sp>
        <p:nvSpPr>
          <p:cNvPr id="9" name="文本框 8"/>
          <p:cNvSpPr txBox="1"/>
          <p:nvPr/>
        </p:nvSpPr>
        <p:spPr>
          <a:xfrm>
            <a:off x="374417" y="4958312"/>
            <a:ext cx="8508326" cy="874407"/>
          </a:xfrm>
          <a:prstGeom prst="rect">
            <a:avLst/>
          </a:prstGeom>
          <a:noFill/>
        </p:spPr>
        <p:txBody>
          <a:bodyPr wrap="square" rtlCol="0">
            <a:spAutoFit/>
          </a:bodyPr>
          <a:lstStyle/>
          <a:p>
            <a:pPr>
              <a:lnSpc>
                <a:spcPct val="150000"/>
              </a:lnSpc>
            </a:pPr>
            <a:r>
              <a:rPr kumimoji="1" lang="zh-CN" altLang="en-US" b="1" dirty="0">
                <a:solidFill>
                  <a:srgbClr val="0D13A9"/>
                </a:solidFill>
                <a:latin typeface="微软雅黑" panose="020B0503020204020204" pitchFamily="34" charset="-122"/>
                <a:ea typeface="微软雅黑" panose="020B0503020204020204" pitchFamily="34" charset="-122"/>
              </a:rPr>
              <a:t>规则</a:t>
            </a:r>
            <a:r>
              <a:rPr kumimoji="1" lang="en-US" altLang="zh-CN" b="1" dirty="0">
                <a:solidFill>
                  <a:srgbClr val="0D13A9"/>
                </a:solidFill>
                <a:latin typeface="微软雅黑" panose="020B0503020204020204" pitchFamily="34" charset="-122"/>
                <a:ea typeface="微软雅黑" panose="020B0503020204020204" pitchFamily="34" charset="-122"/>
              </a:rPr>
              <a:t>5</a:t>
            </a:r>
            <a:r>
              <a:rPr kumimoji="1" lang="zh-CN" altLang="en-US" b="1" dirty="0">
                <a:solidFill>
                  <a:srgbClr val="0D13A9"/>
                </a:solidFill>
                <a:latin typeface="微软雅黑" panose="020B0503020204020204" pitchFamily="34" charset="-122"/>
                <a:ea typeface="微软雅黑" panose="020B0503020204020204" pitchFamily="34" charset="-122"/>
              </a:rPr>
              <a:t>：有</a:t>
            </a:r>
            <a:r>
              <a:rPr kumimoji="1" lang="en-US" altLang="zh-CN" b="1" dirty="0">
                <a:solidFill>
                  <a:srgbClr val="0D13A9"/>
                </a:solidFill>
                <a:latin typeface="微软雅黑" panose="020B0503020204020204" pitchFamily="34" charset="-122"/>
                <a:ea typeface="微软雅黑" panose="020B0503020204020204" pitchFamily="34" charset="-122"/>
              </a:rPr>
              <a:t>_Bool</a:t>
            </a:r>
            <a:r>
              <a:rPr kumimoji="1" lang="zh-CN" altLang="en-US" b="1" dirty="0">
                <a:solidFill>
                  <a:srgbClr val="0D13A9"/>
                </a:solidFill>
                <a:latin typeface="微软雅黑" panose="020B0503020204020204" pitchFamily="34" charset="-122"/>
                <a:ea typeface="微软雅黑" panose="020B0503020204020204" pitchFamily="34" charset="-122"/>
              </a:rPr>
              <a:t>类型参与的：</a:t>
            </a:r>
            <a:endParaRPr kumimoji="1" lang="en-US" altLang="zh-CN" b="1" dirty="0">
              <a:solidFill>
                <a:srgbClr val="0D13A9"/>
              </a:solidFill>
              <a:latin typeface="微软雅黑" panose="020B0503020204020204" pitchFamily="34" charset="-122"/>
              <a:ea typeface="微软雅黑" panose="020B0503020204020204" pitchFamily="34" charset="-122"/>
            </a:endParaRPr>
          </a:p>
          <a:p>
            <a:pPr>
              <a:lnSpc>
                <a:spcPct val="150000"/>
              </a:lnSpc>
            </a:pPr>
            <a:r>
              <a:rPr kumimoji="1" lang="zh-CN" altLang="en-US" dirty="0">
                <a:latin typeface="微软雅黑" panose="020B0503020204020204" pitchFamily="34" charset="-122"/>
                <a:ea typeface="微软雅黑" panose="020B0503020204020204" pitchFamily="34" charset="-122"/>
              </a:rPr>
              <a:t>如</a:t>
            </a:r>
            <a:r>
              <a:rPr kumimoji="1" lang="en-US" altLang="zh-CN" dirty="0">
                <a:latin typeface="微软雅黑" panose="020B0503020204020204" pitchFamily="34" charset="-122"/>
                <a:ea typeface="微软雅黑" panose="020B0503020204020204" pitchFamily="34" charset="-122"/>
              </a:rPr>
              <a:t>Org</a:t>
            </a:r>
            <a:r>
              <a:rPr kumimoji="1" lang="zh-CN" altLang="en-US" dirty="0">
                <a:latin typeface="微软雅黑" panose="020B0503020204020204" pitchFamily="34" charset="-122"/>
                <a:ea typeface="微软雅黑" panose="020B0503020204020204" pitchFamily="34" charset="-122"/>
              </a:rPr>
              <a:t>的值非</a:t>
            </a:r>
            <a:r>
              <a:rPr kumimoji="1" lang="en-US" altLang="zh-CN" dirty="0">
                <a:latin typeface="微软雅黑" panose="020B0503020204020204" pitchFamily="34" charset="-122"/>
                <a:ea typeface="微软雅黑" panose="020B0503020204020204" pitchFamily="34" charset="-122"/>
              </a:rPr>
              <a:t>0</a:t>
            </a:r>
            <a:r>
              <a:rPr kumimoji="1" lang="zh-CN" altLang="en-US" dirty="0">
                <a:latin typeface="微软雅黑" panose="020B0503020204020204" pitchFamily="34" charset="-122"/>
                <a:ea typeface="微软雅黑" panose="020B0503020204020204" pitchFamily="34" charset="-122"/>
              </a:rPr>
              <a:t>，则</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值为</a:t>
            </a:r>
            <a:r>
              <a:rPr kumimoji="1" lang="en-US" altLang="zh-CN"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，否则</a:t>
            </a:r>
            <a:r>
              <a:rPr kumimoji="1" lang="en-US" altLang="zh-CN" dirty="0" err="1">
                <a:latin typeface="微软雅黑" panose="020B0503020204020204" pitchFamily="34" charset="-122"/>
                <a:ea typeface="微软雅黑" panose="020B0503020204020204" pitchFamily="34" charset="-122"/>
              </a:rPr>
              <a:t>Tgt</a:t>
            </a:r>
            <a:r>
              <a:rPr kumimoji="1" lang="zh-CN" altLang="en-US" dirty="0">
                <a:latin typeface="微软雅黑" panose="020B0503020204020204" pitchFamily="34" charset="-122"/>
                <a:ea typeface="微软雅黑" panose="020B0503020204020204" pitchFamily="34" charset="-122"/>
              </a:rPr>
              <a:t>值为</a:t>
            </a:r>
            <a:r>
              <a:rPr kumimoji="1" lang="en-US" altLang="zh-CN" dirty="0">
                <a:latin typeface="微软雅黑" panose="020B0503020204020204" pitchFamily="34" charset="-122"/>
                <a:ea typeface="微软雅黑" panose="020B0503020204020204" pitchFamily="34" charset="-122"/>
              </a:rPr>
              <a:t>0</a:t>
            </a:r>
            <a:r>
              <a:rPr kumimoji="1" lang="zh-CN" altLang="en-US"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有运算符的式子就叫做表达式，是一系列运算符和算子的组合，用来计算一个值</a:t>
            </a:r>
            <a:endParaRPr lang="en-US" altLang="zh-CN" dirty="0"/>
          </a:p>
          <a:p>
            <a:pPr lvl="1"/>
            <a:r>
              <a:rPr lang="zh-CN" altLang="en-US" dirty="0">
                <a:solidFill>
                  <a:srgbClr val="0D13A9"/>
                </a:solidFill>
              </a:rPr>
              <a:t>运算符（</a:t>
            </a:r>
            <a:r>
              <a:rPr lang="en-US" altLang="zh-CN" dirty="0">
                <a:solidFill>
                  <a:srgbClr val="0D13A9"/>
                </a:solidFill>
              </a:rPr>
              <a:t>operator</a:t>
            </a:r>
            <a:r>
              <a:rPr lang="zh-CN" altLang="en-US" dirty="0">
                <a:solidFill>
                  <a:srgbClr val="0D13A9"/>
                </a:solidFill>
              </a:rPr>
              <a:t>）</a:t>
            </a:r>
            <a:r>
              <a:rPr lang="zh-CN" altLang="en-US" dirty="0"/>
              <a:t>是指进行运算的</a:t>
            </a:r>
            <a:r>
              <a:rPr lang="zh-CN" altLang="en-US" dirty="0">
                <a:solidFill>
                  <a:srgbClr val="0D13A9"/>
                </a:solidFill>
              </a:rPr>
              <a:t>动作</a:t>
            </a:r>
            <a:endParaRPr lang="en-US" altLang="zh-CN" dirty="0">
              <a:solidFill>
                <a:srgbClr val="0D13A9"/>
              </a:solidFill>
            </a:endParaRPr>
          </a:p>
          <a:p>
            <a:pPr lvl="2"/>
            <a:endParaRPr lang="en-US" altLang="zh-CN" dirty="0"/>
          </a:p>
          <a:p>
            <a:pPr lvl="2"/>
            <a:endParaRPr lang="en-US" altLang="zh-CN" dirty="0"/>
          </a:p>
          <a:p>
            <a:pPr lvl="1"/>
            <a:r>
              <a:rPr lang="zh-CN" altLang="en-US" dirty="0">
                <a:solidFill>
                  <a:srgbClr val="0D13A9"/>
                </a:solidFill>
              </a:rPr>
              <a:t>算子（</a:t>
            </a:r>
            <a:r>
              <a:rPr lang="en-US" altLang="zh-CN" dirty="0">
                <a:solidFill>
                  <a:srgbClr val="0D13A9"/>
                </a:solidFill>
              </a:rPr>
              <a:t>operand</a:t>
            </a:r>
            <a:r>
              <a:rPr lang="zh-CN" altLang="en-US" dirty="0">
                <a:solidFill>
                  <a:srgbClr val="0D13A9"/>
                </a:solidFill>
              </a:rPr>
              <a:t>）</a:t>
            </a:r>
            <a:r>
              <a:rPr lang="zh-CN" altLang="en-US" dirty="0"/>
              <a:t>是指参与运算的</a:t>
            </a:r>
            <a:r>
              <a:rPr lang="zh-CN" altLang="en-US" dirty="0">
                <a:solidFill>
                  <a:srgbClr val="0D13A9"/>
                </a:solidFill>
              </a:rPr>
              <a:t>值</a:t>
            </a:r>
            <a:r>
              <a:rPr lang="zh-CN" altLang="en-US" dirty="0"/>
              <a:t>，这个值可能是</a:t>
            </a:r>
            <a:r>
              <a:rPr lang="zh-CN" altLang="en-US" b="1" dirty="0">
                <a:solidFill>
                  <a:srgbClr val="C00000"/>
                </a:solidFill>
              </a:rPr>
              <a:t>字面量</a:t>
            </a:r>
            <a:r>
              <a:rPr lang="zh-CN" altLang="en-US" dirty="0"/>
              <a:t>，也可能是</a:t>
            </a:r>
            <a:r>
              <a:rPr lang="zh-CN" altLang="en-US" b="1" dirty="0">
                <a:solidFill>
                  <a:srgbClr val="C00000"/>
                </a:solidFill>
              </a:rPr>
              <a:t>常量、变量、表达式，还可能是一个函数的返回值</a:t>
            </a:r>
            <a:endParaRPr lang="zh-CN" altLang="en-US" b="1" dirty="0">
              <a:solidFill>
                <a:srgbClr val="C00000"/>
              </a:solidFill>
            </a:endParaRPr>
          </a:p>
        </p:txBody>
      </p:sp>
      <p:sp>
        <p:nvSpPr>
          <p:cNvPr id="3" name="Title 2"/>
          <p:cNvSpPr>
            <a:spLocks noGrp="1"/>
          </p:cNvSpPr>
          <p:nvPr>
            <p:ph type="title"/>
          </p:nvPr>
        </p:nvSpPr>
        <p:spPr/>
        <p:txBody>
          <a:bodyPr>
            <a:normAutofit/>
          </a:bodyPr>
          <a:lstStyle/>
          <a:p>
            <a:r>
              <a:rPr lang="en-US" altLang="zh-CN" dirty="0"/>
              <a:t>1.</a:t>
            </a:r>
            <a:r>
              <a:rPr lang="zh-CN" altLang="en-US" dirty="0"/>
              <a:t> 运算符与表达式</a:t>
            </a:r>
            <a:r>
              <a:rPr lang="zh-CN" altLang="en-US" sz="2400" dirty="0">
                <a:solidFill>
                  <a:srgbClr val="FFFF00"/>
                </a:solidFill>
              </a:rPr>
              <a:t>：运算符、算子、表达式</a:t>
            </a:r>
            <a:endParaRPr lang="zh-CN" altLang="en-US" sz="2400" dirty="0">
              <a:solidFill>
                <a:srgbClr val="FFFF00"/>
              </a:solidFill>
            </a:endParaRPr>
          </a:p>
        </p:txBody>
      </p:sp>
      <p:sp>
        <p:nvSpPr>
          <p:cNvPr id="4" name="Date Placeholder 3"/>
          <p:cNvSpPr>
            <a:spLocks noGrp="1"/>
          </p:cNvSpPr>
          <p:nvPr>
            <p:ph type="dt" sz="half" idx="10"/>
          </p:nvPr>
        </p:nvSpPr>
        <p:spPr/>
        <p:txBody>
          <a:bodyPr/>
          <a:lstStyle/>
          <a:p>
            <a:fld id="{73CB6E99-9E54-444E-B258-6F496C26DFC3}"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290917" y="3987361"/>
            <a:ext cx="7321238" cy="2308324"/>
          </a:xfrm>
          <a:prstGeom prst="rect">
            <a:avLst/>
          </a:prstGeom>
        </p:spPr>
        <p:txBody>
          <a:bodyPr wrap="square">
            <a:spAutoFit/>
          </a:bodyPr>
          <a:lstStyle/>
          <a:p>
            <a:r>
              <a:rPr lang="zh-CN" altLang="en-US" dirty="0">
                <a:latin typeface="+mj-lt"/>
                <a:ea typeface="微软雅黑" panose="020B0503020204020204" pitchFamily="34" charset="-122"/>
              </a:rPr>
              <a:t>例如</a:t>
            </a:r>
            <a:r>
              <a:rPr lang="en-US" altLang="zh-CN" dirty="0">
                <a:latin typeface="+mj-lt"/>
                <a:ea typeface="微软雅黑" panose="020B0503020204020204" pitchFamily="34" charset="-122"/>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result;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Num1 = </a:t>
            </a:r>
            <a:r>
              <a:rPr lang="en-US" altLang="zh-CN" dirty="0">
                <a:solidFill>
                  <a:srgbClr val="1C00CF"/>
                </a:solidFill>
                <a:latin typeface="Menlo" panose="020B0609030804020204" pitchFamily="49" charset="0"/>
              </a:rPr>
              <a:t>0</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Num2 = </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result = Num1 +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result = Num1 + Num2;             </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result = Num1 + Num2 * Num2;      </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result = Num1 + </a:t>
            </a:r>
            <a:r>
              <a:rPr lang="en-US" altLang="zh-CN" dirty="0">
                <a:solidFill>
                  <a:srgbClr val="2E0D6E"/>
                </a:solidFill>
                <a:latin typeface="Menlo" panose="020B0609030804020204" pitchFamily="49" charset="0"/>
              </a:rPr>
              <a:t>sin</a:t>
            </a:r>
            <a:r>
              <a:rPr lang="en-US" altLang="zh-CN" dirty="0">
                <a:solidFill>
                  <a:srgbClr val="000000"/>
                </a:solidFill>
                <a:latin typeface="Menlo" panose="020B0609030804020204" pitchFamily="49" charset="0"/>
              </a:rPr>
              <a:t>((</a:t>
            </a:r>
            <a:r>
              <a:rPr lang="en-US" altLang="zh-CN" dirty="0">
                <a:solidFill>
                  <a:srgbClr val="AA0D91"/>
                </a:solidFill>
                <a:latin typeface="Menlo" panose="020B0609030804020204" pitchFamily="49" charset="0"/>
              </a:rPr>
              <a:t>double</a:t>
            </a:r>
            <a:r>
              <a:rPr lang="en-US" altLang="zh-CN" dirty="0">
                <a:solidFill>
                  <a:srgbClr val="000000"/>
                </a:solidFill>
                <a:latin typeface="Menlo" panose="020B0609030804020204" pitchFamily="49" charset="0"/>
              </a:rPr>
              <a:t>)Num2); </a:t>
            </a:r>
            <a:endParaRPr lang="zh-CN" altLang="en-US" dirty="0">
              <a:solidFill>
                <a:srgbClr val="000000"/>
              </a:solidFill>
              <a:latin typeface="Menlo" panose="020B0609030804020204" pitchFamily="49" charset="0"/>
            </a:endParaRPr>
          </a:p>
        </p:txBody>
      </p:sp>
      <p:sp>
        <p:nvSpPr>
          <p:cNvPr id="8" name="Rectangle 7"/>
          <p:cNvSpPr/>
          <p:nvPr/>
        </p:nvSpPr>
        <p:spPr>
          <a:xfrm>
            <a:off x="1290917" y="2773687"/>
            <a:ext cx="5192246" cy="369332"/>
          </a:xfrm>
          <a:prstGeom prst="rect">
            <a:avLst/>
          </a:prstGeom>
        </p:spPr>
        <p:txBody>
          <a:bodyPr wrap="square">
            <a:spAutoFit/>
          </a:bodyPr>
          <a:lstStyle/>
          <a:p>
            <a:pPr marL="0" lvl="1"/>
            <a:r>
              <a:rPr lang="zh-CN" altLang="en-US" dirty="0">
                <a:ea typeface="微软雅黑" panose="020B0503020204020204" pitchFamily="34" charset="-122"/>
              </a:rPr>
              <a:t>例</a:t>
            </a:r>
            <a:r>
              <a:rPr lang="zh-CN" altLang="en-US" dirty="0">
                <a:latin typeface="+mj-lt"/>
                <a:ea typeface="微软雅黑" panose="020B0503020204020204" pitchFamily="34" charset="-122"/>
              </a:rPr>
              <a:t>如：</a:t>
            </a:r>
            <a:r>
              <a:rPr lang="en-US" altLang="zh-CN" dirty="0">
                <a:ea typeface="微软雅黑" panose="020B0503020204020204" pitchFamily="34" charset="-122"/>
              </a:rPr>
              <a:t>	</a:t>
            </a:r>
            <a:r>
              <a:rPr lang="zh-CN" altLang="en-US" dirty="0">
                <a:latin typeface="+mj-lt"/>
                <a:ea typeface="微软雅黑" panose="020B0503020204020204" pitchFamily="34" charset="-122"/>
              </a:rPr>
              <a:t>加法运算符“</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，减法运算符“</a:t>
            </a:r>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dirty="0">
                <a:solidFill>
                  <a:prstClr val="white"/>
                </a:solidFill>
              </a:rPr>
              <a:t>1.2</a:t>
            </a:r>
            <a:r>
              <a:rPr lang="zh-CN" altLang="en-US" dirty="0">
                <a:solidFill>
                  <a:prstClr val="white"/>
                </a:solidFill>
              </a:rPr>
              <a:t> 类型转换运算符</a:t>
            </a:r>
            <a:r>
              <a:rPr lang="zh-CN" altLang="en-US" sz="2400" dirty="0">
                <a:solidFill>
                  <a:srgbClr val="FFFF00"/>
                </a:solidFill>
              </a:rPr>
              <a:t>：类型转换规则</a:t>
            </a:r>
            <a:endParaRPr lang="zh-CN" altLang="en-US" dirty="0"/>
          </a:p>
        </p:txBody>
      </p:sp>
      <p:sp>
        <p:nvSpPr>
          <p:cNvPr id="67588" name="Rectangle 3"/>
          <p:cNvSpPr>
            <a:spLocks noGrp="1" noChangeArrowheads="1"/>
          </p:cNvSpPr>
          <p:nvPr>
            <p:ph type="body" idx="1"/>
          </p:nvPr>
        </p:nvSpPr>
        <p:spPr>
          <a:xfrm>
            <a:off x="377371" y="1348269"/>
            <a:ext cx="8403771" cy="1013094"/>
          </a:xfrm>
        </p:spPr>
        <p:txBody>
          <a:bodyPr>
            <a:noAutofit/>
          </a:bodyPr>
          <a:lstStyle/>
          <a:p>
            <a:pPr algn="ctr" eaLnBrk="1" hangingPunct="1">
              <a:buFont typeface="Wingdings" panose="05000000000000000000" pitchFamily="2" charset="2"/>
              <a:buNone/>
            </a:pPr>
            <a:r>
              <a:rPr lang="zh-CN" altLang="en-US" b="1" dirty="0">
                <a:solidFill>
                  <a:srgbClr val="C00000"/>
                </a:solidFill>
                <a:latin typeface="微软雅黑" panose="020B0503020204020204" pitchFamily="34" charset="-122"/>
                <a:ea typeface="微软雅黑" panose="020B0503020204020204" pitchFamily="34" charset="-122"/>
              </a:rPr>
              <a:t>规则好处在于思路，而非死记硬背知识点！</a:t>
            </a:r>
            <a:endParaRPr lang="en-US" altLang="zh-CN" b="1" i="1" dirty="0">
              <a:solidFill>
                <a:srgbClr val="C00000"/>
              </a:solidFill>
              <a:latin typeface="微软雅黑" panose="020B0503020204020204" pitchFamily="34" charset="-122"/>
              <a:ea typeface="微软雅黑" panose="020B0503020204020204" pitchFamily="34" charset="-122"/>
            </a:endParaRPr>
          </a:p>
          <a:p>
            <a:pPr marL="9525" indent="530225" algn="just" eaLnBrk="1" hangingPunct="1">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比如，整数系列类型包括</a:t>
            </a:r>
            <a:r>
              <a:rPr lang="en-US" altLang="zh-CN" sz="1800" dirty="0">
                <a:latin typeface="微软雅黑" panose="020B0503020204020204" pitchFamily="34" charset="-122"/>
                <a:ea typeface="微软雅黑" panose="020B0503020204020204" pitchFamily="34" charset="-122"/>
              </a:rPr>
              <a:t>10</a:t>
            </a:r>
            <a:r>
              <a:rPr lang="zh-CN" altLang="en-US" sz="1800" dirty="0">
                <a:latin typeface="微软雅黑" panose="020B0503020204020204" pitchFamily="34" charset="-122"/>
                <a:ea typeface="微软雅黑" panose="020B0503020204020204" pitchFamily="34" charset="-122"/>
              </a:rPr>
              <a:t>种形式，浮点型包括</a:t>
            </a:r>
            <a:r>
              <a:rPr lang="en-US" altLang="zh-CN" sz="1800" dirty="0">
                <a:latin typeface="微软雅黑" panose="020B0503020204020204" pitchFamily="34" charset="-122"/>
                <a:ea typeface="微软雅黑" panose="020B0503020204020204" pitchFamily="34" charset="-122"/>
              </a:rPr>
              <a:t>2</a:t>
            </a:r>
            <a:r>
              <a:rPr lang="zh-CN" altLang="en-US" sz="1800" dirty="0">
                <a:latin typeface="微软雅黑" panose="020B0503020204020204" pitchFamily="34" charset="-122"/>
                <a:ea typeface="微软雅黑" panose="020B0503020204020204" pitchFamily="34" charset="-122"/>
              </a:rPr>
              <a:t>种形式，加上布尔型，一共</a:t>
            </a:r>
            <a:r>
              <a:rPr lang="en-US" altLang="zh-CN" sz="1800" b="1" dirty="0">
                <a:solidFill>
                  <a:srgbClr val="0A44CF"/>
                </a:solidFill>
                <a:latin typeface="微软雅黑" panose="020B0503020204020204" pitchFamily="34" charset="-122"/>
                <a:ea typeface="微软雅黑" panose="020B0503020204020204" pitchFamily="34" charset="-122"/>
              </a:rPr>
              <a:t>13</a:t>
            </a:r>
            <a:r>
              <a:rPr lang="zh-CN" altLang="en-US" sz="1800" b="1" dirty="0">
                <a:solidFill>
                  <a:srgbClr val="0A44CF"/>
                </a:solidFill>
                <a:latin typeface="微软雅黑" panose="020B0503020204020204" pitchFamily="34" charset="-122"/>
                <a:ea typeface="微软雅黑" panose="020B0503020204020204" pitchFamily="34" charset="-122"/>
              </a:rPr>
              <a:t>种基本类型</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2" name="Date Placeholder 1"/>
          <p:cNvSpPr>
            <a:spLocks noGrp="1"/>
          </p:cNvSpPr>
          <p:nvPr>
            <p:ph type="dt" sz="half" idx="10"/>
          </p:nvPr>
        </p:nvSpPr>
        <p:spPr/>
        <p:txBody>
          <a:bodyPr/>
          <a:lstStyle/>
          <a:p>
            <a:fld id="{57C50C28-BEA5-437A-A88E-B4BC5BAFF7CD}"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5" name="矩形 4"/>
          <p:cNvSpPr/>
          <p:nvPr/>
        </p:nvSpPr>
        <p:spPr>
          <a:xfrm>
            <a:off x="374417" y="2635430"/>
            <a:ext cx="4476541" cy="3693319"/>
          </a:xfrm>
          <a:prstGeom prst="rect">
            <a:avLst/>
          </a:prstGeom>
        </p:spPr>
        <p:txBody>
          <a:bodyPr wrap="square">
            <a:spAutoFit/>
          </a:bodyPr>
          <a:lstStyle/>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unsigned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short</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unsigned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short</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unsigned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long</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unsigned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long</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long</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long</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endParaRPr lang="en-US" altLang="zh-CN" dirty="0">
              <a:solidFill>
                <a:srgbClr val="AA0D91"/>
              </a:solidFill>
              <a:latin typeface="Menlo" panose="020B0609030804020204" pitchFamily="49" charset="0"/>
            </a:endParaRPr>
          </a:p>
          <a:p>
            <a:pPr marL="342900" indent="-342900">
              <a:buFont typeface="+mj-lt"/>
              <a:buAutoNum type="arabicPeriod"/>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unsigned</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long</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long</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endParaRPr lang="en-US" altLang="zh-CN" dirty="0">
              <a:solidFill>
                <a:srgbClr val="AA0D91"/>
              </a:solidFill>
              <a:latin typeface="Menlo" panose="020B0609030804020204" pitchFamily="49" charset="0"/>
            </a:endParaRPr>
          </a:p>
          <a:p>
            <a:pPr marL="342900" indent="-342900">
              <a:buFont typeface="+mj-lt"/>
              <a:buAutoNum type="arabicPeriod"/>
            </a:pPr>
            <a:r>
              <a:rPr lang="zh-CN" altLang="en-US" dirty="0">
                <a:solidFill>
                  <a:srgbClr val="AA0D91"/>
                </a:solidFill>
                <a:effectLst/>
                <a:latin typeface="Menlo" panose="020B0609030804020204" pitchFamily="49" charset="0"/>
              </a:rPr>
              <a:t>   </a:t>
            </a:r>
            <a:r>
              <a:rPr lang="en-US" altLang="zh-CN" dirty="0">
                <a:solidFill>
                  <a:srgbClr val="AA0D91"/>
                </a:solidFill>
                <a:effectLst/>
                <a:latin typeface="Menlo" panose="020B0609030804020204" pitchFamily="49" charset="0"/>
              </a:rPr>
              <a:t>float</a:t>
            </a:r>
            <a:endParaRPr lang="en-US" altLang="zh-CN" dirty="0">
              <a:solidFill>
                <a:srgbClr val="AA0D91"/>
              </a:solidFill>
              <a:effectLst/>
              <a:latin typeface="Menlo" panose="020B0609030804020204" pitchFamily="49" charset="0"/>
            </a:endParaRPr>
          </a:p>
          <a:p>
            <a:pPr marL="342900" indent="-342900">
              <a:buFont typeface="+mj-lt"/>
              <a:buAutoNum type="arabicPeriod"/>
            </a:pPr>
            <a:r>
              <a:rPr lang="zh-CN" altLang="en-US" dirty="0">
                <a:solidFill>
                  <a:srgbClr val="AA0D91"/>
                </a:solidFill>
                <a:latin typeface="Menlo" panose="020B0609030804020204" pitchFamily="49" charset="0"/>
              </a:rPr>
              <a:t>   </a:t>
            </a:r>
            <a:r>
              <a:rPr lang="en-US" altLang="zh-CN" dirty="0">
                <a:solidFill>
                  <a:srgbClr val="AA0D91"/>
                </a:solidFill>
                <a:latin typeface="Menlo" panose="020B0609030804020204" pitchFamily="49" charset="0"/>
              </a:rPr>
              <a:t>double</a:t>
            </a:r>
            <a:endParaRPr lang="en-US" altLang="zh-CN" dirty="0">
              <a:solidFill>
                <a:srgbClr val="AA0D91"/>
              </a:solidFill>
              <a:latin typeface="Menlo" panose="020B0609030804020204" pitchFamily="49" charset="0"/>
            </a:endParaRPr>
          </a:p>
          <a:p>
            <a:pPr marL="342900" indent="-342900">
              <a:buFont typeface="+mj-lt"/>
              <a:buAutoNum type="arabicPeriod"/>
            </a:pPr>
            <a:r>
              <a:rPr lang="zh-CN" altLang="en-US" dirty="0">
                <a:solidFill>
                  <a:srgbClr val="AA0D91"/>
                </a:solidFill>
                <a:effectLst/>
                <a:latin typeface="Menlo" panose="020B0609030804020204" pitchFamily="49" charset="0"/>
              </a:rPr>
              <a:t>   </a:t>
            </a:r>
            <a:r>
              <a:rPr lang="en-US" altLang="zh-CN" dirty="0">
                <a:solidFill>
                  <a:srgbClr val="AA0D91"/>
                </a:solidFill>
                <a:effectLst/>
                <a:latin typeface="Menlo" panose="020B0609030804020204" pitchFamily="49" charset="0"/>
              </a:rPr>
              <a:t>_Bool</a:t>
            </a:r>
            <a:endParaRPr lang="en-US" altLang="zh-CN" dirty="0">
              <a:solidFill>
                <a:srgbClr val="AA0D91"/>
              </a:solidFill>
              <a:effectLst/>
              <a:latin typeface="Menlo" panose="020B0609030804020204" pitchFamily="49" charset="0"/>
            </a:endParaRPr>
          </a:p>
        </p:txBody>
      </p:sp>
      <p:sp>
        <p:nvSpPr>
          <p:cNvPr id="6" name="文本框 5"/>
          <p:cNvSpPr txBox="1"/>
          <p:nvPr/>
        </p:nvSpPr>
        <p:spPr>
          <a:xfrm>
            <a:off x="5580894" y="3974257"/>
            <a:ext cx="2887329" cy="1015663"/>
          </a:xfrm>
          <a:prstGeom prst="rect">
            <a:avLst/>
          </a:prstGeom>
          <a:noFill/>
        </p:spPr>
        <p:txBody>
          <a:bodyPr wrap="none" rtlCol="0">
            <a:spAutoFit/>
          </a:bodyPr>
          <a:lstStyle/>
          <a:p>
            <a:pPr algn="ctr"/>
            <a:r>
              <a:rPr kumimoji="1" lang="zh-CN" altLang="en-US" sz="2400" b="1" dirty="0">
                <a:solidFill>
                  <a:srgbClr val="C00000"/>
                </a:solidFill>
                <a:latin typeface="微软雅黑" panose="020B0503020204020204" pitchFamily="34" charset="-122"/>
                <a:ea typeface="微软雅黑" panose="020B0503020204020204" pitchFamily="34" charset="-122"/>
              </a:rPr>
              <a:t>死记硬背类型转换</a:t>
            </a:r>
            <a:endParaRPr kumimoji="1" lang="en-US" altLang="zh-CN" sz="2400" b="1" dirty="0">
              <a:solidFill>
                <a:srgbClr val="C00000"/>
              </a:solidFill>
              <a:latin typeface="微软雅黑" panose="020B0503020204020204" pitchFamily="34" charset="-122"/>
              <a:ea typeface="微软雅黑" panose="020B0503020204020204" pitchFamily="34" charset="-122"/>
            </a:endParaRPr>
          </a:p>
          <a:p>
            <a:pPr algn="ctr"/>
            <a:r>
              <a:rPr kumimoji="1" lang="zh-CN" altLang="en-US" sz="2400" b="1" dirty="0">
                <a:solidFill>
                  <a:srgbClr val="C00000"/>
                </a:solidFill>
                <a:latin typeface="微软雅黑" panose="020B0503020204020204" pitchFamily="34" charset="-122"/>
                <a:ea typeface="微软雅黑" panose="020B0503020204020204" pitchFamily="34" charset="-122"/>
              </a:rPr>
              <a:t>要记</a:t>
            </a:r>
            <a:r>
              <a:rPr kumimoji="1" lang="en-US" altLang="zh-CN" sz="3600" b="1" dirty="0">
                <a:solidFill>
                  <a:srgbClr val="C00000"/>
                </a:solidFill>
                <a:latin typeface="微软雅黑" panose="020B0503020204020204" pitchFamily="34" charset="-122"/>
                <a:ea typeface="微软雅黑" panose="020B0503020204020204" pitchFamily="34" charset="-122"/>
              </a:rPr>
              <a:t>156</a:t>
            </a:r>
            <a:r>
              <a:rPr kumimoji="1" lang="zh-CN" altLang="en-US" sz="2400" b="1" dirty="0">
                <a:solidFill>
                  <a:srgbClr val="C00000"/>
                </a:solidFill>
                <a:latin typeface="微软雅黑" panose="020B0503020204020204" pitchFamily="34" charset="-122"/>
                <a:ea typeface="微软雅黑" panose="020B0503020204020204" pitchFamily="34" charset="-122"/>
              </a:rPr>
              <a:t>种可能性</a:t>
            </a:r>
            <a:endParaRPr kumimoji="1" lang="zh-CN" altLang="en-US" sz="24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dirty="0">
                <a:solidFill>
                  <a:prstClr val="white"/>
                </a:solidFill>
              </a:rPr>
              <a:t>1.2</a:t>
            </a:r>
            <a:r>
              <a:rPr lang="zh-CN" altLang="en-US" dirty="0">
                <a:solidFill>
                  <a:prstClr val="white"/>
                </a:solidFill>
              </a:rPr>
              <a:t> 类型转换运算符</a:t>
            </a:r>
            <a:r>
              <a:rPr lang="zh-CN" altLang="en-US" sz="2400" dirty="0">
                <a:solidFill>
                  <a:srgbClr val="FFFF00"/>
                </a:solidFill>
              </a:rPr>
              <a:t>：类型转换规则</a:t>
            </a:r>
            <a:endParaRPr lang="zh-CN" altLang="en-US" dirty="0"/>
          </a:p>
        </p:txBody>
      </p:sp>
      <p:sp>
        <p:nvSpPr>
          <p:cNvPr id="67588" name="Rectangle 3"/>
          <p:cNvSpPr>
            <a:spLocks noGrp="1" noChangeArrowheads="1"/>
          </p:cNvSpPr>
          <p:nvPr>
            <p:ph type="body" idx="1"/>
          </p:nvPr>
        </p:nvSpPr>
        <p:spPr>
          <a:xfrm>
            <a:off x="370114" y="1201101"/>
            <a:ext cx="8403771" cy="1160262"/>
          </a:xfrm>
        </p:spPr>
        <p:txBody>
          <a:bodyPr>
            <a:noAutofit/>
          </a:bodyPr>
          <a:lstStyle/>
          <a:p>
            <a:pPr algn="ctr" eaLnBrk="1" hangingPunct="1">
              <a:buFont typeface="Wingdings" panose="05000000000000000000" pitchFamily="2" charset="2"/>
              <a:buNone/>
            </a:pPr>
            <a:r>
              <a:rPr lang="zh-CN" altLang="en-US" b="1" dirty="0">
                <a:solidFill>
                  <a:srgbClr val="C00000"/>
                </a:solidFill>
                <a:latin typeface="微软雅黑" panose="020B0503020204020204" pitchFamily="34" charset="-122"/>
                <a:ea typeface="微软雅黑" panose="020B0503020204020204" pitchFamily="34" charset="-122"/>
              </a:rPr>
              <a:t>活用规则！</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sz="1800" dirty="0"/>
              <a:t>已知每</a:t>
            </a:r>
            <a:r>
              <a:rPr lang="en-US" altLang="zh-CN" sz="1800" dirty="0"/>
              <a:t>45</a:t>
            </a:r>
            <a:r>
              <a:rPr lang="zh-CN" altLang="en-US" sz="1800" dirty="0"/>
              <a:t>行文字要用一页纸来写，求</a:t>
            </a:r>
            <a:r>
              <a:rPr lang="en-US" altLang="zh-CN" sz="1800" dirty="0"/>
              <a:t>n(</a:t>
            </a:r>
            <a:r>
              <a:rPr lang="zh-CN" altLang="en-US" sz="1800" dirty="0"/>
              <a:t>至少</a:t>
            </a:r>
            <a:r>
              <a:rPr lang="en-US" altLang="zh-CN" sz="1800" dirty="0"/>
              <a:t>0)</a:t>
            </a:r>
            <a:r>
              <a:rPr lang="zh-CN" altLang="en-US" sz="1800" dirty="0"/>
              <a:t>行文字需要多少页？以下代码中有几处类型转换？在哪里？参与转换的类型分别是什么？</a:t>
            </a:r>
            <a:endParaRPr lang="zh-CN" altLang="en-US" sz="1800" dirty="0"/>
          </a:p>
        </p:txBody>
      </p:sp>
      <p:sp>
        <p:nvSpPr>
          <p:cNvPr id="2" name="Date Placeholder 1"/>
          <p:cNvSpPr>
            <a:spLocks noGrp="1"/>
          </p:cNvSpPr>
          <p:nvPr>
            <p:ph type="dt" sz="half" idx="10"/>
          </p:nvPr>
        </p:nvSpPr>
        <p:spPr/>
        <p:txBody>
          <a:bodyPr/>
          <a:lstStyle/>
          <a:p>
            <a:fld id="{57C50C28-BEA5-437A-A88E-B4BC5BAFF7CD}"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矩形 6"/>
          <p:cNvSpPr/>
          <p:nvPr/>
        </p:nvSpPr>
        <p:spPr>
          <a:xfrm>
            <a:off x="113289" y="2301935"/>
            <a:ext cx="9030711" cy="3373809"/>
          </a:xfrm>
          <a:prstGeom prst="rect">
            <a:avLst/>
          </a:prstGeom>
        </p:spPr>
        <p:txBody>
          <a:bodyPr wrap="square">
            <a:spAutoFit/>
          </a:bodyPr>
          <a:lstStyle/>
          <a:p>
            <a:pPr>
              <a:lnSpc>
                <a:spcPct val="150000"/>
              </a:lnSpc>
            </a:pPr>
            <a:r>
              <a:rPr lang="en-US" altLang="zh-CN" sz="1600" dirty="0">
                <a:solidFill>
                  <a:srgbClr val="643820"/>
                </a:solidFill>
                <a:latin typeface="Menlo" panose="020B0609030804020204" pitchFamily="49" charset="0"/>
              </a:rPr>
              <a:t>#include </a:t>
            </a:r>
            <a:r>
              <a:rPr lang="en-US" altLang="zh-CN" sz="1600" dirty="0">
                <a:solidFill>
                  <a:srgbClr val="C41A16"/>
                </a:solidFill>
                <a:latin typeface="Menlo" panose="020B0609030804020204" pitchFamily="49" charset="0"/>
              </a:rPr>
              <a:t>&lt;</a:t>
            </a:r>
            <a:r>
              <a:rPr lang="en-US" altLang="zh-CN" sz="1600" dirty="0" err="1">
                <a:solidFill>
                  <a:srgbClr val="C41A16"/>
                </a:solidFill>
                <a:latin typeface="Menlo" panose="020B0609030804020204" pitchFamily="49" charset="0"/>
              </a:rPr>
              <a:t>stdio.h</a:t>
            </a:r>
            <a:r>
              <a:rPr lang="en-US" altLang="zh-CN" sz="1600" dirty="0">
                <a:solidFill>
                  <a:srgbClr val="C41A16"/>
                </a:solidFill>
                <a:latin typeface="Menlo" panose="020B0609030804020204" pitchFamily="49" charset="0"/>
              </a:rPr>
              <a:t>&gt;</a:t>
            </a:r>
            <a:endParaRPr lang="en-US" altLang="zh-CN" sz="1600" dirty="0">
              <a:solidFill>
                <a:srgbClr val="643820"/>
              </a:solidFill>
              <a:latin typeface="Menlo" panose="020B0609030804020204" pitchFamily="49" charset="0"/>
            </a:endParaRPr>
          </a:p>
          <a:p>
            <a:pPr>
              <a:lnSpc>
                <a:spcPct val="150000"/>
              </a:lnSpc>
            </a:pPr>
            <a:r>
              <a:rPr lang="en-US" altLang="zh-CN" sz="1600" dirty="0">
                <a:solidFill>
                  <a:srgbClr val="AA0D91"/>
                </a:solidFill>
                <a:latin typeface="Menlo" panose="020B0609030804020204" pitchFamily="49" charset="0"/>
              </a:rPr>
              <a:t>const</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unsigned</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LINES_PER_PAGE</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45UL</a:t>
            </a:r>
            <a:r>
              <a:rPr lang="en-US" altLang="zh-CN" sz="1600" dirty="0">
                <a:solidFill>
                  <a:srgbClr val="000000"/>
                </a:solidFill>
                <a:latin typeface="Menlo" panose="020B0609030804020204" pitchFamily="49" charset="0"/>
              </a:rPr>
              <a:t>;</a:t>
            </a:r>
            <a:endParaRPr lang="en-US" altLang="zh-CN" sz="1600" dirty="0">
              <a:solidFill>
                <a:srgbClr val="AA0D91"/>
              </a:solidFill>
              <a:latin typeface="Menlo" panose="020B0609030804020204" pitchFamily="49" charset="0"/>
            </a:endParaRPr>
          </a:p>
          <a:p>
            <a:pPr>
              <a:lnSpc>
                <a:spcPct val="150000"/>
              </a:lnSpc>
            </a:pP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main</a:t>
            </a:r>
            <a:r>
              <a:rPr lang="en-US" altLang="zh-CN" sz="1600" dirty="0">
                <a:solidFill>
                  <a:srgbClr val="000000"/>
                </a:solidFill>
                <a:latin typeface="Menlo" panose="020B0609030804020204" pitchFamily="49" charset="0"/>
              </a:rPr>
              <a:t>(</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argc</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char</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argv</a:t>
            </a:r>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unsigned</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LineCount</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0ul</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scanf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"%u"</a:t>
            </a:r>
            <a:r>
              <a:rPr lang="en-US" altLang="zh-CN" sz="1600" dirty="0">
                <a:solidFill>
                  <a:srgbClr val="000000"/>
                </a:solidFill>
                <a:latin typeface="Menlo" panose="020B0609030804020204" pitchFamily="49" charset="0"/>
              </a:rPr>
              <a:t>, &amp;</a:t>
            </a:r>
            <a:r>
              <a:rPr lang="en-US" altLang="zh-CN" sz="1600" dirty="0" err="1">
                <a:solidFill>
                  <a:srgbClr val="000000"/>
                </a:solidFill>
                <a:latin typeface="Menlo" panose="020B0609030804020204" pitchFamily="49" charset="0"/>
              </a:rPr>
              <a:t>LineCount</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_Bool</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IsOneMorePage</a:t>
            </a:r>
            <a:r>
              <a:rPr lang="en-US" altLang="zh-CN" sz="1600" dirty="0">
                <a:solidFill>
                  <a:srgbClr val="000000"/>
                </a:solidFill>
                <a:latin typeface="Menlo" panose="020B0609030804020204" pitchFamily="49" charset="0"/>
              </a:rPr>
              <a:t> = </a:t>
            </a:r>
            <a:r>
              <a:rPr lang="en-US" altLang="zh-CN" sz="1600" dirty="0" err="1">
                <a:solidFill>
                  <a:srgbClr val="000000"/>
                </a:solidFill>
                <a:latin typeface="Menlo" panose="020B0609030804020204" pitchFamily="49" charset="0"/>
              </a:rPr>
              <a:t>LineCount</a:t>
            </a:r>
            <a:r>
              <a:rPr lang="en-US" altLang="zh-CN" sz="1600" dirty="0">
                <a:solidFill>
                  <a:srgbClr val="000000"/>
                </a:solidFill>
                <a:latin typeface="Menlo" panose="020B0609030804020204" pitchFamily="49" charset="0"/>
              </a:rPr>
              <a:t> % </a:t>
            </a:r>
            <a:r>
              <a:rPr lang="en-US" altLang="zh-CN" sz="1600" dirty="0">
                <a:solidFill>
                  <a:srgbClr val="3F6E74"/>
                </a:solidFill>
                <a:latin typeface="Menlo" panose="020B0609030804020204" pitchFamily="49" charset="0"/>
              </a:rPr>
              <a:t>LINES_PER_PAGE</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unsigned</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PageCount</a:t>
            </a:r>
            <a:r>
              <a:rPr lang="en-US" altLang="zh-CN" sz="1600" dirty="0">
                <a:solidFill>
                  <a:srgbClr val="000000"/>
                </a:solidFill>
                <a:latin typeface="Menlo" panose="020B0609030804020204" pitchFamily="49" charset="0"/>
              </a:rPr>
              <a:t> = </a:t>
            </a:r>
            <a:r>
              <a:rPr lang="en-US" altLang="zh-CN" sz="1600" dirty="0" err="1">
                <a:solidFill>
                  <a:srgbClr val="000000"/>
                </a:solidFill>
                <a:latin typeface="Menlo" panose="020B0609030804020204" pitchFamily="49" charset="0"/>
              </a:rPr>
              <a:t>LineCount</a:t>
            </a:r>
            <a:r>
              <a:rPr lang="en-US" altLang="zh-CN" sz="1600" dirty="0">
                <a:solidFill>
                  <a:srgbClr val="000000"/>
                </a:solidFill>
                <a:latin typeface="Menlo" panose="020B0609030804020204" pitchFamily="49" charset="0"/>
              </a:rPr>
              <a:t> / </a:t>
            </a:r>
            <a:r>
              <a:rPr lang="en-US" altLang="zh-CN" sz="1600" dirty="0">
                <a:solidFill>
                  <a:srgbClr val="3F6E74"/>
                </a:solidFill>
                <a:latin typeface="Menlo" panose="020B0609030804020204" pitchFamily="49" charset="0"/>
              </a:rPr>
              <a:t>LINES_PER_PAGE</a:t>
            </a:r>
            <a:r>
              <a:rPr lang="en-US" altLang="zh-CN" sz="1600" dirty="0">
                <a:solidFill>
                  <a:srgbClr val="000000"/>
                </a:solidFill>
                <a:latin typeface="Menlo" panose="020B0609030804020204" pitchFamily="49" charset="0"/>
              </a:rPr>
              <a:t> + </a:t>
            </a:r>
            <a:r>
              <a:rPr lang="en-US" altLang="zh-CN" sz="1600" dirty="0" err="1">
                <a:solidFill>
                  <a:srgbClr val="000000"/>
                </a:solidFill>
                <a:latin typeface="Menlo" panose="020B0609030804020204" pitchFamily="49" charset="0"/>
              </a:rPr>
              <a:t>IsOneMorePage</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"%u\n"</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PageCount</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en-US" altLang="zh-CN" dirty="0">
                <a:solidFill>
                  <a:prstClr val="white"/>
                </a:solidFill>
              </a:rPr>
              <a:t>1.2</a:t>
            </a:r>
            <a:r>
              <a:rPr lang="zh-CN" altLang="en-US" dirty="0">
                <a:solidFill>
                  <a:prstClr val="white"/>
                </a:solidFill>
              </a:rPr>
              <a:t> 类型转换运算符</a:t>
            </a:r>
            <a:r>
              <a:rPr lang="zh-CN" altLang="en-US" sz="2400" dirty="0">
                <a:solidFill>
                  <a:srgbClr val="FFFF00"/>
                </a:solidFill>
              </a:rPr>
              <a:t>：类型转换规则</a:t>
            </a:r>
            <a:endParaRPr lang="zh-CN" altLang="en-US" dirty="0"/>
          </a:p>
        </p:txBody>
      </p:sp>
      <p:sp>
        <p:nvSpPr>
          <p:cNvPr id="67588" name="Rectangle 3"/>
          <p:cNvSpPr>
            <a:spLocks noGrp="1" noChangeArrowheads="1"/>
          </p:cNvSpPr>
          <p:nvPr>
            <p:ph type="body" idx="1"/>
          </p:nvPr>
        </p:nvSpPr>
        <p:spPr>
          <a:xfrm>
            <a:off x="370114" y="1201101"/>
            <a:ext cx="8403771" cy="1160262"/>
          </a:xfrm>
        </p:spPr>
        <p:txBody>
          <a:bodyPr>
            <a:noAutofit/>
          </a:bodyPr>
          <a:lstStyle/>
          <a:p>
            <a:pPr algn="ctr" eaLnBrk="1" hangingPunct="1">
              <a:buFont typeface="Wingdings" panose="05000000000000000000" pitchFamily="2" charset="2"/>
              <a:buNone/>
            </a:pPr>
            <a:r>
              <a:rPr lang="zh-CN" altLang="en-US" b="1" dirty="0">
                <a:solidFill>
                  <a:srgbClr val="C00000"/>
                </a:solidFill>
                <a:latin typeface="微软雅黑" panose="020B0503020204020204" pitchFamily="34" charset="-122"/>
                <a:ea typeface="微软雅黑" panose="020B0503020204020204" pitchFamily="34" charset="-122"/>
              </a:rPr>
              <a:t>活用规则！</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sz="1800" dirty="0"/>
              <a:t>已知每</a:t>
            </a:r>
            <a:r>
              <a:rPr lang="en-US" altLang="zh-CN" sz="1800" dirty="0"/>
              <a:t>45</a:t>
            </a:r>
            <a:r>
              <a:rPr lang="zh-CN" altLang="en-US" sz="1800" dirty="0"/>
              <a:t>行文字要用一页纸来写，求</a:t>
            </a:r>
            <a:r>
              <a:rPr lang="en-US" altLang="zh-CN" sz="1800" dirty="0"/>
              <a:t>n(</a:t>
            </a:r>
            <a:r>
              <a:rPr lang="zh-CN" altLang="en-US" sz="1800" dirty="0"/>
              <a:t>至少</a:t>
            </a:r>
            <a:r>
              <a:rPr lang="en-US" altLang="zh-CN" sz="1800" dirty="0"/>
              <a:t>0)</a:t>
            </a:r>
            <a:r>
              <a:rPr lang="zh-CN" altLang="en-US" sz="1800" dirty="0"/>
              <a:t>行文字需要多少页？以下代码中有几处类型转换？在哪里？参与转换的类型分别是什么？</a:t>
            </a:r>
            <a:endParaRPr lang="zh-CN" altLang="en-US" sz="1800" dirty="0"/>
          </a:p>
        </p:txBody>
      </p:sp>
      <p:sp>
        <p:nvSpPr>
          <p:cNvPr id="2" name="Date Placeholder 1"/>
          <p:cNvSpPr>
            <a:spLocks noGrp="1"/>
          </p:cNvSpPr>
          <p:nvPr>
            <p:ph type="dt" sz="half" idx="10"/>
          </p:nvPr>
        </p:nvSpPr>
        <p:spPr/>
        <p:txBody>
          <a:bodyPr/>
          <a:lstStyle/>
          <a:p>
            <a:fld id="{57C50C28-BEA5-437A-A88E-B4BC5BAFF7CD}"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矩形 6"/>
          <p:cNvSpPr/>
          <p:nvPr/>
        </p:nvSpPr>
        <p:spPr>
          <a:xfrm>
            <a:off x="213873" y="2223596"/>
            <a:ext cx="8930127" cy="4112472"/>
          </a:xfrm>
          <a:prstGeom prst="rect">
            <a:avLst/>
          </a:prstGeom>
        </p:spPr>
        <p:txBody>
          <a:bodyPr wrap="square">
            <a:spAutoFit/>
          </a:bodyPr>
          <a:lstStyle/>
          <a:p>
            <a:pPr>
              <a:lnSpc>
                <a:spcPct val="150000"/>
              </a:lnSpc>
            </a:pPr>
            <a:r>
              <a:rPr lang="en-US" altLang="zh-CN" sz="1600" dirty="0">
                <a:solidFill>
                  <a:srgbClr val="643820"/>
                </a:solidFill>
                <a:latin typeface="Menlo" panose="020B0609030804020204" pitchFamily="49" charset="0"/>
              </a:rPr>
              <a:t>#include </a:t>
            </a:r>
            <a:r>
              <a:rPr lang="en-US" altLang="zh-CN" sz="1600" dirty="0">
                <a:solidFill>
                  <a:srgbClr val="C41A16"/>
                </a:solidFill>
                <a:latin typeface="Menlo" panose="020B0609030804020204" pitchFamily="49" charset="0"/>
              </a:rPr>
              <a:t>&lt;</a:t>
            </a:r>
            <a:r>
              <a:rPr lang="en-US" altLang="zh-CN" sz="1600" dirty="0" err="1">
                <a:solidFill>
                  <a:srgbClr val="C41A16"/>
                </a:solidFill>
                <a:latin typeface="Menlo" panose="020B0609030804020204" pitchFamily="49" charset="0"/>
              </a:rPr>
              <a:t>stdio.h</a:t>
            </a:r>
            <a:r>
              <a:rPr lang="en-US" altLang="zh-CN" sz="1600" dirty="0">
                <a:solidFill>
                  <a:srgbClr val="C41A16"/>
                </a:solidFill>
                <a:latin typeface="Menlo" panose="020B0609030804020204" pitchFamily="49" charset="0"/>
              </a:rPr>
              <a:t>&gt;</a:t>
            </a:r>
            <a:endParaRPr lang="en-US" altLang="zh-CN" sz="1600" dirty="0">
              <a:solidFill>
                <a:srgbClr val="643820"/>
              </a:solidFill>
              <a:latin typeface="Menlo" panose="020B0609030804020204" pitchFamily="49" charset="0"/>
            </a:endParaRPr>
          </a:p>
          <a:p>
            <a:pPr>
              <a:lnSpc>
                <a:spcPct val="150000"/>
              </a:lnSpc>
            </a:pPr>
            <a:r>
              <a:rPr lang="en-US" altLang="zh-CN" sz="1600" dirty="0">
                <a:solidFill>
                  <a:srgbClr val="AA0D91"/>
                </a:solidFill>
                <a:latin typeface="Menlo" panose="020B0609030804020204" pitchFamily="49" charset="0"/>
              </a:rPr>
              <a:t>const</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unsigned</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LINES_PER_PAGE</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45UL</a:t>
            </a:r>
            <a:r>
              <a:rPr lang="en-US" altLang="zh-CN" sz="1600" dirty="0">
                <a:solidFill>
                  <a:srgbClr val="000000"/>
                </a:solidFill>
                <a:latin typeface="Menlo" panose="020B0609030804020204" pitchFamily="49" charset="0"/>
              </a:rPr>
              <a:t>;</a:t>
            </a:r>
            <a:endParaRPr lang="en-US" altLang="zh-CN" sz="1600" dirty="0">
              <a:solidFill>
                <a:srgbClr val="AA0D91"/>
              </a:solidFill>
              <a:latin typeface="Menlo" panose="020B0609030804020204" pitchFamily="49" charset="0"/>
            </a:endParaRPr>
          </a:p>
          <a:p>
            <a:pPr>
              <a:lnSpc>
                <a:spcPct val="150000"/>
              </a:lnSpc>
            </a:pP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main</a:t>
            </a:r>
            <a:r>
              <a:rPr lang="en-US" altLang="zh-CN" sz="1600" dirty="0">
                <a:solidFill>
                  <a:srgbClr val="000000"/>
                </a:solidFill>
                <a:latin typeface="Menlo" panose="020B0609030804020204" pitchFamily="49" charset="0"/>
              </a:rPr>
              <a:t>(</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argc</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char</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argv</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unsigned</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LineCount</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0ul</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scanf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"%u"</a:t>
            </a:r>
            <a:r>
              <a:rPr lang="en-US" altLang="zh-CN" sz="1600" dirty="0">
                <a:solidFill>
                  <a:srgbClr val="000000"/>
                </a:solidFill>
                <a:latin typeface="Menlo" panose="020B0609030804020204" pitchFamily="49" charset="0"/>
              </a:rPr>
              <a:t>, &amp;</a:t>
            </a:r>
            <a:r>
              <a:rPr lang="en-US" altLang="zh-CN" sz="1600" dirty="0" err="1">
                <a:solidFill>
                  <a:srgbClr val="000000"/>
                </a:solidFill>
                <a:latin typeface="Menlo" panose="020B0609030804020204" pitchFamily="49" charset="0"/>
              </a:rPr>
              <a:t>LineCount</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unsigned</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PageCount</a:t>
            </a:r>
            <a:r>
              <a:rPr lang="en-US" altLang="zh-CN" sz="1600" dirty="0">
                <a:solidFill>
                  <a:srgbClr val="000000"/>
                </a:solidFill>
                <a:latin typeface="Menlo" panose="020B0609030804020204" pitchFamily="49" charset="0"/>
              </a:rPr>
              <a:t> =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r>
              <a:rPr lang="en-US" altLang="zh-CN" sz="1600" dirty="0">
                <a:solidFill>
                  <a:srgbClr val="AA0D91"/>
                </a:solidFill>
                <a:latin typeface="Menlo" panose="020B0609030804020204" pitchFamily="49" charset="0"/>
              </a:rPr>
              <a:t>float</a:t>
            </a:r>
            <a:r>
              <a:rPr lang="en-US" altLang="zh-CN" sz="1600" dirty="0">
                <a:solidFill>
                  <a:srgbClr val="000000"/>
                </a:solidFill>
                <a:latin typeface="Menlo" panose="020B0609030804020204" pitchFamily="49" charset="0"/>
              </a:rPr>
              <a:t>)</a:t>
            </a:r>
            <a:r>
              <a:rPr lang="en-US" altLang="zh-CN" sz="1600" dirty="0" err="1">
                <a:solidFill>
                  <a:srgbClr val="000000"/>
                </a:solidFill>
                <a:latin typeface="Menlo" panose="020B0609030804020204" pitchFamily="49" charset="0"/>
              </a:rPr>
              <a:t>LineCount</a:t>
            </a:r>
            <a:r>
              <a:rPr lang="en-US" altLang="zh-CN" sz="1600" dirty="0">
                <a:solidFill>
                  <a:srgbClr val="000000"/>
                </a:solidFill>
                <a:latin typeface="Menlo" panose="020B0609030804020204" pitchFamily="49" charset="0"/>
              </a:rPr>
              <a:t> / </a:t>
            </a:r>
            <a:r>
              <a:rPr lang="en-US" altLang="zh-CN" sz="1600" dirty="0">
                <a:solidFill>
                  <a:srgbClr val="3F6E74"/>
                </a:solidFill>
                <a:latin typeface="Menlo" panose="020B0609030804020204" pitchFamily="49" charset="0"/>
              </a:rPr>
              <a:t>LINES_PER_PAGE</a:t>
            </a:r>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float</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LINES_PER_PAGE</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1</a:t>
            </a:r>
            <a:r>
              <a:rPr lang="en-US" altLang="zh-CN" sz="1600" dirty="0">
                <a:solidFill>
                  <a:srgbClr val="000000"/>
                </a:solidFill>
                <a:latin typeface="Menlo" panose="020B0609030804020204" pitchFamily="49" charset="0"/>
              </a:rPr>
              <a:t>) / </a:t>
            </a:r>
            <a:r>
              <a:rPr lang="en-US" altLang="zh-CN" sz="1600" dirty="0">
                <a:solidFill>
                  <a:srgbClr val="3F6E74"/>
                </a:solidFill>
                <a:latin typeface="Menlo" panose="020B0609030804020204" pitchFamily="49" charset="0"/>
              </a:rPr>
              <a:t>LINES_PER_PAGE</a:t>
            </a:r>
            <a:endParaRPr lang="en-US" altLang="zh-CN" sz="1600" dirty="0">
              <a:solidFill>
                <a:srgbClr val="000000"/>
              </a:solidFill>
              <a:latin typeface="Menlo" panose="020B0609030804020204" pitchFamily="49" charset="0"/>
            </a:endParaRPr>
          </a:p>
          <a:p>
            <a:pPr>
              <a:lnSpc>
                <a:spcPct val="150000"/>
              </a:lnSpc>
            </a:pP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"%u\n"</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PageCount</a:t>
            </a:r>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pPr>
              <a:lnSpc>
                <a:spcPct val="150000"/>
              </a:lnSpc>
            </a:pP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zh-CN" altLang="en-US" dirty="0"/>
          </a:p>
        </p:txBody>
      </p:sp>
      <p:sp>
        <p:nvSpPr>
          <p:cNvPr id="3" name="Title 2"/>
          <p:cNvSpPr>
            <a:spLocks noGrp="1"/>
          </p:cNvSpPr>
          <p:nvPr>
            <p:ph type="title"/>
          </p:nvPr>
        </p:nvSpPr>
        <p:spPr/>
        <p:txBody>
          <a:bodyPr/>
          <a:lstStyle/>
          <a:p>
            <a:r>
              <a:rPr lang="en-US" altLang="zh-CN" dirty="0">
                <a:solidFill>
                  <a:prstClr val="white"/>
                </a:solidFill>
              </a:rPr>
              <a:t>1.3</a:t>
            </a:r>
            <a:r>
              <a:rPr lang="zh-CN" altLang="en-US" dirty="0">
                <a:solidFill>
                  <a:prstClr val="white"/>
                </a:solidFill>
              </a:rPr>
              <a:t> </a:t>
            </a:r>
            <a:r>
              <a:rPr lang="zh-CN" altLang="en-US" dirty="0"/>
              <a:t>自增自减运算符</a:t>
            </a:r>
            <a:endParaRPr lang="zh-CN" altLang="en-US" dirty="0"/>
          </a:p>
        </p:txBody>
      </p:sp>
      <p:sp>
        <p:nvSpPr>
          <p:cNvPr id="4" name="Date Placeholder 3"/>
          <p:cNvSpPr>
            <a:spLocks noGrp="1"/>
          </p:cNvSpPr>
          <p:nvPr>
            <p:ph type="dt" sz="half" idx="10"/>
          </p:nvPr>
        </p:nvSpPr>
        <p:spPr/>
        <p:txBody>
          <a:bodyPr/>
          <a:lstStyle/>
          <a:p>
            <a:fld id="{576D0503-63AC-4D58-B9FF-1622199952F1}"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aphicFrame>
        <p:nvGraphicFramePr>
          <p:cNvPr id="7" name="Content Placeholder 7"/>
          <p:cNvGraphicFramePr/>
          <p:nvPr/>
        </p:nvGraphicFramePr>
        <p:xfrm>
          <a:off x="377825" y="1347788"/>
          <a:ext cx="8402640" cy="1854200"/>
        </p:xfrm>
        <a:graphic>
          <a:graphicData uri="http://schemas.openxmlformats.org/drawingml/2006/table">
            <a:tbl>
              <a:tblPr firstRow="1" bandRow="1">
                <a:tableStyleId>{5C22544A-7EE6-4342-B048-85BDC9FD1C3A}</a:tableStyleId>
              </a:tblPr>
              <a:tblGrid>
                <a:gridCol w="1120775"/>
                <a:gridCol w="2240281"/>
                <a:gridCol w="1680528"/>
                <a:gridCol w="1680528"/>
                <a:gridCol w="1680528"/>
              </a:tblGrid>
              <a:tr h="370840">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运算符</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功能</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目</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结合律</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用法</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后置自增</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单目</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自右向左</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b="1" kern="1200" dirty="0" err="1">
                          <a:solidFill>
                            <a:srgbClr val="C00000"/>
                          </a:solidFill>
                          <a:latin typeface="微软雅黑" panose="020B0503020204020204" pitchFamily="34" charset="-122"/>
                          <a:ea typeface="微软雅黑" panose="020B0503020204020204" pitchFamily="34" charset="-122"/>
                          <a:cs typeface="+mn-cs"/>
                        </a:rPr>
                        <a:t>Lvalue</a:t>
                      </a:r>
                      <a:r>
                        <a:rPr lang="en-US" altLang="zh-CN" sz="1800" b="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后置自减</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单目</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自右向左</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b="1" kern="1200" dirty="0" err="1">
                          <a:solidFill>
                            <a:srgbClr val="C00000"/>
                          </a:solidFill>
                          <a:latin typeface="微软雅黑" panose="020B0503020204020204" pitchFamily="34" charset="-122"/>
                          <a:ea typeface="微软雅黑" panose="020B0503020204020204" pitchFamily="34" charset="-122"/>
                          <a:cs typeface="+mn-cs"/>
                        </a:rPr>
                        <a:t>Lvalue</a:t>
                      </a:r>
                      <a:r>
                        <a:rPr lang="en-US" altLang="zh-CN" sz="1800" b="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前置自增</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单目</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自右向左</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b="0" kern="1200" dirty="0">
                          <a:solidFill>
                            <a:schemeClr val="tx1"/>
                          </a:solidFill>
                          <a:latin typeface="微软雅黑" panose="020B0503020204020204" pitchFamily="34" charset="-122"/>
                          <a:ea typeface="微软雅黑" panose="020B0503020204020204" pitchFamily="34" charset="-122"/>
                          <a:cs typeface="+mn-cs"/>
                        </a:rPr>
                        <a:t>++</a:t>
                      </a:r>
                      <a:r>
                        <a:rPr lang="en-US" altLang="zh-CN" sz="1800" b="1" kern="1200" dirty="0" err="1">
                          <a:solidFill>
                            <a:srgbClr val="C00000"/>
                          </a:solidFill>
                          <a:latin typeface="微软雅黑" panose="020B0503020204020204" pitchFamily="34" charset="-122"/>
                          <a:ea typeface="微软雅黑" panose="020B0503020204020204" pitchFamily="34" charset="-122"/>
                          <a:cs typeface="+mn-cs"/>
                        </a:rPr>
                        <a:t>Lvalue</a:t>
                      </a:r>
                      <a:endParaRPr lang="zh-CN" altLang="en-US" sz="1800" b="1" kern="1200" dirty="0">
                        <a:solidFill>
                          <a:srgbClr val="C00000"/>
                        </a:solidFill>
                        <a:latin typeface="微软雅黑" panose="020B0503020204020204" pitchFamily="34" charset="-122"/>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kern="1200" dirty="0">
                          <a:solidFill>
                            <a:schemeClr val="tx1"/>
                          </a:solidFill>
                          <a:latin typeface="微软雅黑" panose="020B0503020204020204" pitchFamily="34" charset="-122"/>
                          <a:ea typeface="微软雅黑" panose="020B0503020204020204" pitchFamily="34" charset="-122"/>
                          <a:cs typeface="+mn-cs"/>
                        </a:rPr>
                        <a:t>前置自减</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单目</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0" kern="1200" dirty="0">
                          <a:solidFill>
                            <a:schemeClr val="tx1"/>
                          </a:solidFill>
                          <a:latin typeface="微软雅黑" panose="020B0503020204020204" pitchFamily="34" charset="-122"/>
                          <a:ea typeface="微软雅黑" panose="020B0503020204020204" pitchFamily="34" charset="-122"/>
                          <a:cs typeface="+mn-cs"/>
                        </a:rPr>
                        <a:t>自右向左</a:t>
                      </a:r>
                      <a:endParaRPr lang="zh-CN" altLang="en-US" sz="1800" b="0" kern="120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l" defTabSz="914400" rtl="0" eaLnBrk="1" latinLnBrk="0" hangingPunct="1"/>
                      <a:r>
                        <a:rPr lang="en-US" altLang="zh-CN" sz="1800" b="0" kern="1200" dirty="0">
                          <a:solidFill>
                            <a:schemeClr val="tx1"/>
                          </a:solidFill>
                          <a:latin typeface="微软雅黑" panose="020B0503020204020204" pitchFamily="34" charset="-122"/>
                          <a:ea typeface="微软雅黑" panose="020B0503020204020204" pitchFamily="34" charset="-122"/>
                          <a:cs typeface="+mn-cs"/>
                        </a:rPr>
                        <a:t>--</a:t>
                      </a:r>
                      <a:r>
                        <a:rPr lang="en-US" altLang="zh-CN" sz="1800" b="1" kern="1200" dirty="0" err="1">
                          <a:solidFill>
                            <a:srgbClr val="C00000"/>
                          </a:solidFill>
                          <a:latin typeface="微软雅黑" panose="020B0503020204020204" pitchFamily="34" charset="-122"/>
                          <a:ea typeface="微软雅黑" panose="020B0503020204020204" pitchFamily="34" charset="-122"/>
                          <a:cs typeface="+mn-cs"/>
                        </a:rPr>
                        <a:t>Lvalue</a:t>
                      </a:r>
                      <a:endParaRPr lang="zh-CN" altLang="en-US" sz="1800" b="1" kern="1200" dirty="0">
                        <a:solidFill>
                          <a:srgbClr val="C00000"/>
                        </a:solidFill>
                        <a:latin typeface="微软雅黑" panose="020B0503020204020204" pitchFamily="34" charset="-122"/>
                        <a:ea typeface="微软雅黑" panose="020B0503020204020204" pitchFamily="34" charset="-122"/>
                        <a:cs typeface="+mn-cs"/>
                      </a:endParaRPr>
                    </a:p>
                  </a:txBody>
                  <a:tcPr/>
                </a:tc>
              </a:tr>
            </a:tbl>
          </a:graphicData>
        </a:graphic>
      </p:graphicFrame>
      <p:sp>
        <p:nvSpPr>
          <p:cNvPr id="8" name="Rectangle 7"/>
          <p:cNvSpPr/>
          <p:nvPr/>
        </p:nvSpPr>
        <p:spPr>
          <a:xfrm>
            <a:off x="625709" y="3762615"/>
            <a:ext cx="7906872" cy="1428148"/>
          </a:xfrm>
          <a:prstGeom prst="rect">
            <a:avLst/>
          </a:prstGeom>
        </p:spPr>
        <p:txBody>
          <a:bodyPr wrap="square">
            <a:spAutoFit/>
          </a:bodyPr>
          <a:lstStyle/>
          <a:p>
            <a:pPr>
              <a:lnSpc>
                <a:spcPct val="150000"/>
              </a:lnSpc>
            </a:pPr>
            <a:r>
              <a:rPr lang="zh-CN" altLang="en-US" sz="2000" b="1" dirty="0">
                <a:solidFill>
                  <a:srgbClr val="C00000"/>
                </a:solidFill>
                <a:latin typeface="+mj-lt"/>
                <a:ea typeface="微软雅黑" panose="020B0503020204020204" pitchFamily="34" charset="-122"/>
              </a:rPr>
              <a:t>说明：</a:t>
            </a:r>
            <a:endParaRPr lang="en-US" altLang="zh-CN" sz="2000" b="1" dirty="0">
              <a:solidFill>
                <a:srgbClr val="C00000"/>
              </a:solidFill>
              <a:latin typeface="+mj-lt"/>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latin typeface="+mj-lt"/>
                <a:ea typeface="微软雅黑" panose="020B0503020204020204" pitchFamily="34" charset="-122"/>
              </a:rPr>
              <a:t>++</a:t>
            </a:r>
            <a:r>
              <a:rPr lang="zh-CN" altLang="en-US" sz="2000" dirty="0">
                <a:latin typeface="+mj-lt"/>
                <a:ea typeface="微软雅黑" panose="020B0503020204020204" pitchFamily="34" charset="-122"/>
              </a:rPr>
              <a:t>和</a:t>
            </a:r>
            <a:r>
              <a:rPr lang="en-US" altLang="zh-CN" sz="2000" dirty="0">
                <a:latin typeface="+mj-lt"/>
                <a:ea typeface="微软雅黑" panose="020B0503020204020204" pitchFamily="34" charset="-122"/>
              </a:rPr>
              <a:t>--</a:t>
            </a:r>
            <a:r>
              <a:rPr lang="zh-CN" altLang="en-US" sz="2000" dirty="0">
                <a:latin typeface="+mj-lt"/>
                <a:ea typeface="微软雅黑" panose="020B0503020204020204" pitchFamily="34" charset="-122"/>
              </a:rPr>
              <a:t>放在变量的前面，叫做前缀形式，或者</a:t>
            </a:r>
            <a:r>
              <a:rPr lang="zh-CN" altLang="en-US" sz="2000" dirty="0">
                <a:latin typeface="微软雅黑" panose="020B0503020204020204" pitchFamily="34" charset="-122"/>
                <a:ea typeface="微软雅黑" panose="020B0503020204020204" pitchFamily="34" charset="-122"/>
              </a:rPr>
              <a:t>前置自增</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自减；</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2000" dirty="0">
                <a:ea typeface="微软雅黑" panose="020B0503020204020204" pitchFamily="34" charset="-122"/>
              </a:rPr>
              <a:t>++</a:t>
            </a:r>
            <a:r>
              <a:rPr lang="zh-CN" altLang="en-US" sz="2000" dirty="0">
                <a:ea typeface="微软雅黑" panose="020B0503020204020204" pitchFamily="34" charset="-122"/>
              </a:rPr>
              <a:t>和</a:t>
            </a:r>
            <a:r>
              <a:rPr lang="en-US" altLang="zh-CN" sz="2000" dirty="0">
                <a:ea typeface="微软雅黑" panose="020B0503020204020204" pitchFamily="34" charset="-122"/>
              </a:rPr>
              <a:t>--</a:t>
            </a:r>
            <a:r>
              <a:rPr lang="zh-CN" altLang="en-US" sz="2000" dirty="0">
                <a:latin typeface="+mj-lt"/>
                <a:ea typeface="微软雅黑" panose="020B0503020204020204" pitchFamily="34" charset="-122"/>
              </a:rPr>
              <a:t>放在变量的后面，叫做后缀形式，或者后</a:t>
            </a:r>
            <a:r>
              <a:rPr lang="zh-CN" altLang="en-US" sz="2000" dirty="0">
                <a:latin typeface="微软雅黑" panose="020B0503020204020204" pitchFamily="34" charset="-122"/>
                <a:ea typeface="微软雅黑" panose="020B0503020204020204" pitchFamily="34" charset="-122"/>
              </a:rPr>
              <a:t>置自增</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自减。</a:t>
            </a:r>
            <a:endParaRPr lang="zh-CN" altLang="en-US" sz="2000" dirty="0">
              <a:latin typeface="+mj-lt"/>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a:t>“++”</a:t>
            </a:r>
            <a:r>
              <a:rPr lang="zh-CN" altLang="en-US" dirty="0"/>
              <a:t>和“</a:t>
            </a:r>
            <a:r>
              <a:rPr lang="en-US" altLang="zh-CN" dirty="0"/>
              <a:t>--”</a:t>
            </a:r>
            <a:r>
              <a:rPr lang="zh-CN" altLang="en-US" dirty="0"/>
              <a:t>是两个很特殊的运算符，它们是单目运算符，算子还必须是变量，作用是给这个变量</a:t>
            </a:r>
            <a:r>
              <a:rPr lang="en-US" altLang="zh-CN" dirty="0"/>
              <a:t>+1</a:t>
            </a:r>
            <a:r>
              <a:rPr lang="zh-CN" altLang="en-US" dirty="0"/>
              <a:t>或者</a:t>
            </a:r>
            <a:r>
              <a:rPr lang="en-US" altLang="zh-CN" dirty="0"/>
              <a:t>-1</a:t>
            </a:r>
            <a:endParaRPr lang="zh-CN" altLang="en-US" dirty="0"/>
          </a:p>
          <a:p>
            <a:r>
              <a:rPr lang="zh-CN" altLang="en-US" dirty="0"/>
              <a:t>这两个运算符分别叫做递增和递减运算符，</a:t>
            </a:r>
            <a:endParaRPr lang="zh-CN" altLang="en-US" dirty="0"/>
          </a:p>
        </p:txBody>
      </p:sp>
      <p:sp>
        <p:nvSpPr>
          <p:cNvPr id="3" name="Title 2"/>
          <p:cNvSpPr>
            <a:spLocks noGrp="1"/>
          </p:cNvSpPr>
          <p:nvPr>
            <p:ph type="title"/>
          </p:nvPr>
        </p:nvSpPr>
        <p:spPr/>
        <p:txBody>
          <a:bodyPr/>
          <a:lstStyle/>
          <a:p>
            <a:r>
              <a:rPr lang="en-US" altLang="zh-CN" dirty="0"/>
              <a:t>1.4. </a:t>
            </a:r>
            <a:r>
              <a:rPr lang="zh-CN" altLang="en-US" dirty="0"/>
              <a:t>自增自减运算符</a:t>
            </a:r>
            <a:endParaRPr lang="zh-CN" altLang="en-US" dirty="0"/>
          </a:p>
        </p:txBody>
      </p:sp>
      <p:sp>
        <p:nvSpPr>
          <p:cNvPr id="4" name="Date Placeholder 3"/>
          <p:cNvSpPr>
            <a:spLocks noGrp="1"/>
          </p:cNvSpPr>
          <p:nvPr>
            <p:ph type="dt" sz="half" idx="10"/>
          </p:nvPr>
        </p:nvSpPr>
        <p:spPr/>
        <p:txBody>
          <a:bodyPr/>
          <a:lstStyle/>
          <a:p>
            <a:fld id="{8354F1B5-746A-4739-90A2-E5B65F3102E5}"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4"/>
          <p:cNvSpPr>
            <a:spLocks noChangeArrowheads="1"/>
          </p:cNvSpPr>
          <p:nvPr/>
        </p:nvSpPr>
        <p:spPr bwMode="auto">
          <a:xfrm>
            <a:off x="374417" y="4853557"/>
            <a:ext cx="8497888" cy="1338828"/>
          </a:xfrm>
          <a:prstGeom prst="rect">
            <a:avLst/>
          </a:prstGeom>
        </p:spPr>
        <p:txBody>
          <a:bodyPr wrap="square">
            <a:spAutoFit/>
          </a:bodyPr>
          <a:lstStyle/>
          <a:p>
            <a:pPr>
              <a:lnSpc>
                <a:spcPct val="150000"/>
              </a:lnSpc>
            </a:pPr>
            <a:r>
              <a:rPr lang="zh-CN" altLang="en-US" b="1" dirty="0">
                <a:solidFill>
                  <a:srgbClr val="C00000"/>
                </a:solidFill>
                <a:latin typeface="+mj-lt"/>
                <a:ea typeface="微软雅黑" panose="020B0503020204020204" pitchFamily="34" charset="-122"/>
              </a:rPr>
              <a:t>注意： </a:t>
            </a:r>
            <a:endParaRPr lang="zh-CN" altLang="en-US" b="1" dirty="0">
              <a:solidFill>
                <a:srgbClr val="C00000"/>
              </a:solidFill>
              <a:latin typeface="+mj-lt"/>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mj-lt"/>
                <a:ea typeface="微软雅黑" panose="020B0503020204020204" pitchFamily="34" charset="-122"/>
              </a:rPr>
              <a:t>自增运算符（</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），自减运算符（</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），只能用于变量，</a:t>
            </a:r>
            <a:r>
              <a:rPr lang="zh-CN" altLang="en-US" b="1" dirty="0">
                <a:solidFill>
                  <a:srgbClr val="C00000"/>
                </a:solidFill>
                <a:latin typeface="+mj-lt"/>
                <a:ea typeface="微软雅黑" panose="020B0503020204020204" pitchFamily="34" charset="-122"/>
              </a:rPr>
              <a:t>不能用于常量或表达式</a:t>
            </a:r>
            <a:endParaRPr lang="zh-CN" altLang="en-US" b="1" dirty="0">
              <a:solidFill>
                <a:srgbClr val="C00000"/>
              </a:solidFill>
              <a:latin typeface="+mj-lt"/>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和</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的结合方向是“自右至左”</a:t>
            </a:r>
            <a:endParaRPr lang="zh-CN" altLang="en-US" dirty="0">
              <a:latin typeface="+mj-lt"/>
              <a:ea typeface="微软雅黑" panose="020B0503020204020204" pitchFamily="34" charset="-122"/>
            </a:endParaRPr>
          </a:p>
        </p:txBody>
      </p:sp>
      <p:sp>
        <p:nvSpPr>
          <p:cNvPr id="9" name="Rectangle 8"/>
          <p:cNvSpPr/>
          <p:nvPr/>
        </p:nvSpPr>
        <p:spPr>
          <a:xfrm>
            <a:off x="1127990" y="3083809"/>
            <a:ext cx="3257420" cy="1754326"/>
          </a:xfrm>
          <a:prstGeom prst="rect">
            <a:avLst/>
          </a:prstGeom>
        </p:spPr>
        <p:txBody>
          <a:bodyPr wrap="square">
            <a:spAutoFit/>
          </a:bodyPr>
          <a:lstStyle/>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4UL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m</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4UL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n++;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运算后</a:t>
            </a:r>
            <a:r>
              <a:rPr lang="en-US" altLang="zh-CN" dirty="0">
                <a:solidFill>
                  <a:srgbClr val="007400"/>
                </a:solidFill>
                <a:latin typeface="Menlo" panose="020B0609030804020204" pitchFamily="49" charset="0"/>
              </a:rPr>
              <a:t>n</a:t>
            </a:r>
            <a:r>
              <a:rPr lang="zh-CN" altLang="en-US" dirty="0">
                <a:solidFill>
                  <a:srgbClr val="007400"/>
                </a:solidFill>
                <a:latin typeface="Menlo" panose="020B0609030804020204" pitchFamily="49" charset="0"/>
              </a:rPr>
              <a:t>为</a:t>
            </a:r>
            <a:r>
              <a:rPr lang="en-US" altLang="zh-CN" dirty="0">
                <a:solidFill>
                  <a:srgbClr val="007400"/>
                </a:solidFill>
                <a:latin typeface="Menlo" panose="020B0609030804020204" pitchFamily="49" charset="0"/>
              </a:rPr>
              <a:t>5</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n--;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运算后</a:t>
            </a:r>
            <a:r>
              <a:rPr lang="en-US" altLang="zh-CN" dirty="0">
                <a:solidFill>
                  <a:srgbClr val="007400"/>
                </a:solidFill>
                <a:latin typeface="Menlo" panose="020B0609030804020204" pitchFamily="49" charset="0"/>
              </a:rPr>
              <a:t>n</a:t>
            </a:r>
            <a:r>
              <a:rPr lang="zh-CN" altLang="en-US" dirty="0">
                <a:solidFill>
                  <a:srgbClr val="007400"/>
                </a:solidFill>
                <a:latin typeface="Menlo" panose="020B0609030804020204" pitchFamily="49" charset="0"/>
              </a:rPr>
              <a:t>变回</a:t>
            </a:r>
            <a:r>
              <a:rPr lang="en-US" altLang="zh-CN" dirty="0">
                <a:solidFill>
                  <a:srgbClr val="007400"/>
                </a:solidFill>
                <a:latin typeface="Menlo" panose="020B0609030804020204" pitchFamily="49" charset="0"/>
              </a:rPr>
              <a:t>4</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++m;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运算后</a:t>
            </a:r>
            <a:r>
              <a:rPr lang="en-US" altLang="zh-CN" dirty="0">
                <a:solidFill>
                  <a:srgbClr val="007400"/>
                </a:solidFill>
                <a:latin typeface="Menlo" panose="020B0609030804020204" pitchFamily="49" charset="0"/>
              </a:rPr>
              <a:t>m</a:t>
            </a:r>
            <a:r>
              <a:rPr lang="zh-CN" altLang="en-US" dirty="0">
                <a:solidFill>
                  <a:srgbClr val="007400"/>
                </a:solidFill>
                <a:latin typeface="Menlo" panose="020B0609030804020204" pitchFamily="49" charset="0"/>
              </a:rPr>
              <a:t>为</a:t>
            </a:r>
            <a:r>
              <a:rPr lang="en-US" altLang="zh-CN" dirty="0">
                <a:solidFill>
                  <a:srgbClr val="007400"/>
                </a:solidFill>
                <a:latin typeface="Menlo" panose="020B0609030804020204" pitchFamily="49" charset="0"/>
              </a:rPr>
              <a:t>5</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--m;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运算后</a:t>
            </a:r>
            <a:r>
              <a:rPr lang="en-US" altLang="zh-CN" dirty="0">
                <a:solidFill>
                  <a:srgbClr val="007400"/>
                </a:solidFill>
                <a:latin typeface="Menlo" panose="020B0609030804020204" pitchFamily="49" charset="0"/>
              </a:rPr>
              <a:t>m</a:t>
            </a:r>
            <a:r>
              <a:rPr lang="zh-CN" altLang="en-US" dirty="0">
                <a:solidFill>
                  <a:srgbClr val="007400"/>
                </a:solidFill>
                <a:latin typeface="Menlo" panose="020B0609030804020204" pitchFamily="49" charset="0"/>
              </a:rPr>
              <a:t>变回</a:t>
            </a:r>
            <a:r>
              <a:rPr lang="en-US" altLang="zh-CN" dirty="0">
                <a:solidFill>
                  <a:srgbClr val="007400"/>
                </a:solidFill>
                <a:latin typeface="Menlo" panose="020B0609030804020204" pitchFamily="49" charset="0"/>
              </a:rPr>
              <a:t>4</a:t>
            </a:r>
            <a:endParaRPr lang="zh-CN" altLang="en-US" dirty="0">
              <a:solidFill>
                <a:srgbClr val="000000"/>
              </a:solidFill>
              <a:latin typeface="Menlo" panose="020B0609030804020204" pitchFamily="49" charset="0"/>
            </a:endParaRPr>
          </a:p>
        </p:txBody>
      </p:sp>
      <p:sp>
        <p:nvSpPr>
          <p:cNvPr id="10" name="Rectangle 9"/>
          <p:cNvSpPr/>
          <p:nvPr/>
        </p:nvSpPr>
        <p:spPr>
          <a:xfrm>
            <a:off x="4476573" y="2829083"/>
            <a:ext cx="2969256" cy="2169825"/>
          </a:xfrm>
          <a:prstGeom prst="rect">
            <a:avLst/>
          </a:prstGeom>
        </p:spPr>
        <p:txBody>
          <a:bodyPr wrap="square">
            <a:spAutoFit/>
          </a:bodyPr>
          <a:lstStyle/>
          <a:p>
            <a:pPr>
              <a:lnSpc>
                <a:spcPct val="150000"/>
              </a:lnSpc>
            </a:pPr>
            <a:r>
              <a:rPr lang="en-US" altLang="zh-CN" dirty="0" err="1">
                <a:latin typeface="+mj-lt"/>
                <a:ea typeface="微软雅黑" panose="020B0503020204020204" pitchFamily="34" charset="-122"/>
              </a:rPr>
              <a:t>const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k=6;</a:t>
            </a:r>
            <a:endParaRPr lang="en-US" altLang="zh-CN" dirty="0">
              <a:latin typeface="+mj-lt"/>
              <a:ea typeface="微软雅黑" panose="020B0503020204020204" pitchFamily="34" charset="-122"/>
            </a:endParaRPr>
          </a:p>
          <a:p>
            <a:pPr>
              <a:lnSpc>
                <a:spcPct val="150000"/>
              </a:lnSpc>
            </a:pPr>
            <a:r>
              <a:rPr lang="en-US" altLang="zh-CN" dirty="0">
                <a:latin typeface="+mj-lt"/>
                <a:ea typeface="微软雅黑" panose="020B0503020204020204" pitchFamily="34" charset="-122"/>
              </a:rPr>
              <a:t>5++;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错误</a:t>
            </a:r>
            <a:endParaRPr kumimoji="1" lang="zh-CN" altLang="en-US" dirty="0">
              <a:solidFill>
                <a:srgbClr val="006600"/>
              </a:solidFill>
              <a:latin typeface="+mj-lt"/>
              <a:ea typeface="微软雅黑" panose="020B0503020204020204" pitchFamily="34" charset="-122"/>
            </a:endParaRPr>
          </a:p>
          <a:p>
            <a:pPr>
              <a:lnSpc>
                <a:spcPct val="150000"/>
              </a:lnSpc>
            </a:pPr>
            <a:r>
              <a:rPr lang="en-US" altLang="zh-CN" dirty="0">
                <a:latin typeface="+mj-lt"/>
                <a:ea typeface="微软雅黑" panose="020B0503020204020204" pitchFamily="34" charset="-122"/>
              </a:rPr>
              <a:t>--(</a:t>
            </a:r>
            <a:r>
              <a:rPr lang="en-US" altLang="zh-CN" dirty="0" err="1">
                <a:latin typeface="+mj-lt"/>
                <a:ea typeface="微软雅黑" panose="020B0503020204020204" pitchFamily="34" charset="-122"/>
              </a:rPr>
              <a:t>a+b</a:t>
            </a:r>
            <a:r>
              <a:rPr lang="en-US" altLang="zh-CN" dirty="0">
                <a:latin typeface="+mj-lt"/>
                <a:ea typeface="微软雅黑" panose="020B0503020204020204" pitchFamily="34" charset="-122"/>
              </a:rPr>
              <a:t>);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错误</a:t>
            </a:r>
            <a:endParaRPr kumimoji="1" lang="zh-CN" altLang="en-US" dirty="0">
              <a:solidFill>
                <a:srgbClr val="006600"/>
              </a:solidFill>
              <a:latin typeface="+mj-lt"/>
              <a:ea typeface="微软雅黑" panose="020B0503020204020204" pitchFamily="34" charset="-122"/>
            </a:endParaRPr>
          </a:p>
          <a:p>
            <a:pPr>
              <a:lnSpc>
                <a:spcPct val="150000"/>
              </a:lnSpc>
            </a:pPr>
            <a:r>
              <a:rPr lang="en-US" altLang="zh-CN" dirty="0">
                <a:latin typeface="+mj-lt"/>
                <a:ea typeface="微软雅黑" panose="020B0503020204020204" pitchFamily="34" charset="-122"/>
              </a:rPr>
              <a:t>k++;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错误</a:t>
            </a:r>
            <a:endParaRPr kumimoji="1" lang="zh-CN" altLang="en-US" dirty="0">
              <a:solidFill>
                <a:srgbClr val="006600"/>
              </a:solidFill>
              <a:latin typeface="+mj-lt"/>
              <a:ea typeface="微软雅黑" panose="020B0503020204020204" pitchFamily="34" charset="-122"/>
            </a:endParaRPr>
          </a:p>
          <a:p>
            <a:pPr>
              <a:lnSpc>
                <a:spcPct val="150000"/>
              </a:lnSpc>
            </a:pPr>
            <a:r>
              <a:rPr lang="en-US" altLang="zh-CN" dirty="0">
                <a:latin typeface="+mj-lt"/>
                <a:ea typeface="微软雅黑" panose="020B0503020204020204" pitchFamily="34" charset="-122"/>
              </a:rPr>
              <a:t>max(</a:t>
            </a:r>
            <a:r>
              <a:rPr lang="en-US" altLang="zh-CN" dirty="0" err="1">
                <a:latin typeface="+mj-lt"/>
                <a:ea typeface="微软雅黑" panose="020B0503020204020204" pitchFamily="34" charset="-122"/>
              </a:rPr>
              <a:t>a,b</a:t>
            </a:r>
            <a:r>
              <a:rPr lang="en-US" altLang="zh-CN" dirty="0">
                <a:latin typeface="+mj-lt"/>
                <a:ea typeface="微软雅黑" panose="020B0503020204020204" pitchFamily="34" charset="-122"/>
              </a:rPr>
              <a:t>)--;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错误</a:t>
            </a:r>
            <a:endParaRPr kumimoji="1" lang="zh-CN" altLang="en-US" dirty="0">
              <a:solidFill>
                <a:srgbClr val="006600"/>
              </a:solidFill>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dirty="0"/>
              <a:t>a++</a:t>
            </a:r>
            <a:r>
              <a:rPr lang="zh-CN" altLang="en-US" dirty="0"/>
              <a:t>的值是</a:t>
            </a:r>
            <a:r>
              <a:rPr lang="en-US" altLang="zh-CN" dirty="0"/>
              <a:t>a</a:t>
            </a:r>
            <a:r>
              <a:rPr lang="zh-CN" altLang="en-US" dirty="0"/>
              <a:t>加</a:t>
            </a:r>
            <a:r>
              <a:rPr lang="en-US" altLang="zh-CN" dirty="0"/>
              <a:t>1</a:t>
            </a:r>
            <a:r>
              <a:rPr lang="zh-CN" altLang="en-US" dirty="0"/>
              <a:t>以前的值，而</a:t>
            </a:r>
            <a:r>
              <a:rPr lang="en-US" altLang="zh-CN" dirty="0"/>
              <a:t>++a</a:t>
            </a:r>
            <a:r>
              <a:rPr lang="zh-CN" altLang="en-US" dirty="0"/>
              <a:t>的值是加了</a:t>
            </a:r>
            <a:r>
              <a:rPr lang="en-US" altLang="zh-CN" dirty="0"/>
              <a:t>1</a:t>
            </a:r>
            <a:r>
              <a:rPr lang="zh-CN" altLang="en-US" dirty="0"/>
              <a:t>以后的值，无论哪个，</a:t>
            </a:r>
            <a:r>
              <a:rPr lang="en-US" altLang="zh-CN" dirty="0"/>
              <a:t>a</a:t>
            </a:r>
            <a:r>
              <a:rPr lang="zh-CN" altLang="en-US" dirty="0"/>
              <a:t>自己的值都加了</a:t>
            </a:r>
            <a:r>
              <a:rPr lang="en-US" altLang="zh-CN" dirty="0"/>
              <a:t>1</a:t>
            </a:r>
            <a:r>
              <a:rPr lang="zh-CN" altLang="en-US" dirty="0"/>
              <a:t>了</a:t>
            </a:r>
            <a:endParaRPr lang="zh-CN" altLang="en-US" dirty="0"/>
          </a:p>
        </p:txBody>
      </p:sp>
      <p:sp>
        <p:nvSpPr>
          <p:cNvPr id="9" name="Rectangle 4"/>
          <p:cNvSpPr>
            <a:spLocks noChangeArrowheads="1"/>
          </p:cNvSpPr>
          <p:nvPr/>
        </p:nvSpPr>
        <p:spPr bwMode="auto">
          <a:xfrm>
            <a:off x="374417" y="4520272"/>
            <a:ext cx="8497888" cy="1338828"/>
          </a:xfrm>
          <a:prstGeom prst="rect">
            <a:avLst/>
          </a:prstGeom>
        </p:spPr>
        <p:txBody>
          <a:bodyPr wrap="square">
            <a:spAutoFit/>
          </a:bodyPr>
          <a:lstStyle/>
          <a:p>
            <a:pPr>
              <a:lnSpc>
                <a:spcPct val="150000"/>
              </a:lnSpc>
            </a:pPr>
            <a:r>
              <a:rPr lang="zh-CN" altLang="en-US" b="1" dirty="0">
                <a:solidFill>
                  <a:srgbClr val="C00000"/>
                </a:solidFill>
                <a:latin typeface="+mj-lt"/>
                <a:ea typeface="微软雅黑" panose="020B0503020204020204" pitchFamily="34" charset="-122"/>
              </a:rPr>
              <a:t>说明： </a:t>
            </a:r>
            <a:endParaRPr lang="zh-CN" altLang="en-US" b="1" dirty="0">
              <a:solidFill>
                <a:srgbClr val="C00000"/>
              </a:solidFill>
              <a:latin typeface="+mj-lt"/>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自增（减）运算符常用于循环语句中使循环变量自动加１。也用于指针变量，使指针指向下一个地址</a:t>
            </a:r>
            <a:endParaRPr lang="zh-CN" altLang="en-US" dirty="0">
              <a:latin typeface="微软雅黑" panose="020B0503020204020204" pitchFamily="34" charset="-122"/>
              <a:ea typeface="微软雅黑" panose="020B0503020204020204" pitchFamily="34" charset="-122"/>
            </a:endParaRPr>
          </a:p>
        </p:txBody>
      </p:sp>
      <p:sp>
        <p:nvSpPr>
          <p:cNvPr id="3" name="Title 2"/>
          <p:cNvSpPr>
            <a:spLocks noGrp="1"/>
          </p:cNvSpPr>
          <p:nvPr>
            <p:ph type="title"/>
          </p:nvPr>
        </p:nvSpPr>
        <p:spPr/>
        <p:txBody>
          <a:bodyPr/>
          <a:lstStyle/>
          <a:p>
            <a:r>
              <a:rPr lang="en-US" altLang="zh-CN" dirty="0">
                <a:solidFill>
                  <a:prstClr val="white"/>
                </a:solidFill>
              </a:rPr>
              <a:t>1.3</a:t>
            </a:r>
            <a:r>
              <a:rPr lang="zh-CN" altLang="en-US" dirty="0">
                <a:solidFill>
                  <a:prstClr val="white"/>
                </a:solidFill>
              </a:rPr>
              <a:t> </a:t>
            </a:r>
            <a:r>
              <a:rPr lang="zh-CN" altLang="en-US" dirty="0"/>
              <a:t>自增自减运算符</a:t>
            </a:r>
            <a:endParaRPr lang="zh-CN" altLang="en-US" dirty="0"/>
          </a:p>
        </p:txBody>
      </p:sp>
      <p:sp>
        <p:nvSpPr>
          <p:cNvPr id="4" name="Date Placeholder 3"/>
          <p:cNvSpPr>
            <a:spLocks noGrp="1"/>
          </p:cNvSpPr>
          <p:nvPr>
            <p:ph type="dt" sz="half" idx="10"/>
          </p:nvPr>
        </p:nvSpPr>
        <p:spPr/>
        <p:txBody>
          <a:bodyPr/>
          <a:lstStyle/>
          <a:p>
            <a:fld id="{6A0023EE-A639-4751-8429-83C08C8B4887}"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10" name="Rectangle 9"/>
          <p:cNvSpPr/>
          <p:nvPr/>
        </p:nvSpPr>
        <p:spPr>
          <a:xfrm>
            <a:off x="737275" y="2230785"/>
            <a:ext cx="8406725" cy="2264081"/>
          </a:xfrm>
          <a:prstGeom prst="rect">
            <a:avLst/>
          </a:prstGeom>
        </p:spPr>
        <p:txBody>
          <a:bodyPr wrap="square">
            <a:spAutoFit/>
          </a:bodyPr>
          <a:lstStyle/>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4UL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m</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4UL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pPr>
              <a:lnSpc>
                <a:spcPct val="150000"/>
              </a:lnSpc>
            </a:pPr>
            <a:r>
              <a:rPr lang="en-US" altLang="zh-CN" dirty="0">
                <a:latin typeface="+mj-lt"/>
                <a:ea typeface="微软雅黑" panose="020B0503020204020204" pitchFamily="34" charset="-122"/>
              </a:rPr>
              <a:t>① n = ++m; </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先增</a:t>
            </a:r>
            <a:r>
              <a:rPr kumimoji="1" lang="en-US" altLang="zh-CN" dirty="0">
                <a:solidFill>
                  <a:srgbClr val="006600"/>
                </a:solidFill>
                <a:latin typeface="+mj-lt"/>
                <a:ea typeface="微软雅黑" panose="020B0503020204020204" pitchFamily="34" charset="-122"/>
              </a:rPr>
              <a:t>1</a:t>
            </a:r>
            <a:r>
              <a:rPr kumimoji="1" lang="zh-CN" altLang="en-US" dirty="0">
                <a:solidFill>
                  <a:srgbClr val="006600"/>
                </a:solidFill>
                <a:latin typeface="+mj-lt"/>
                <a:ea typeface="微软雅黑" panose="020B0503020204020204" pitchFamily="34" charset="-122"/>
              </a:rPr>
              <a:t>，</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为</a:t>
            </a:r>
            <a:r>
              <a:rPr kumimoji="1" lang="en-US" altLang="zh-CN" dirty="0">
                <a:solidFill>
                  <a:srgbClr val="006600"/>
                </a:solidFill>
                <a:latin typeface="+mj-lt"/>
                <a:ea typeface="微软雅黑" panose="020B0503020204020204" pitchFamily="34" charset="-122"/>
              </a:rPr>
              <a:t>5</a:t>
            </a:r>
            <a:r>
              <a:rPr kumimoji="1" lang="zh-CN" altLang="en-US" dirty="0">
                <a:solidFill>
                  <a:srgbClr val="006600"/>
                </a:solidFill>
                <a:latin typeface="+mj-lt"/>
                <a:ea typeface="微软雅黑" panose="020B0503020204020204" pitchFamily="34" charset="-122"/>
              </a:rPr>
              <a:t>，然后表达式使用</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的值，赋值给</a:t>
            </a:r>
            <a:r>
              <a:rPr kumimoji="1" lang="en-US" altLang="zh-CN" dirty="0">
                <a:solidFill>
                  <a:srgbClr val="006600"/>
                </a:solidFill>
                <a:latin typeface="+mj-lt"/>
                <a:ea typeface="微软雅黑" panose="020B0503020204020204" pitchFamily="34" charset="-122"/>
              </a:rPr>
              <a:t>n</a:t>
            </a:r>
            <a:r>
              <a:rPr kumimoji="1" lang="zh-CN" altLang="en-US" dirty="0">
                <a:solidFill>
                  <a:srgbClr val="006600"/>
                </a:solidFill>
                <a:latin typeface="+mj-lt"/>
                <a:ea typeface="微软雅黑" panose="020B0503020204020204" pitchFamily="34" charset="-122"/>
              </a:rPr>
              <a:t>，</a:t>
            </a:r>
            <a:r>
              <a:rPr kumimoji="1" lang="en-US" altLang="zh-CN" dirty="0">
                <a:solidFill>
                  <a:srgbClr val="006600"/>
                </a:solidFill>
                <a:latin typeface="+mj-lt"/>
                <a:ea typeface="微软雅黑" panose="020B0503020204020204" pitchFamily="34" charset="-122"/>
              </a:rPr>
              <a:t>n</a:t>
            </a:r>
            <a:r>
              <a:rPr kumimoji="1" lang="zh-CN" altLang="en-US" dirty="0">
                <a:solidFill>
                  <a:srgbClr val="006600"/>
                </a:solidFill>
                <a:latin typeface="+mj-lt"/>
                <a:ea typeface="微软雅黑" panose="020B0503020204020204" pitchFamily="34" charset="-122"/>
              </a:rPr>
              <a:t>为</a:t>
            </a:r>
            <a:r>
              <a:rPr kumimoji="1" lang="en-US" altLang="zh-CN" dirty="0">
                <a:solidFill>
                  <a:srgbClr val="006600"/>
                </a:solidFill>
                <a:latin typeface="+mj-lt"/>
                <a:ea typeface="微软雅黑" panose="020B0503020204020204" pitchFamily="34" charset="-122"/>
              </a:rPr>
              <a:t>5</a:t>
            </a:r>
            <a:endParaRPr kumimoji="1" lang="en-US" altLang="zh-CN" dirty="0">
              <a:solidFill>
                <a:srgbClr val="006600"/>
              </a:solidFill>
              <a:latin typeface="+mj-lt"/>
              <a:ea typeface="微软雅黑" panose="020B0503020204020204" pitchFamily="34" charset="-122"/>
            </a:endParaRPr>
          </a:p>
          <a:p>
            <a:pPr>
              <a:lnSpc>
                <a:spcPct val="150000"/>
              </a:lnSpc>
            </a:pPr>
            <a:r>
              <a:rPr lang="en-US" altLang="zh-CN" dirty="0">
                <a:latin typeface="+mj-lt"/>
                <a:ea typeface="微软雅黑" panose="020B0503020204020204" pitchFamily="34" charset="-122"/>
              </a:rPr>
              <a:t>② n = --m; </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先减</a:t>
            </a:r>
            <a:r>
              <a:rPr kumimoji="1" lang="en-US" altLang="zh-CN" dirty="0">
                <a:solidFill>
                  <a:srgbClr val="006600"/>
                </a:solidFill>
                <a:latin typeface="+mj-lt"/>
                <a:ea typeface="微软雅黑" panose="020B0503020204020204" pitchFamily="34" charset="-122"/>
              </a:rPr>
              <a:t>1</a:t>
            </a:r>
            <a:r>
              <a:rPr kumimoji="1" lang="zh-CN" altLang="en-US" dirty="0">
                <a:solidFill>
                  <a:srgbClr val="006600"/>
                </a:solidFill>
                <a:latin typeface="+mj-lt"/>
                <a:ea typeface="微软雅黑" panose="020B0503020204020204" pitchFamily="34" charset="-122"/>
              </a:rPr>
              <a:t>，</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为</a:t>
            </a:r>
            <a:r>
              <a:rPr kumimoji="1" lang="en-US" altLang="zh-CN" dirty="0">
                <a:solidFill>
                  <a:srgbClr val="006600"/>
                </a:solidFill>
                <a:latin typeface="+mj-lt"/>
                <a:ea typeface="微软雅黑" panose="020B0503020204020204" pitchFamily="34" charset="-122"/>
              </a:rPr>
              <a:t>4</a:t>
            </a:r>
            <a:r>
              <a:rPr kumimoji="1" lang="zh-CN" altLang="en-US" dirty="0">
                <a:solidFill>
                  <a:srgbClr val="006600"/>
                </a:solidFill>
                <a:latin typeface="+mj-lt"/>
                <a:ea typeface="微软雅黑" panose="020B0503020204020204" pitchFamily="34" charset="-122"/>
              </a:rPr>
              <a:t>，然后表达式使用</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的值，赋值给</a:t>
            </a:r>
            <a:r>
              <a:rPr kumimoji="1" lang="en-US" altLang="zh-CN" dirty="0">
                <a:solidFill>
                  <a:srgbClr val="006600"/>
                </a:solidFill>
                <a:latin typeface="+mj-lt"/>
                <a:ea typeface="微软雅黑" panose="020B0503020204020204" pitchFamily="34" charset="-122"/>
              </a:rPr>
              <a:t>n</a:t>
            </a:r>
            <a:r>
              <a:rPr kumimoji="1" lang="zh-CN" altLang="en-US" dirty="0">
                <a:solidFill>
                  <a:srgbClr val="006600"/>
                </a:solidFill>
                <a:latin typeface="+mj-lt"/>
                <a:ea typeface="微软雅黑" panose="020B0503020204020204" pitchFamily="34" charset="-122"/>
              </a:rPr>
              <a:t>，</a:t>
            </a:r>
            <a:r>
              <a:rPr kumimoji="1" lang="en-US" altLang="zh-CN" dirty="0">
                <a:solidFill>
                  <a:srgbClr val="006600"/>
                </a:solidFill>
                <a:latin typeface="+mj-lt"/>
                <a:ea typeface="微软雅黑" panose="020B0503020204020204" pitchFamily="34" charset="-122"/>
              </a:rPr>
              <a:t>n</a:t>
            </a:r>
            <a:r>
              <a:rPr kumimoji="1" lang="zh-CN" altLang="en-US" dirty="0">
                <a:solidFill>
                  <a:srgbClr val="006600"/>
                </a:solidFill>
                <a:latin typeface="+mj-lt"/>
                <a:ea typeface="微软雅黑" panose="020B0503020204020204" pitchFamily="34" charset="-122"/>
              </a:rPr>
              <a:t>为</a:t>
            </a:r>
            <a:r>
              <a:rPr kumimoji="1" lang="en-US" altLang="zh-CN" dirty="0">
                <a:solidFill>
                  <a:srgbClr val="006600"/>
                </a:solidFill>
                <a:latin typeface="+mj-lt"/>
                <a:ea typeface="微软雅黑" panose="020B0503020204020204" pitchFamily="34" charset="-122"/>
              </a:rPr>
              <a:t>4</a:t>
            </a:r>
            <a:endParaRPr kumimoji="1" lang="en-US" altLang="zh-CN" dirty="0">
              <a:solidFill>
                <a:srgbClr val="006600"/>
              </a:solidFill>
              <a:latin typeface="+mj-lt"/>
              <a:ea typeface="微软雅黑" panose="020B0503020204020204" pitchFamily="34" charset="-122"/>
            </a:endParaRPr>
          </a:p>
          <a:p>
            <a:pPr>
              <a:lnSpc>
                <a:spcPct val="150000"/>
              </a:lnSpc>
            </a:pPr>
            <a:r>
              <a:rPr lang="en-US" altLang="zh-CN" dirty="0">
                <a:latin typeface="+mj-lt"/>
                <a:ea typeface="微软雅黑" panose="020B0503020204020204" pitchFamily="34" charset="-122"/>
              </a:rPr>
              <a:t>③ n = m++;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表达式先使用</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的值，赋值给</a:t>
            </a:r>
            <a:r>
              <a:rPr kumimoji="1" lang="en-US" altLang="zh-CN" dirty="0">
                <a:solidFill>
                  <a:srgbClr val="006600"/>
                </a:solidFill>
                <a:latin typeface="+mj-lt"/>
                <a:ea typeface="微软雅黑" panose="020B0503020204020204" pitchFamily="34" charset="-122"/>
              </a:rPr>
              <a:t>n</a:t>
            </a:r>
            <a:r>
              <a:rPr kumimoji="1" lang="zh-CN" altLang="en-US" dirty="0">
                <a:solidFill>
                  <a:srgbClr val="006600"/>
                </a:solidFill>
                <a:latin typeface="+mj-lt"/>
                <a:ea typeface="微软雅黑" panose="020B0503020204020204" pitchFamily="34" charset="-122"/>
              </a:rPr>
              <a:t>，</a:t>
            </a:r>
            <a:r>
              <a:rPr kumimoji="1" lang="en-US" altLang="zh-CN" dirty="0">
                <a:solidFill>
                  <a:srgbClr val="006600"/>
                </a:solidFill>
                <a:latin typeface="+mj-lt"/>
                <a:ea typeface="微软雅黑" panose="020B0503020204020204" pitchFamily="34" charset="-122"/>
              </a:rPr>
              <a:t>n</a:t>
            </a:r>
            <a:r>
              <a:rPr kumimoji="1" lang="zh-CN" altLang="en-US" dirty="0">
                <a:solidFill>
                  <a:srgbClr val="006600"/>
                </a:solidFill>
                <a:latin typeface="+mj-lt"/>
                <a:ea typeface="微软雅黑" panose="020B0503020204020204" pitchFamily="34" charset="-122"/>
              </a:rPr>
              <a:t>为</a:t>
            </a:r>
            <a:r>
              <a:rPr kumimoji="1" lang="en-US" altLang="zh-CN" dirty="0">
                <a:solidFill>
                  <a:srgbClr val="006600"/>
                </a:solidFill>
                <a:latin typeface="+mj-lt"/>
                <a:ea typeface="微软雅黑" panose="020B0503020204020204" pitchFamily="34" charset="-122"/>
              </a:rPr>
              <a:t>4</a:t>
            </a:r>
            <a:r>
              <a:rPr kumimoji="1" lang="zh-CN" altLang="en-US" dirty="0">
                <a:solidFill>
                  <a:srgbClr val="006600"/>
                </a:solidFill>
                <a:latin typeface="+mj-lt"/>
                <a:ea typeface="微软雅黑" panose="020B0503020204020204" pitchFamily="34" charset="-122"/>
              </a:rPr>
              <a:t>，然后</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增</a:t>
            </a:r>
            <a:r>
              <a:rPr kumimoji="1" lang="en-US" altLang="zh-CN" dirty="0">
                <a:solidFill>
                  <a:srgbClr val="006600"/>
                </a:solidFill>
                <a:latin typeface="+mj-lt"/>
                <a:ea typeface="微软雅黑" panose="020B0503020204020204" pitchFamily="34" charset="-122"/>
              </a:rPr>
              <a:t>1</a:t>
            </a:r>
            <a:r>
              <a:rPr kumimoji="1" lang="zh-CN" altLang="en-US" dirty="0">
                <a:solidFill>
                  <a:srgbClr val="006600"/>
                </a:solidFill>
                <a:latin typeface="+mj-lt"/>
                <a:ea typeface="微软雅黑" panose="020B0503020204020204" pitchFamily="34" charset="-122"/>
              </a:rPr>
              <a:t>，</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为</a:t>
            </a:r>
            <a:r>
              <a:rPr kumimoji="1" lang="en-US" altLang="zh-CN" dirty="0">
                <a:solidFill>
                  <a:srgbClr val="006600"/>
                </a:solidFill>
                <a:latin typeface="+mj-lt"/>
                <a:ea typeface="微软雅黑" panose="020B0503020204020204" pitchFamily="34" charset="-122"/>
              </a:rPr>
              <a:t>5</a:t>
            </a:r>
            <a:endParaRPr kumimoji="1" lang="en-US" altLang="zh-CN" dirty="0">
              <a:solidFill>
                <a:srgbClr val="006600"/>
              </a:solidFill>
              <a:latin typeface="+mj-lt"/>
              <a:ea typeface="微软雅黑" panose="020B0503020204020204" pitchFamily="34" charset="-122"/>
            </a:endParaRPr>
          </a:p>
          <a:p>
            <a:pPr>
              <a:lnSpc>
                <a:spcPct val="150000"/>
              </a:lnSpc>
            </a:pPr>
            <a:r>
              <a:rPr lang="en-US" altLang="zh-CN" dirty="0">
                <a:latin typeface="+mj-lt"/>
                <a:ea typeface="微软雅黑" panose="020B0503020204020204" pitchFamily="34" charset="-122"/>
              </a:rPr>
              <a:t>④ n = m--;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表达式先使用</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的值，赋值给</a:t>
            </a:r>
            <a:r>
              <a:rPr kumimoji="1" lang="en-US" altLang="zh-CN" dirty="0">
                <a:solidFill>
                  <a:srgbClr val="006600"/>
                </a:solidFill>
                <a:latin typeface="+mj-lt"/>
                <a:ea typeface="微软雅黑" panose="020B0503020204020204" pitchFamily="34" charset="-122"/>
              </a:rPr>
              <a:t>n</a:t>
            </a:r>
            <a:r>
              <a:rPr kumimoji="1" lang="zh-CN" altLang="en-US" dirty="0">
                <a:solidFill>
                  <a:srgbClr val="006600"/>
                </a:solidFill>
                <a:latin typeface="+mj-lt"/>
                <a:ea typeface="微软雅黑" panose="020B0503020204020204" pitchFamily="34" charset="-122"/>
              </a:rPr>
              <a:t>，</a:t>
            </a:r>
            <a:r>
              <a:rPr kumimoji="1" lang="en-US" altLang="zh-CN" dirty="0">
                <a:solidFill>
                  <a:srgbClr val="006600"/>
                </a:solidFill>
                <a:latin typeface="+mj-lt"/>
                <a:ea typeface="微软雅黑" panose="020B0503020204020204" pitchFamily="34" charset="-122"/>
              </a:rPr>
              <a:t>n</a:t>
            </a:r>
            <a:r>
              <a:rPr kumimoji="1" lang="zh-CN" altLang="en-US" dirty="0">
                <a:solidFill>
                  <a:srgbClr val="006600"/>
                </a:solidFill>
                <a:latin typeface="+mj-lt"/>
                <a:ea typeface="微软雅黑" panose="020B0503020204020204" pitchFamily="34" charset="-122"/>
              </a:rPr>
              <a:t>为</a:t>
            </a:r>
            <a:r>
              <a:rPr kumimoji="1" lang="en-US" altLang="zh-CN" dirty="0">
                <a:solidFill>
                  <a:srgbClr val="006600"/>
                </a:solidFill>
                <a:latin typeface="+mj-lt"/>
                <a:ea typeface="微软雅黑" panose="020B0503020204020204" pitchFamily="34" charset="-122"/>
              </a:rPr>
              <a:t>4</a:t>
            </a:r>
            <a:r>
              <a:rPr kumimoji="1" lang="zh-CN" altLang="en-US" dirty="0">
                <a:solidFill>
                  <a:srgbClr val="006600"/>
                </a:solidFill>
                <a:latin typeface="+mj-lt"/>
                <a:ea typeface="微软雅黑" panose="020B0503020204020204" pitchFamily="34" charset="-122"/>
              </a:rPr>
              <a:t>，然后</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减</a:t>
            </a:r>
            <a:r>
              <a:rPr kumimoji="1" lang="en-US" altLang="zh-CN" dirty="0">
                <a:solidFill>
                  <a:srgbClr val="006600"/>
                </a:solidFill>
                <a:latin typeface="+mj-lt"/>
                <a:ea typeface="微软雅黑" panose="020B0503020204020204" pitchFamily="34" charset="-122"/>
              </a:rPr>
              <a:t>1</a:t>
            </a:r>
            <a:r>
              <a:rPr kumimoji="1" lang="zh-CN" altLang="en-US" dirty="0">
                <a:solidFill>
                  <a:srgbClr val="006600"/>
                </a:solidFill>
                <a:latin typeface="+mj-lt"/>
                <a:ea typeface="微软雅黑" panose="020B0503020204020204" pitchFamily="34" charset="-122"/>
              </a:rPr>
              <a:t>，</a:t>
            </a:r>
            <a:r>
              <a:rPr kumimoji="1" lang="en-US" altLang="zh-CN" dirty="0">
                <a:solidFill>
                  <a:srgbClr val="006600"/>
                </a:solidFill>
                <a:latin typeface="+mj-lt"/>
                <a:ea typeface="微软雅黑" panose="020B0503020204020204" pitchFamily="34" charset="-122"/>
              </a:rPr>
              <a:t>m</a:t>
            </a:r>
            <a:r>
              <a:rPr kumimoji="1" lang="zh-CN" altLang="en-US" dirty="0">
                <a:solidFill>
                  <a:srgbClr val="006600"/>
                </a:solidFill>
                <a:latin typeface="+mj-lt"/>
                <a:ea typeface="微软雅黑" panose="020B0503020204020204" pitchFamily="34" charset="-122"/>
              </a:rPr>
              <a:t>为</a:t>
            </a:r>
            <a:r>
              <a:rPr kumimoji="1" lang="en-US" altLang="zh-CN" dirty="0">
                <a:solidFill>
                  <a:srgbClr val="006600"/>
                </a:solidFill>
                <a:latin typeface="+mj-lt"/>
                <a:ea typeface="微软雅黑" panose="020B0503020204020204" pitchFamily="34" charset="-122"/>
              </a:rPr>
              <a:t>3</a:t>
            </a:r>
            <a:endParaRPr kumimoji="1" lang="zh-CN" altLang="en-US" dirty="0">
              <a:solidFill>
                <a:srgbClr val="006600"/>
              </a:solidFill>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solidFill>
                  <a:prstClr val="white"/>
                </a:solidFill>
              </a:rPr>
              <a:t>1.3</a:t>
            </a:r>
            <a:r>
              <a:rPr lang="zh-CN" altLang="en-US" dirty="0">
                <a:solidFill>
                  <a:prstClr val="white"/>
                </a:solidFill>
              </a:rPr>
              <a:t> </a:t>
            </a:r>
            <a:r>
              <a:rPr lang="zh-CN" altLang="en-US" dirty="0"/>
              <a:t>自增自减运算符</a:t>
            </a:r>
            <a:endParaRPr lang="zh-CN" altLang="en-US" dirty="0"/>
          </a:p>
        </p:txBody>
      </p:sp>
      <p:sp>
        <p:nvSpPr>
          <p:cNvPr id="4" name="Date Placeholder 3"/>
          <p:cNvSpPr>
            <a:spLocks noGrp="1"/>
          </p:cNvSpPr>
          <p:nvPr>
            <p:ph type="dt" sz="half" idx="10"/>
          </p:nvPr>
        </p:nvSpPr>
        <p:spPr/>
        <p:txBody>
          <a:bodyPr/>
          <a:lstStyle/>
          <a:p>
            <a:fld id="{6A0023EE-A639-4751-8429-83C08C8B4887}"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11" name="矩形 10"/>
          <p:cNvSpPr/>
          <p:nvPr/>
        </p:nvSpPr>
        <p:spPr>
          <a:xfrm>
            <a:off x="162312" y="1506916"/>
            <a:ext cx="1085554"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++m</a:t>
            </a:r>
            <a:endParaRPr lang="zh-CN" altLang="en-US" sz="2800" b="1" dirty="0">
              <a:latin typeface="微软雅黑" panose="020B0503020204020204" pitchFamily="34" charset="-122"/>
              <a:ea typeface="微软雅黑" panose="020B0503020204020204" pitchFamily="34" charset="-122"/>
            </a:endParaRPr>
          </a:p>
        </p:txBody>
      </p:sp>
      <p:sp>
        <p:nvSpPr>
          <p:cNvPr id="12" name="矩形 11"/>
          <p:cNvSpPr/>
          <p:nvPr/>
        </p:nvSpPr>
        <p:spPr>
          <a:xfrm>
            <a:off x="1470561" y="1573309"/>
            <a:ext cx="7464542" cy="461665"/>
          </a:xfrm>
          <a:prstGeom prst="rect">
            <a:avLst/>
          </a:prstGeom>
        </p:spPr>
        <p:txBody>
          <a:bodyPr wrap="square">
            <a:spAutoFit/>
          </a:bodyPr>
          <a:lstStyle/>
          <a:p>
            <a:r>
              <a:rPr lang="en-US" altLang="zh-CN" sz="2400" dirty="0">
                <a:solidFill>
                  <a:prstClr val="black"/>
                </a:solidFill>
                <a:latin typeface="微软雅黑" panose="020B0503020204020204" pitchFamily="34" charset="-122"/>
                <a:ea typeface="微软雅黑" panose="020B0503020204020204" pitchFamily="34" charset="-122"/>
              </a:rPr>
              <a:t>←</a:t>
            </a:r>
            <a:r>
              <a:rPr lang="zh-CN" altLang="en-US" sz="2400" dirty="0">
                <a:solidFill>
                  <a:prstClr val="black"/>
                </a:solidFill>
                <a:latin typeface="微软雅黑" panose="020B0503020204020204" pitchFamily="34" charset="-122"/>
                <a:ea typeface="微软雅黑" panose="020B0503020204020204" pitchFamily="34" charset="-122"/>
              </a:rPr>
              <a:t>这是一个</a:t>
            </a:r>
            <a:r>
              <a:rPr lang="zh-CN" altLang="en-US" sz="2400" dirty="0">
                <a:solidFill>
                  <a:srgbClr val="0A44CF"/>
                </a:solidFill>
                <a:latin typeface="微软雅黑" panose="020B0503020204020204" pitchFamily="34" charset="-122"/>
                <a:ea typeface="微软雅黑" panose="020B0503020204020204" pitchFamily="34" charset="-122"/>
              </a:rPr>
              <a:t>表达式</a:t>
            </a:r>
            <a:r>
              <a:rPr lang="zh-CN" altLang="en-US" sz="2400" dirty="0">
                <a:solidFill>
                  <a:prstClr val="black"/>
                </a:solidFill>
                <a:latin typeface="微软雅黑" panose="020B0503020204020204" pitchFamily="34" charset="-122"/>
                <a:ea typeface="微软雅黑" panose="020B0503020204020204" pitchFamily="34" charset="-122"/>
              </a:rPr>
              <a:t>，表达式的是</a:t>
            </a:r>
            <a:r>
              <a:rPr lang="zh-CN" altLang="en-US" sz="2400" dirty="0">
                <a:solidFill>
                  <a:srgbClr val="0A44CF"/>
                </a:solidFill>
                <a:latin typeface="微软雅黑" panose="020B0503020204020204" pitchFamily="34" charset="-122"/>
                <a:ea typeface="微软雅黑" panose="020B0503020204020204" pitchFamily="34" charset="-122"/>
              </a:rPr>
              <a:t>有值（运算结果）</a:t>
            </a:r>
            <a:r>
              <a:rPr lang="zh-CN" altLang="en-US" sz="2400" dirty="0">
                <a:solidFill>
                  <a:prstClr val="black"/>
                </a:solidFill>
                <a:latin typeface="微软雅黑" panose="020B0503020204020204" pitchFamily="34" charset="-122"/>
                <a:ea typeface="微软雅黑" panose="020B0503020204020204" pitchFamily="34" charset="-122"/>
              </a:rPr>
              <a:t>的。</a:t>
            </a:r>
            <a:endParaRPr lang="zh-CN" altLang="en-US" sz="2400"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1949239" y="2133971"/>
            <a:ext cx="6853158" cy="400110"/>
          </a:xfrm>
          <a:prstGeom prst="rect">
            <a:avLst/>
          </a:prstGeom>
          <a:noFill/>
        </p:spPr>
        <p:txBody>
          <a:bodyPr wrap="none" rtlCol="0">
            <a:spAutoFit/>
          </a:bodyPr>
          <a:lstStyle/>
          <a:p>
            <a:r>
              <a:rPr kumimoji="1" lang="zh-CN" altLang="en-US" sz="2000" dirty="0">
                <a:solidFill>
                  <a:srgbClr val="0A44CF"/>
                </a:solidFill>
                <a:latin typeface="微软雅黑" panose="020B0503020204020204" pitchFamily="34" charset="-122"/>
                <a:ea typeface="微软雅黑" panose="020B0503020204020204" pitchFamily="34" charset="-122"/>
              </a:rPr>
              <a:t>表达式的值</a:t>
            </a:r>
            <a:r>
              <a:rPr kumimoji="1" lang="zh-CN" altLang="en-US" sz="2000" dirty="0">
                <a:latin typeface="微软雅黑" panose="020B0503020204020204" pitchFamily="34" charset="-122"/>
                <a:ea typeface="微软雅黑" panose="020B0503020204020204" pitchFamily="34" charset="-122"/>
              </a:rPr>
              <a:t>是一个</a:t>
            </a:r>
            <a:r>
              <a:rPr kumimoji="1" lang="zh-CN" altLang="en-US" sz="2000" dirty="0">
                <a:solidFill>
                  <a:srgbClr val="C00000"/>
                </a:solidFill>
                <a:latin typeface="微软雅黑" panose="020B0503020204020204" pitchFamily="34" charset="-122"/>
                <a:ea typeface="微软雅黑" panose="020B0503020204020204" pitchFamily="34" charset="-122"/>
              </a:rPr>
              <a:t>无名变量</a:t>
            </a:r>
            <a:r>
              <a:rPr kumimoji="1" lang="zh-CN" altLang="en-US" sz="2000" dirty="0">
                <a:latin typeface="微软雅黑" panose="020B0503020204020204" pitchFamily="34" charset="-122"/>
                <a:ea typeface="微软雅黑" panose="020B0503020204020204" pitchFamily="34" charset="-122"/>
              </a:rPr>
              <a:t>，表达式</a:t>
            </a:r>
            <a:r>
              <a:rPr kumimoji="1" lang="zh-CN" altLang="en-US" sz="2000" dirty="0">
                <a:solidFill>
                  <a:srgbClr val="C00000"/>
                </a:solidFill>
                <a:latin typeface="微软雅黑" panose="020B0503020204020204" pitchFamily="34" charset="-122"/>
                <a:ea typeface="微软雅黑" panose="020B0503020204020204" pitchFamily="34" charset="-122"/>
              </a:rPr>
              <a:t>执行结束后就销毁</a:t>
            </a:r>
            <a:r>
              <a:rPr kumimoji="1" lang="zh-CN" altLang="en-US" sz="2000" dirty="0">
                <a:latin typeface="微软雅黑" panose="020B0503020204020204" pitchFamily="34" charset="-122"/>
                <a:ea typeface="微软雅黑" panose="020B0503020204020204" pitchFamily="34" charset="-122"/>
              </a:rPr>
              <a:t>掉了</a:t>
            </a:r>
            <a:endParaRPr kumimoji="1" lang="zh-CN" altLang="en-US" sz="20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1294451" y="3612475"/>
            <a:ext cx="2492990" cy="1422890"/>
          </a:xfrm>
          <a:prstGeom prst="rect">
            <a:avLst/>
          </a:prstGeom>
          <a:noFill/>
        </p:spPr>
        <p:txBody>
          <a:bodyPr wrap="none" rtlCol="0">
            <a:spAutoFit/>
          </a:bodyPr>
          <a:lstStyle/>
          <a:p>
            <a:pPr>
              <a:lnSpc>
                <a:spcPct val="150000"/>
              </a:lnSpc>
            </a:pPr>
            <a:r>
              <a:rPr kumimoji="1" lang="en-US" altLang="zh-CN" sz="2000" dirty="0">
                <a:latin typeface="微软雅黑" panose="020B0503020204020204" pitchFamily="34" charset="-122"/>
                <a:ea typeface="微软雅黑" panose="020B0503020204020204" pitchFamily="34" charset="-122"/>
              </a:rPr>
              <a:t>①</a:t>
            </a:r>
            <a:r>
              <a:rPr kumimoji="1" lang="zh-CN" altLang="en-US" sz="2000" dirty="0">
                <a:latin typeface="微软雅黑" panose="020B0503020204020204" pitchFamily="34" charset="-122"/>
                <a:ea typeface="微软雅黑" panose="020B0503020204020204" pitchFamily="34" charset="-122"/>
              </a:rPr>
              <a:t>表达式的值 </a:t>
            </a:r>
            <a:r>
              <a:rPr kumimoji="1" lang="en-US" altLang="zh-CN" sz="2000" dirty="0">
                <a:latin typeface="微软雅黑" panose="020B0503020204020204" pitchFamily="34" charset="-122"/>
                <a:ea typeface="微软雅黑" panose="020B0503020204020204" pitchFamily="34" charset="-122"/>
              </a:rPr>
              <a:t>=</a:t>
            </a:r>
            <a:r>
              <a:rPr kumimoji="1" lang="zh-CN" altLang="en-US" sz="2000" dirty="0">
                <a:latin typeface="微软雅黑" panose="020B0503020204020204" pitchFamily="34" charset="-122"/>
                <a:ea typeface="微软雅黑" panose="020B0503020204020204" pitchFamily="34" charset="-122"/>
              </a:rPr>
              <a:t> </a:t>
            </a:r>
            <a:r>
              <a:rPr kumimoji="1" lang="en-US" altLang="zh-CN" sz="2000" dirty="0">
                <a:latin typeface="微软雅黑" panose="020B0503020204020204" pitchFamily="34" charset="-122"/>
                <a:ea typeface="微软雅黑" panose="020B0503020204020204" pitchFamily="34" charset="-122"/>
              </a:rPr>
              <a:t>m</a:t>
            </a:r>
            <a:endParaRPr kumimoji="1" lang="en-US" altLang="zh-CN" sz="2000" dirty="0">
              <a:latin typeface="微软雅黑" panose="020B0503020204020204" pitchFamily="34" charset="-122"/>
              <a:ea typeface="微软雅黑" panose="020B0503020204020204" pitchFamily="34" charset="-122"/>
            </a:endParaRPr>
          </a:p>
          <a:p>
            <a:pPr>
              <a:lnSpc>
                <a:spcPct val="150000"/>
              </a:lnSpc>
            </a:pPr>
            <a:r>
              <a:rPr kumimoji="1" lang="en-US" altLang="zh-CN" sz="2000" dirty="0">
                <a:latin typeface="微软雅黑" panose="020B0503020204020204" pitchFamily="34" charset="-122"/>
                <a:ea typeface="微软雅黑" panose="020B0503020204020204" pitchFamily="34" charset="-122"/>
              </a:rPr>
              <a:t>②m</a:t>
            </a:r>
            <a:r>
              <a:rPr kumimoji="1" lang="zh-CN" altLang="en-US" sz="2000" dirty="0">
                <a:latin typeface="微软雅黑" panose="020B0503020204020204" pitchFamily="34" charset="-122"/>
                <a:ea typeface="微软雅黑" panose="020B0503020204020204" pitchFamily="34" charset="-122"/>
              </a:rPr>
              <a:t>自增</a:t>
            </a:r>
            <a:r>
              <a:rPr kumimoji="1" lang="en-US" altLang="zh-CN" sz="2000" dirty="0">
                <a:latin typeface="微软雅黑" panose="020B0503020204020204" pitchFamily="34" charset="-122"/>
                <a:ea typeface="微软雅黑" panose="020B0503020204020204" pitchFamily="34" charset="-122"/>
              </a:rPr>
              <a:t>1</a:t>
            </a:r>
            <a:endParaRPr kumimoji="1" lang="en-US" altLang="zh-CN" sz="2000" dirty="0">
              <a:latin typeface="微软雅黑" panose="020B0503020204020204" pitchFamily="34" charset="-122"/>
              <a:ea typeface="微软雅黑" panose="020B0503020204020204" pitchFamily="34" charset="-122"/>
            </a:endParaRPr>
          </a:p>
          <a:p>
            <a:pPr>
              <a:lnSpc>
                <a:spcPct val="150000"/>
              </a:lnSpc>
            </a:pPr>
            <a:r>
              <a:rPr kumimoji="1" lang="en-US" altLang="zh-CN" sz="2000" dirty="0">
                <a:latin typeface="微软雅黑" panose="020B0503020204020204" pitchFamily="34" charset="-122"/>
                <a:ea typeface="微软雅黑" panose="020B0503020204020204" pitchFamily="34" charset="-122"/>
              </a:rPr>
              <a:t>③</a:t>
            </a:r>
            <a:r>
              <a:rPr kumimoji="1" lang="zh-CN" altLang="en-US" sz="2000" dirty="0">
                <a:latin typeface="微软雅黑" panose="020B0503020204020204" pitchFamily="34" charset="-122"/>
                <a:ea typeface="微软雅黑" panose="020B0503020204020204" pitchFamily="34" charset="-122"/>
              </a:rPr>
              <a:t>返回：表达式的值</a:t>
            </a:r>
            <a:endParaRPr kumimoji="1" lang="en-US" altLang="zh-CN" sz="2000" dirty="0">
              <a:latin typeface="微软雅黑" panose="020B0503020204020204" pitchFamily="34" charset="-122"/>
              <a:ea typeface="微软雅黑" panose="020B0503020204020204" pitchFamily="34" charset="-122"/>
            </a:endParaRPr>
          </a:p>
        </p:txBody>
      </p:sp>
      <p:sp>
        <p:nvSpPr>
          <p:cNvPr id="15" name="矩形 14"/>
          <p:cNvSpPr/>
          <p:nvPr/>
        </p:nvSpPr>
        <p:spPr>
          <a:xfrm>
            <a:off x="208897" y="2044747"/>
            <a:ext cx="1085554"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m++</a:t>
            </a:r>
            <a:endParaRPr lang="zh-CN" altLang="en-US" sz="2800" b="1" dirty="0">
              <a:latin typeface="微软雅黑" panose="020B0503020204020204" pitchFamily="34" charset="-122"/>
              <a:ea typeface="微软雅黑" panose="020B0503020204020204" pitchFamily="34" charset="-122"/>
            </a:endParaRPr>
          </a:p>
        </p:txBody>
      </p:sp>
      <p:sp>
        <p:nvSpPr>
          <p:cNvPr id="16" name="文本框 15"/>
          <p:cNvSpPr txBox="1"/>
          <p:nvPr/>
        </p:nvSpPr>
        <p:spPr>
          <a:xfrm>
            <a:off x="5742254" y="3673571"/>
            <a:ext cx="1963999" cy="961225"/>
          </a:xfrm>
          <a:prstGeom prst="rect">
            <a:avLst/>
          </a:prstGeom>
          <a:noFill/>
        </p:spPr>
        <p:txBody>
          <a:bodyPr wrap="none" rtlCol="0">
            <a:spAutoFit/>
          </a:bodyPr>
          <a:lstStyle/>
          <a:p>
            <a:pPr>
              <a:lnSpc>
                <a:spcPct val="150000"/>
              </a:lnSpc>
            </a:pPr>
            <a:r>
              <a:rPr kumimoji="1" lang="en-US" altLang="zh-CN" sz="2000" dirty="0">
                <a:latin typeface="微软雅黑" panose="020B0503020204020204" pitchFamily="34" charset="-122"/>
                <a:ea typeface="微软雅黑" panose="020B0503020204020204" pitchFamily="34" charset="-122"/>
              </a:rPr>
              <a:t>① m</a:t>
            </a:r>
            <a:r>
              <a:rPr kumimoji="1" lang="zh-CN" altLang="en-US" sz="2000" dirty="0">
                <a:latin typeface="微软雅黑" panose="020B0503020204020204" pitchFamily="34" charset="-122"/>
                <a:ea typeface="微软雅黑" panose="020B0503020204020204" pitchFamily="34" charset="-122"/>
              </a:rPr>
              <a:t>自增</a:t>
            </a:r>
            <a:r>
              <a:rPr kumimoji="1" lang="en-US" altLang="zh-CN" sz="2000" dirty="0">
                <a:latin typeface="微软雅黑" panose="020B0503020204020204" pitchFamily="34" charset="-122"/>
                <a:ea typeface="微软雅黑" panose="020B0503020204020204" pitchFamily="34" charset="-122"/>
              </a:rPr>
              <a:t>1</a:t>
            </a:r>
            <a:endParaRPr kumimoji="1" lang="en-US" altLang="zh-CN" sz="2000" dirty="0">
              <a:latin typeface="微软雅黑" panose="020B0503020204020204" pitchFamily="34" charset="-122"/>
              <a:ea typeface="微软雅黑" panose="020B0503020204020204" pitchFamily="34" charset="-122"/>
            </a:endParaRPr>
          </a:p>
          <a:p>
            <a:pPr>
              <a:lnSpc>
                <a:spcPct val="150000"/>
              </a:lnSpc>
            </a:pPr>
            <a:r>
              <a:rPr kumimoji="1" lang="en-US" altLang="zh-CN" sz="2000" dirty="0">
                <a:latin typeface="微软雅黑" panose="020B0503020204020204" pitchFamily="34" charset="-122"/>
                <a:ea typeface="微软雅黑" panose="020B0503020204020204" pitchFamily="34" charset="-122"/>
              </a:rPr>
              <a:t>②</a:t>
            </a:r>
            <a:r>
              <a:rPr kumimoji="1" lang="zh-CN" altLang="en-US" sz="2000" dirty="0">
                <a:latin typeface="微软雅黑" panose="020B0503020204020204" pitchFamily="34" charset="-122"/>
                <a:ea typeface="微软雅黑" panose="020B0503020204020204" pitchFamily="34" charset="-122"/>
              </a:rPr>
              <a:t>返回：</a:t>
            </a:r>
            <a:r>
              <a:rPr kumimoji="1" lang="en-US" altLang="zh-CN" sz="2000" b="1" dirty="0">
                <a:solidFill>
                  <a:srgbClr val="C00000"/>
                </a:solidFill>
                <a:latin typeface="微软雅黑" panose="020B0503020204020204" pitchFamily="34" charset="-122"/>
                <a:ea typeface="微软雅黑" panose="020B0503020204020204" pitchFamily="34" charset="-122"/>
              </a:rPr>
              <a:t>m</a:t>
            </a:r>
            <a:r>
              <a:rPr kumimoji="1" lang="zh-CN" altLang="en-US" sz="2000" b="1" dirty="0">
                <a:solidFill>
                  <a:srgbClr val="C00000"/>
                </a:solidFill>
                <a:latin typeface="微软雅黑" panose="020B0503020204020204" pitchFamily="34" charset="-122"/>
                <a:ea typeface="微软雅黑" panose="020B0503020204020204" pitchFamily="34" charset="-122"/>
              </a:rPr>
              <a:t>本身</a:t>
            </a:r>
            <a:endParaRPr kumimoji="1"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7" name="矩形 16"/>
          <p:cNvSpPr/>
          <p:nvPr/>
        </p:nvSpPr>
        <p:spPr>
          <a:xfrm>
            <a:off x="4621798" y="3963080"/>
            <a:ext cx="1085554"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++m</a:t>
            </a:r>
            <a:endParaRPr lang="zh-CN" altLang="en-US" sz="2800" b="1" dirty="0">
              <a:latin typeface="微软雅黑" panose="020B0503020204020204" pitchFamily="34" charset="-122"/>
              <a:ea typeface="微软雅黑" panose="020B0503020204020204" pitchFamily="34" charset="-122"/>
            </a:endParaRPr>
          </a:p>
        </p:txBody>
      </p:sp>
      <p:sp>
        <p:nvSpPr>
          <p:cNvPr id="18" name="矩形 17"/>
          <p:cNvSpPr/>
          <p:nvPr/>
        </p:nvSpPr>
        <p:spPr>
          <a:xfrm>
            <a:off x="230941" y="4062310"/>
            <a:ext cx="1085554" cy="523220"/>
          </a:xfrm>
          <a:prstGeom prst="rect">
            <a:avLst/>
          </a:prstGeom>
        </p:spPr>
        <p:txBody>
          <a:bodyPr wrap="none">
            <a:spAutoFit/>
          </a:bodyPr>
          <a:lstStyle/>
          <a:p>
            <a:r>
              <a:rPr lang="en-US" altLang="zh-CN" sz="2800" b="1" dirty="0">
                <a:solidFill>
                  <a:prstClr val="black"/>
                </a:solidFill>
                <a:latin typeface="微软雅黑" panose="020B0503020204020204" pitchFamily="34" charset="-122"/>
                <a:ea typeface="微软雅黑" panose="020B0503020204020204" pitchFamily="34" charset="-122"/>
              </a:rPr>
              <a:t>m++</a:t>
            </a:r>
            <a:endParaRPr lang="zh-CN" altLang="en-US" sz="2800" b="1" dirty="0">
              <a:latin typeface="微软雅黑" panose="020B0503020204020204" pitchFamily="34" charset="-122"/>
              <a:ea typeface="微软雅黑" panose="020B0503020204020204" pitchFamily="34" charset="-122"/>
            </a:endParaRPr>
          </a:p>
        </p:txBody>
      </p:sp>
      <p:sp>
        <p:nvSpPr>
          <p:cNvPr id="19" name="左大括号 18"/>
          <p:cNvSpPr/>
          <p:nvPr/>
        </p:nvSpPr>
        <p:spPr>
          <a:xfrm>
            <a:off x="1155561" y="3848519"/>
            <a:ext cx="184610" cy="1085335"/>
          </a:xfrm>
          <a:prstGeom prst="leftBrace">
            <a:avLst/>
          </a:prstGeom>
          <a:ln w="38100">
            <a:solidFill>
              <a:srgbClr val="0A44C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0" name="左大括号 19"/>
          <p:cNvSpPr/>
          <p:nvPr/>
        </p:nvSpPr>
        <p:spPr>
          <a:xfrm>
            <a:off x="5615047" y="3690475"/>
            <a:ext cx="184610" cy="1085335"/>
          </a:xfrm>
          <a:prstGeom prst="leftBrace">
            <a:avLst/>
          </a:prstGeom>
          <a:ln w="38100">
            <a:solidFill>
              <a:srgbClr val="0A44C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矩形 20"/>
          <p:cNvSpPr/>
          <p:nvPr/>
        </p:nvSpPr>
        <p:spPr>
          <a:xfrm>
            <a:off x="529868" y="5284691"/>
            <a:ext cx="8084264" cy="523220"/>
          </a:xfrm>
          <a:prstGeom prst="rect">
            <a:avLst/>
          </a:prstGeom>
        </p:spPr>
        <p:txBody>
          <a:bodyPr wrap="none">
            <a:spAutoFit/>
          </a:bodyPr>
          <a:lstStyle/>
          <a:p>
            <a:r>
              <a:rPr lang="zh-CN" altLang="en-US" sz="2800" b="1" dirty="0">
                <a:solidFill>
                  <a:srgbClr val="0A44CF"/>
                </a:solidFill>
                <a:latin typeface="微软雅黑" panose="020B0503020204020204" pitchFamily="34" charset="-122"/>
                <a:ea typeface="微软雅黑" panose="020B0503020204020204" pitchFamily="34" charset="-122"/>
              </a:rPr>
              <a:t>前</a:t>
            </a:r>
            <a:r>
              <a:rPr lang="zh-CN" altLang="en-US" sz="2800" b="1" dirty="0">
                <a:solidFill>
                  <a:prstClr val="black"/>
                </a:solidFill>
                <a:latin typeface="微软雅黑" panose="020B0503020204020204" pitchFamily="34" charset="-122"/>
                <a:ea typeface="微软雅黑" panose="020B0503020204020204" pitchFamily="34" charset="-122"/>
              </a:rPr>
              <a:t>自增自减运算符的结果是一个</a:t>
            </a:r>
            <a:r>
              <a:rPr lang="zh-CN" altLang="en-US" sz="2800" b="1" dirty="0">
                <a:solidFill>
                  <a:srgbClr val="C00000"/>
                </a:solidFill>
                <a:latin typeface="微软雅黑" panose="020B0503020204020204" pitchFamily="34" charset="-122"/>
                <a:ea typeface="微软雅黑" panose="020B0503020204020204" pitchFamily="34" charset="-122"/>
              </a:rPr>
              <a:t>变量</a:t>
            </a:r>
            <a:r>
              <a:rPr lang="zh-CN" altLang="en-US" sz="2800" b="1" dirty="0">
                <a:solidFill>
                  <a:prstClr val="black"/>
                </a:solidFill>
                <a:latin typeface="微软雅黑" panose="020B0503020204020204" pitchFamily="34" charset="-122"/>
                <a:ea typeface="微软雅黑" panose="020B0503020204020204" pitchFamily="34" charset="-122"/>
              </a:rPr>
              <a:t>，仍然是</a:t>
            </a:r>
            <a:r>
              <a:rPr lang="zh-CN" altLang="en-US" sz="2800" b="1" dirty="0">
                <a:solidFill>
                  <a:srgbClr val="C00000"/>
                </a:solidFill>
                <a:latin typeface="微软雅黑" panose="020B0503020204020204" pitchFamily="34" charset="-122"/>
                <a:ea typeface="微软雅黑" panose="020B0503020204020204" pitchFamily="34" charset="-122"/>
              </a:rPr>
              <a:t>左值</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a:xfrm>
            <a:off x="4483323" y="5759165"/>
            <a:ext cx="2954655" cy="369332"/>
          </a:xfrm>
          <a:prstGeom prst="rect">
            <a:avLst/>
          </a:prstGeom>
        </p:spPr>
        <p:txBody>
          <a:bodyPr wrap="none">
            <a:spAutoFit/>
          </a:bodyPr>
          <a:lstStyle/>
          <a:p>
            <a:r>
              <a:rPr lang="zh-CN" altLang="en-US" b="1" dirty="0">
                <a:solidFill>
                  <a:srgbClr val="0A44CF"/>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被自增自减的变量本身</a:t>
            </a:r>
            <a:r>
              <a:rPr lang="zh-CN" altLang="en-US" b="1" dirty="0">
                <a:solidFill>
                  <a:srgbClr val="0A44CF"/>
                </a:solidFill>
                <a:latin typeface="微软雅黑" panose="020B0503020204020204" pitchFamily="34" charset="-122"/>
                <a:ea typeface="微软雅黑" panose="020B0503020204020204" pitchFamily="34" charset="-122"/>
              </a:rPr>
              <a:t>）</a:t>
            </a:r>
            <a:endParaRPr lang="zh-CN" altLang="en-US" dirty="0">
              <a:solidFill>
                <a:srgbClr val="0A44C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solidFill>
                  <a:prstClr val="white"/>
                </a:solidFill>
              </a:rPr>
              <a:t>1.3</a:t>
            </a:r>
            <a:r>
              <a:rPr lang="zh-CN" altLang="en-US" dirty="0">
                <a:solidFill>
                  <a:prstClr val="white"/>
                </a:solidFill>
              </a:rPr>
              <a:t> </a:t>
            </a:r>
            <a:r>
              <a:rPr lang="zh-CN" altLang="en-US" dirty="0"/>
              <a:t>自增自减运算符</a:t>
            </a:r>
            <a:endParaRPr lang="zh-CN" altLang="en-US" dirty="0"/>
          </a:p>
        </p:txBody>
      </p:sp>
      <p:sp>
        <p:nvSpPr>
          <p:cNvPr id="4" name="Date Placeholder 3"/>
          <p:cNvSpPr>
            <a:spLocks noGrp="1"/>
          </p:cNvSpPr>
          <p:nvPr>
            <p:ph type="dt" sz="half" idx="10"/>
          </p:nvPr>
        </p:nvSpPr>
        <p:spPr/>
        <p:txBody>
          <a:bodyPr/>
          <a:lstStyle/>
          <a:p>
            <a:fld id="{A5EEAEED-3BF2-4CB0-A8D7-EF5A33C30C0E}"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346358" y="2868000"/>
            <a:ext cx="8015282" cy="646331"/>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k=</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写法不直观，应写成</a:t>
            </a:r>
            <a:r>
              <a:rPr kumimoji="1" lang="en-US" altLang="zh-CN" dirty="0">
                <a:solidFill>
                  <a:srgbClr val="006600"/>
                </a:solidFill>
                <a:latin typeface="+mj-lt"/>
                <a:ea typeface="微软雅黑" panose="020B0503020204020204" pitchFamily="34" charset="-122"/>
              </a:rPr>
              <a:t>k=(</a:t>
            </a:r>
            <a:r>
              <a:rPr kumimoji="1" lang="en-US" altLang="zh-CN" dirty="0" err="1">
                <a:solidFill>
                  <a:srgbClr val="006600"/>
                </a:solidFill>
                <a:latin typeface="+mj-lt"/>
                <a:ea typeface="微软雅黑" panose="020B0503020204020204" pitchFamily="34" charset="-122"/>
              </a:rPr>
              <a:t>i</a:t>
            </a:r>
            <a:r>
              <a:rPr kumimoji="1" lang="en-US" altLang="zh-CN" dirty="0">
                <a:solidFill>
                  <a:srgbClr val="006600"/>
                </a:solidFill>
                <a:latin typeface="+mj-lt"/>
                <a:ea typeface="微软雅黑" panose="020B0503020204020204" pitchFamily="34" charset="-122"/>
              </a:rPr>
              <a:t>++)+(</a:t>
            </a:r>
            <a:r>
              <a:rPr kumimoji="1" lang="en-US" altLang="zh-CN" dirty="0" err="1">
                <a:solidFill>
                  <a:srgbClr val="006600"/>
                </a:solidFill>
                <a:latin typeface="+mj-lt"/>
                <a:ea typeface="微软雅黑" panose="020B0503020204020204" pitchFamily="34" charset="-122"/>
              </a:rPr>
              <a:t>i</a:t>
            </a:r>
            <a:r>
              <a:rPr kumimoji="1" lang="en-US" altLang="zh-CN" dirty="0">
                <a:solidFill>
                  <a:srgbClr val="006600"/>
                </a:solidFill>
                <a:latin typeface="+mj-lt"/>
                <a:ea typeface="微软雅黑" panose="020B0503020204020204" pitchFamily="34" charset="-122"/>
              </a:rPr>
              <a:t>++)+(</a:t>
            </a:r>
            <a:r>
              <a:rPr kumimoji="1" lang="en-US" altLang="zh-CN" dirty="0" err="1">
                <a:solidFill>
                  <a:srgbClr val="006600"/>
                </a:solidFill>
                <a:latin typeface="+mj-lt"/>
                <a:ea typeface="微软雅黑" panose="020B0503020204020204" pitchFamily="34" charset="-122"/>
              </a:rPr>
              <a:t>i</a:t>
            </a:r>
            <a:r>
              <a:rPr kumimoji="1" lang="en-US" altLang="zh-CN" dirty="0">
                <a:solidFill>
                  <a:srgbClr val="006600"/>
                </a:solidFill>
                <a:latin typeface="+mj-lt"/>
                <a:ea typeface="微软雅黑" panose="020B0503020204020204" pitchFamily="34" charset="-122"/>
              </a:rPr>
              <a:t>++)</a:t>
            </a:r>
            <a:endParaRPr kumimoji="1" lang="en-US" altLang="zh-CN" dirty="0">
              <a:solidFill>
                <a:srgbClr val="006600"/>
              </a:solidFill>
              <a:latin typeface="+mj-lt"/>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k=(</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 </a:t>
            </a:r>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可读性差，难于明确求值顺序</a:t>
            </a:r>
            <a:endParaRPr kumimoji="1" lang="zh-CN" altLang="en-US" dirty="0">
              <a:solidFill>
                <a:srgbClr val="006600"/>
              </a:solidFill>
              <a:latin typeface="+mj-lt"/>
              <a:ea typeface="微软雅黑" panose="020B0503020204020204" pitchFamily="34" charset="-122"/>
            </a:endParaRPr>
          </a:p>
        </p:txBody>
      </p:sp>
      <p:sp>
        <p:nvSpPr>
          <p:cNvPr id="10" name="Rectangle 9"/>
          <p:cNvSpPr/>
          <p:nvPr/>
        </p:nvSpPr>
        <p:spPr>
          <a:xfrm>
            <a:off x="1346358" y="4422637"/>
            <a:ext cx="7434784" cy="1477328"/>
          </a:xfrm>
          <a:prstGeom prst="rect">
            <a:avLst/>
          </a:prstGeom>
        </p:spPr>
        <p:txBody>
          <a:bodyPr wrap="square">
            <a:spAutoFit/>
          </a:bodyPr>
          <a:lstStyle/>
          <a:p>
            <a:r>
              <a:rPr kumimoji="1" lang="en-US" altLang="zh-CN" dirty="0">
                <a:solidFill>
                  <a:srgbClr val="006600"/>
                </a:solidFill>
                <a:latin typeface="+mj-lt"/>
                <a:ea typeface="微软雅黑" panose="020B0503020204020204" pitchFamily="34" charset="-122"/>
              </a:rPr>
              <a:t>//</a:t>
            </a:r>
            <a:r>
              <a:rPr kumimoji="1" lang="zh-CN" altLang="en-US" dirty="0">
                <a:solidFill>
                  <a:srgbClr val="006600"/>
                </a:solidFill>
                <a:latin typeface="+mj-lt"/>
                <a:ea typeface="微软雅黑" panose="020B0503020204020204" pitchFamily="34" charset="-122"/>
              </a:rPr>
              <a:t>如下写法更好</a:t>
            </a:r>
            <a:endParaRPr kumimoji="1" lang="zh-CN" altLang="en-US" dirty="0">
              <a:solidFill>
                <a:srgbClr val="006600"/>
              </a:solidFill>
              <a:latin typeface="+mj-lt"/>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k=</a:t>
            </a:r>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en-US" altLang="zh-CN" dirty="0" err="1">
                <a:latin typeface="微软雅黑" panose="020B0503020204020204" pitchFamily="34" charset="-122"/>
                <a:ea typeface="微软雅黑" panose="020B0503020204020204" pitchFamily="34" charset="-122"/>
              </a:rPr>
              <a:t>i</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Content Placeholder 8"/>
          <p:cNvSpPr>
            <a:spLocks noGrp="1"/>
          </p:cNvSpPr>
          <p:nvPr>
            <p:ph idx="1"/>
          </p:nvPr>
        </p:nvSpPr>
        <p:spPr>
          <a:xfrm>
            <a:off x="377371" y="1348268"/>
            <a:ext cx="8403771" cy="3074369"/>
          </a:xfrm>
        </p:spPr>
        <p:txBody>
          <a:bodyPr>
            <a:normAutofit fontScale="92500" lnSpcReduction="10000"/>
          </a:bodyPr>
          <a:lstStyle/>
          <a:p>
            <a:r>
              <a:rPr lang="zh-CN" altLang="en-US" dirty="0"/>
              <a:t>自增自减运算符使用</a:t>
            </a:r>
            <a:r>
              <a:rPr lang="zh-CN" altLang="en-US" dirty="0">
                <a:solidFill>
                  <a:srgbClr val="C00000"/>
                </a:solidFill>
              </a:rPr>
              <a:t>禁忌</a:t>
            </a:r>
            <a:r>
              <a:rPr lang="zh-CN" altLang="en-US" dirty="0"/>
              <a:t>：</a:t>
            </a:r>
            <a:r>
              <a:rPr lang="zh-CN" altLang="en-US" dirty="0">
                <a:solidFill>
                  <a:srgbClr val="C00000"/>
                </a:solidFill>
              </a:rPr>
              <a:t>可以单独使用，但是不要组合进表达式</a:t>
            </a:r>
            <a:endParaRPr lang="zh-CN" altLang="en-US" dirty="0">
              <a:solidFill>
                <a:srgbClr val="C00000"/>
              </a:solidFill>
            </a:endParaRPr>
          </a:p>
          <a:p>
            <a:pPr lvl="1"/>
            <a:r>
              <a:rPr lang="zh-CN" altLang="en-US" dirty="0"/>
              <a:t>当一个表达式中对同一个变量进行多次自增自减运算，优先级和结合律难以判定</a:t>
            </a:r>
            <a:endParaRPr lang="en-US" altLang="zh-CN" dirty="0"/>
          </a:p>
          <a:p>
            <a:pPr lvl="1"/>
            <a:endParaRPr lang="en-US" altLang="zh-CN" dirty="0"/>
          </a:p>
          <a:p>
            <a:pPr lvl="1"/>
            <a:endParaRPr lang="en-US" altLang="zh-CN" dirty="0"/>
          </a:p>
          <a:p>
            <a:pPr lvl="1"/>
            <a:r>
              <a:rPr lang="zh-CN" altLang="en-US" dirty="0"/>
              <a:t>实际编程中，一个表达式中尽量不要出现过多的</a:t>
            </a:r>
            <a:r>
              <a:rPr lang="en-US" altLang="zh-CN" dirty="0"/>
              <a:t>++</a:t>
            </a:r>
            <a:r>
              <a:rPr lang="zh-CN" altLang="en-US" dirty="0"/>
              <a:t>或</a:t>
            </a:r>
            <a:r>
              <a:rPr lang="en-US" altLang="zh-CN" dirty="0"/>
              <a:t>—</a:t>
            </a:r>
            <a:r>
              <a:rPr lang="zh-CN" altLang="en-US" dirty="0"/>
              <a:t>运算，如果需要可以拆成多个表达式来写</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zh-CN" dirty="0">
                <a:solidFill>
                  <a:prstClr val="white"/>
                </a:solidFill>
              </a:rPr>
              <a:t>1.3</a:t>
            </a:r>
            <a:r>
              <a:rPr lang="zh-CN" altLang="en-US" dirty="0">
                <a:solidFill>
                  <a:prstClr val="white"/>
                </a:solidFill>
              </a:rPr>
              <a:t> </a:t>
            </a:r>
            <a:r>
              <a:rPr lang="zh-CN" altLang="en-US" dirty="0"/>
              <a:t>自增自减运算符</a:t>
            </a:r>
            <a:r>
              <a:rPr lang="zh-CN" altLang="en-US" sz="1400" dirty="0">
                <a:solidFill>
                  <a:srgbClr val="FFFF00"/>
                </a:solidFill>
              </a:rPr>
              <a:t>（对同一变量，不能在一个表达式中连用）</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A5EEAEED-3BF2-4CB0-A8D7-EF5A33C30C0E}"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pic>
        <p:nvPicPr>
          <p:cNvPr id="11" name="图片 10"/>
          <p:cNvPicPr>
            <a:picLocks noChangeAspect="1"/>
          </p:cNvPicPr>
          <p:nvPr/>
        </p:nvPicPr>
        <p:blipFill>
          <a:blip r:embed="rId1"/>
          <a:stretch>
            <a:fillRect/>
          </a:stretch>
        </p:blipFill>
        <p:spPr>
          <a:xfrm>
            <a:off x="556725" y="1255745"/>
            <a:ext cx="7962123" cy="492394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7"/>
          <p:cNvGraphicFramePr/>
          <p:nvPr/>
        </p:nvGraphicFramePr>
        <p:xfrm>
          <a:off x="377825" y="1357948"/>
          <a:ext cx="8402640" cy="3566160"/>
        </p:xfrm>
        <a:graphic>
          <a:graphicData uri="http://schemas.openxmlformats.org/drawingml/2006/table">
            <a:tbl>
              <a:tblPr firstRow="1" bandRow="1">
                <a:tableStyleId>{5C22544A-7EE6-4342-B048-85BDC9FD1C3A}</a:tableStyleId>
              </a:tblPr>
              <a:tblGrid>
                <a:gridCol w="1532862"/>
                <a:gridCol w="1828194"/>
                <a:gridCol w="1215256"/>
                <a:gridCol w="2145800"/>
                <a:gridCol w="1680528"/>
              </a:tblGrid>
              <a:tr h="0">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运算符</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功能</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目</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结合律</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用法</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r>
              <a:tr h="0">
                <a:tc>
                  <a:txBody>
                    <a:bodyPr/>
                    <a:lstStyle/>
                    <a:p>
                      <a:pPr marL="0" algn="ctr" defTabSz="914400" rtl="0" eaLnBrk="1" latinLnBrk="0" hangingPunct="1"/>
                      <a:r>
                        <a:rPr lang="en-US" altLang="zh-CN" sz="1800" b="0" kern="1200" dirty="0">
                          <a:solidFill>
                            <a:schemeClr val="tx1"/>
                          </a:solidFill>
                          <a:latin typeface="+mj-lt"/>
                          <a:ea typeface="微软雅黑" panose="020B0503020204020204" pitchFamily="34" charset="-122"/>
                          <a:cs typeface="+mn-cs"/>
                        </a:rPr>
                        <a:t>=</a:t>
                      </a:r>
                      <a:endParaRPr lang="en-US" altLang="zh-CN" sz="1800" b="0" kern="1200" dirty="0">
                        <a:solidFill>
                          <a:schemeClr val="tx1"/>
                        </a:solidFill>
                        <a:latin typeface="+mj-lt"/>
                        <a:ea typeface="微软雅黑" panose="020B0503020204020204" pitchFamily="34" charset="-122"/>
                        <a:cs typeface="+mn-cs"/>
                      </a:endParaRPr>
                    </a:p>
                  </a:txBody>
                  <a:tcPr/>
                </a:tc>
                <a:tc>
                  <a:txBody>
                    <a:bodyPr/>
                    <a:lstStyle/>
                    <a:p>
                      <a:pPr marL="0" algn="l" defTabSz="914400" rtl="0" eaLnBrk="1" latinLnBrk="0" hangingPunct="1"/>
                      <a:r>
                        <a:rPr lang="zh-CN" altLang="en-US" dirty="0">
                          <a:latin typeface="+mj-lt"/>
                          <a:ea typeface="微软雅黑" panose="020B0503020204020204" pitchFamily="34" charset="-122"/>
                        </a:rPr>
                        <a:t>赋值</a:t>
                      </a:r>
                      <a:endParaRPr lang="zh-CN" altLang="en-US" dirty="0">
                        <a:latin typeface="+mj-lt"/>
                        <a:ea typeface="微软雅黑" panose="020B0503020204020204" pitchFamily="34" charset="-122"/>
                      </a:endParaRPr>
                    </a:p>
                  </a:txBody>
                  <a:tcPr/>
                </a:tc>
                <a:tc>
                  <a:txBody>
                    <a:bodyPr/>
                    <a:lstStyle/>
                    <a:p>
                      <a:pPr marL="0" algn="ctr" defTabSz="914400" rtl="0" eaLnBrk="1" latinLnBrk="0" hangingPunct="1"/>
                      <a:r>
                        <a:rPr lang="zh-CN" altLang="en-US" dirty="0">
                          <a:latin typeface="+mj-lt"/>
                          <a:ea typeface="微软雅黑" panose="020B0503020204020204" pitchFamily="34" charset="-122"/>
                        </a:rPr>
                        <a:t>双目</a:t>
                      </a:r>
                      <a:endParaRPr lang="zh-CN" altLang="en-US" dirty="0">
                        <a:latin typeface="+mj-lt"/>
                        <a:ea typeface="微软雅黑" panose="020B0503020204020204" pitchFamily="34" charset="-122"/>
                      </a:endParaRPr>
                    </a:p>
                  </a:txBody>
                  <a:tcPr/>
                </a:tc>
                <a:tc>
                  <a:txBody>
                    <a:bodyPr/>
                    <a:lstStyle/>
                    <a:p>
                      <a:pPr marL="0" algn="ctr" defTabSz="914400" rtl="0" eaLnBrk="1" latinLnBrk="0" hangingPunct="1"/>
                      <a:r>
                        <a:rPr lang="zh-CN" altLang="en-US" dirty="0">
                          <a:latin typeface="+mj-lt"/>
                          <a:ea typeface="微软雅黑" panose="020B0503020204020204" pitchFamily="34" charset="-122"/>
                        </a:rPr>
                        <a:t>自右向左</a:t>
                      </a:r>
                      <a:endParaRPr lang="zh-CN" altLang="en-US" dirty="0">
                        <a:latin typeface="+mj-lt"/>
                        <a:ea typeface="微软雅黑" panose="020B0503020204020204" pitchFamily="34" charset="-122"/>
                      </a:endParaRPr>
                    </a:p>
                  </a:txBody>
                  <a:tcPr/>
                </a:tc>
                <a:tc>
                  <a:txBody>
                    <a:bodyPr/>
                    <a:lstStyle/>
                    <a:p>
                      <a:pPr algn="ctr"/>
                      <a:r>
                        <a:rPr lang="en-US" altLang="zh-CN" sz="1800" b="0" i="0" u="none" strike="noStrike" kern="1200" baseline="0" dirty="0" err="1">
                          <a:solidFill>
                            <a:schemeClr val="dk1"/>
                          </a:solidFill>
                          <a:latin typeface="+mj-lt"/>
                          <a:ea typeface="微软雅黑" panose="020B0503020204020204" pitchFamily="34" charset="-122"/>
                          <a:cs typeface="+mn-cs"/>
                        </a:rPr>
                        <a:t>lvalue</a:t>
                      </a:r>
                      <a:r>
                        <a:rPr lang="en-US" altLang="zh-CN" sz="1800" b="0" i="0" u="none" strike="noStrike" kern="1200" baseline="0" dirty="0">
                          <a:solidFill>
                            <a:schemeClr val="dk1"/>
                          </a:solidFill>
                          <a:latin typeface="+mj-lt"/>
                          <a:ea typeface="微软雅黑" panose="020B0503020204020204" pitchFamily="34" charset="-122"/>
                          <a:cs typeface="+mn-cs"/>
                        </a:rPr>
                        <a:t> = expr</a:t>
                      </a:r>
                      <a:endParaRPr lang="en-US" altLang="zh-CN" sz="1800" b="0" i="0" u="none" strike="noStrike" kern="1200" baseline="0" dirty="0">
                        <a:solidFill>
                          <a:schemeClr val="dk1"/>
                        </a:solidFill>
                        <a:latin typeface="+mj-lt"/>
                        <a:ea typeface="微软雅黑" panose="020B0503020204020204" pitchFamily="34" charset="-122"/>
                        <a:cs typeface="+mn-cs"/>
                      </a:endParaRPr>
                    </a:p>
                  </a:txBody>
                  <a:tcPr/>
                </a:tc>
              </a:tr>
              <a:tr h="0">
                <a:tc>
                  <a:txBody>
                    <a:bodyPr/>
                    <a:lstStyle/>
                    <a:p>
                      <a:pPr marL="0" algn="ctr" defTabSz="914400" rtl="0" eaLnBrk="1" latinLnBrk="0" hangingPunct="1"/>
                      <a:r>
                        <a:rPr lang="en-US" altLang="zh-CN" sz="1800" b="0" kern="1200" dirty="0">
                          <a:solidFill>
                            <a:schemeClr val="tx1"/>
                          </a:solidFill>
                          <a:latin typeface="+mj-lt"/>
                          <a:ea typeface="微软雅黑" panose="020B0503020204020204" pitchFamily="34" charset="-122"/>
                          <a:cs typeface="+mn-cs"/>
                        </a:rPr>
                        <a:t>+= -= *=</a:t>
                      </a:r>
                      <a:endParaRPr lang="en-US" altLang="zh-CN" sz="1800" b="0" kern="1200" dirty="0">
                        <a:solidFill>
                          <a:schemeClr val="tx1"/>
                        </a:solidFill>
                        <a:latin typeface="+mj-lt"/>
                        <a:ea typeface="微软雅黑" panose="020B0503020204020204" pitchFamily="34" charset="-122"/>
                        <a:cs typeface="+mn-cs"/>
                      </a:endParaRPr>
                    </a:p>
                    <a:p>
                      <a:pPr marL="0" algn="ctr" defTabSz="914400" rtl="0" eaLnBrk="1" latinLnBrk="0" hangingPunct="1"/>
                      <a:r>
                        <a:rPr lang="en-US" altLang="zh-CN" sz="1800" b="0" kern="1200" dirty="0">
                          <a:solidFill>
                            <a:schemeClr val="tx1"/>
                          </a:solidFill>
                          <a:latin typeface="+mj-lt"/>
                          <a:ea typeface="微软雅黑" panose="020B0503020204020204" pitchFamily="34" charset="-122"/>
                          <a:cs typeface="+mn-cs"/>
                        </a:rPr>
                        <a:t>/= %=</a:t>
                      </a:r>
                      <a:endParaRPr lang="en-US" altLang="zh-CN" sz="1800" b="0" kern="1200" dirty="0">
                        <a:solidFill>
                          <a:schemeClr val="tx1"/>
                        </a:solidFill>
                        <a:latin typeface="+mj-lt"/>
                        <a:ea typeface="微软雅黑" panose="020B0503020204020204" pitchFamily="34" charset="-122"/>
                        <a:cs typeface="+mn-cs"/>
                      </a:endParaRPr>
                    </a:p>
                    <a:p>
                      <a:pPr marL="0" algn="ctr" defTabSz="914400" rtl="0" eaLnBrk="1" latinLnBrk="0" hangingPunct="1"/>
                      <a:r>
                        <a:rPr lang="en-US" altLang="zh-CN" sz="1800" b="0" kern="1200" dirty="0">
                          <a:solidFill>
                            <a:schemeClr val="tx1"/>
                          </a:solidFill>
                          <a:latin typeface="+mj-lt"/>
                          <a:ea typeface="微软雅黑" panose="020B0503020204020204" pitchFamily="34" charset="-122"/>
                          <a:cs typeface="+mn-cs"/>
                        </a:rPr>
                        <a:t>&amp;= ^= |=</a:t>
                      </a:r>
                      <a:endParaRPr lang="en-US" altLang="zh-CN" sz="1800" b="0" kern="1200" dirty="0">
                        <a:solidFill>
                          <a:schemeClr val="tx1"/>
                        </a:solidFill>
                        <a:latin typeface="+mj-lt"/>
                        <a:ea typeface="微软雅黑" panose="020B0503020204020204" pitchFamily="34" charset="-122"/>
                        <a:cs typeface="+mn-cs"/>
                      </a:endParaRPr>
                    </a:p>
                    <a:p>
                      <a:pPr marL="0" algn="ctr" defTabSz="914400" rtl="0" eaLnBrk="1" latinLnBrk="0" hangingPunct="1"/>
                      <a:r>
                        <a:rPr lang="en-US" altLang="zh-CN" sz="1800" b="0" kern="1200" dirty="0">
                          <a:solidFill>
                            <a:schemeClr val="tx1"/>
                          </a:solidFill>
                          <a:latin typeface="+mj-lt"/>
                          <a:ea typeface="微软雅黑" panose="020B0503020204020204" pitchFamily="34" charset="-122"/>
                          <a:cs typeface="+mn-cs"/>
                        </a:rPr>
                        <a:t>&lt;&lt;= &gt;&gt;=</a:t>
                      </a:r>
                      <a:endParaRPr lang="zh-CN" altLang="en-US" sz="1800" b="0" kern="1200" dirty="0">
                        <a:solidFill>
                          <a:schemeClr val="tx1"/>
                        </a:solidFill>
                        <a:latin typeface="+mj-lt"/>
                        <a:ea typeface="微软雅黑" panose="020B0503020204020204" pitchFamily="34" charset="-122"/>
                        <a:cs typeface="+mn-cs"/>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latin typeface="+mj-lt"/>
                          <a:ea typeface="微软雅黑" panose="020B0503020204020204" pitchFamily="34" charset="-122"/>
                        </a:rPr>
                        <a:t>复合赋值</a:t>
                      </a:r>
                      <a:endParaRPr lang="zh-CN" altLang="en-US" sz="1800" b="0" kern="1200" dirty="0">
                        <a:solidFill>
                          <a:schemeClr val="tx1"/>
                        </a:solidFill>
                        <a:latin typeface="+mj-lt"/>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j-lt"/>
                          <a:ea typeface="微软雅黑" panose="020B0503020204020204" pitchFamily="34" charset="-122"/>
                        </a:rPr>
                        <a:t>双目</a:t>
                      </a:r>
                      <a:endParaRPr lang="zh-CN" altLang="en-US" sz="1800" b="0" kern="1200" dirty="0">
                        <a:solidFill>
                          <a:schemeClr val="tx1"/>
                        </a:solidFill>
                        <a:latin typeface="+mj-lt"/>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dirty="0">
                          <a:latin typeface="+mj-lt"/>
                          <a:ea typeface="微软雅黑" panose="020B0503020204020204" pitchFamily="34" charset="-122"/>
                        </a:rPr>
                        <a:t>自右向左</a:t>
                      </a:r>
                      <a:endParaRPr lang="zh-CN" altLang="en-US" sz="1800" b="0" kern="1200" dirty="0">
                        <a:solidFill>
                          <a:schemeClr val="tx1"/>
                        </a:solidFill>
                        <a:latin typeface="+mj-lt"/>
                        <a:ea typeface="微软雅黑" panose="020B0503020204020204" pitchFamily="34" charset="-122"/>
                        <a:cs typeface="+mn-cs"/>
                      </a:endParaRPr>
                    </a:p>
                  </a:txBody>
                  <a:tcPr anchor="ctr"/>
                </a:tc>
                <a:tc>
                  <a:txBody>
                    <a:bodyPr/>
                    <a:lstStyle/>
                    <a:p>
                      <a:pPr algn="ctr"/>
                      <a:r>
                        <a:rPr lang="fr-FR" altLang="zh-CN" sz="1800" b="0" i="0" u="none" strike="noStrike" kern="1200" baseline="0" dirty="0" err="1">
                          <a:solidFill>
                            <a:schemeClr val="dk1"/>
                          </a:solidFill>
                          <a:latin typeface="+mj-lt"/>
                          <a:ea typeface="微软雅黑" panose="020B0503020204020204" pitchFamily="34" charset="-122"/>
                          <a:cs typeface="+mn-cs"/>
                        </a:rPr>
                        <a:t>lvalue</a:t>
                      </a:r>
                      <a:r>
                        <a:rPr lang="fr-FR" altLang="zh-CN" sz="1800" b="0" i="0" u="none" strike="noStrike" kern="1200" baseline="0" dirty="0">
                          <a:solidFill>
                            <a:schemeClr val="dk1"/>
                          </a:solidFill>
                          <a:latin typeface="+mj-lt"/>
                          <a:ea typeface="微软雅黑" panose="020B0503020204020204" pitchFamily="34" charset="-122"/>
                          <a:cs typeface="+mn-cs"/>
                        </a:rPr>
                        <a:t>+=</a:t>
                      </a:r>
                      <a:r>
                        <a:rPr lang="fr-FR" altLang="zh-CN" sz="1800" b="0" i="0" u="none" strike="noStrike" kern="1200" baseline="0" dirty="0" err="1">
                          <a:solidFill>
                            <a:schemeClr val="dk1"/>
                          </a:solidFill>
                          <a:latin typeface="+mj-lt"/>
                          <a:ea typeface="微软雅黑" panose="020B0503020204020204" pitchFamily="34" charset="-122"/>
                          <a:cs typeface="+mn-cs"/>
                        </a:rPr>
                        <a:t>expr</a:t>
                      </a:r>
                      <a:r>
                        <a:rPr lang="fr-FR" altLang="zh-CN" sz="1800" b="0" i="0" u="none" strike="noStrike" kern="1200" baseline="0" dirty="0">
                          <a:solidFill>
                            <a:schemeClr val="dk1"/>
                          </a:solidFill>
                          <a:latin typeface="+mj-lt"/>
                          <a:ea typeface="微软雅黑" panose="020B0503020204020204" pitchFamily="34" charset="-122"/>
                          <a:cs typeface="+mn-cs"/>
                        </a:rPr>
                        <a:t> </a:t>
                      </a:r>
                      <a:r>
                        <a:rPr lang="fr-FR" altLang="zh-CN" sz="1800" b="0" i="0" u="none" strike="noStrike" kern="1200" baseline="0" dirty="0" err="1">
                          <a:solidFill>
                            <a:schemeClr val="dk1"/>
                          </a:solidFill>
                          <a:latin typeface="+mj-lt"/>
                          <a:ea typeface="微软雅黑" panose="020B0503020204020204" pitchFamily="34" charset="-122"/>
                          <a:cs typeface="+mn-cs"/>
                        </a:rPr>
                        <a:t>lvalue</a:t>
                      </a:r>
                      <a:r>
                        <a:rPr lang="fr-FR" altLang="zh-CN" sz="1800" b="0" i="0" u="none" strike="noStrike" kern="1200" baseline="0" dirty="0">
                          <a:solidFill>
                            <a:schemeClr val="dk1"/>
                          </a:solidFill>
                          <a:latin typeface="+mj-lt"/>
                          <a:ea typeface="微软雅黑" panose="020B0503020204020204" pitchFamily="34" charset="-122"/>
                          <a:cs typeface="+mn-cs"/>
                        </a:rPr>
                        <a:t>-=</a:t>
                      </a:r>
                      <a:r>
                        <a:rPr lang="fr-FR" altLang="zh-CN" sz="1800" b="0" i="0" u="none" strike="noStrike" kern="1200" baseline="0" dirty="0" err="1">
                          <a:solidFill>
                            <a:schemeClr val="dk1"/>
                          </a:solidFill>
                          <a:latin typeface="+mj-lt"/>
                          <a:ea typeface="微软雅黑" panose="020B0503020204020204" pitchFamily="34" charset="-122"/>
                          <a:cs typeface="+mn-cs"/>
                        </a:rPr>
                        <a:t>expr</a:t>
                      </a:r>
                      <a:r>
                        <a:rPr lang="fr-FR" altLang="zh-CN" sz="1800" b="0" i="0" u="none" strike="noStrike" kern="1200" baseline="0" dirty="0">
                          <a:solidFill>
                            <a:schemeClr val="dk1"/>
                          </a:solidFill>
                          <a:latin typeface="+mj-lt"/>
                          <a:ea typeface="微软雅黑" panose="020B0503020204020204" pitchFamily="34" charset="-122"/>
                          <a:cs typeface="+mn-cs"/>
                        </a:rPr>
                        <a:t> </a:t>
                      </a:r>
                      <a:r>
                        <a:rPr lang="fr-FR" altLang="zh-CN" sz="1800" b="0" i="0" u="none" strike="noStrike" kern="1200" baseline="0" dirty="0" err="1">
                          <a:solidFill>
                            <a:schemeClr val="dk1"/>
                          </a:solidFill>
                          <a:latin typeface="+mj-lt"/>
                          <a:ea typeface="微软雅黑" panose="020B0503020204020204" pitchFamily="34" charset="-122"/>
                          <a:cs typeface="+mn-cs"/>
                        </a:rPr>
                        <a:t>lvalue</a:t>
                      </a:r>
                      <a:r>
                        <a:rPr lang="fr-FR" altLang="zh-CN" sz="1800" b="0" i="0" u="none" strike="noStrike" kern="1200" baseline="0" dirty="0">
                          <a:solidFill>
                            <a:schemeClr val="dk1"/>
                          </a:solidFill>
                          <a:latin typeface="+mj-lt"/>
                          <a:ea typeface="微软雅黑" panose="020B0503020204020204" pitchFamily="34" charset="-122"/>
                          <a:cs typeface="+mn-cs"/>
                        </a:rPr>
                        <a:t>*=</a:t>
                      </a:r>
                      <a:r>
                        <a:rPr lang="fr-FR" altLang="zh-CN" sz="1800" b="0" i="0" u="none" strike="noStrike" kern="1200" baseline="0" dirty="0" err="1">
                          <a:solidFill>
                            <a:schemeClr val="dk1"/>
                          </a:solidFill>
                          <a:latin typeface="+mj-lt"/>
                          <a:ea typeface="微软雅黑" panose="020B0503020204020204" pitchFamily="34" charset="-122"/>
                          <a:cs typeface="+mn-cs"/>
                        </a:rPr>
                        <a:t>expr</a:t>
                      </a:r>
                      <a:endParaRPr lang="fr-FR" altLang="zh-CN" sz="1800" b="0" i="0" u="none" strike="noStrike" kern="1200" baseline="0" dirty="0">
                        <a:solidFill>
                          <a:schemeClr val="dk1"/>
                        </a:solidFill>
                        <a:latin typeface="+mj-lt"/>
                        <a:ea typeface="微软雅黑" panose="020B0503020204020204" pitchFamily="34" charset="-122"/>
                        <a:cs typeface="+mn-cs"/>
                      </a:endParaRPr>
                    </a:p>
                    <a:p>
                      <a:pPr algn="ctr"/>
                      <a:r>
                        <a:rPr lang="en-US" altLang="zh-CN" sz="1800" b="0" i="0" u="none" strike="noStrike" kern="1200" baseline="0" dirty="0" err="1">
                          <a:solidFill>
                            <a:schemeClr val="dk1"/>
                          </a:solidFill>
                          <a:latin typeface="+mj-lt"/>
                          <a:ea typeface="微软雅黑" panose="020B0503020204020204" pitchFamily="34" charset="-122"/>
                          <a:cs typeface="+mn-cs"/>
                        </a:rPr>
                        <a:t>lvalue</a:t>
                      </a:r>
                      <a:r>
                        <a:rPr lang="en-US" altLang="zh-CN" sz="1800" b="0" i="0" u="none" strike="noStrike" kern="1200" baseline="0" dirty="0">
                          <a:solidFill>
                            <a:schemeClr val="dk1"/>
                          </a:solidFill>
                          <a:latin typeface="+mj-lt"/>
                          <a:ea typeface="微软雅黑" panose="020B0503020204020204" pitchFamily="34" charset="-122"/>
                          <a:cs typeface="+mn-cs"/>
                        </a:rPr>
                        <a:t>/=expr </a:t>
                      </a:r>
                      <a:r>
                        <a:rPr lang="en-US" altLang="zh-CN" sz="1800" b="0" i="0" u="none" strike="noStrike" kern="1200" baseline="0" dirty="0" err="1">
                          <a:solidFill>
                            <a:schemeClr val="dk1"/>
                          </a:solidFill>
                          <a:latin typeface="+mj-lt"/>
                          <a:ea typeface="微软雅黑" panose="020B0503020204020204" pitchFamily="34" charset="-122"/>
                          <a:cs typeface="+mn-cs"/>
                        </a:rPr>
                        <a:t>lvalue</a:t>
                      </a:r>
                      <a:r>
                        <a:rPr lang="en-US" altLang="zh-CN" sz="1800" b="0" i="0" u="none" strike="noStrike" kern="1200" baseline="0" dirty="0">
                          <a:solidFill>
                            <a:schemeClr val="dk1"/>
                          </a:solidFill>
                          <a:latin typeface="+mj-lt"/>
                          <a:ea typeface="微软雅黑" panose="020B0503020204020204" pitchFamily="34" charset="-122"/>
                          <a:cs typeface="+mn-cs"/>
                        </a:rPr>
                        <a:t>%=expr</a:t>
                      </a:r>
                      <a:endParaRPr lang="en-US" altLang="zh-CN" sz="1800" b="0" i="0" u="none" strike="noStrike" kern="1200" baseline="0" dirty="0">
                        <a:solidFill>
                          <a:schemeClr val="dk1"/>
                        </a:solidFill>
                        <a:latin typeface="+mj-lt"/>
                        <a:ea typeface="微软雅黑" panose="020B0503020204020204" pitchFamily="34" charset="-122"/>
                        <a:cs typeface="+mn-cs"/>
                      </a:endParaRPr>
                    </a:p>
                    <a:p>
                      <a:pPr algn="ctr"/>
                      <a:r>
                        <a:rPr lang="fr-FR" altLang="zh-CN" sz="1800" b="0" i="0" u="none" strike="noStrike" kern="1200" baseline="0" dirty="0" err="1">
                          <a:solidFill>
                            <a:schemeClr val="dk1"/>
                          </a:solidFill>
                          <a:latin typeface="+mj-lt"/>
                          <a:ea typeface="微软雅黑" panose="020B0503020204020204" pitchFamily="34" charset="-122"/>
                          <a:cs typeface="+mn-cs"/>
                        </a:rPr>
                        <a:t>lvalue</a:t>
                      </a:r>
                      <a:r>
                        <a:rPr lang="fr-FR" altLang="zh-CN" sz="1800" b="0" i="0" u="none" strike="noStrike" kern="1200" baseline="0" dirty="0">
                          <a:solidFill>
                            <a:schemeClr val="dk1"/>
                          </a:solidFill>
                          <a:latin typeface="+mj-lt"/>
                          <a:ea typeface="微软雅黑" panose="020B0503020204020204" pitchFamily="34" charset="-122"/>
                          <a:cs typeface="+mn-cs"/>
                        </a:rPr>
                        <a:t>&amp;=</a:t>
                      </a:r>
                      <a:r>
                        <a:rPr lang="fr-FR" altLang="zh-CN" sz="1800" b="0" i="0" u="none" strike="noStrike" kern="1200" baseline="0" dirty="0" err="1">
                          <a:solidFill>
                            <a:schemeClr val="dk1"/>
                          </a:solidFill>
                          <a:latin typeface="+mj-lt"/>
                          <a:ea typeface="微软雅黑" panose="020B0503020204020204" pitchFamily="34" charset="-122"/>
                          <a:cs typeface="+mn-cs"/>
                        </a:rPr>
                        <a:t>expr</a:t>
                      </a:r>
                      <a:r>
                        <a:rPr lang="fr-FR" altLang="zh-CN" sz="1800" b="0" i="0" u="none" strike="noStrike" kern="1200" baseline="0" dirty="0">
                          <a:solidFill>
                            <a:schemeClr val="dk1"/>
                          </a:solidFill>
                          <a:latin typeface="+mj-lt"/>
                          <a:ea typeface="微软雅黑" panose="020B0503020204020204" pitchFamily="34" charset="-122"/>
                          <a:cs typeface="+mn-cs"/>
                        </a:rPr>
                        <a:t> </a:t>
                      </a:r>
                      <a:r>
                        <a:rPr lang="fr-FR" altLang="zh-CN" sz="1800" b="0" i="0" u="none" strike="noStrike" kern="1200" baseline="0" dirty="0" err="1">
                          <a:solidFill>
                            <a:schemeClr val="dk1"/>
                          </a:solidFill>
                          <a:latin typeface="+mj-lt"/>
                          <a:ea typeface="微软雅黑" panose="020B0503020204020204" pitchFamily="34" charset="-122"/>
                          <a:cs typeface="+mn-cs"/>
                        </a:rPr>
                        <a:t>lvalue</a:t>
                      </a:r>
                      <a:r>
                        <a:rPr lang="fr-FR" altLang="zh-CN" sz="1800" b="0" i="0" u="none" strike="noStrike" kern="1200" baseline="0" dirty="0">
                          <a:solidFill>
                            <a:schemeClr val="dk1"/>
                          </a:solidFill>
                          <a:latin typeface="+mj-lt"/>
                          <a:ea typeface="微软雅黑" panose="020B0503020204020204" pitchFamily="34" charset="-122"/>
                          <a:cs typeface="+mn-cs"/>
                        </a:rPr>
                        <a:t>^=</a:t>
                      </a:r>
                      <a:r>
                        <a:rPr lang="fr-FR" altLang="zh-CN" sz="1800" b="0" i="0" u="none" strike="noStrike" kern="1200" baseline="0" dirty="0" err="1">
                          <a:solidFill>
                            <a:schemeClr val="dk1"/>
                          </a:solidFill>
                          <a:latin typeface="+mj-lt"/>
                          <a:ea typeface="微软雅黑" panose="020B0503020204020204" pitchFamily="34" charset="-122"/>
                          <a:cs typeface="+mn-cs"/>
                        </a:rPr>
                        <a:t>expr</a:t>
                      </a:r>
                      <a:r>
                        <a:rPr lang="fr-FR" altLang="zh-CN" sz="1800" b="0" i="0" u="none" strike="noStrike" kern="1200" baseline="0" dirty="0">
                          <a:solidFill>
                            <a:schemeClr val="dk1"/>
                          </a:solidFill>
                          <a:latin typeface="+mj-lt"/>
                          <a:ea typeface="微软雅黑" panose="020B0503020204020204" pitchFamily="34" charset="-122"/>
                          <a:cs typeface="+mn-cs"/>
                        </a:rPr>
                        <a:t> </a:t>
                      </a:r>
                      <a:r>
                        <a:rPr lang="fr-FR" altLang="zh-CN" sz="1800" b="0" i="0" u="none" strike="noStrike" kern="1200" baseline="0" dirty="0" err="1">
                          <a:solidFill>
                            <a:schemeClr val="dk1"/>
                          </a:solidFill>
                          <a:latin typeface="+mj-lt"/>
                          <a:ea typeface="微软雅黑" panose="020B0503020204020204" pitchFamily="34" charset="-122"/>
                          <a:cs typeface="+mn-cs"/>
                        </a:rPr>
                        <a:t>lvalue</a:t>
                      </a:r>
                      <a:r>
                        <a:rPr lang="fr-FR" altLang="zh-CN" sz="1800" b="0" i="0" u="none" strike="noStrike" kern="1200" baseline="0" dirty="0">
                          <a:solidFill>
                            <a:schemeClr val="dk1"/>
                          </a:solidFill>
                          <a:latin typeface="+mj-lt"/>
                          <a:ea typeface="微软雅黑" panose="020B0503020204020204" pitchFamily="34" charset="-122"/>
                          <a:cs typeface="+mn-cs"/>
                        </a:rPr>
                        <a:t>|=</a:t>
                      </a:r>
                      <a:r>
                        <a:rPr lang="fr-FR" altLang="zh-CN" sz="1800" b="0" i="0" u="none" strike="noStrike" kern="1200" baseline="0" dirty="0" err="1">
                          <a:solidFill>
                            <a:schemeClr val="dk1"/>
                          </a:solidFill>
                          <a:latin typeface="+mj-lt"/>
                          <a:ea typeface="微软雅黑" panose="020B0503020204020204" pitchFamily="34" charset="-122"/>
                          <a:cs typeface="+mn-cs"/>
                        </a:rPr>
                        <a:t>expr</a:t>
                      </a:r>
                      <a:endParaRPr lang="fr-FR" altLang="zh-CN" sz="1800" b="0" i="0" u="none" strike="noStrike" kern="1200" baseline="0" dirty="0">
                        <a:solidFill>
                          <a:schemeClr val="dk1"/>
                        </a:solidFill>
                        <a:latin typeface="+mj-lt"/>
                        <a:ea typeface="微软雅黑" panose="020B0503020204020204" pitchFamily="34" charset="-122"/>
                        <a:cs typeface="+mn-cs"/>
                      </a:endParaRPr>
                    </a:p>
                    <a:p>
                      <a:pPr algn="ctr"/>
                      <a:r>
                        <a:rPr lang="en-US" altLang="zh-CN" sz="1800" b="0" i="0" u="none" strike="noStrike" kern="1200" baseline="0" dirty="0" err="1">
                          <a:solidFill>
                            <a:schemeClr val="dk1"/>
                          </a:solidFill>
                          <a:latin typeface="+mj-lt"/>
                          <a:ea typeface="微软雅黑" panose="020B0503020204020204" pitchFamily="34" charset="-122"/>
                          <a:cs typeface="+mn-cs"/>
                        </a:rPr>
                        <a:t>lvalue</a:t>
                      </a:r>
                      <a:r>
                        <a:rPr lang="en-US" altLang="zh-CN" sz="1800" b="0" i="0" u="none" strike="noStrike" kern="1200" baseline="0" dirty="0">
                          <a:solidFill>
                            <a:schemeClr val="dk1"/>
                          </a:solidFill>
                          <a:latin typeface="+mj-lt"/>
                          <a:ea typeface="微软雅黑" panose="020B0503020204020204" pitchFamily="34" charset="-122"/>
                          <a:cs typeface="+mn-cs"/>
                        </a:rPr>
                        <a:t>&lt;&lt;=expr </a:t>
                      </a:r>
                      <a:r>
                        <a:rPr lang="en-US" altLang="zh-CN" sz="1800" b="0" i="0" u="none" strike="noStrike" kern="1200" baseline="0" dirty="0" err="1">
                          <a:solidFill>
                            <a:schemeClr val="dk1"/>
                          </a:solidFill>
                          <a:latin typeface="+mj-lt"/>
                          <a:ea typeface="微软雅黑" panose="020B0503020204020204" pitchFamily="34" charset="-122"/>
                          <a:cs typeface="+mn-cs"/>
                        </a:rPr>
                        <a:t>lvalue</a:t>
                      </a:r>
                      <a:r>
                        <a:rPr lang="en-US" altLang="zh-CN" sz="1800" b="0" i="0" u="none" strike="noStrike" kern="1200" baseline="0" dirty="0">
                          <a:solidFill>
                            <a:schemeClr val="dk1"/>
                          </a:solidFill>
                          <a:latin typeface="+mj-lt"/>
                          <a:ea typeface="微软雅黑" panose="020B0503020204020204" pitchFamily="34" charset="-122"/>
                          <a:cs typeface="+mn-cs"/>
                        </a:rPr>
                        <a:t>&gt;&gt;=expr</a:t>
                      </a:r>
                      <a:endParaRPr lang="zh-CN" altLang="en-US" sz="1800" b="0" kern="1200" dirty="0">
                        <a:solidFill>
                          <a:schemeClr val="tx1"/>
                        </a:solidFill>
                        <a:latin typeface="+mj-lt"/>
                        <a:ea typeface="微软雅黑" panose="020B0503020204020204" pitchFamily="34" charset="-122"/>
                        <a:cs typeface="+mn-cs"/>
                      </a:endParaRPr>
                    </a:p>
                  </a:txBody>
                  <a:tcPr/>
                </a:tc>
              </a:tr>
            </a:tbl>
          </a:graphicData>
        </a:graphic>
      </p:graphicFrame>
      <p:sp>
        <p:nvSpPr>
          <p:cNvPr id="2" name="Content Placeholder 1"/>
          <p:cNvSpPr>
            <a:spLocks noGrp="1"/>
          </p:cNvSpPr>
          <p:nvPr>
            <p:ph idx="1"/>
          </p:nvPr>
        </p:nvSpPr>
        <p:spPr>
          <a:xfrm>
            <a:off x="377371" y="5207854"/>
            <a:ext cx="8403771" cy="969109"/>
          </a:xfrm>
        </p:spPr>
        <p:txBody>
          <a:bodyPr>
            <a:normAutofit/>
          </a:bodyPr>
          <a:lstStyle/>
          <a:p>
            <a:r>
              <a:rPr lang="zh-CN" altLang="en-US" dirty="0"/>
              <a:t>将运算符右侧的</a:t>
            </a:r>
            <a:r>
              <a:rPr lang="en-US" altLang="zh-CN" dirty="0"/>
              <a:t>expr</a:t>
            </a:r>
            <a:r>
              <a:rPr lang="zh-CN" altLang="en-US" dirty="0"/>
              <a:t>表达式的值赋值给左侧的</a:t>
            </a:r>
            <a:r>
              <a:rPr lang="en-US" altLang="zh-CN" dirty="0" err="1"/>
              <a:t>lvalue</a:t>
            </a:r>
            <a:r>
              <a:rPr lang="zh-CN" altLang="en-US" dirty="0"/>
              <a:t>变量，并且将该值作为整个表达式的值。</a:t>
            </a:r>
            <a:endParaRPr lang="en-US" altLang="zh-CN" dirty="0"/>
          </a:p>
        </p:txBody>
      </p:sp>
      <p:sp>
        <p:nvSpPr>
          <p:cNvPr id="66563" name="Rectangle 2"/>
          <p:cNvSpPr>
            <a:spLocks noGrp="1" noChangeArrowheads="1"/>
          </p:cNvSpPr>
          <p:nvPr>
            <p:ph type="title"/>
          </p:nvPr>
        </p:nvSpPr>
        <p:spPr/>
        <p:txBody>
          <a:bodyPr>
            <a:normAutofit/>
          </a:bodyPr>
          <a:lstStyle/>
          <a:p>
            <a:r>
              <a:rPr lang="en-US" altLang="zh-CN" dirty="0">
                <a:solidFill>
                  <a:prstClr val="white"/>
                </a:solidFill>
              </a:rPr>
              <a:t>1.3</a:t>
            </a:r>
            <a:r>
              <a:rPr lang="zh-CN" altLang="en-US" dirty="0">
                <a:solidFill>
                  <a:prstClr val="white"/>
                </a:solidFill>
              </a:rPr>
              <a:t> </a:t>
            </a:r>
            <a:r>
              <a:rPr lang="zh-CN" altLang="en-US" dirty="0"/>
              <a:t>赋值运算符和赋值表达式</a:t>
            </a:r>
            <a:endParaRPr lang="zh-CN" altLang="en-US" dirty="0"/>
          </a:p>
        </p:txBody>
      </p:sp>
      <p:sp>
        <p:nvSpPr>
          <p:cNvPr id="665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CE9A317D-F4F8-405F-8A4E-F7F53278C1EE}" type="slidenum">
              <a:rPr lang="en-US" altLang="zh-CN" sz="1200" b="0"/>
            </a:fld>
            <a:endParaRPr lang="en-US" altLang="zh-CN" sz="1200" b="0"/>
          </a:p>
        </p:txBody>
      </p:sp>
      <p:sp>
        <p:nvSpPr>
          <p:cNvPr id="5" name="Date Placeholder 4"/>
          <p:cNvSpPr>
            <a:spLocks noGrp="1"/>
          </p:cNvSpPr>
          <p:nvPr>
            <p:ph type="dt" sz="half" idx="10"/>
          </p:nvPr>
        </p:nvSpPr>
        <p:spPr/>
        <p:txBody>
          <a:bodyPr/>
          <a:lstStyle/>
          <a:p>
            <a:fld id="{F3880B06-0F73-4773-9338-574996545C48}"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275440"/>
            <a:ext cx="8403771" cy="2009927"/>
          </a:xfrm>
        </p:spPr>
        <p:txBody>
          <a:bodyPr numCol="1" anchor="t">
            <a:noAutofit/>
          </a:bodyPr>
          <a:lstStyle/>
          <a:p>
            <a:pPr>
              <a:lnSpc>
                <a:spcPct val="150000"/>
              </a:lnSpc>
            </a:pPr>
            <a:r>
              <a:rPr lang="zh-CN" altLang="en-US" b="1" dirty="0"/>
              <a:t>目</a:t>
            </a:r>
            <a:r>
              <a:rPr lang="zh-CN" altLang="en-US" dirty="0"/>
              <a:t>：所需</a:t>
            </a:r>
            <a:r>
              <a:rPr lang="zh-CN" altLang="en-US" dirty="0">
                <a:solidFill>
                  <a:srgbClr val="0000FF"/>
                </a:solidFill>
              </a:rPr>
              <a:t>算子</a:t>
            </a:r>
            <a:r>
              <a:rPr lang="zh-CN" altLang="en-US" dirty="0"/>
              <a:t>的</a:t>
            </a:r>
            <a:r>
              <a:rPr lang="zh-CN" altLang="en-US" dirty="0">
                <a:solidFill>
                  <a:srgbClr val="C00000"/>
                </a:solidFill>
              </a:rPr>
              <a:t>个数</a:t>
            </a:r>
            <a:endParaRPr lang="en-US" altLang="zh-CN" dirty="0">
              <a:solidFill>
                <a:srgbClr val="C00000"/>
              </a:solidFill>
            </a:endParaRPr>
          </a:p>
          <a:p>
            <a:pPr>
              <a:lnSpc>
                <a:spcPct val="150000"/>
              </a:lnSpc>
            </a:pPr>
            <a:r>
              <a:rPr lang="zh-CN" altLang="en-US" b="1" dirty="0"/>
              <a:t>优先级</a:t>
            </a:r>
            <a:r>
              <a:rPr lang="zh-CN" altLang="en-US" dirty="0"/>
              <a:t>：两个</a:t>
            </a:r>
            <a:r>
              <a:rPr lang="zh-CN" altLang="en-US" dirty="0">
                <a:solidFill>
                  <a:srgbClr val="0000FF"/>
                </a:solidFill>
              </a:rPr>
              <a:t>不同</a:t>
            </a:r>
            <a:r>
              <a:rPr lang="zh-CN" altLang="en-US" dirty="0"/>
              <a:t>的运算符</a:t>
            </a:r>
            <a:r>
              <a:rPr lang="zh-CN" altLang="en-US" dirty="0">
                <a:solidFill>
                  <a:srgbClr val="C00000"/>
                </a:solidFill>
              </a:rPr>
              <a:t>先算谁</a:t>
            </a:r>
            <a:endParaRPr lang="en-US" altLang="zh-CN" dirty="0">
              <a:solidFill>
                <a:srgbClr val="C00000"/>
              </a:solidFill>
            </a:endParaRPr>
          </a:p>
          <a:p>
            <a:pPr>
              <a:lnSpc>
                <a:spcPct val="150000"/>
              </a:lnSpc>
            </a:pPr>
            <a:r>
              <a:rPr lang="zh-CN" altLang="en-US" b="1" dirty="0"/>
              <a:t>结合律</a:t>
            </a:r>
            <a:r>
              <a:rPr lang="zh-CN" altLang="en-US" dirty="0"/>
              <a:t>：两个</a:t>
            </a:r>
            <a:r>
              <a:rPr lang="zh-CN" altLang="en-US" dirty="0">
                <a:solidFill>
                  <a:srgbClr val="0000FF"/>
                </a:solidFill>
              </a:rPr>
              <a:t>相同优先级</a:t>
            </a:r>
            <a:r>
              <a:rPr lang="zh-CN" altLang="en-US" dirty="0"/>
              <a:t>的运算符，</a:t>
            </a:r>
            <a:r>
              <a:rPr lang="zh-CN" altLang="en-US" dirty="0">
                <a:solidFill>
                  <a:srgbClr val="0000FF"/>
                </a:solidFill>
              </a:rPr>
              <a:t>共享算子</a:t>
            </a:r>
            <a:r>
              <a:rPr lang="zh-CN" altLang="en-US" dirty="0"/>
              <a:t>，</a:t>
            </a:r>
            <a:r>
              <a:rPr lang="zh-CN" altLang="en-US" dirty="0">
                <a:solidFill>
                  <a:srgbClr val="C00000"/>
                </a:solidFill>
              </a:rPr>
              <a:t>先算谁</a:t>
            </a:r>
            <a:endParaRPr lang="zh-CN" altLang="en-US" dirty="0">
              <a:solidFill>
                <a:srgbClr val="C00000"/>
              </a:solidFill>
            </a:endParaRPr>
          </a:p>
        </p:txBody>
      </p:sp>
      <p:sp>
        <p:nvSpPr>
          <p:cNvPr id="56323" name="Rectangle 2"/>
          <p:cNvSpPr>
            <a:spLocks noGrp="1" noChangeArrowheads="1"/>
          </p:cNvSpPr>
          <p:nvPr>
            <p:ph type="title"/>
          </p:nvPr>
        </p:nvSpPr>
        <p:spPr/>
        <p:txBody>
          <a:bodyPr/>
          <a:lstStyle/>
          <a:p>
            <a:r>
              <a:rPr lang="en-US" altLang="zh-CN" dirty="0"/>
              <a:t>1.</a:t>
            </a:r>
            <a:r>
              <a:rPr lang="zh-CN" altLang="en-US" dirty="0"/>
              <a:t>运算符与表达式</a:t>
            </a:r>
            <a:r>
              <a:rPr lang="zh-CN" altLang="en-US" sz="2400" dirty="0">
                <a:solidFill>
                  <a:srgbClr val="FFFF00"/>
                </a:solidFill>
              </a:rPr>
              <a:t>：运算符属性</a:t>
            </a:r>
            <a:endParaRPr lang="zh-CN" altLang="en-US" sz="2400" dirty="0">
              <a:solidFill>
                <a:srgbClr val="FFFF00"/>
              </a:solidFill>
            </a:endParaRPr>
          </a:p>
        </p:txBody>
      </p:sp>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FEA670D1-0F80-4A82-9E8E-33E60009375C}" type="slidenum">
              <a:rPr lang="en-US" altLang="zh-CN" sz="1200" b="0"/>
            </a:fld>
            <a:endParaRPr lang="en-US" altLang="zh-CN" sz="1200" b="0" dirty="0"/>
          </a:p>
        </p:txBody>
      </p:sp>
      <p:sp>
        <p:nvSpPr>
          <p:cNvPr id="5" name="Date Placeholder 4"/>
          <p:cNvSpPr>
            <a:spLocks noGrp="1"/>
          </p:cNvSpPr>
          <p:nvPr>
            <p:ph type="dt" sz="half" idx="10"/>
          </p:nvPr>
        </p:nvSpPr>
        <p:spPr/>
        <p:txBody>
          <a:bodyPr/>
          <a:lstStyle/>
          <a:p>
            <a:fld id="{CBB52987-ABE8-4AAE-85E9-86EBDBAED2F2}"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3" name="文本框 2"/>
          <p:cNvSpPr txBox="1"/>
          <p:nvPr/>
        </p:nvSpPr>
        <p:spPr>
          <a:xfrm>
            <a:off x="226576" y="3572634"/>
            <a:ext cx="8917424" cy="2536400"/>
          </a:xfrm>
          <a:prstGeom prst="rect">
            <a:avLst/>
          </a:prstGeom>
          <a:noFill/>
        </p:spPr>
        <p:txBody>
          <a:bodyPr wrap="square" rtlCol="0">
            <a:spAutoFit/>
          </a:bodyPr>
          <a:lstStyle/>
          <a:p>
            <a:pPr>
              <a:lnSpc>
                <a:spcPct val="150000"/>
              </a:lnSpc>
            </a:pPr>
            <a:r>
              <a:rPr kumimoji="1" lang="zh-CN" altLang="en-US" b="1" dirty="0">
                <a:latin typeface="微软雅黑" panose="020B0503020204020204" pitchFamily="34" charset="-122"/>
                <a:ea typeface="微软雅黑" panose="020B0503020204020204" pitchFamily="34" charset="-122"/>
              </a:rPr>
              <a:t>已知：</a:t>
            </a:r>
            <a:endParaRPr kumimoji="1" lang="en-US" altLang="zh-CN" b="1" dirty="0">
              <a:latin typeface="微软雅黑" panose="020B0503020204020204" pitchFamily="34" charset="-122"/>
              <a:ea typeface="微软雅黑" panose="020B0503020204020204" pitchFamily="34" charset="-122"/>
            </a:endParaRPr>
          </a:p>
          <a:p>
            <a:pPr>
              <a:lnSpc>
                <a:spcPct val="150000"/>
              </a:lnSpc>
            </a:pPr>
            <a:r>
              <a:rPr kumimoji="1" lang="en-US" altLang="zh-CN"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a:t>
            </a:r>
            <a:r>
              <a:rPr kumimoji="1" lang="zh-CN" altLang="en-US" dirty="0">
                <a:solidFill>
                  <a:srgbClr val="0000FF"/>
                </a:solidFill>
                <a:latin typeface="微软雅黑" panose="020B0503020204020204" pitchFamily="34" charset="-122"/>
                <a:ea typeface="微软雅黑" panose="020B0503020204020204" pitchFamily="34" charset="-122"/>
              </a:rPr>
              <a:t>算数运算符</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均为</a:t>
            </a:r>
            <a:r>
              <a:rPr kumimoji="1" lang="zh-CN" altLang="en-US" dirty="0">
                <a:solidFill>
                  <a:srgbClr val="C00000"/>
                </a:solidFill>
                <a:latin typeface="微软雅黑" panose="020B0503020204020204" pitchFamily="34" charset="-122"/>
                <a:ea typeface="微软雅黑" panose="020B0503020204020204" pitchFamily="34" charset="-122"/>
              </a:rPr>
              <a:t>双目</a:t>
            </a:r>
            <a:r>
              <a:rPr kumimoji="1" lang="zh-CN" altLang="en-US" dirty="0">
                <a:latin typeface="微软雅黑" panose="020B0503020204020204" pitchFamily="34" charset="-122"/>
                <a:ea typeface="微软雅黑" panose="020B0503020204020204" pitchFamily="34" charset="-122"/>
              </a:rPr>
              <a:t>运算符，</a:t>
            </a:r>
            <a:r>
              <a:rPr kumimoji="1" lang="zh-CN" altLang="en-US" dirty="0">
                <a:solidFill>
                  <a:srgbClr val="C00000"/>
                </a:solidFill>
                <a:latin typeface="微软雅黑" panose="020B0503020204020204" pitchFamily="34" charset="-122"/>
                <a:ea typeface="微软雅黑" panose="020B0503020204020204" pitchFamily="34" charset="-122"/>
              </a:rPr>
              <a:t>优先级</a:t>
            </a:r>
            <a:r>
              <a:rPr kumimoji="1" lang="zh-CN" altLang="en-US" dirty="0">
                <a:latin typeface="微软雅黑" panose="020B0503020204020204" pitchFamily="34" charset="-122"/>
                <a:ea typeface="微软雅黑" panose="020B0503020204020204" pitchFamily="34" charset="-122"/>
              </a:rPr>
              <a:t>“*”等于“</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”大于“</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”等于“</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a:t>
            </a:r>
            <a:r>
              <a:rPr kumimoji="1" lang="zh-CN" altLang="en-US" dirty="0">
                <a:solidFill>
                  <a:srgbClr val="C00000"/>
                </a:solidFill>
                <a:latin typeface="微软雅黑" panose="020B0503020204020204" pitchFamily="34" charset="-122"/>
                <a:ea typeface="微软雅黑" panose="020B0503020204020204" pitchFamily="34" charset="-122"/>
              </a:rPr>
              <a:t>从左向右</a:t>
            </a:r>
            <a:r>
              <a:rPr kumimoji="1" lang="zh-CN" altLang="en-US" dirty="0">
                <a:latin typeface="微软雅黑" panose="020B0503020204020204" pitchFamily="34" charset="-122"/>
                <a:ea typeface="微软雅黑" panose="020B0503020204020204" pitchFamily="34" charset="-122"/>
              </a:rPr>
              <a:t>结合</a:t>
            </a:r>
            <a:endParaRPr kumimoji="1" lang="en-US" altLang="zh-CN" dirty="0">
              <a:latin typeface="微软雅黑" panose="020B0503020204020204" pitchFamily="34" charset="-122"/>
              <a:ea typeface="微软雅黑" panose="020B0503020204020204" pitchFamily="34" charset="-122"/>
            </a:endParaRPr>
          </a:p>
          <a:p>
            <a:pPr>
              <a:lnSpc>
                <a:spcPct val="150000"/>
              </a:lnSpc>
            </a:pP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a:t>
            </a:r>
            <a:r>
              <a:rPr kumimoji="1" lang="zh-CN" altLang="en-US" dirty="0">
                <a:solidFill>
                  <a:srgbClr val="0000FF"/>
                </a:solidFill>
                <a:latin typeface="微软雅黑" panose="020B0503020204020204" pitchFamily="34" charset="-122"/>
                <a:ea typeface="微软雅黑" panose="020B0503020204020204" pitchFamily="34" charset="-122"/>
              </a:rPr>
              <a:t>赋值运算符</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，为</a:t>
            </a:r>
            <a:r>
              <a:rPr kumimoji="1" lang="zh-CN" altLang="en-US" dirty="0">
                <a:solidFill>
                  <a:srgbClr val="C00000"/>
                </a:solidFill>
                <a:latin typeface="微软雅黑" panose="020B0503020204020204" pitchFamily="34" charset="-122"/>
                <a:ea typeface="微软雅黑" panose="020B0503020204020204" pitchFamily="34" charset="-122"/>
              </a:rPr>
              <a:t>双目</a:t>
            </a:r>
            <a:r>
              <a:rPr kumimoji="1" lang="zh-CN" altLang="en-US" dirty="0">
                <a:latin typeface="微软雅黑" panose="020B0503020204020204" pitchFamily="34" charset="-122"/>
                <a:ea typeface="微软雅黑" panose="020B0503020204020204" pitchFamily="34" charset="-122"/>
              </a:rPr>
              <a:t>运算符，优先级</a:t>
            </a:r>
            <a:r>
              <a:rPr kumimoji="1" lang="zh-CN" altLang="en-US" dirty="0">
                <a:solidFill>
                  <a:srgbClr val="C00000"/>
                </a:solidFill>
                <a:latin typeface="微软雅黑" panose="020B0503020204020204" pitchFamily="34" charset="-122"/>
                <a:ea typeface="微软雅黑" panose="020B0503020204020204" pitchFamily="34" charset="-122"/>
              </a:rPr>
              <a:t>比算数运算符低</a:t>
            </a:r>
            <a:r>
              <a:rPr kumimoji="1" lang="zh-CN" altLang="en-US" dirty="0">
                <a:latin typeface="微软雅黑" panose="020B0503020204020204" pitchFamily="34" charset="-122"/>
                <a:ea typeface="微软雅黑" panose="020B0503020204020204" pitchFamily="34" charset="-122"/>
              </a:rPr>
              <a:t>，</a:t>
            </a:r>
            <a:r>
              <a:rPr kumimoji="1" lang="zh-CN" altLang="en-US" dirty="0">
                <a:solidFill>
                  <a:srgbClr val="C00000"/>
                </a:solidFill>
                <a:latin typeface="微软雅黑" panose="020B0503020204020204" pitchFamily="34" charset="-122"/>
                <a:ea typeface="微软雅黑" panose="020B0503020204020204" pitchFamily="34" charset="-122"/>
              </a:rPr>
              <a:t>从右向左</a:t>
            </a:r>
            <a:r>
              <a:rPr kumimoji="1" lang="zh-CN" altLang="en-US" dirty="0">
                <a:latin typeface="微软雅黑" panose="020B0503020204020204" pitchFamily="34" charset="-122"/>
                <a:ea typeface="微软雅黑" panose="020B0503020204020204" pitchFamily="34" charset="-122"/>
              </a:rPr>
              <a:t>结合</a:t>
            </a:r>
            <a:endParaRPr kumimoji="1" lang="en-US" altLang="zh-CN" dirty="0">
              <a:latin typeface="微软雅黑" panose="020B0503020204020204" pitchFamily="34" charset="-122"/>
              <a:ea typeface="微软雅黑" panose="020B0503020204020204" pitchFamily="34" charset="-122"/>
            </a:endParaRPr>
          </a:p>
          <a:p>
            <a:pPr>
              <a:lnSpc>
                <a:spcPct val="150000"/>
              </a:lnSpc>
            </a:pPr>
            <a:r>
              <a:rPr kumimoji="1" lang="en-US" altLang="zh-CN" dirty="0">
                <a:latin typeface="微软雅黑" panose="020B0503020204020204" pitchFamily="34" charset="-122"/>
                <a:ea typeface="微软雅黑" panose="020B0503020204020204" pitchFamily="34" charset="-122"/>
              </a:rPr>
              <a:t>3</a:t>
            </a:r>
            <a:r>
              <a:rPr kumimoji="1" lang="zh-CN" altLang="en-US" dirty="0">
                <a:latin typeface="微软雅黑" panose="020B0503020204020204" pitchFamily="34" charset="-122"/>
                <a:ea typeface="微软雅黑" panose="020B0503020204020204" pitchFamily="34" charset="-122"/>
              </a:rPr>
              <a:t>、</a:t>
            </a:r>
            <a:r>
              <a:rPr kumimoji="1" lang="zh-CN" altLang="en-US" dirty="0">
                <a:solidFill>
                  <a:srgbClr val="0000FF"/>
                </a:solidFill>
                <a:latin typeface="微软雅黑" panose="020B0503020204020204" pitchFamily="34" charset="-122"/>
                <a:ea typeface="微软雅黑" panose="020B0503020204020204" pitchFamily="34" charset="-122"/>
              </a:rPr>
              <a:t>括号</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可认为改变运算顺序，属于自定义优先级，</a:t>
            </a:r>
            <a:r>
              <a:rPr kumimoji="1" lang="zh-CN" altLang="en-US" dirty="0">
                <a:solidFill>
                  <a:srgbClr val="C00000"/>
                </a:solidFill>
                <a:latin typeface="微软雅黑" panose="020B0503020204020204" pitchFamily="34" charset="-122"/>
                <a:ea typeface="微软雅黑" panose="020B0503020204020204" pitchFamily="34" charset="-122"/>
              </a:rPr>
              <a:t>内层优先级高</a:t>
            </a:r>
            <a:r>
              <a:rPr kumimoji="1" lang="zh-CN" altLang="en-US" dirty="0">
                <a:latin typeface="微软雅黑" panose="020B0503020204020204" pitchFamily="34" charset="-122"/>
                <a:ea typeface="微软雅黑" panose="020B0503020204020204" pitchFamily="34" charset="-122"/>
              </a:rPr>
              <a:t>于外层优先级</a:t>
            </a:r>
            <a:endParaRPr kumimoji="1" lang="en-US" altLang="zh-CN" dirty="0">
              <a:latin typeface="微软雅黑" panose="020B0503020204020204" pitchFamily="34" charset="-122"/>
              <a:ea typeface="微软雅黑" panose="020B0503020204020204" pitchFamily="34" charset="-122"/>
            </a:endParaRPr>
          </a:p>
          <a:p>
            <a:pPr>
              <a:lnSpc>
                <a:spcPct val="150000"/>
              </a:lnSpc>
            </a:pPr>
            <a:r>
              <a:rPr kumimoji="1" lang="en-US" altLang="zh-CN" dirty="0">
                <a:latin typeface="微软雅黑" panose="020B0503020204020204" pitchFamily="34" charset="-122"/>
                <a:ea typeface="微软雅黑" panose="020B0503020204020204" pitchFamily="34" charset="-122"/>
              </a:rPr>
              <a:t>4</a:t>
            </a:r>
            <a:r>
              <a:rPr kumimoji="1" lang="zh-CN" altLang="en-US" dirty="0">
                <a:latin typeface="微软雅黑" panose="020B0503020204020204" pitchFamily="34" charset="-122"/>
                <a:ea typeface="微软雅黑" panose="020B0503020204020204" pitchFamily="34" charset="-122"/>
              </a:rPr>
              <a:t>、</a:t>
            </a:r>
            <a:r>
              <a:rPr kumimoji="1" lang="zh-CN" altLang="en-US" dirty="0">
                <a:solidFill>
                  <a:srgbClr val="0000FF"/>
                </a:solidFill>
                <a:latin typeface="微软雅黑" panose="020B0503020204020204" pitchFamily="34" charset="-122"/>
                <a:ea typeface="微软雅黑" panose="020B0503020204020204" pitchFamily="34" charset="-122"/>
              </a:rPr>
              <a:t>运算符</a:t>
            </a:r>
            <a:r>
              <a:rPr kumimoji="1" lang="zh-CN" altLang="en-US" dirty="0">
                <a:latin typeface="微软雅黑" panose="020B0503020204020204" pitchFamily="34" charset="-122"/>
                <a:ea typeface="微软雅黑" panose="020B0503020204020204" pitchFamily="34" charset="-122"/>
              </a:rPr>
              <a:t>和</a:t>
            </a:r>
            <a:r>
              <a:rPr kumimoji="1" lang="zh-CN" altLang="en-US" dirty="0">
                <a:solidFill>
                  <a:srgbClr val="0000FF"/>
                </a:solidFill>
                <a:latin typeface="微软雅黑" panose="020B0503020204020204" pitchFamily="34" charset="-122"/>
                <a:ea typeface="微软雅黑" panose="020B0503020204020204" pitchFamily="34" charset="-122"/>
              </a:rPr>
              <a:t>算子</a:t>
            </a:r>
            <a:r>
              <a:rPr kumimoji="1" lang="zh-CN" altLang="en-US" dirty="0">
                <a:latin typeface="微软雅黑" panose="020B0503020204020204" pitchFamily="34" charset="-122"/>
                <a:ea typeface="微软雅黑" panose="020B0503020204020204" pitchFamily="34" charset="-122"/>
              </a:rPr>
              <a:t>的</a:t>
            </a:r>
            <a:r>
              <a:rPr kumimoji="1" lang="zh-CN" altLang="en-US" dirty="0">
                <a:solidFill>
                  <a:srgbClr val="0000FF"/>
                </a:solidFill>
                <a:latin typeface="微软雅黑" panose="020B0503020204020204" pitchFamily="34" charset="-122"/>
                <a:ea typeface="微软雅黑" panose="020B0503020204020204" pitchFamily="34" charset="-122"/>
              </a:rPr>
              <a:t>组合</a:t>
            </a:r>
            <a:r>
              <a:rPr kumimoji="1" lang="zh-CN" altLang="en-US" dirty="0">
                <a:latin typeface="微软雅黑" panose="020B0503020204020204" pitchFamily="34" charset="-122"/>
                <a:ea typeface="微软雅黑" panose="020B0503020204020204" pitchFamily="34" charset="-122"/>
              </a:rPr>
              <a:t>称为</a:t>
            </a:r>
            <a:r>
              <a:rPr kumimoji="1" lang="zh-CN" altLang="en-US" dirty="0">
                <a:solidFill>
                  <a:srgbClr val="0000FF"/>
                </a:solidFill>
                <a:latin typeface="微软雅黑" panose="020B0503020204020204" pitchFamily="34" charset="-122"/>
                <a:ea typeface="微软雅黑" panose="020B0503020204020204" pitchFamily="34" charset="-122"/>
              </a:rPr>
              <a:t>表达式</a:t>
            </a:r>
            <a:r>
              <a:rPr kumimoji="1" lang="zh-CN" altLang="en-US" dirty="0">
                <a:latin typeface="微软雅黑" panose="020B0503020204020204" pitchFamily="34" charset="-122"/>
                <a:ea typeface="微软雅黑" panose="020B0503020204020204" pitchFamily="34" charset="-122"/>
              </a:rPr>
              <a:t>，表达式可以</a:t>
            </a:r>
            <a:r>
              <a:rPr kumimoji="1" lang="zh-CN" altLang="en-US" dirty="0">
                <a:solidFill>
                  <a:srgbClr val="C00000"/>
                </a:solidFill>
                <a:latin typeface="微软雅黑" panose="020B0503020204020204" pitchFamily="34" charset="-122"/>
                <a:ea typeface="微软雅黑" panose="020B0503020204020204" pitchFamily="34" charset="-122"/>
              </a:rPr>
              <a:t>嵌套</a:t>
            </a:r>
            <a:r>
              <a:rPr kumimoji="1" lang="zh-CN" altLang="en-US"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读作 </a:t>
            </a:r>
            <a:r>
              <a:rPr kumimoji="1" lang="zh-CN" altLang="en-US" b="1" i="1" u="sng" dirty="0">
                <a:solidFill>
                  <a:srgbClr val="0000FF"/>
                </a:solidFill>
                <a:latin typeface="微软雅黑" panose="020B0503020204020204" pitchFamily="34" charset="-122"/>
                <a:ea typeface="微软雅黑" panose="020B0503020204020204" pitchFamily="34" charset="-122"/>
              </a:rPr>
              <a:t>最低优先级</a:t>
            </a:r>
            <a:r>
              <a:rPr kumimoji="1" lang="zh-CN" altLang="en-US" b="1" i="1" dirty="0">
                <a:solidFill>
                  <a:srgbClr val="0000FF"/>
                </a:solidFill>
                <a:latin typeface="微软雅黑" panose="020B0503020204020204" pitchFamily="34" charset="-122"/>
                <a:ea typeface="微软雅黑" panose="020B0503020204020204" pitchFamily="34" charset="-122"/>
              </a:rPr>
              <a:t> </a:t>
            </a:r>
            <a:r>
              <a:rPr kumimoji="1" lang="zh-CN" altLang="en-US" b="1" dirty="0">
                <a:solidFill>
                  <a:srgbClr val="C00000"/>
                </a:solidFill>
                <a:latin typeface="微软雅黑" panose="020B0503020204020204" pitchFamily="34" charset="-122"/>
                <a:ea typeface="微软雅黑" panose="020B0503020204020204" pitchFamily="34" charset="-122"/>
              </a:rPr>
              <a:t>表达式</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赋值运算符与算子构成的式子称为赋值表达式，形式如下</a:t>
            </a:r>
            <a:r>
              <a:rPr lang="en-US" altLang="zh-CN" dirty="0"/>
              <a:t>:</a:t>
            </a:r>
            <a:endParaRPr lang="en-US" altLang="zh-CN" dirty="0"/>
          </a:p>
        </p:txBody>
      </p:sp>
      <p:sp>
        <p:nvSpPr>
          <p:cNvPr id="66563" name="Rectangle 2"/>
          <p:cNvSpPr>
            <a:spLocks noGrp="1" noChangeArrowheads="1"/>
          </p:cNvSpPr>
          <p:nvPr>
            <p:ph type="title"/>
          </p:nvPr>
        </p:nvSpPr>
        <p:spPr/>
        <p:txBody>
          <a:bodyPr>
            <a:normAutofit/>
          </a:bodyPr>
          <a:lstStyle/>
          <a:p>
            <a:r>
              <a:rPr lang="en-US" altLang="zh-CN" dirty="0">
                <a:solidFill>
                  <a:prstClr val="white"/>
                </a:solidFill>
              </a:rPr>
              <a:t>1.3</a:t>
            </a:r>
            <a:r>
              <a:rPr lang="zh-CN" altLang="en-US" dirty="0">
                <a:solidFill>
                  <a:prstClr val="white"/>
                </a:solidFill>
              </a:rPr>
              <a:t> </a:t>
            </a:r>
            <a:r>
              <a:rPr lang="zh-CN" altLang="en-US" dirty="0"/>
              <a:t>赋值运算符和赋值表达式</a:t>
            </a:r>
            <a:endParaRPr lang="zh-CN" altLang="en-US" dirty="0"/>
          </a:p>
        </p:txBody>
      </p:sp>
      <p:sp>
        <p:nvSpPr>
          <p:cNvPr id="665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CE9A317D-F4F8-405F-8A4E-F7F53278C1EE}" type="slidenum">
              <a:rPr lang="en-US" altLang="zh-CN" sz="1200" b="0"/>
            </a:fld>
            <a:endParaRPr lang="en-US" altLang="zh-CN" sz="1200" b="0"/>
          </a:p>
        </p:txBody>
      </p:sp>
      <p:sp>
        <p:nvSpPr>
          <p:cNvPr id="12" name="Rectangle 4"/>
          <p:cNvSpPr>
            <a:spLocks noChangeArrowheads="1"/>
          </p:cNvSpPr>
          <p:nvPr/>
        </p:nvSpPr>
        <p:spPr bwMode="auto">
          <a:xfrm>
            <a:off x="377371" y="2428578"/>
            <a:ext cx="8497888" cy="2120902"/>
          </a:xfrm>
          <a:prstGeom prst="rect">
            <a:avLst/>
          </a:prstGeom>
        </p:spPr>
        <p:txBody>
          <a:bodyPr wrap="square">
            <a:spAutoFit/>
          </a:bodyPr>
          <a:lstStyle/>
          <a:p>
            <a:pPr>
              <a:lnSpc>
                <a:spcPct val="150000"/>
              </a:lnSpc>
            </a:pPr>
            <a:r>
              <a:rPr lang="zh-CN" altLang="en-US" b="1" dirty="0">
                <a:solidFill>
                  <a:srgbClr val="C00000"/>
                </a:solidFill>
                <a:latin typeface="+mj-lt"/>
                <a:ea typeface="微软雅黑" panose="020B0503020204020204" pitchFamily="34" charset="-122"/>
              </a:rPr>
              <a:t>说明： </a:t>
            </a:r>
            <a:endParaRPr lang="zh-CN" altLang="en-US" b="1" dirty="0">
              <a:solidFill>
                <a:srgbClr val="C00000"/>
              </a:solidFill>
              <a:latin typeface="+mj-lt"/>
              <a:ea typeface="微软雅黑" panose="020B0503020204020204" pitchFamily="34" charset="-122"/>
            </a:endParaRP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 </a:t>
            </a:r>
            <a:r>
              <a:rPr lang="en-US" altLang="zh-CN" dirty="0">
                <a:ea typeface="微软雅黑" panose="020B0503020204020204" pitchFamily="34" charset="-122"/>
              </a:rPr>
              <a:t>C</a:t>
            </a:r>
            <a:r>
              <a:rPr lang="zh-CN" altLang="en-US" dirty="0">
                <a:ea typeface="微软雅黑" panose="020B0503020204020204" pitchFamily="34" charset="-122"/>
              </a:rPr>
              <a:t>语言中只有</a:t>
            </a:r>
            <a:r>
              <a:rPr lang="zh-CN" altLang="en-US" b="1" dirty="0">
                <a:solidFill>
                  <a:srgbClr val="C00000"/>
                </a:solidFill>
                <a:ea typeface="微软雅黑" panose="020B0503020204020204" pitchFamily="34" charset="-122"/>
              </a:rPr>
              <a:t>变量、下标运算（</a:t>
            </a:r>
            <a:r>
              <a:rPr lang="en-US" altLang="zh-CN" b="1" dirty="0">
                <a:solidFill>
                  <a:srgbClr val="C00000"/>
                </a:solidFill>
                <a:ea typeface="微软雅黑" panose="020B0503020204020204" pitchFamily="34" charset="-122"/>
              </a:rPr>
              <a:t>[ ]</a:t>
            </a:r>
            <a:r>
              <a:rPr lang="zh-CN" altLang="en-US" b="1" dirty="0">
                <a:solidFill>
                  <a:srgbClr val="C00000"/>
                </a:solidFill>
                <a:ea typeface="微软雅黑" panose="020B0503020204020204" pitchFamily="34" charset="-122"/>
              </a:rPr>
              <a:t>）和间接引用运算（*）才能作为左值</a:t>
            </a:r>
            <a:r>
              <a:rPr lang="zh-CN" altLang="en-US" dirty="0">
                <a:ea typeface="微软雅黑" panose="020B0503020204020204" pitchFamily="34" charset="-122"/>
              </a:rPr>
              <a:t>，下标运算和间接引用运算将后面章节会讲，暂时我们可以将左值简单理解为变量。</a:t>
            </a:r>
            <a:endParaRPr lang="en-US" altLang="zh-CN" sz="1600" dirty="0">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ea typeface="微软雅黑" panose="020B0503020204020204" pitchFamily="34" charset="-122"/>
              </a:rPr>
              <a:t>常量、</a:t>
            </a:r>
            <a:r>
              <a:rPr lang="en-US" altLang="zh-CN" dirty="0" err="1">
                <a:ea typeface="微软雅黑" panose="020B0503020204020204" pitchFamily="34" charset="-122"/>
              </a:rPr>
              <a:t>const</a:t>
            </a:r>
            <a:r>
              <a:rPr lang="en-US" altLang="zh-CN" dirty="0">
                <a:ea typeface="微软雅黑" panose="020B0503020204020204" pitchFamily="34" charset="-122"/>
              </a:rPr>
              <a:t> </a:t>
            </a:r>
            <a:r>
              <a:rPr lang="zh-CN" altLang="en-US" dirty="0">
                <a:ea typeface="微软雅黑" panose="020B0503020204020204" pitchFamily="34" charset="-122"/>
              </a:rPr>
              <a:t>变量、表达式、函数调用均不能作为左值，而右值可以是常量、变量、函数调用或表达式。</a:t>
            </a:r>
            <a:endParaRPr lang="zh-CN" altLang="en-US" dirty="0">
              <a:latin typeface="微软雅黑" panose="020B0503020204020204" pitchFamily="34" charset="-122"/>
              <a:ea typeface="微软雅黑" panose="020B0503020204020204" pitchFamily="34" charset="-122"/>
            </a:endParaRPr>
          </a:p>
        </p:txBody>
      </p:sp>
      <p:sp>
        <p:nvSpPr>
          <p:cNvPr id="9" name="Rectangle 8"/>
          <p:cNvSpPr/>
          <p:nvPr/>
        </p:nvSpPr>
        <p:spPr>
          <a:xfrm>
            <a:off x="1842247" y="1938733"/>
            <a:ext cx="4572000" cy="430887"/>
          </a:xfrm>
          <a:prstGeom prst="rect">
            <a:avLst/>
          </a:prstGeom>
        </p:spPr>
        <p:txBody>
          <a:bodyPr>
            <a:spAutoFit/>
          </a:bodyPr>
          <a:lstStyle/>
          <a:p>
            <a:pPr lvl="0" algn="ctr">
              <a:lnSpc>
                <a:spcPct val="110000"/>
              </a:lnSpc>
              <a:spcBef>
                <a:spcPts val="1000"/>
              </a:spcBef>
              <a:buClr>
                <a:prstClr val="black"/>
              </a:buClr>
            </a:pPr>
            <a:r>
              <a:rPr lang="en-US" altLang="zh-CN" sz="2000" b="1" dirty="0">
                <a:solidFill>
                  <a:srgbClr val="C00000"/>
                </a:solidFill>
                <a:latin typeface="微软雅黑" panose="020B0503020204020204" pitchFamily="34" charset="-122"/>
                <a:ea typeface="微软雅黑" panose="020B0503020204020204" pitchFamily="34" charset="-122"/>
              </a:rPr>
              <a:t>&lt;</a:t>
            </a:r>
            <a:r>
              <a:rPr lang="zh-CN" altLang="en-US" sz="2000" b="1" dirty="0">
                <a:solidFill>
                  <a:srgbClr val="C00000"/>
                </a:solidFill>
                <a:latin typeface="微软雅黑" panose="020B0503020204020204" pitchFamily="34" charset="-122"/>
                <a:ea typeface="微软雅黑" panose="020B0503020204020204" pitchFamily="34" charset="-122"/>
              </a:rPr>
              <a:t>左值</a:t>
            </a:r>
            <a:r>
              <a:rPr lang="en-US" altLang="zh-CN" sz="2000" b="1" dirty="0">
                <a:solidFill>
                  <a:srgbClr val="C00000"/>
                </a:solidFill>
                <a:latin typeface="微软雅黑" panose="020B0503020204020204" pitchFamily="34" charset="-122"/>
                <a:ea typeface="微软雅黑" panose="020B0503020204020204" pitchFamily="34" charset="-122"/>
              </a:rPr>
              <a:t>&gt;&lt;</a:t>
            </a:r>
            <a:r>
              <a:rPr lang="zh-CN" altLang="en-US" sz="2000" b="1" dirty="0">
                <a:solidFill>
                  <a:srgbClr val="C00000"/>
                </a:solidFill>
                <a:latin typeface="微软雅黑" panose="020B0503020204020204" pitchFamily="34" charset="-122"/>
                <a:ea typeface="微软雅黑" panose="020B0503020204020204" pitchFamily="34" charset="-122"/>
              </a:rPr>
              <a:t>赋值运算符</a:t>
            </a:r>
            <a:r>
              <a:rPr lang="en-US" altLang="zh-CN" sz="2000" b="1" dirty="0">
                <a:solidFill>
                  <a:srgbClr val="C00000"/>
                </a:solidFill>
                <a:latin typeface="微软雅黑" panose="020B0503020204020204" pitchFamily="34" charset="-122"/>
                <a:ea typeface="微软雅黑" panose="020B0503020204020204" pitchFamily="34" charset="-122"/>
              </a:rPr>
              <a:t>&gt;&lt;</a:t>
            </a:r>
            <a:r>
              <a:rPr lang="zh-CN" altLang="en-US" sz="2000" b="1" dirty="0">
                <a:solidFill>
                  <a:srgbClr val="C00000"/>
                </a:solidFill>
                <a:latin typeface="微软雅黑" panose="020B0503020204020204" pitchFamily="34" charset="-122"/>
                <a:ea typeface="微软雅黑" panose="020B0503020204020204" pitchFamily="34" charset="-122"/>
              </a:rPr>
              <a:t>右值</a:t>
            </a:r>
            <a:r>
              <a:rPr lang="en-US" altLang="zh-CN" sz="2000" b="1" dirty="0">
                <a:solidFill>
                  <a:srgbClr val="C00000"/>
                </a:solidFill>
                <a:latin typeface="微软雅黑" panose="020B0503020204020204" pitchFamily="34" charset="-122"/>
                <a:ea typeface="微软雅黑" panose="020B0503020204020204" pitchFamily="34" charset="-122"/>
              </a:rPr>
              <a:t>&gt; </a:t>
            </a:r>
            <a:endParaRPr lang="en-US" altLang="zh-CN" sz="2000" b="1" dirty="0">
              <a:solidFill>
                <a:srgbClr val="C00000"/>
              </a:solidFill>
              <a:latin typeface="微软雅黑" panose="020B0503020204020204" pitchFamily="34" charset="-122"/>
              <a:ea typeface="微软雅黑" panose="020B0503020204020204" pitchFamily="34" charset="-122"/>
            </a:endParaRPr>
          </a:p>
        </p:txBody>
      </p:sp>
      <p:sp>
        <p:nvSpPr>
          <p:cNvPr id="10" name="AutoShape 7"/>
          <p:cNvSpPr>
            <a:spLocks noChangeArrowheads="1"/>
          </p:cNvSpPr>
          <p:nvPr/>
        </p:nvSpPr>
        <p:spPr bwMode="auto">
          <a:xfrm>
            <a:off x="6209481" y="2130653"/>
            <a:ext cx="2618719" cy="605054"/>
          </a:xfrm>
          <a:prstGeom prst="wedgeEllipseCallout">
            <a:avLst>
              <a:gd name="adj1" fmla="val 6356"/>
              <a:gd name="adj2" fmla="val 79419"/>
            </a:avLst>
          </a:prstGeom>
          <a:solidFill>
            <a:schemeClr val="bg1"/>
          </a:solidFill>
          <a:ln w="12700">
            <a:solidFill>
              <a:schemeClr val="tx1"/>
            </a:solidFill>
            <a:miter lim="800000"/>
          </a:ln>
        </p:spPr>
        <p:txBody>
          <a:bodyPr anchor="ct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b="0" dirty="0">
                <a:latin typeface="微软雅黑" panose="020B0503020204020204" pitchFamily="34" charset="-122"/>
                <a:ea typeface="微软雅黑" panose="020B0503020204020204" pitchFamily="34" charset="-122"/>
              </a:rPr>
              <a:t>可改变存储内容的数据存储区</a:t>
            </a:r>
            <a:endParaRPr lang="en-US" altLang="zh-CN" sz="1600" b="0" dirty="0">
              <a:latin typeface="微软雅黑" panose="020B0503020204020204" pitchFamily="34" charset="-122"/>
              <a:ea typeface="微软雅黑" panose="020B0503020204020204" pitchFamily="34" charset="-122"/>
            </a:endParaRPr>
          </a:p>
        </p:txBody>
      </p:sp>
      <p:sp>
        <p:nvSpPr>
          <p:cNvPr id="5" name="Date Placeholder 4"/>
          <p:cNvSpPr>
            <a:spLocks noGrp="1"/>
          </p:cNvSpPr>
          <p:nvPr>
            <p:ph type="dt" sz="half" idx="10"/>
          </p:nvPr>
        </p:nvSpPr>
        <p:spPr/>
        <p:txBody>
          <a:bodyPr/>
          <a:lstStyle/>
          <a:p>
            <a:fld id="{E44E2083-9547-4362-B672-777107EED9FE}"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13" name="Rectangle 6"/>
          <p:cNvSpPr/>
          <p:nvPr/>
        </p:nvSpPr>
        <p:spPr>
          <a:xfrm>
            <a:off x="95940" y="4419704"/>
            <a:ext cx="8966632" cy="2031325"/>
          </a:xfrm>
          <a:prstGeom prst="rect">
            <a:avLst/>
          </a:prstGeom>
        </p:spPr>
        <p:txBody>
          <a:bodyPr wrap="square">
            <a:spAutoFit/>
          </a:bodyPr>
          <a:lstStyle/>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Num1 = </a:t>
            </a:r>
            <a:r>
              <a:rPr lang="en-US" altLang="zh-CN" dirty="0">
                <a:solidFill>
                  <a:srgbClr val="1C00CF"/>
                </a:solidFill>
                <a:latin typeface="Menlo" panose="020B0609030804020204" pitchFamily="49" charset="0"/>
              </a:rPr>
              <a:t>95l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Num2 = </a:t>
            </a:r>
            <a:r>
              <a:rPr lang="en-US" altLang="zh-CN" dirty="0">
                <a:solidFill>
                  <a:srgbClr val="1C00CF"/>
                </a:solidFill>
                <a:latin typeface="Menlo" panose="020B0609030804020204" pitchFamily="49" charset="0"/>
              </a:rPr>
              <a:t>6l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Num3 = </a:t>
            </a:r>
            <a:r>
              <a:rPr lang="en-US" altLang="zh-CN" dirty="0">
                <a:solidFill>
                  <a:srgbClr val="1C00CF"/>
                </a:solidFill>
                <a:latin typeface="Menlo" panose="020B0609030804020204" pitchFamily="49" charset="0"/>
              </a:rPr>
              <a:t>101l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const</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NUM4 = </a:t>
            </a:r>
            <a:r>
              <a:rPr lang="en-US" altLang="zh-CN" dirty="0">
                <a:solidFill>
                  <a:srgbClr val="1C00CF"/>
                </a:solidFill>
                <a:latin typeface="Menlo" panose="020B0609030804020204" pitchFamily="49" charset="0"/>
              </a:rPr>
              <a:t>6l</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此处不是赋值，而是初始化，</a:t>
            </a:r>
            <a:r>
              <a:rPr lang="en-US" altLang="zh-CN" dirty="0">
                <a:solidFill>
                  <a:srgbClr val="007400"/>
                </a:solidFill>
                <a:latin typeface="Menlo" panose="020B0609030804020204" pitchFamily="49" charset="0"/>
              </a:rPr>
              <a:t>ok</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Num3 - Num2 = Num1;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错误，数学意义的等于，应是</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运算符</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5l</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 Num3 - Num2;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NUM4 = Num2 - Num1 * Num3;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a:t>
            </a:r>
            <a:endParaRPr lang="zh-CN" altLang="en-US" dirty="0">
              <a:solidFill>
                <a:srgbClr val="000000"/>
              </a:solidFill>
              <a:latin typeface="Menlo" panose="020B060903080402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203650"/>
            <a:ext cx="8403771" cy="4973314"/>
          </a:xfrm>
        </p:spPr>
        <p:txBody>
          <a:bodyPr>
            <a:normAutofit/>
          </a:bodyPr>
          <a:lstStyle/>
          <a:p>
            <a:r>
              <a:rPr lang="zh-CN" altLang="en-US" dirty="0"/>
              <a:t>对赋值表达式求解的过程</a:t>
            </a:r>
            <a:endParaRPr lang="en-US" altLang="zh-CN" dirty="0"/>
          </a:p>
          <a:p>
            <a:pPr marL="457200" lvl="1" indent="0">
              <a:buNone/>
            </a:pPr>
            <a:r>
              <a:rPr lang="zh-CN" altLang="en-US" dirty="0"/>
              <a:t>①求赋值运算符右侧的“表达式”的值</a:t>
            </a:r>
            <a:r>
              <a:rPr lang="en-US" altLang="zh-CN" dirty="0"/>
              <a:t>;</a:t>
            </a:r>
            <a:endParaRPr lang="en-US" altLang="zh-CN" dirty="0"/>
          </a:p>
          <a:p>
            <a:pPr marL="457200" lvl="1" indent="0">
              <a:buNone/>
            </a:pPr>
            <a:r>
              <a:rPr lang="en-US" altLang="zh-CN" dirty="0"/>
              <a:t>②</a:t>
            </a:r>
            <a:r>
              <a:rPr lang="zh-CN" altLang="en-US" dirty="0"/>
              <a:t>赋给赋值运算符左侧的变量。</a:t>
            </a:r>
            <a:endParaRPr lang="en-US" altLang="zh-CN" dirty="0"/>
          </a:p>
          <a:p>
            <a:pPr marL="457200" lvl="1" indent="0">
              <a:buNone/>
            </a:pPr>
            <a:endParaRPr lang="zh-CN" altLang="en-US" dirty="0"/>
          </a:p>
          <a:p>
            <a:r>
              <a:rPr lang="zh-CN" altLang="en-US" dirty="0"/>
              <a:t>赋值表达式的值</a:t>
            </a:r>
            <a:endParaRPr lang="en-US" altLang="zh-CN" dirty="0"/>
          </a:p>
          <a:p>
            <a:pPr lvl="1"/>
            <a:r>
              <a:rPr lang="zh-CN" altLang="en-US" dirty="0"/>
              <a:t>赋值表达式除完成赋值功能外，它本身也可以当作一个普通的表达式项参与运算</a:t>
            </a:r>
            <a:endParaRPr lang="en-US" altLang="zh-CN" dirty="0"/>
          </a:p>
          <a:p>
            <a:pPr lvl="1"/>
            <a:r>
              <a:rPr lang="zh-CN" altLang="en-US" dirty="0"/>
              <a:t>例如</a:t>
            </a:r>
            <a:r>
              <a:rPr lang="en-US" altLang="zh-CN" dirty="0"/>
              <a:t>: </a:t>
            </a:r>
            <a:r>
              <a:rPr lang="zh-CN" altLang="en-US" dirty="0"/>
              <a:t>赋值</a:t>
            </a:r>
            <a:r>
              <a:rPr lang="zh-CN" altLang="en-US" b="1" dirty="0">
                <a:solidFill>
                  <a:srgbClr val="C00000"/>
                </a:solidFill>
              </a:rPr>
              <a:t>表达式“ａ </a:t>
            </a:r>
            <a:r>
              <a:rPr lang="en-US" altLang="zh-CN" b="1" dirty="0">
                <a:solidFill>
                  <a:srgbClr val="C00000"/>
                </a:solidFill>
              </a:rPr>
              <a:t>=</a:t>
            </a:r>
            <a:r>
              <a:rPr lang="zh-CN" altLang="en-US" b="1" dirty="0">
                <a:solidFill>
                  <a:srgbClr val="C00000"/>
                </a:solidFill>
              </a:rPr>
              <a:t> </a:t>
            </a:r>
            <a:r>
              <a:rPr lang="en-US" altLang="zh-CN" b="1" dirty="0">
                <a:solidFill>
                  <a:srgbClr val="C00000"/>
                </a:solidFill>
              </a:rPr>
              <a:t>3</a:t>
            </a:r>
            <a:r>
              <a:rPr lang="zh-CN" altLang="en-US" b="1" dirty="0">
                <a:solidFill>
                  <a:srgbClr val="C00000"/>
                </a:solidFill>
              </a:rPr>
              <a:t> </a:t>
            </a:r>
            <a:r>
              <a:rPr lang="en-US" altLang="zh-CN" b="1" dirty="0">
                <a:solidFill>
                  <a:srgbClr val="C00000"/>
                </a:solidFill>
              </a:rPr>
              <a:t>*</a:t>
            </a:r>
            <a:r>
              <a:rPr lang="zh-CN" altLang="en-US" b="1" dirty="0">
                <a:solidFill>
                  <a:srgbClr val="C00000"/>
                </a:solidFill>
              </a:rPr>
              <a:t> </a:t>
            </a:r>
            <a:r>
              <a:rPr lang="en-US" altLang="zh-CN" b="1" dirty="0">
                <a:solidFill>
                  <a:srgbClr val="C00000"/>
                </a:solidFill>
              </a:rPr>
              <a:t>5”</a:t>
            </a:r>
            <a:r>
              <a:rPr lang="zh-CN" altLang="en-US" b="1" dirty="0">
                <a:solidFill>
                  <a:srgbClr val="C00000"/>
                </a:solidFill>
              </a:rPr>
              <a:t>的值为</a:t>
            </a:r>
            <a:r>
              <a:rPr lang="en-US" altLang="zh-CN" b="1" dirty="0">
                <a:solidFill>
                  <a:srgbClr val="C00000"/>
                </a:solidFill>
              </a:rPr>
              <a:t>15</a:t>
            </a:r>
            <a:r>
              <a:rPr lang="zh-CN" altLang="en-US" dirty="0"/>
              <a:t>，执行表达式后，变量</a:t>
            </a:r>
            <a:r>
              <a:rPr lang="en-US" altLang="zh-CN" dirty="0"/>
              <a:t>a</a:t>
            </a:r>
            <a:r>
              <a:rPr lang="zh-CN" altLang="en-US" dirty="0"/>
              <a:t>的值也是</a:t>
            </a:r>
            <a:r>
              <a:rPr lang="en-US" altLang="zh-CN" dirty="0"/>
              <a:t>15</a:t>
            </a:r>
            <a:r>
              <a:rPr lang="zh-CN" altLang="en-US" dirty="0"/>
              <a:t>。</a:t>
            </a:r>
            <a:endParaRPr lang="en-US" altLang="zh-CN" dirty="0"/>
          </a:p>
          <a:p>
            <a:pPr lvl="1"/>
            <a:r>
              <a:rPr lang="zh-CN" altLang="en-US" dirty="0"/>
              <a:t>赋值表达式中的“表达式”，又可以是一个赋值表达式。例如</a:t>
            </a:r>
            <a:r>
              <a:rPr lang="en-US" altLang="zh-CN" dirty="0"/>
              <a:t>: </a:t>
            </a:r>
            <a:endParaRPr lang="en-US" altLang="zh-CN" dirty="0"/>
          </a:p>
          <a:p>
            <a:pPr marL="457200" lvl="1" indent="0">
              <a:buNone/>
            </a:pPr>
            <a:r>
              <a:rPr lang="zh-CN" altLang="en-US" dirty="0"/>
              <a:t>      </a:t>
            </a:r>
            <a:r>
              <a:rPr lang="en-US" altLang="zh-CN" dirty="0"/>
              <a:t>a</a:t>
            </a:r>
            <a:r>
              <a:rPr lang="zh-CN" altLang="en-US" dirty="0"/>
              <a:t> </a:t>
            </a:r>
            <a:r>
              <a:rPr lang="en-US" altLang="zh-CN" dirty="0"/>
              <a:t>=</a:t>
            </a:r>
            <a:r>
              <a:rPr lang="zh-CN" altLang="en-US" dirty="0"/>
              <a:t> </a:t>
            </a:r>
            <a:r>
              <a:rPr lang="en-US" altLang="zh-CN" dirty="0"/>
              <a:t>(b</a:t>
            </a:r>
            <a:r>
              <a:rPr lang="zh-CN" altLang="en-US" dirty="0"/>
              <a:t> </a:t>
            </a:r>
            <a:r>
              <a:rPr lang="en-US" altLang="zh-CN" dirty="0"/>
              <a:t>=</a:t>
            </a:r>
            <a:r>
              <a:rPr lang="zh-CN" altLang="en-US" dirty="0"/>
              <a:t> </a:t>
            </a:r>
            <a:r>
              <a:rPr lang="en-US" altLang="zh-CN" dirty="0"/>
              <a:t>5)</a:t>
            </a:r>
            <a:r>
              <a:rPr lang="zh-CN" altLang="en-US" dirty="0"/>
              <a:t>。</a:t>
            </a:r>
            <a:endParaRPr lang="zh-CN" altLang="en-US" dirty="0"/>
          </a:p>
        </p:txBody>
      </p:sp>
      <p:sp>
        <p:nvSpPr>
          <p:cNvPr id="3" name="Title 2"/>
          <p:cNvSpPr>
            <a:spLocks noGrp="1"/>
          </p:cNvSpPr>
          <p:nvPr>
            <p:ph type="title"/>
          </p:nvPr>
        </p:nvSpPr>
        <p:spPr/>
        <p:txBody>
          <a:bodyPr/>
          <a:lstStyle/>
          <a:p>
            <a:r>
              <a:rPr lang="en-US" altLang="zh-CN" dirty="0">
                <a:solidFill>
                  <a:prstClr val="white"/>
                </a:solidFill>
              </a:rPr>
              <a:t>1.3</a:t>
            </a:r>
            <a:r>
              <a:rPr lang="zh-CN" altLang="en-US" dirty="0">
                <a:solidFill>
                  <a:prstClr val="white"/>
                </a:solidFill>
              </a:rPr>
              <a:t> </a:t>
            </a:r>
            <a:r>
              <a:rPr lang="zh-CN" altLang="en-US" dirty="0"/>
              <a:t>赋值运算符和赋值表达式</a:t>
            </a:r>
            <a:r>
              <a:rPr lang="zh-CN" altLang="en-US" sz="2400" dirty="0">
                <a:solidFill>
                  <a:srgbClr val="FFFF00"/>
                </a:solidFill>
              </a:rPr>
              <a:t>：返回值</a:t>
            </a:r>
            <a:endParaRPr lang="zh-CN" altLang="en-US" dirty="0"/>
          </a:p>
        </p:txBody>
      </p:sp>
      <p:sp>
        <p:nvSpPr>
          <p:cNvPr id="4" name="Date Placeholder 3"/>
          <p:cNvSpPr>
            <a:spLocks noGrp="1"/>
          </p:cNvSpPr>
          <p:nvPr>
            <p:ph type="dt" sz="half" idx="10"/>
          </p:nvPr>
        </p:nvSpPr>
        <p:spPr/>
        <p:txBody>
          <a:bodyPr/>
          <a:lstStyle/>
          <a:p>
            <a:fld id="{84EBC4BE-A5CB-424C-852C-A3B06D06E55A}"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CE9A317D-F4F8-405F-8A4E-F7F53278C1EE}" type="slidenum">
              <a:rPr lang="en-US" altLang="zh-CN" sz="1200" b="0"/>
            </a:fld>
            <a:endParaRPr lang="en-US" altLang="zh-CN" sz="1200" b="0"/>
          </a:p>
        </p:txBody>
      </p:sp>
      <p:sp>
        <p:nvSpPr>
          <p:cNvPr id="66563" name="Rectangle 2"/>
          <p:cNvSpPr>
            <a:spLocks noGrp="1" noChangeArrowheads="1"/>
          </p:cNvSpPr>
          <p:nvPr>
            <p:ph type="title"/>
          </p:nvPr>
        </p:nvSpPr>
        <p:spPr/>
        <p:txBody>
          <a:bodyPr/>
          <a:lstStyle/>
          <a:p>
            <a:r>
              <a:rPr lang="en-US" altLang="zh-CN" dirty="0">
                <a:solidFill>
                  <a:prstClr val="white"/>
                </a:solidFill>
              </a:rPr>
              <a:t>1.3</a:t>
            </a:r>
            <a:r>
              <a:rPr lang="zh-CN" altLang="en-US" dirty="0">
                <a:solidFill>
                  <a:prstClr val="white"/>
                </a:solidFill>
              </a:rPr>
              <a:t> </a:t>
            </a:r>
            <a:r>
              <a:rPr lang="zh-CN" altLang="en-US" dirty="0"/>
              <a:t>赋值运算符和赋值表达式</a:t>
            </a:r>
            <a:r>
              <a:rPr lang="zh-CN" altLang="en-US" sz="2400" dirty="0">
                <a:solidFill>
                  <a:srgbClr val="FFFF00"/>
                </a:solidFill>
              </a:rPr>
              <a:t>：返回值</a:t>
            </a:r>
            <a:endParaRPr lang="zh-CN" altLang="en-US" sz="2400" dirty="0">
              <a:solidFill>
                <a:srgbClr val="FFFF00"/>
              </a:solidFill>
            </a:endParaRPr>
          </a:p>
        </p:txBody>
      </p:sp>
      <p:sp>
        <p:nvSpPr>
          <p:cNvPr id="2" name="Content Placeholder 1"/>
          <p:cNvSpPr>
            <a:spLocks noGrp="1"/>
          </p:cNvSpPr>
          <p:nvPr>
            <p:ph idx="1"/>
          </p:nvPr>
        </p:nvSpPr>
        <p:spPr/>
        <p:txBody>
          <a:bodyPr/>
          <a:lstStyle/>
          <a:p>
            <a:r>
              <a:rPr lang="zh-CN" altLang="en-US" dirty="0"/>
              <a:t>嵌入式赋值</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lvl="1"/>
            <a:endParaRPr lang="en-US" altLang="zh-CN" dirty="0"/>
          </a:p>
          <a:p>
            <a:pPr lvl="1"/>
            <a:endParaRPr lang="en-US" altLang="zh-CN" dirty="0"/>
          </a:p>
          <a:p>
            <a:pPr lvl="1"/>
            <a:endParaRPr lang="en-US" altLang="zh-CN" dirty="0"/>
          </a:p>
          <a:p>
            <a:pPr lvl="1"/>
            <a:endParaRPr lang="en-US" altLang="zh-CN" dirty="0"/>
          </a:p>
          <a:p>
            <a:endParaRPr lang="en-US" altLang="zh-CN" dirty="0"/>
          </a:p>
          <a:p>
            <a:endParaRPr lang="zh-CN" altLang="en-US" dirty="0"/>
          </a:p>
        </p:txBody>
      </p:sp>
      <p:sp>
        <p:nvSpPr>
          <p:cNvPr id="3" name="Rectangle 2"/>
          <p:cNvSpPr/>
          <p:nvPr/>
        </p:nvSpPr>
        <p:spPr>
          <a:xfrm>
            <a:off x="1032274" y="1901440"/>
            <a:ext cx="7093964" cy="1754326"/>
          </a:xfrm>
          <a:prstGeom prst="rect">
            <a:avLst/>
          </a:prstGeom>
        </p:spPr>
        <p:txBody>
          <a:bodyPr wrap="square">
            <a:spAutoFit/>
          </a:bodyPr>
          <a:lstStyle/>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a:t>
            </a:r>
            <a:r>
              <a:rPr lang="en-US" altLang="zh-CN" dirty="0">
                <a:solidFill>
                  <a:srgbClr val="000000"/>
                </a:solidFill>
                <a:latin typeface="Menlo" panose="020B0609030804020204" pitchFamily="49" charset="0"/>
              </a:rPr>
              <a:t>1</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Num2;</a:t>
            </a:r>
            <a:endParaRPr lang="en-US" altLang="zh-CN" dirty="0">
              <a:solidFill>
                <a:srgbClr val="000000"/>
              </a:solidFill>
              <a:latin typeface="Menlo" panose="020B0609030804020204" pitchFamily="49" charset="0"/>
            </a:endParaRPr>
          </a:p>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Num3;</a:t>
            </a:r>
            <a:endParaRPr lang="en-US" altLang="zh-CN" dirty="0">
              <a:solidFill>
                <a:srgbClr val="000000"/>
              </a:solidFill>
              <a:latin typeface="Menlo" panose="020B0609030804020204" pitchFamily="49" charset="0"/>
            </a:endParaRPr>
          </a:p>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Num4 = </a:t>
            </a:r>
            <a:r>
              <a:rPr lang="en-US" altLang="zh-CN" dirty="0">
                <a:solidFill>
                  <a:srgbClr val="1C00CF"/>
                </a:solidFill>
                <a:latin typeface="Menlo" panose="020B0609030804020204" pitchFamily="49" charset="0"/>
              </a:rPr>
              <a:t>25</a:t>
            </a:r>
            <a:r>
              <a:rPr lang="en-US" altLang="zh-CN" dirty="0">
                <a:solidFill>
                  <a:srgbClr val="1C00CF"/>
                </a:solidFill>
                <a:latin typeface="Menlo" panose="020B0609030804020204" pitchFamily="49" charset="0"/>
              </a:rPr>
              <a:t>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Num1</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(Num2 = </a:t>
            </a:r>
            <a:r>
              <a:rPr lang="en-US" altLang="zh-CN" dirty="0">
                <a:solidFill>
                  <a:srgbClr val="1C00CF"/>
                </a:solidFill>
                <a:latin typeface="Menlo" panose="020B0609030804020204" pitchFamily="49" charset="0"/>
              </a:rPr>
              <a:t>5</a:t>
            </a:r>
            <a:r>
              <a:rPr lang="en-US" altLang="zh-CN" dirty="0">
                <a:solidFill>
                  <a:srgbClr val="1C00CF"/>
                </a:solidFill>
                <a:latin typeface="Menlo" panose="020B0609030804020204" pitchFamily="49" charset="0"/>
              </a:rPr>
              <a:t>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Num3 = (Num1 = </a:t>
            </a:r>
            <a:r>
              <a:rPr lang="en-US" altLang="zh-CN" dirty="0">
                <a:solidFill>
                  <a:srgbClr val="1C00CF"/>
                </a:solidFill>
                <a:latin typeface="Menlo" panose="020B0609030804020204" pitchFamily="49" charset="0"/>
              </a:rPr>
              <a:t>12</a:t>
            </a:r>
            <a:r>
              <a:rPr lang="en-US" altLang="zh-CN" dirty="0">
                <a:solidFill>
                  <a:srgbClr val="1C00CF"/>
                </a:solidFill>
                <a:latin typeface="Menlo" panose="020B0609030804020204" pitchFamily="49" charset="0"/>
              </a:rPr>
              <a:t>l</a:t>
            </a:r>
            <a:r>
              <a:rPr lang="en-US" altLang="zh-CN" dirty="0">
                <a:solidFill>
                  <a:srgbClr val="000000"/>
                </a:solidFill>
                <a:latin typeface="Menlo" panose="020B0609030804020204" pitchFamily="49" charset="0"/>
              </a:rPr>
              <a:t>) % (Num2 = </a:t>
            </a:r>
            <a:r>
              <a:rPr lang="en-US" altLang="zh-CN" dirty="0">
                <a:solidFill>
                  <a:srgbClr val="1C00CF"/>
                </a:solidFill>
                <a:latin typeface="Menlo" panose="020B0609030804020204" pitchFamily="49" charset="0"/>
              </a:rPr>
              <a:t>5</a:t>
            </a:r>
            <a:r>
              <a:rPr lang="en-US" altLang="zh-CN" dirty="0">
                <a:solidFill>
                  <a:srgbClr val="1C00CF"/>
                </a:solidFill>
                <a:latin typeface="Menlo" panose="020B0609030804020204" pitchFamily="49" charset="0"/>
              </a:rPr>
              <a:t>l</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p:txBody>
      </p:sp>
      <p:sp>
        <p:nvSpPr>
          <p:cNvPr id="7" name="Rectangle 4"/>
          <p:cNvSpPr>
            <a:spLocks noChangeArrowheads="1"/>
          </p:cNvSpPr>
          <p:nvPr/>
        </p:nvSpPr>
        <p:spPr bwMode="auto">
          <a:xfrm>
            <a:off x="595146" y="3711804"/>
            <a:ext cx="7686291" cy="128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2800" b="1">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sz="2800" b="1">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sz="2800" b="1">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sz="2800" b="1">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sz="2800" b="1">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marL="0" lvl="0" indent="0" defTabSz="914400" eaLnBrk="1" hangingPunct="1">
              <a:lnSpc>
                <a:spcPct val="150000"/>
              </a:lnSpc>
            </a:pPr>
            <a:r>
              <a:rPr lang="zh-CN" altLang="en-US" sz="1900" dirty="0">
                <a:latin typeface="+mj-lt"/>
                <a:ea typeface="微软雅黑" panose="020B0503020204020204" pitchFamily="34" charset="-122"/>
              </a:rPr>
              <a:t>分析：</a:t>
            </a:r>
            <a:r>
              <a:rPr lang="zh-CN" altLang="en-US" sz="1700" b="0" dirty="0">
                <a:latin typeface="+mj-lt"/>
                <a:ea typeface="微软雅黑" panose="020B0503020204020204" pitchFamily="34" charset="-122"/>
              </a:rPr>
              <a:t>括弧内的“</a:t>
            </a:r>
            <a:r>
              <a:rPr lang="en-US" altLang="zh-CN" sz="1800" b="0" dirty="0">
                <a:solidFill>
                  <a:srgbClr val="000000"/>
                </a:solidFill>
                <a:latin typeface="Menlo" panose="020B0609030804020204" pitchFamily="49" charset="0"/>
              </a:rPr>
              <a:t>Num2 = </a:t>
            </a:r>
            <a:r>
              <a:rPr lang="en-US" altLang="zh-CN" sz="1800" b="0" dirty="0">
                <a:solidFill>
                  <a:srgbClr val="1C00CF"/>
                </a:solidFill>
                <a:latin typeface="Menlo" panose="020B0609030804020204" pitchFamily="49" charset="0"/>
              </a:rPr>
              <a:t>5</a:t>
            </a:r>
            <a:r>
              <a:rPr lang="en-US" altLang="zh-CN" sz="1800" b="0" dirty="0">
                <a:solidFill>
                  <a:srgbClr val="1C00CF"/>
                </a:solidFill>
                <a:latin typeface="Menlo" panose="020B0609030804020204" pitchFamily="49" charset="0"/>
              </a:rPr>
              <a:t>l</a:t>
            </a:r>
            <a:r>
              <a:rPr lang="en-US" altLang="zh-CN" sz="1700" b="0" dirty="0">
                <a:latin typeface="+mj-lt"/>
                <a:ea typeface="微软雅黑" panose="020B0503020204020204" pitchFamily="34" charset="-122"/>
              </a:rPr>
              <a:t>”</a:t>
            </a:r>
            <a:r>
              <a:rPr lang="zh-CN" altLang="en-US" sz="1700" b="0" dirty="0">
                <a:latin typeface="+mj-lt"/>
                <a:ea typeface="微软雅黑" panose="020B0503020204020204" pitchFamily="34" charset="-122"/>
              </a:rPr>
              <a:t>是一个赋值表达式，它的值等于</a:t>
            </a:r>
            <a:r>
              <a:rPr lang="en-US" altLang="zh-CN" sz="1700" b="0" dirty="0">
                <a:latin typeface="+mj-lt"/>
                <a:ea typeface="微软雅黑" panose="020B0503020204020204" pitchFamily="34" charset="-122"/>
              </a:rPr>
              <a:t>5</a:t>
            </a:r>
            <a:r>
              <a:rPr lang="zh-CN" altLang="en-US" sz="1700" b="0" dirty="0">
                <a:latin typeface="+mj-lt"/>
                <a:ea typeface="微软雅黑" panose="020B0503020204020204" pitchFamily="34" charset="-122"/>
              </a:rPr>
              <a:t>。执行表达式“</a:t>
            </a:r>
            <a:r>
              <a:rPr lang="en-US" altLang="zh-CN" sz="1800" b="0" dirty="0">
                <a:solidFill>
                  <a:srgbClr val="000000"/>
                </a:solidFill>
                <a:latin typeface="Menlo" panose="020B0609030804020204" pitchFamily="49" charset="0"/>
              </a:rPr>
              <a:t>Num1</a:t>
            </a:r>
            <a:r>
              <a:rPr lang="zh-CN" altLang="en-US" sz="1800" b="0" dirty="0">
                <a:solidFill>
                  <a:srgbClr val="000000"/>
                </a:solidFill>
                <a:latin typeface="Menlo" panose="020B0609030804020204" pitchFamily="49" charset="0"/>
              </a:rPr>
              <a:t> </a:t>
            </a:r>
            <a:r>
              <a:rPr lang="en-US" altLang="zh-CN" sz="1800" b="0" dirty="0">
                <a:solidFill>
                  <a:srgbClr val="000000"/>
                </a:solidFill>
                <a:latin typeface="Menlo" panose="020B0609030804020204" pitchFamily="49" charset="0"/>
              </a:rPr>
              <a:t>=</a:t>
            </a:r>
            <a:r>
              <a:rPr lang="zh-CN" altLang="en-US" sz="1800" b="0" dirty="0">
                <a:solidFill>
                  <a:srgbClr val="000000"/>
                </a:solidFill>
                <a:latin typeface="Menlo" panose="020B0609030804020204" pitchFamily="49" charset="0"/>
              </a:rPr>
              <a:t> </a:t>
            </a:r>
            <a:r>
              <a:rPr lang="en-US" altLang="zh-CN" sz="1800" b="0" dirty="0">
                <a:solidFill>
                  <a:srgbClr val="000000"/>
                </a:solidFill>
                <a:latin typeface="Menlo" panose="020B0609030804020204" pitchFamily="49" charset="0"/>
              </a:rPr>
              <a:t>(Num2 = </a:t>
            </a:r>
            <a:r>
              <a:rPr lang="en-US" altLang="zh-CN" sz="1800" b="0" dirty="0">
                <a:solidFill>
                  <a:srgbClr val="1C00CF"/>
                </a:solidFill>
                <a:latin typeface="Menlo" panose="020B0609030804020204" pitchFamily="49" charset="0"/>
              </a:rPr>
              <a:t>5</a:t>
            </a:r>
            <a:r>
              <a:rPr lang="en-US" altLang="zh-CN" sz="1800" b="0" dirty="0">
                <a:solidFill>
                  <a:srgbClr val="1C00CF"/>
                </a:solidFill>
                <a:latin typeface="Menlo" panose="020B0609030804020204" pitchFamily="49" charset="0"/>
              </a:rPr>
              <a:t>l</a:t>
            </a:r>
            <a:r>
              <a:rPr lang="en-US" altLang="zh-CN" sz="1800" b="0" dirty="0">
                <a:solidFill>
                  <a:srgbClr val="000000"/>
                </a:solidFill>
                <a:latin typeface="Menlo" panose="020B0609030804020204" pitchFamily="49" charset="0"/>
              </a:rPr>
              <a:t>)</a:t>
            </a:r>
            <a:r>
              <a:rPr lang="en-US" altLang="zh-CN" sz="1700" b="0" dirty="0">
                <a:ea typeface="微软雅黑" panose="020B0503020204020204" pitchFamily="34" charset="-122"/>
              </a:rPr>
              <a:t> ”</a:t>
            </a:r>
            <a:r>
              <a:rPr lang="zh-CN" altLang="en-US" sz="1700" b="0" dirty="0">
                <a:latin typeface="+mj-lt"/>
                <a:ea typeface="微软雅黑" panose="020B0503020204020204" pitchFamily="34" charset="-122"/>
              </a:rPr>
              <a:t>相当于执行“</a:t>
            </a:r>
            <a:r>
              <a:rPr lang="en-US" altLang="zh-CN" sz="1600" b="0" dirty="0">
                <a:solidFill>
                  <a:srgbClr val="000000"/>
                </a:solidFill>
                <a:latin typeface="Menlo" panose="020B0609030804020204" pitchFamily="49" charset="0"/>
              </a:rPr>
              <a:t>Num2 = </a:t>
            </a:r>
            <a:r>
              <a:rPr lang="en-US" altLang="zh-CN" sz="1600" b="0" dirty="0">
                <a:solidFill>
                  <a:srgbClr val="1C00CF"/>
                </a:solidFill>
                <a:latin typeface="Menlo" panose="020B0609030804020204" pitchFamily="49" charset="0"/>
              </a:rPr>
              <a:t>5</a:t>
            </a:r>
            <a:r>
              <a:rPr lang="en-US" altLang="zh-CN" sz="1600" b="0" dirty="0">
                <a:solidFill>
                  <a:srgbClr val="1C00CF"/>
                </a:solidFill>
                <a:latin typeface="Menlo" panose="020B0609030804020204" pitchFamily="49" charset="0"/>
              </a:rPr>
              <a:t>l</a:t>
            </a:r>
            <a:r>
              <a:rPr lang="en-US" altLang="zh-CN" sz="1700" b="0" dirty="0">
                <a:latin typeface="+mj-lt"/>
                <a:ea typeface="微软雅黑" panose="020B0503020204020204" pitchFamily="34" charset="-122"/>
              </a:rPr>
              <a:t>”</a:t>
            </a:r>
            <a:r>
              <a:rPr lang="zh-CN" altLang="en-US" sz="1700" b="0" dirty="0">
                <a:latin typeface="+mj-lt"/>
                <a:ea typeface="微软雅黑" panose="020B0503020204020204" pitchFamily="34" charset="-122"/>
              </a:rPr>
              <a:t>和“</a:t>
            </a:r>
            <a:r>
              <a:rPr lang="en-US" altLang="zh-CN" sz="1600" b="0" dirty="0">
                <a:solidFill>
                  <a:srgbClr val="000000"/>
                </a:solidFill>
                <a:latin typeface="Menlo" panose="020B0609030804020204" pitchFamily="49" charset="0"/>
              </a:rPr>
              <a:t>Num1</a:t>
            </a:r>
            <a:r>
              <a:rPr lang="zh-CN" altLang="en-US" sz="1600" b="0" dirty="0">
                <a:solidFill>
                  <a:srgbClr val="000000"/>
                </a:solidFill>
                <a:latin typeface="Menlo" panose="020B0609030804020204" pitchFamily="49" charset="0"/>
              </a:rPr>
              <a:t> </a:t>
            </a:r>
            <a:r>
              <a:rPr lang="en-US" altLang="zh-CN" sz="1600" b="0" dirty="0">
                <a:solidFill>
                  <a:srgbClr val="000000"/>
                </a:solidFill>
                <a:latin typeface="Menlo" panose="020B0609030804020204" pitchFamily="49" charset="0"/>
              </a:rPr>
              <a:t>=</a:t>
            </a:r>
            <a:r>
              <a:rPr lang="zh-CN" altLang="en-US" sz="1600" b="0" dirty="0">
                <a:solidFill>
                  <a:srgbClr val="000000"/>
                </a:solidFill>
                <a:latin typeface="Menlo" panose="020B0609030804020204" pitchFamily="49" charset="0"/>
              </a:rPr>
              <a:t> </a:t>
            </a:r>
            <a:r>
              <a:rPr lang="en-US" altLang="zh-CN" sz="1600" b="0" dirty="0">
                <a:solidFill>
                  <a:srgbClr val="C00000"/>
                </a:solidFill>
                <a:latin typeface="Menlo" panose="020B0609030804020204" pitchFamily="49" charset="0"/>
              </a:rPr>
              <a:t>Num2</a:t>
            </a:r>
            <a:r>
              <a:rPr lang="en-US" altLang="zh-CN" sz="1600" b="0" dirty="0">
                <a:solidFill>
                  <a:srgbClr val="000000"/>
                </a:solidFill>
                <a:latin typeface="Menlo" panose="020B0609030804020204" pitchFamily="49" charset="0"/>
              </a:rPr>
              <a:t> </a:t>
            </a:r>
            <a:r>
              <a:rPr lang="en-US" altLang="zh-CN" sz="1700" b="0" dirty="0">
                <a:latin typeface="+mj-lt"/>
                <a:ea typeface="微软雅黑" panose="020B0503020204020204" pitchFamily="34" charset="-122"/>
              </a:rPr>
              <a:t>”</a:t>
            </a:r>
            <a:r>
              <a:rPr lang="zh-CN" altLang="en-US" sz="1700" b="0" dirty="0">
                <a:latin typeface="+mj-lt"/>
                <a:ea typeface="微软雅黑" panose="020B0503020204020204" pitchFamily="34" charset="-122"/>
              </a:rPr>
              <a:t>两个赋值表达式。赋值运算符按照“自右而左”的结合顺序。</a:t>
            </a:r>
            <a:endParaRPr lang="zh-CN" altLang="en-US" sz="1700" b="0" dirty="0">
              <a:latin typeface="+mj-lt"/>
              <a:ea typeface="微软雅黑" panose="020B0503020204020204" pitchFamily="34" charset="-122"/>
            </a:endParaRPr>
          </a:p>
        </p:txBody>
      </p:sp>
      <p:sp>
        <p:nvSpPr>
          <p:cNvPr id="4" name="Rectangle 3"/>
          <p:cNvSpPr/>
          <p:nvPr/>
        </p:nvSpPr>
        <p:spPr>
          <a:xfrm>
            <a:off x="120750" y="5395780"/>
            <a:ext cx="7140388" cy="384721"/>
          </a:xfrm>
          <a:prstGeom prst="rect">
            <a:avLst/>
          </a:prstGeom>
        </p:spPr>
        <p:txBody>
          <a:bodyPr wrap="square">
            <a:spAutoFit/>
          </a:bodyPr>
          <a:lstStyle/>
          <a:p>
            <a:pPr lvl="1"/>
            <a:r>
              <a:rPr lang="zh-CN" altLang="en-US" sz="1900" b="1" dirty="0">
                <a:latin typeface="+mj-lt"/>
                <a:ea typeface="微软雅黑" panose="020B0503020204020204" pitchFamily="34" charset="-122"/>
              </a:rPr>
              <a:t>注意： </a:t>
            </a:r>
            <a:r>
              <a:rPr lang="zh-CN" altLang="en-US" sz="1700" dirty="0">
                <a:latin typeface="+mj-lt"/>
                <a:ea typeface="微软雅黑" panose="020B0503020204020204" pitchFamily="34" charset="-122"/>
              </a:rPr>
              <a:t>不利于阅读、理解困难，容易产生错误</a:t>
            </a:r>
            <a:endParaRPr lang="zh-CN" altLang="en-US" sz="1700" dirty="0">
              <a:latin typeface="+mj-lt"/>
              <a:ea typeface="微软雅黑" panose="020B0503020204020204" pitchFamily="34" charset="-122"/>
            </a:endParaRPr>
          </a:p>
        </p:txBody>
      </p:sp>
      <p:sp>
        <p:nvSpPr>
          <p:cNvPr id="5" name="Date Placeholder 4"/>
          <p:cNvSpPr>
            <a:spLocks noGrp="1"/>
          </p:cNvSpPr>
          <p:nvPr>
            <p:ph type="dt" sz="half" idx="10"/>
          </p:nvPr>
        </p:nvSpPr>
        <p:spPr/>
        <p:txBody>
          <a:bodyPr/>
          <a:lstStyle/>
          <a:p>
            <a:fld id="{43ADB208-7F1A-497B-9CCD-1B60514129F5}"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8" name="矩形 7"/>
          <p:cNvSpPr/>
          <p:nvPr/>
        </p:nvSpPr>
        <p:spPr>
          <a:xfrm>
            <a:off x="5929495" y="5140400"/>
            <a:ext cx="3012363" cy="369332"/>
          </a:xfrm>
          <a:prstGeom prst="rect">
            <a:avLst/>
          </a:prstGeom>
        </p:spPr>
        <p:txBody>
          <a:bodyPr wrap="none">
            <a:spAutoFit/>
          </a:bodyPr>
          <a:lstStyle/>
          <a:p>
            <a:r>
              <a:rPr lang="zh-CN" altLang="en-US" dirty="0">
                <a:solidFill>
                  <a:srgbClr val="C00000"/>
                </a:solidFill>
                <a:latin typeface="微软雅黑" panose="020B0503020204020204" pitchFamily="34" charset="-122"/>
                <a:ea typeface="微软雅黑" panose="020B0503020204020204" pitchFamily="34" charset="-122"/>
              </a:rPr>
              <a:t>注意：</a:t>
            </a:r>
            <a:r>
              <a:rPr lang="zh-CN" altLang="en-US" dirty="0">
                <a:solidFill>
                  <a:srgbClr val="C00000"/>
                </a:solidFill>
                <a:latin typeface="微软雅黑" panose="020B0503020204020204" pitchFamily="34" charset="-122"/>
                <a:ea typeface="微软雅黑" panose="020B0503020204020204" pitchFamily="34" charset="-122"/>
              </a:rPr>
              <a:t>不是</a:t>
            </a:r>
            <a:r>
              <a:rPr lang="en-US" altLang="zh-CN" dirty="0">
                <a:solidFill>
                  <a:srgbClr val="C00000"/>
                </a:solidFill>
                <a:latin typeface="Menlo" panose="020B0609030804020204" pitchFamily="49" charset="0"/>
              </a:rPr>
              <a:t>"</a:t>
            </a:r>
            <a:r>
              <a:rPr lang="en-US" altLang="zh-CN" dirty="0">
                <a:solidFill>
                  <a:srgbClr val="C00000"/>
                </a:solidFill>
                <a:latin typeface="Menlo" panose="020B0609030804020204" pitchFamily="49" charset="0"/>
              </a:rPr>
              <a:t>Num1</a:t>
            </a:r>
            <a:r>
              <a:rPr lang="zh-CN" altLang="en-US" dirty="0">
                <a:solidFill>
                  <a:srgbClr val="C00000"/>
                </a:solidFill>
                <a:latin typeface="Menlo" panose="020B0609030804020204" pitchFamily="49" charset="0"/>
              </a:rPr>
              <a:t> </a:t>
            </a:r>
            <a:r>
              <a:rPr lang="en-US" altLang="zh-CN" dirty="0">
                <a:solidFill>
                  <a:srgbClr val="C00000"/>
                </a:solidFill>
                <a:latin typeface="Menlo" panose="020B0609030804020204" pitchFamily="49" charset="0"/>
              </a:rPr>
              <a:t>=</a:t>
            </a:r>
            <a:r>
              <a:rPr lang="zh-CN" altLang="en-US" dirty="0">
                <a:solidFill>
                  <a:srgbClr val="C00000"/>
                </a:solidFill>
                <a:latin typeface="Menlo" panose="020B0609030804020204" pitchFamily="49" charset="0"/>
              </a:rPr>
              <a:t> </a:t>
            </a:r>
            <a:r>
              <a:rPr lang="en-US" altLang="zh-CN" dirty="0">
                <a:solidFill>
                  <a:srgbClr val="C00000"/>
                </a:solidFill>
                <a:latin typeface="Menlo" panose="020B0609030804020204" pitchFamily="49" charset="0"/>
              </a:rPr>
              <a:t>5l"</a:t>
            </a:r>
            <a:r>
              <a:rPr lang="en-US" altLang="zh-CN" dirty="0">
                <a:solidFill>
                  <a:srgbClr val="C00000"/>
                </a:solidFill>
                <a:latin typeface="Menlo" panose="020B0609030804020204" pitchFamily="49" charset="0"/>
              </a:rPr>
              <a:t> </a:t>
            </a:r>
            <a:endParaRPr lang="zh-CN" altLang="en-US" dirty="0">
              <a:solidFill>
                <a:srgbClr val="C00000"/>
              </a:solidFill>
            </a:endParaRPr>
          </a:p>
        </p:txBody>
      </p:sp>
      <p:cxnSp>
        <p:nvCxnSpPr>
          <p:cNvPr id="10" name="直线箭头连接符 9"/>
          <p:cNvCxnSpPr/>
          <p:nvPr/>
        </p:nvCxnSpPr>
        <p:spPr>
          <a:xfrm flipV="1">
            <a:off x="7147250" y="4498848"/>
            <a:ext cx="472750" cy="641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5E31FAE3-CB68-4735-914C-84A30249A4C5}" type="slidenum">
              <a:rPr lang="en-US" altLang="zh-CN" sz="1200" b="0"/>
            </a:fld>
            <a:endParaRPr lang="en-US" altLang="zh-CN" sz="1200" b="0"/>
          </a:p>
        </p:txBody>
      </p:sp>
      <p:sp>
        <p:nvSpPr>
          <p:cNvPr id="78851" name="Rectangle 2"/>
          <p:cNvSpPr>
            <a:spLocks noGrp="1" noChangeArrowheads="1"/>
          </p:cNvSpPr>
          <p:nvPr>
            <p:ph type="title"/>
          </p:nvPr>
        </p:nvSpPr>
        <p:spPr/>
        <p:txBody>
          <a:bodyPr/>
          <a:lstStyle/>
          <a:p>
            <a:r>
              <a:rPr lang="en-US" altLang="zh-CN" dirty="0">
                <a:solidFill>
                  <a:prstClr val="white"/>
                </a:solidFill>
              </a:rPr>
              <a:t>1.3</a:t>
            </a:r>
            <a:r>
              <a:rPr lang="zh-CN" altLang="en-US" dirty="0">
                <a:solidFill>
                  <a:prstClr val="white"/>
                </a:solidFill>
              </a:rPr>
              <a:t> </a:t>
            </a:r>
            <a:r>
              <a:rPr lang="zh-CN" altLang="en-US" dirty="0"/>
              <a:t>赋值运算符和赋值表达式</a:t>
            </a:r>
            <a:r>
              <a:rPr lang="zh-CN" altLang="en-US" sz="2400" dirty="0">
                <a:solidFill>
                  <a:srgbClr val="FFFF00"/>
                </a:solidFill>
              </a:rPr>
              <a:t>：返回值</a:t>
            </a:r>
            <a:endParaRPr lang="zh-CN" altLang="en-US" dirty="0"/>
          </a:p>
        </p:txBody>
      </p:sp>
      <p:sp>
        <p:nvSpPr>
          <p:cNvPr id="197636" name="Rectangle 4"/>
          <p:cNvSpPr>
            <a:spLocks noChangeArrowheads="1"/>
          </p:cNvSpPr>
          <p:nvPr/>
        </p:nvSpPr>
        <p:spPr bwMode="auto">
          <a:xfrm>
            <a:off x="323850" y="1735138"/>
            <a:ext cx="84978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2800" b="1">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sz="2800" b="1">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sz="2800" b="1">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sz="2800" b="1">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sz="2800" b="1">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accent2"/>
              </a:buClr>
              <a:buFont typeface="Wingdings" panose="05000000000000000000" pitchFamily="2" charset="2"/>
              <a:buNone/>
            </a:pPr>
            <a:r>
              <a:rPr lang="zh-CN" altLang="en-US" sz="2400" b="0" dirty="0">
                <a:latin typeface="微软雅黑" panose="020B0503020204020204" pitchFamily="34" charset="-122"/>
                <a:ea typeface="微软雅黑" panose="020B0503020204020204" pitchFamily="34" charset="-122"/>
              </a:rPr>
              <a:t>请分析下面的赋值表达式∶</a:t>
            </a:r>
            <a:r>
              <a:rPr lang="en-US" altLang="zh-CN" sz="2400" b="0" dirty="0">
                <a:latin typeface="微软雅黑" panose="020B0503020204020204" pitchFamily="34" charset="-122"/>
                <a:ea typeface="微软雅黑" panose="020B0503020204020204" pitchFamily="34" charset="-122"/>
              </a:rPr>
              <a:t>(a</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5)</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4</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3</a:t>
            </a:r>
            <a:endParaRPr lang="en-US" altLang="zh-CN" sz="2400" b="0" dirty="0">
              <a:latin typeface="微软雅黑" panose="020B0503020204020204" pitchFamily="34" charset="-122"/>
              <a:ea typeface="微软雅黑" panose="020B0503020204020204" pitchFamily="34" charset="-122"/>
            </a:endParaRPr>
          </a:p>
        </p:txBody>
      </p:sp>
      <p:sp>
        <p:nvSpPr>
          <p:cNvPr id="197637" name="Rectangle 5"/>
          <p:cNvSpPr>
            <a:spLocks noChangeArrowheads="1"/>
          </p:cNvSpPr>
          <p:nvPr/>
        </p:nvSpPr>
        <p:spPr bwMode="auto">
          <a:xfrm>
            <a:off x="323851" y="2471738"/>
            <a:ext cx="5929032" cy="1427909"/>
          </a:xfrm>
          <a:prstGeom prst="rect">
            <a:avLst/>
          </a:prstGeom>
          <a:solidFill>
            <a:schemeClr val="bg1"/>
          </a:solidFill>
          <a:ln>
            <a:noFill/>
          </a:ln>
        </p:spPr>
        <p:txBody>
          <a:bodyPr/>
          <a:lstStyle>
            <a:lvl1pPr marL="838200" indent="-838200" defTabSz="762000" eaLnBrk="0" hangingPunct="0">
              <a:defRPr sz="2800" b="1">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sz="2800" b="1">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sz="2800" b="1">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sz="2800" b="1">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sz="2800" b="1">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marL="631825" indent="-631825" eaLnBrk="1" hangingPunct="1">
              <a:spcBef>
                <a:spcPct val="20000"/>
              </a:spcBef>
              <a:buClr>
                <a:schemeClr val="accent2"/>
              </a:buClr>
              <a:buFont typeface="Wingdings" panose="05000000000000000000" pitchFamily="2" charset="2"/>
              <a:buNone/>
            </a:pPr>
            <a:r>
              <a:rPr lang="zh-CN" altLang="en-US" sz="1800" dirty="0">
                <a:solidFill>
                  <a:srgbClr val="CC0000"/>
                </a:solidFill>
                <a:latin typeface="微软雅黑" panose="020B0503020204020204" pitchFamily="34" charset="-122"/>
                <a:ea typeface="微软雅黑" panose="020B0503020204020204" pitchFamily="34" charset="-122"/>
              </a:rPr>
              <a:t>分析</a:t>
            </a:r>
            <a:r>
              <a:rPr lang="en-US" altLang="zh-CN" sz="1800" dirty="0">
                <a:solidFill>
                  <a:srgbClr val="CC0000"/>
                </a:solidFill>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先执行括弧内的运算，将</a:t>
            </a:r>
            <a:r>
              <a:rPr lang="en-US" altLang="zh-CN" sz="1800" b="0" dirty="0">
                <a:latin typeface="微软雅黑" panose="020B0503020204020204" pitchFamily="34" charset="-122"/>
                <a:ea typeface="微软雅黑" panose="020B0503020204020204" pitchFamily="34" charset="-122"/>
              </a:rPr>
              <a:t>15</a:t>
            </a:r>
            <a:r>
              <a:rPr lang="zh-CN" altLang="en-US" sz="1800" b="0" dirty="0">
                <a:latin typeface="微软雅黑" panose="020B0503020204020204" pitchFamily="34" charset="-122"/>
                <a:ea typeface="微软雅黑" panose="020B0503020204020204" pitchFamily="34" charset="-122"/>
              </a:rPr>
              <a:t>赋给</a:t>
            </a:r>
            <a:r>
              <a:rPr lang="en-US" altLang="zh-CN" sz="1800" b="0" dirty="0">
                <a:latin typeface="微软雅黑" panose="020B0503020204020204" pitchFamily="34" charset="-122"/>
                <a:ea typeface="微软雅黑" panose="020B0503020204020204" pitchFamily="34" charset="-122"/>
              </a:rPr>
              <a:t>a</a:t>
            </a:r>
            <a:r>
              <a:rPr lang="zh-CN" altLang="en-US" sz="1800" b="0" dirty="0">
                <a:latin typeface="微软雅黑" panose="020B0503020204020204" pitchFamily="34" charset="-122"/>
                <a:ea typeface="微软雅黑" panose="020B0503020204020204" pitchFamily="34" charset="-122"/>
              </a:rPr>
              <a:t>，然后执行</a:t>
            </a:r>
            <a:r>
              <a:rPr lang="en-US" altLang="zh-CN" sz="1800" b="0" dirty="0">
                <a:latin typeface="微软雅黑" panose="020B0503020204020204" pitchFamily="34" charset="-122"/>
                <a:ea typeface="微软雅黑" panose="020B0503020204020204" pitchFamily="34" charset="-122"/>
              </a:rPr>
              <a:t>4*3</a:t>
            </a:r>
            <a:r>
              <a:rPr lang="zh-CN" altLang="en-US" sz="1800" b="0" dirty="0">
                <a:latin typeface="微软雅黑" panose="020B0503020204020204" pitchFamily="34" charset="-122"/>
                <a:ea typeface="微软雅黑" panose="020B0503020204020204" pitchFamily="34" charset="-122"/>
              </a:rPr>
              <a:t>的运算，得</a:t>
            </a:r>
            <a:r>
              <a:rPr lang="en-US" altLang="zh-CN" sz="1800" b="0" dirty="0">
                <a:latin typeface="微软雅黑" panose="020B0503020204020204" pitchFamily="34" charset="-122"/>
                <a:ea typeface="微软雅黑" panose="020B0503020204020204" pitchFamily="34" charset="-122"/>
              </a:rPr>
              <a:t>12</a:t>
            </a:r>
            <a:r>
              <a:rPr lang="zh-CN" altLang="en-US" sz="1800" b="0" dirty="0">
                <a:latin typeface="微软雅黑" panose="020B0503020204020204" pitchFamily="34" charset="-122"/>
                <a:ea typeface="微软雅黑" panose="020B0503020204020204" pitchFamily="34" charset="-122"/>
              </a:rPr>
              <a:t>，再把</a:t>
            </a:r>
            <a:r>
              <a:rPr lang="en-US" altLang="zh-CN" sz="1800" b="0" dirty="0">
                <a:latin typeface="微软雅黑" panose="020B0503020204020204" pitchFamily="34" charset="-122"/>
                <a:ea typeface="微软雅黑" panose="020B0503020204020204" pitchFamily="34" charset="-122"/>
              </a:rPr>
              <a:t>12</a:t>
            </a:r>
            <a:r>
              <a:rPr lang="zh-CN" altLang="en-US" sz="1800" b="0" dirty="0">
                <a:latin typeface="微软雅黑" panose="020B0503020204020204" pitchFamily="34" charset="-122"/>
                <a:ea typeface="微软雅黑" panose="020B0503020204020204" pitchFamily="34" charset="-122"/>
              </a:rPr>
              <a:t>赋给</a:t>
            </a:r>
            <a:r>
              <a:rPr lang="en-US" altLang="zh-CN" sz="1800" b="0" dirty="0">
                <a:latin typeface="微软雅黑" panose="020B0503020204020204" pitchFamily="34" charset="-122"/>
                <a:ea typeface="微软雅黑" panose="020B0503020204020204" pitchFamily="34" charset="-122"/>
              </a:rPr>
              <a:t>a</a:t>
            </a:r>
            <a:r>
              <a:rPr lang="zh-CN" altLang="en-US" sz="1800" b="0" dirty="0">
                <a:latin typeface="微软雅黑" panose="020B0503020204020204" pitchFamily="34" charset="-122"/>
                <a:ea typeface="微软雅黑" panose="020B0503020204020204" pitchFamily="34" charset="-122"/>
              </a:rPr>
              <a:t>。最后</a:t>
            </a:r>
            <a:r>
              <a:rPr lang="en-US" altLang="zh-CN" sz="1800" b="0" dirty="0">
                <a:latin typeface="微软雅黑" panose="020B0503020204020204" pitchFamily="34" charset="-122"/>
                <a:ea typeface="微软雅黑" panose="020B0503020204020204" pitchFamily="34" charset="-122"/>
              </a:rPr>
              <a:t>a</a:t>
            </a:r>
            <a:r>
              <a:rPr lang="zh-CN" altLang="en-US" sz="1800" b="0" dirty="0">
                <a:latin typeface="微软雅黑" panose="020B0503020204020204" pitchFamily="34" charset="-122"/>
                <a:ea typeface="微软雅黑" panose="020B0503020204020204" pitchFamily="34" charset="-122"/>
              </a:rPr>
              <a:t>的值为</a:t>
            </a:r>
            <a:r>
              <a:rPr lang="en-US" altLang="zh-CN" sz="1800" b="0" dirty="0">
                <a:latin typeface="微软雅黑" panose="020B0503020204020204" pitchFamily="34" charset="-122"/>
                <a:ea typeface="微软雅黑" panose="020B0503020204020204" pitchFamily="34" charset="-122"/>
              </a:rPr>
              <a:t>12</a:t>
            </a:r>
            <a:r>
              <a:rPr lang="zh-CN" altLang="en-US" sz="1800" b="0" dirty="0">
                <a:latin typeface="微软雅黑" panose="020B0503020204020204" pitchFamily="34" charset="-122"/>
                <a:ea typeface="微软雅黑" panose="020B0503020204020204" pitchFamily="34" charset="-122"/>
              </a:rPr>
              <a:t>，整个表达式的值为</a:t>
            </a:r>
            <a:r>
              <a:rPr lang="en-US" altLang="zh-CN" sz="1800" b="0" dirty="0">
                <a:latin typeface="微软雅黑" panose="020B0503020204020204" pitchFamily="34" charset="-122"/>
                <a:ea typeface="微软雅黑" panose="020B0503020204020204" pitchFamily="34" charset="-122"/>
              </a:rPr>
              <a:t>12</a:t>
            </a:r>
            <a:r>
              <a:rPr lang="zh-CN" altLang="en-US" sz="1800" b="0" dirty="0">
                <a:latin typeface="微软雅黑" panose="020B0503020204020204" pitchFamily="34" charset="-122"/>
                <a:ea typeface="微软雅黑" panose="020B0503020204020204" pitchFamily="34" charset="-122"/>
              </a:rPr>
              <a:t>。</a:t>
            </a:r>
            <a:br>
              <a:rPr lang="en-US" altLang="zh-CN" sz="1800" b="0" dirty="0">
                <a:latin typeface="微软雅黑" panose="020B0503020204020204" pitchFamily="34" charset="-122"/>
                <a:ea typeface="微软雅黑" panose="020B0503020204020204" pitchFamily="34" charset="-122"/>
              </a:rPr>
            </a:br>
            <a:r>
              <a:rPr lang="zh-CN" altLang="en-US" sz="1800" b="0" dirty="0">
                <a:latin typeface="微软雅黑" panose="020B0503020204020204" pitchFamily="34" charset="-122"/>
                <a:ea typeface="微软雅黑" panose="020B0503020204020204" pitchFamily="34" charset="-122"/>
              </a:rPr>
              <a:t>可以看到∶</a:t>
            </a:r>
            <a:r>
              <a:rPr lang="en-US" altLang="zh-CN" sz="1800" b="0" dirty="0">
                <a:latin typeface="微软雅黑" panose="020B0503020204020204" pitchFamily="34" charset="-122"/>
                <a:ea typeface="微软雅黑" panose="020B0503020204020204" pitchFamily="34" charset="-122"/>
              </a:rPr>
              <a:t>(a=3*5)</a:t>
            </a:r>
            <a:r>
              <a:rPr lang="zh-CN" altLang="en-US" sz="1800" b="0" dirty="0">
                <a:latin typeface="微软雅黑" panose="020B0503020204020204" pitchFamily="34" charset="-122"/>
                <a:ea typeface="微软雅黑" panose="020B0503020204020204" pitchFamily="34" charset="-122"/>
              </a:rPr>
              <a:t>出现在赋值运算符的左侧，因此赋值表达式</a:t>
            </a:r>
            <a:r>
              <a:rPr lang="en-US" altLang="zh-CN" sz="1800" b="0" dirty="0">
                <a:latin typeface="微软雅黑" panose="020B0503020204020204" pitchFamily="34" charset="-122"/>
                <a:ea typeface="微软雅黑" panose="020B0503020204020204" pitchFamily="34" charset="-122"/>
              </a:rPr>
              <a:t>(a=3*5)</a:t>
            </a:r>
            <a:r>
              <a:rPr lang="zh-CN" altLang="en-US" sz="1800" b="0" dirty="0">
                <a:latin typeface="微软雅黑" panose="020B0503020204020204" pitchFamily="34" charset="-122"/>
                <a:ea typeface="微软雅黑" panose="020B0503020204020204" pitchFamily="34" charset="-122"/>
              </a:rPr>
              <a:t>是左值 </a:t>
            </a:r>
            <a:endParaRPr lang="zh-CN" altLang="en-US" sz="1800" b="0" dirty="0">
              <a:latin typeface="微软雅黑" panose="020B0503020204020204" pitchFamily="34" charset="-122"/>
              <a:ea typeface="微软雅黑" panose="020B0503020204020204" pitchFamily="34" charset="-122"/>
            </a:endParaRPr>
          </a:p>
        </p:txBody>
      </p:sp>
      <p:sp>
        <p:nvSpPr>
          <p:cNvPr id="197638" name="Rectangle 6"/>
          <p:cNvSpPr>
            <a:spLocks noChangeArrowheads="1"/>
          </p:cNvSpPr>
          <p:nvPr/>
        </p:nvSpPr>
        <p:spPr bwMode="auto">
          <a:xfrm>
            <a:off x="358775" y="4776788"/>
            <a:ext cx="6172654" cy="1166812"/>
          </a:xfrm>
          <a:prstGeom prst="rect">
            <a:avLst/>
          </a:prstGeom>
          <a:solidFill>
            <a:schemeClr val="bg1"/>
          </a:solidFill>
          <a:ln>
            <a:noFill/>
          </a:ln>
        </p:spPr>
        <p:txBody>
          <a:bodyPr/>
          <a:lstStyle/>
          <a:p>
            <a:pPr marL="631825" indent="-631825" defTabSz="762000">
              <a:spcBef>
                <a:spcPct val="20000"/>
              </a:spcBef>
              <a:buClr>
                <a:schemeClr val="accent2"/>
              </a:buClr>
              <a:buFont typeface="Wingdings" panose="05000000000000000000" pitchFamily="2" charset="2"/>
              <a:buNone/>
            </a:pPr>
            <a:r>
              <a:rPr lang="zh-CN" altLang="en-US" b="1" dirty="0">
                <a:solidFill>
                  <a:srgbClr val="CC0000"/>
                </a:solidFill>
                <a:latin typeface="微软雅黑" panose="020B0503020204020204" pitchFamily="34" charset="-122"/>
                <a:ea typeface="微软雅黑" panose="020B0503020204020204" pitchFamily="34" charset="-122"/>
              </a:rPr>
              <a:t>注意</a:t>
            </a:r>
            <a:r>
              <a:rPr lang="en-US" altLang="zh-CN" b="1" dirty="0">
                <a:solidFill>
                  <a:srgbClr val="CC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在对赋值表达式</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求解后，变量</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得到值</a:t>
            </a:r>
            <a:r>
              <a:rPr lang="en-US" altLang="zh-CN" dirty="0">
                <a:latin typeface="微软雅黑" panose="020B0503020204020204" pitchFamily="34" charset="-122"/>
                <a:ea typeface="微软雅黑" panose="020B0503020204020204" pitchFamily="34" charset="-122"/>
              </a:rPr>
              <a:t>15</a:t>
            </a:r>
            <a:br>
              <a:rPr lang="en-US" altLang="zh-CN"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执行</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时，实际上是将</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的积</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赋给变量</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，而不是赋给</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 name="Date Placeholder 1"/>
          <p:cNvSpPr>
            <a:spLocks noGrp="1"/>
          </p:cNvSpPr>
          <p:nvPr>
            <p:ph type="dt" sz="half" idx="10"/>
          </p:nvPr>
        </p:nvSpPr>
        <p:spPr/>
        <p:txBody>
          <a:bodyPr/>
          <a:lstStyle/>
          <a:p>
            <a:fld id="{FC41FAFE-5FAC-4DAA-B2A4-73F37366C43F}"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10" name="Rectangle 9"/>
          <p:cNvSpPr/>
          <p:nvPr/>
        </p:nvSpPr>
        <p:spPr>
          <a:xfrm>
            <a:off x="3540758" y="5641774"/>
            <a:ext cx="5350869" cy="369332"/>
          </a:xfrm>
          <a:prstGeom prst="rect">
            <a:avLst/>
          </a:prstGeom>
          <a:solidFill>
            <a:srgbClr val="FFC000"/>
          </a:solidFill>
        </p:spPr>
        <p:txBody>
          <a:bodyPr wrap="square">
            <a:spAutoFit/>
          </a:bodyPr>
          <a:lstStyle/>
          <a:p>
            <a:r>
              <a:rPr lang="zh-CN" altLang="en-US" dirty="0">
                <a:solidFill>
                  <a:srgbClr val="FF0000"/>
                </a:solidFill>
                <a:latin typeface="黑体" panose="02010609060101010101" pitchFamily="49" charset="-122"/>
                <a:ea typeface="黑体" panose="02010609060101010101" pitchFamily="49" charset="-122"/>
              </a:rPr>
              <a:t>这条语句在有些系统不能编译通过，解释也更合理</a:t>
            </a:r>
            <a:endParaRPr lang="zh-CN" altLang="en-US" dirty="0">
              <a:solidFill>
                <a:srgbClr val="FF0000"/>
              </a:solidFill>
            </a:endParaRPr>
          </a:p>
        </p:txBody>
      </p:sp>
      <p:sp>
        <p:nvSpPr>
          <p:cNvPr id="197639" name="AutoShape 7"/>
          <p:cNvSpPr>
            <a:spLocks noChangeArrowheads="1"/>
          </p:cNvSpPr>
          <p:nvPr/>
        </p:nvSpPr>
        <p:spPr bwMode="auto">
          <a:xfrm>
            <a:off x="5253581" y="3612826"/>
            <a:ext cx="3741129" cy="1096456"/>
          </a:xfrm>
          <a:prstGeom prst="wedgeEllipseCallout">
            <a:avLst>
              <a:gd name="adj1" fmla="val -21849"/>
              <a:gd name="adj2" fmla="val -183107"/>
            </a:avLst>
          </a:prstGeom>
          <a:solidFill>
            <a:schemeClr val="bg1"/>
          </a:solidFill>
          <a:ln w="12700">
            <a:solidFill>
              <a:schemeClr val="tx1"/>
            </a:solidFill>
            <a:miter lim="800000"/>
          </a:ln>
        </p:spPr>
        <p:txBody>
          <a:bodyPr anchor="ct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400" b="0" dirty="0">
                <a:latin typeface="微软雅黑" panose="020B0503020204020204" pitchFamily="34" charset="-122"/>
                <a:ea typeface="微软雅黑" panose="020B0503020204020204" pitchFamily="34" charset="-122"/>
              </a:rPr>
              <a:t>不能写成</a:t>
            </a:r>
            <a:r>
              <a:rPr lang="en-US" altLang="zh-CN" sz="2400" b="0" dirty="0">
                <a:latin typeface="微软雅黑" panose="020B0503020204020204" pitchFamily="34" charset="-122"/>
                <a:ea typeface="微软雅黑" panose="020B0503020204020204" pitchFamily="34" charset="-122"/>
              </a:rPr>
              <a:t>:</a:t>
            </a:r>
            <a:endParaRPr lang="en-US" altLang="zh-CN" sz="2400" b="0" dirty="0">
              <a:latin typeface="微软雅黑" panose="020B0503020204020204" pitchFamily="34" charset="-122"/>
              <a:ea typeface="微软雅黑" panose="020B0503020204020204" pitchFamily="34" charset="-122"/>
            </a:endParaRPr>
          </a:p>
          <a:p>
            <a:pPr algn="ctr" eaLnBrk="1" hangingPunct="1"/>
            <a:r>
              <a:rPr lang="en-US" altLang="zh-CN" sz="2400" b="0" dirty="0">
                <a:latin typeface="微软雅黑" panose="020B0503020204020204" pitchFamily="34" charset="-122"/>
                <a:ea typeface="微软雅黑" panose="020B0503020204020204" pitchFamily="34" charset="-122"/>
              </a:rPr>
              <a:t>a</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3</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5</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4</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 </a:t>
            </a:r>
            <a:r>
              <a:rPr lang="en-US" altLang="zh-CN" sz="2400" b="0" dirty="0">
                <a:latin typeface="微软雅黑" panose="020B0503020204020204" pitchFamily="34" charset="-122"/>
                <a:ea typeface="微软雅黑" panose="020B0503020204020204" pitchFamily="34" charset="-122"/>
              </a:rPr>
              <a:t>3</a:t>
            </a:r>
            <a:endParaRPr lang="en-US" altLang="zh-CN" sz="24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37"/>
                                        </p:tgtEl>
                                        <p:attrNameLst>
                                          <p:attrName>style.visibility</p:attrName>
                                        </p:attrNameLst>
                                      </p:cBhvr>
                                      <p:to>
                                        <p:strVal val="visible"/>
                                      </p:to>
                                    </p:set>
                                    <p:animEffect transition="in" filter="wipe(left)">
                                      <p:cBhvr>
                                        <p:cTn id="7" dur="1000"/>
                                        <p:tgtEl>
                                          <p:spTgt spid="1976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8"/>
                                        </p:tgtEl>
                                        <p:attrNameLst>
                                          <p:attrName>style.visibility</p:attrName>
                                        </p:attrNameLst>
                                      </p:cBhvr>
                                      <p:to>
                                        <p:strVal val="visible"/>
                                      </p:to>
                                    </p:set>
                                    <p:animEffect transition="in" filter="wipe(left)">
                                      <p:cBhvr>
                                        <p:cTn id="12" dur="1000"/>
                                        <p:tgtEl>
                                          <p:spTgt spid="19763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97639"/>
                                        </p:tgtEl>
                                        <p:attrNameLst>
                                          <p:attrName>style.visibility</p:attrName>
                                        </p:attrNameLst>
                                      </p:cBhvr>
                                      <p:to>
                                        <p:strVal val="visible"/>
                                      </p:to>
                                    </p:set>
                                    <p:anim calcmode="lin" valueType="num">
                                      <p:cBhvr additive="base">
                                        <p:cTn id="17" dur="500" fill="hold"/>
                                        <p:tgtEl>
                                          <p:spTgt spid="197639"/>
                                        </p:tgtEl>
                                        <p:attrNameLst>
                                          <p:attrName>ppt_x</p:attrName>
                                        </p:attrNameLst>
                                      </p:cBhvr>
                                      <p:tavLst>
                                        <p:tav tm="0">
                                          <p:val>
                                            <p:strVal val="1+#ppt_w/2"/>
                                          </p:val>
                                        </p:tav>
                                        <p:tav tm="100000">
                                          <p:val>
                                            <p:strVal val="#ppt_x"/>
                                          </p:val>
                                        </p:tav>
                                      </p:tavLst>
                                    </p:anim>
                                    <p:anim calcmode="lin" valueType="num">
                                      <p:cBhvr additive="base">
                                        <p:cTn id="18" dur="500" fill="hold"/>
                                        <p:tgtEl>
                                          <p:spTgt spid="1976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7" grpId="0" animBg="1" autoUpdateAnimBg="0"/>
      <p:bldP spid="197638" grpId="0" animBg="1" autoUpdateAnimBg="0"/>
      <p:bldP spid="19763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将赋值表达式作为表达式的一种，使赋值操作不仅可以出现在赋值语句中，而且可以以表达式形式出现在其他语句（如输出语句、循环语句等）中</a:t>
            </a:r>
            <a:endParaRPr lang="zh-CN" altLang="en-US" dirty="0"/>
          </a:p>
        </p:txBody>
      </p:sp>
      <p:sp>
        <p:nvSpPr>
          <p:cNvPr id="79875" name="Rectangle 2"/>
          <p:cNvSpPr>
            <a:spLocks noGrp="1" noChangeArrowheads="1"/>
          </p:cNvSpPr>
          <p:nvPr>
            <p:ph type="title"/>
          </p:nvPr>
        </p:nvSpPr>
        <p:spPr/>
        <p:txBody>
          <a:bodyPr>
            <a:normAutofit/>
          </a:bodyPr>
          <a:lstStyle/>
          <a:p>
            <a:r>
              <a:rPr lang="en-US" altLang="zh-CN" dirty="0">
                <a:solidFill>
                  <a:prstClr val="white"/>
                </a:solidFill>
              </a:rPr>
              <a:t>1.3</a:t>
            </a:r>
            <a:r>
              <a:rPr lang="zh-CN" altLang="en-US" dirty="0">
                <a:solidFill>
                  <a:prstClr val="white"/>
                </a:solidFill>
              </a:rPr>
              <a:t> </a:t>
            </a:r>
            <a:r>
              <a:rPr lang="zh-CN" altLang="en-US" dirty="0"/>
              <a:t>赋值运算符和赋值表达式</a:t>
            </a:r>
            <a:r>
              <a:rPr lang="zh-CN" altLang="en-US" sz="2400" dirty="0">
                <a:solidFill>
                  <a:srgbClr val="FFFF00"/>
                </a:solidFill>
              </a:rPr>
              <a:t>：返回值</a:t>
            </a:r>
            <a:endParaRPr lang="zh-CN" altLang="en-US" dirty="0"/>
          </a:p>
        </p:txBody>
      </p:sp>
      <p:sp>
        <p:nvSpPr>
          <p:cNvPr id="798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5F3D7290-55BC-4BF7-8972-19B654249DF9}" type="slidenum">
              <a:rPr lang="en-US" altLang="zh-CN" sz="1200" b="0"/>
            </a:fld>
            <a:endParaRPr lang="en-US" altLang="zh-CN" sz="1200" b="0"/>
          </a:p>
        </p:txBody>
      </p:sp>
      <p:sp>
        <p:nvSpPr>
          <p:cNvPr id="10" name="Rectangle 5"/>
          <p:cNvSpPr>
            <a:spLocks noChangeArrowheads="1"/>
          </p:cNvSpPr>
          <p:nvPr/>
        </p:nvSpPr>
        <p:spPr bwMode="auto">
          <a:xfrm>
            <a:off x="978806" y="3795373"/>
            <a:ext cx="72009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838200" indent="-838200" defTabSz="762000" eaLnBrk="0" hangingPunct="0">
              <a:defRPr sz="2800" b="1">
                <a:solidFill>
                  <a:schemeClr val="tx1"/>
                </a:solidFill>
                <a:latin typeface="Verdana" panose="020B0604030504040204" pitchFamily="34" charset="0"/>
                <a:ea typeface="宋体" panose="02010600030101010101" pitchFamily="2" charset="-122"/>
              </a:defRPr>
            </a:lvl1pPr>
            <a:lvl2pPr marL="742950" indent="-285750" defTabSz="762000" eaLnBrk="0" hangingPunct="0">
              <a:defRPr sz="2800" b="1">
                <a:solidFill>
                  <a:schemeClr val="tx1"/>
                </a:solidFill>
                <a:latin typeface="Verdana" panose="020B0604030504040204" pitchFamily="34" charset="0"/>
                <a:ea typeface="宋体" panose="02010600030101010101" pitchFamily="2" charset="-122"/>
              </a:defRPr>
            </a:lvl2pPr>
            <a:lvl3pPr marL="1143000" indent="-228600" defTabSz="762000" eaLnBrk="0" hangingPunct="0">
              <a:defRPr sz="2800" b="1">
                <a:solidFill>
                  <a:schemeClr val="tx1"/>
                </a:solidFill>
                <a:latin typeface="Verdana" panose="020B0604030504040204" pitchFamily="34" charset="0"/>
                <a:ea typeface="宋体" panose="02010600030101010101" pitchFamily="2" charset="-122"/>
              </a:defRPr>
            </a:lvl3pPr>
            <a:lvl4pPr marL="1600200" indent="-228600" defTabSz="762000" eaLnBrk="0" hangingPunct="0">
              <a:defRPr sz="2800" b="1">
                <a:solidFill>
                  <a:schemeClr val="tx1"/>
                </a:solidFill>
                <a:latin typeface="Verdana" panose="020B0604030504040204" pitchFamily="34" charset="0"/>
                <a:ea typeface="宋体" panose="02010600030101010101" pitchFamily="2" charset="-122"/>
              </a:defRPr>
            </a:lvl4pPr>
            <a:lvl5pPr marL="2057400" indent="-228600" defTabSz="762000" eaLnBrk="0" hangingPunct="0">
              <a:defRPr sz="2800" b="1">
                <a:solidFill>
                  <a:schemeClr val="tx1"/>
                </a:solidFill>
                <a:latin typeface="Verdana" panose="020B0604030504040204" pitchFamily="34" charset="0"/>
                <a:ea typeface="宋体" panose="02010600030101010101" pitchFamily="2" charset="-122"/>
              </a:defRPr>
            </a:lvl5pPr>
            <a:lvl6pPr marL="25146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defTabSz="7620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marL="622300" indent="-622300" eaLnBrk="1" hangingPunct="1">
              <a:lnSpc>
                <a:spcPct val="125000"/>
              </a:lnSpc>
              <a:spcBef>
                <a:spcPct val="20000"/>
              </a:spcBef>
              <a:buClr>
                <a:schemeClr val="accent2"/>
              </a:buClr>
              <a:buFont typeface="Wingdings" panose="05000000000000000000" pitchFamily="2" charset="2"/>
              <a:buNone/>
            </a:pPr>
            <a:r>
              <a:rPr lang="zh-CN" altLang="en-US" sz="1800" dirty="0">
                <a:latin typeface="微软雅黑" panose="020B0503020204020204" pitchFamily="34" charset="-122"/>
                <a:ea typeface="微软雅黑" panose="020B0503020204020204" pitchFamily="34" charset="-122"/>
              </a:rPr>
              <a:t>分析</a:t>
            </a:r>
            <a:r>
              <a:rPr lang="en-US" altLang="zh-CN" sz="1800" dirty="0">
                <a:latin typeface="微软雅黑" panose="020B0503020204020204" pitchFamily="34" charset="-122"/>
                <a:ea typeface="微软雅黑" panose="020B0503020204020204" pitchFamily="34" charset="-122"/>
              </a:rPr>
              <a:t>:  </a:t>
            </a:r>
            <a:r>
              <a:rPr lang="zh-CN" altLang="en-US" sz="1800" b="0" dirty="0">
                <a:latin typeface="微软雅黑" panose="020B0503020204020204" pitchFamily="34" charset="-122"/>
                <a:ea typeface="微软雅黑" panose="020B0503020204020204" pitchFamily="34" charset="-122"/>
              </a:rPr>
              <a:t>如果</a:t>
            </a:r>
            <a:r>
              <a:rPr lang="en-US" altLang="zh-CN" sz="1800" b="0" dirty="0">
                <a:latin typeface="微软雅黑" panose="020B0503020204020204" pitchFamily="34" charset="-122"/>
                <a:ea typeface="微软雅黑" panose="020B0503020204020204" pitchFamily="34" charset="-122"/>
              </a:rPr>
              <a:t>b</a:t>
            </a:r>
            <a:r>
              <a:rPr lang="zh-CN" altLang="en-US" sz="1800" b="0" dirty="0">
                <a:latin typeface="微软雅黑" panose="020B0503020204020204" pitchFamily="34" charset="-122"/>
                <a:ea typeface="微软雅黑" panose="020B0503020204020204" pitchFamily="34" charset="-122"/>
              </a:rPr>
              <a:t>的值为</a:t>
            </a:r>
            <a:r>
              <a:rPr lang="en-US" altLang="zh-CN" sz="1800" b="0" dirty="0">
                <a:latin typeface="微软雅黑" panose="020B0503020204020204" pitchFamily="34" charset="-122"/>
                <a:ea typeface="微软雅黑" panose="020B0503020204020204" pitchFamily="34" charset="-122"/>
              </a:rPr>
              <a:t>3</a:t>
            </a:r>
            <a:r>
              <a:rPr lang="zh-CN" altLang="en-US" sz="1800" b="0" dirty="0">
                <a:latin typeface="微软雅黑" panose="020B0503020204020204" pitchFamily="34" charset="-122"/>
                <a:ea typeface="微软雅黑" panose="020B0503020204020204" pitchFamily="34" charset="-122"/>
              </a:rPr>
              <a:t>， 则输出</a:t>
            </a:r>
            <a:r>
              <a:rPr lang="en-US" altLang="zh-CN" sz="1800" b="0" dirty="0">
                <a:latin typeface="微软雅黑" panose="020B0503020204020204" pitchFamily="34" charset="-122"/>
                <a:ea typeface="微软雅黑" panose="020B0503020204020204" pitchFamily="34" charset="-122"/>
              </a:rPr>
              <a:t>a</a:t>
            </a:r>
            <a:r>
              <a:rPr lang="zh-CN" altLang="en-US" sz="1800" b="0" dirty="0">
                <a:latin typeface="微软雅黑" panose="020B0503020204020204" pitchFamily="34" charset="-122"/>
                <a:ea typeface="微软雅黑" panose="020B0503020204020204" pitchFamily="34" charset="-122"/>
              </a:rPr>
              <a:t>的值</a:t>
            </a: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也是表达式</a:t>
            </a:r>
            <a:r>
              <a:rPr lang="en-US" altLang="zh-CN" sz="1800" b="0" dirty="0">
                <a:latin typeface="微软雅黑" panose="020B0503020204020204" pitchFamily="34" charset="-122"/>
                <a:ea typeface="微软雅黑" panose="020B0503020204020204" pitchFamily="34" charset="-122"/>
              </a:rPr>
              <a:t>a=b</a:t>
            </a:r>
            <a:r>
              <a:rPr lang="zh-CN" altLang="en-US" sz="1800" b="0" dirty="0">
                <a:latin typeface="微软雅黑" panose="020B0503020204020204" pitchFamily="34" charset="-122"/>
                <a:ea typeface="微软雅黑" panose="020B0503020204020204" pitchFamily="34" charset="-122"/>
              </a:rPr>
              <a:t>的值</a:t>
            </a:r>
            <a:r>
              <a:rPr lang="en-US" altLang="zh-CN" sz="1800" b="0" dirty="0">
                <a:latin typeface="微软雅黑" panose="020B0503020204020204" pitchFamily="34" charset="-122"/>
                <a:ea typeface="微软雅黑" panose="020B0503020204020204" pitchFamily="34" charset="-122"/>
              </a:rPr>
              <a:t>)</a:t>
            </a:r>
            <a:r>
              <a:rPr lang="zh-CN" altLang="en-US" sz="1800" b="0" dirty="0">
                <a:latin typeface="微软雅黑" panose="020B0503020204020204" pitchFamily="34" charset="-122"/>
                <a:ea typeface="微软雅黑" panose="020B0503020204020204" pitchFamily="34" charset="-122"/>
              </a:rPr>
              <a:t>为</a:t>
            </a:r>
            <a:r>
              <a:rPr lang="en-US" altLang="zh-CN" sz="1800" b="0" dirty="0">
                <a:latin typeface="微软雅黑" panose="020B0503020204020204" pitchFamily="34" charset="-122"/>
                <a:ea typeface="微软雅黑" panose="020B0503020204020204" pitchFamily="34" charset="-122"/>
              </a:rPr>
              <a:t>3</a:t>
            </a:r>
            <a:r>
              <a:rPr lang="zh-CN" altLang="en-US" sz="1800" b="0" dirty="0">
                <a:latin typeface="微软雅黑" panose="020B0503020204020204" pitchFamily="34" charset="-122"/>
                <a:ea typeface="微软雅黑" panose="020B0503020204020204" pitchFamily="34" charset="-122"/>
              </a:rPr>
              <a:t>。在一个语句中完成了赋值和输出双重功能。</a:t>
            </a:r>
            <a:r>
              <a:rPr lang="zh-CN" altLang="en-US" sz="1800" dirty="0">
                <a:solidFill>
                  <a:srgbClr val="C00000"/>
                </a:solidFill>
                <a:latin typeface="微软雅黑" panose="020B0503020204020204" pitchFamily="34" charset="-122"/>
                <a:ea typeface="微软雅黑" panose="020B0503020204020204" pitchFamily="34" charset="-122"/>
              </a:rPr>
              <a:t>但严重不推荐如此使用</a:t>
            </a:r>
            <a:endParaRPr lang="zh-CN" altLang="en-US" sz="1800" dirty="0">
              <a:solidFill>
                <a:srgbClr val="C00000"/>
              </a:solidFill>
              <a:latin typeface="微软雅黑" panose="020B0503020204020204" pitchFamily="34" charset="-122"/>
              <a:ea typeface="微软雅黑" panose="020B0503020204020204" pitchFamily="34" charset="-122"/>
            </a:endParaRPr>
          </a:p>
        </p:txBody>
      </p:sp>
      <p:sp>
        <p:nvSpPr>
          <p:cNvPr id="6" name="Rectangle 5"/>
          <p:cNvSpPr/>
          <p:nvPr/>
        </p:nvSpPr>
        <p:spPr>
          <a:xfrm>
            <a:off x="978806" y="3080658"/>
            <a:ext cx="4057650"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如</a:t>
            </a:r>
            <a:r>
              <a:rPr lang="zh-CN" altLang="en-US" dirty="0">
                <a:latin typeface="楷体_GB2312" pitchFamily="49" charset="-122"/>
                <a:ea typeface="楷体_GB2312" pitchFamily="49" charset="-122"/>
              </a:rPr>
              <a:t>：</a:t>
            </a:r>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printf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"%d"</a:t>
            </a:r>
            <a:r>
              <a:rPr lang="en-US" altLang="zh-CN" dirty="0">
                <a:solidFill>
                  <a:srgbClr val="000000"/>
                </a:solidFill>
                <a:latin typeface="Menlo" panose="020B0609030804020204" pitchFamily="49" charset="0"/>
              </a:rPr>
              <a:t>, a = b);</a:t>
            </a:r>
            <a:endParaRPr lang="en-US" altLang="zh-CN" dirty="0">
              <a:solidFill>
                <a:srgbClr val="000000"/>
              </a:solidFill>
              <a:latin typeface="Menlo" panose="020B0609030804020204" pitchFamily="49" charset="0"/>
            </a:endParaRPr>
          </a:p>
        </p:txBody>
      </p:sp>
      <p:sp>
        <p:nvSpPr>
          <p:cNvPr id="4" name="Date Placeholder 3"/>
          <p:cNvSpPr>
            <a:spLocks noGrp="1"/>
          </p:cNvSpPr>
          <p:nvPr>
            <p:ph type="dt" sz="half" idx="10"/>
          </p:nvPr>
        </p:nvSpPr>
        <p:spPr/>
        <p:txBody>
          <a:bodyPr/>
          <a:lstStyle/>
          <a:p>
            <a:fld id="{0D45D353-ABDA-4CD6-956F-90D7D4015F6C}"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normAutofit fontScale="90000"/>
          </a:bodyPr>
          <a:lstStyle/>
          <a:p>
            <a:r>
              <a:rPr lang="en-US" altLang="zh-CN" dirty="0">
                <a:solidFill>
                  <a:prstClr val="white"/>
                </a:solidFill>
              </a:rPr>
              <a:t>1.3</a:t>
            </a:r>
            <a:r>
              <a:rPr lang="zh-CN" altLang="en-US" dirty="0">
                <a:solidFill>
                  <a:prstClr val="white"/>
                </a:solidFill>
              </a:rPr>
              <a:t> </a:t>
            </a:r>
            <a:r>
              <a:rPr lang="zh-CN" altLang="en-US" dirty="0"/>
              <a:t>赋值运算符和赋值表达式</a:t>
            </a:r>
            <a:r>
              <a:rPr lang="zh-CN" altLang="en-US" sz="2400" dirty="0">
                <a:solidFill>
                  <a:srgbClr val="FFFF00"/>
                </a:solidFill>
              </a:rPr>
              <a:t>：左值表达式</a:t>
            </a:r>
            <a:endParaRPr lang="zh-CN" altLang="en-US" dirty="0"/>
          </a:p>
        </p:txBody>
      </p:sp>
      <p:sp>
        <p:nvSpPr>
          <p:cNvPr id="798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5F3D7290-55BC-4BF7-8972-19B654249DF9}" type="slidenum">
              <a:rPr lang="en-US" altLang="zh-CN" sz="1200" b="0"/>
            </a:fld>
            <a:endParaRPr lang="en-US" altLang="zh-CN" sz="1200" b="0"/>
          </a:p>
        </p:txBody>
      </p:sp>
      <p:sp>
        <p:nvSpPr>
          <p:cNvPr id="4" name="Date Placeholder 3"/>
          <p:cNvSpPr>
            <a:spLocks noGrp="1"/>
          </p:cNvSpPr>
          <p:nvPr>
            <p:ph type="dt" sz="half" idx="10"/>
          </p:nvPr>
        </p:nvSpPr>
        <p:spPr/>
        <p:txBody>
          <a:bodyPr/>
          <a:lstStyle/>
          <a:p>
            <a:fld id="{0D45D353-ABDA-4CD6-956F-90D7D4015F6C}"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pic>
        <p:nvPicPr>
          <p:cNvPr id="8" name="图片 7"/>
          <p:cNvPicPr>
            <a:picLocks noChangeAspect="1"/>
          </p:cNvPicPr>
          <p:nvPr/>
        </p:nvPicPr>
        <p:blipFill>
          <a:blip r:embed="rId1"/>
          <a:stretch>
            <a:fillRect/>
          </a:stretch>
        </p:blipFill>
        <p:spPr>
          <a:xfrm>
            <a:off x="614931" y="1278423"/>
            <a:ext cx="8166211" cy="485426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normAutofit fontScale="90000"/>
          </a:bodyPr>
          <a:lstStyle/>
          <a:p>
            <a:r>
              <a:rPr lang="en-US" altLang="zh-CN" dirty="0">
                <a:solidFill>
                  <a:prstClr val="white"/>
                </a:solidFill>
              </a:rPr>
              <a:t>1.3</a:t>
            </a:r>
            <a:r>
              <a:rPr lang="zh-CN" altLang="en-US" dirty="0">
                <a:solidFill>
                  <a:prstClr val="white"/>
                </a:solidFill>
              </a:rPr>
              <a:t> </a:t>
            </a:r>
            <a:r>
              <a:rPr lang="zh-CN" altLang="en-US" dirty="0"/>
              <a:t>赋值运算符和赋值表达式</a:t>
            </a:r>
            <a:r>
              <a:rPr lang="zh-CN" altLang="en-US" sz="2400" dirty="0">
                <a:solidFill>
                  <a:srgbClr val="FFFF00"/>
                </a:solidFill>
              </a:rPr>
              <a:t>：左值表达式</a:t>
            </a:r>
            <a:endParaRPr lang="zh-CN" altLang="en-US" dirty="0"/>
          </a:p>
        </p:txBody>
      </p:sp>
      <p:sp>
        <p:nvSpPr>
          <p:cNvPr id="798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5F3D7290-55BC-4BF7-8972-19B654249DF9}" type="slidenum">
              <a:rPr lang="en-US" altLang="zh-CN" sz="1200" b="0"/>
            </a:fld>
            <a:endParaRPr lang="en-US" altLang="zh-CN" sz="1200" b="0"/>
          </a:p>
        </p:txBody>
      </p:sp>
      <p:sp>
        <p:nvSpPr>
          <p:cNvPr id="4" name="Date Placeholder 3"/>
          <p:cNvSpPr>
            <a:spLocks noGrp="1"/>
          </p:cNvSpPr>
          <p:nvPr>
            <p:ph type="dt" sz="half" idx="10"/>
          </p:nvPr>
        </p:nvSpPr>
        <p:spPr/>
        <p:txBody>
          <a:bodyPr/>
          <a:lstStyle/>
          <a:p>
            <a:fld id="{0D45D353-ABDA-4CD6-956F-90D7D4015F6C}"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pic>
        <p:nvPicPr>
          <p:cNvPr id="2" name="图片 1"/>
          <p:cNvPicPr>
            <a:picLocks noChangeAspect="1"/>
          </p:cNvPicPr>
          <p:nvPr/>
        </p:nvPicPr>
        <p:blipFill>
          <a:blip r:embed="rId1"/>
          <a:stretch>
            <a:fillRect/>
          </a:stretch>
        </p:blipFill>
        <p:spPr>
          <a:xfrm>
            <a:off x="361709" y="1257299"/>
            <a:ext cx="8573484" cy="4704961"/>
          </a:xfrm>
          <a:prstGeom prst="rect">
            <a:avLst/>
          </a:prstGeom>
        </p:spPr>
      </p:pic>
      <p:cxnSp>
        <p:nvCxnSpPr>
          <p:cNvPr id="7" name="直线连接符 6"/>
          <p:cNvCxnSpPr/>
          <p:nvPr/>
        </p:nvCxnSpPr>
        <p:spPr>
          <a:xfrm flipH="1">
            <a:off x="3135085" y="5719665"/>
            <a:ext cx="4348065"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334276" y="5997291"/>
            <a:ext cx="7809724" cy="369332"/>
          </a:xfrm>
          <a:prstGeom prst="rect">
            <a:avLst/>
          </a:prstGeom>
        </p:spPr>
        <p:txBody>
          <a:bodyPr wrap="square">
            <a:spAutoFit/>
          </a:bodyPr>
          <a:lstStyle/>
          <a:p>
            <a:r>
              <a:rPr lang="zh-CN" altLang="en-US" dirty="0">
                <a:solidFill>
                  <a:srgbClr val="000000"/>
                </a:solidFill>
                <a:latin typeface="微软雅黑" panose="020B0503020204020204" pitchFamily="34" charset="-122"/>
                <a:ea typeface="微软雅黑" panose="020B0503020204020204" pitchFamily="34" charset="-122"/>
              </a:rPr>
              <a:t>先对</a:t>
            </a:r>
            <a:r>
              <a:rPr lang="en-US" altLang="zh-CN" dirty="0" err="1">
                <a:solidFill>
                  <a:srgbClr val="000000"/>
                </a:solidFill>
                <a:latin typeface="微软雅黑" panose="020B0503020204020204" pitchFamily="34" charset="-122"/>
                <a:ea typeface="微软雅黑" panose="020B0503020204020204" pitchFamily="34" charset="-122"/>
              </a:rPr>
              <a:t>cond</a:t>
            </a:r>
            <a:r>
              <a:rPr lang="zh-CN" altLang="en-US" dirty="0">
                <a:solidFill>
                  <a:srgbClr val="000000"/>
                </a:solidFill>
                <a:latin typeface="微软雅黑" panose="020B0503020204020204" pitchFamily="34" charset="-122"/>
                <a:ea typeface="微软雅黑" panose="020B0503020204020204" pitchFamily="34" charset="-122"/>
              </a:rPr>
              <a:t>求值，值为真返回</a:t>
            </a:r>
            <a:r>
              <a:rPr lang="en-US" altLang="zh-CN" dirty="0">
                <a:solidFill>
                  <a:srgbClr val="000000"/>
                </a:solidFill>
                <a:latin typeface="微软雅黑" panose="020B0503020204020204" pitchFamily="34" charset="-122"/>
                <a:ea typeface="微软雅黑" panose="020B0503020204020204" pitchFamily="34" charset="-122"/>
              </a:rPr>
              <a:t>expr1</a:t>
            </a:r>
            <a:r>
              <a:rPr lang="zh-CN" altLang="en-US" dirty="0">
                <a:solidFill>
                  <a:srgbClr val="000000"/>
                </a:solidFill>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值</a:t>
            </a:r>
            <a:r>
              <a:rPr lang="zh-CN" altLang="en-US" dirty="0">
                <a:solidFill>
                  <a:srgbClr val="000000"/>
                </a:solidFill>
                <a:latin typeface="微软雅黑" panose="020B0503020204020204" pitchFamily="34" charset="-122"/>
                <a:ea typeface="微软雅黑" panose="020B0503020204020204" pitchFamily="34" charset="-122"/>
              </a:rPr>
              <a:t>，否则返回</a:t>
            </a:r>
            <a:r>
              <a:rPr lang="en-US" altLang="zh-CN" dirty="0">
                <a:solidFill>
                  <a:srgbClr val="000000"/>
                </a:solidFill>
                <a:latin typeface="微软雅黑" panose="020B0503020204020204" pitchFamily="34" charset="-122"/>
                <a:ea typeface="微软雅黑" panose="020B0503020204020204" pitchFamily="34" charset="-122"/>
              </a:rPr>
              <a:t>expr2</a:t>
            </a:r>
            <a:r>
              <a:rPr lang="zh-CN" altLang="en-US" dirty="0">
                <a:solidFill>
                  <a:srgbClr val="000000"/>
                </a:solidFill>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值</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（右值）</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1.4</a:t>
            </a:r>
            <a:r>
              <a:rPr lang="zh-CN" altLang="en-US" dirty="0"/>
              <a:t> 关系运算符和关系表达式</a:t>
            </a:r>
            <a:endParaRPr lang="zh-CN" altLang="en-US" dirty="0"/>
          </a:p>
        </p:txBody>
      </p:sp>
      <p:sp>
        <p:nvSpPr>
          <p:cNvPr id="4" name="Date Placeholder 3"/>
          <p:cNvSpPr>
            <a:spLocks noGrp="1"/>
          </p:cNvSpPr>
          <p:nvPr>
            <p:ph type="dt" sz="half" idx="10"/>
          </p:nvPr>
        </p:nvSpPr>
        <p:spPr/>
        <p:txBody>
          <a:bodyPr/>
          <a:lstStyle/>
          <a:p>
            <a:fld id="{41FC382F-9302-4373-B3F6-B681DC55DBEB}"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aphicFrame>
        <p:nvGraphicFramePr>
          <p:cNvPr id="8" name="Content Placeholder 7"/>
          <p:cNvGraphicFramePr/>
          <p:nvPr/>
        </p:nvGraphicFramePr>
        <p:xfrm>
          <a:off x="377825" y="1347788"/>
          <a:ext cx="8402640" cy="2595880"/>
        </p:xfrm>
        <a:graphic>
          <a:graphicData uri="http://schemas.openxmlformats.org/drawingml/2006/table">
            <a:tbl>
              <a:tblPr firstRow="1" bandRow="1">
                <a:tableStyleId>{5C22544A-7EE6-4342-B048-85BDC9FD1C3A}</a:tableStyleId>
              </a:tblPr>
              <a:tblGrid>
                <a:gridCol w="1120775"/>
                <a:gridCol w="2240281"/>
                <a:gridCol w="1680528"/>
                <a:gridCol w="1546167"/>
                <a:gridCol w="1814889"/>
              </a:tblGrid>
              <a:tr h="370840">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运算符</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功能</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目</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结合性</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用法</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i="0" kern="1200" dirty="0">
                          <a:solidFill>
                            <a:schemeClr val="tx1"/>
                          </a:solidFill>
                          <a:latin typeface="Arial" panose="020B0604020202020204" pitchFamily="34" charset="0"/>
                          <a:ea typeface="微软雅黑" panose="020B0503020204020204" pitchFamily="34" charset="-122"/>
                          <a:cs typeface="+mn-cs"/>
                        </a:rPr>
                        <a:t>&lt;</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小于比较</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双目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自左向右</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expr1 &lt; expr2</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i="0" kern="1200" dirty="0">
                          <a:solidFill>
                            <a:schemeClr val="tx1"/>
                          </a:solidFill>
                          <a:latin typeface="Arial" panose="020B0604020202020204" pitchFamily="34" charset="0"/>
                          <a:ea typeface="微软雅黑" panose="020B0503020204020204" pitchFamily="34" charset="-122"/>
                          <a:cs typeface="+mn-cs"/>
                        </a:rPr>
                        <a:t>&lt;=</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小于等于比较</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双目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自左向右</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expr1 &lt;= expr2</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i="0" kern="1200" dirty="0">
                          <a:solidFill>
                            <a:schemeClr val="tx1"/>
                          </a:solidFill>
                          <a:latin typeface="Arial" panose="020B0604020202020204" pitchFamily="34" charset="0"/>
                          <a:ea typeface="微软雅黑" panose="020B0503020204020204" pitchFamily="34" charset="-122"/>
                          <a:cs typeface="+mn-cs"/>
                        </a:rPr>
                        <a:t>&gt;</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大于比较</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双目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自左向右</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expr1 &gt; expr2</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i="0" kern="1200" dirty="0">
                          <a:solidFill>
                            <a:schemeClr val="tx1"/>
                          </a:solidFill>
                          <a:latin typeface="Arial" panose="020B0604020202020204" pitchFamily="34" charset="0"/>
                          <a:ea typeface="微软雅黑" panose="020B0503020204020204" pitchFamily="34" charset="-122"/>
                          <a:cs typeface="+mn-cs"/>
                        </a:rPr>
                        <a:t>&gt;=</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tx1"/>
                          </a:solidFill>
                          <a:latin typeface="Arial" panose="020B0604020202020204" pitchFamily="34" charset="0"/>
                          <a:ea typeface="微软雅黑" panose="020B0503020204020204" pitchFamily="34" charset="-122"/>
                          <a:cs typeface="+mn-cs"/>
                        </a:rPr>
                        <a:t>大于等于比较</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双目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自左向右</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c>
                  <a:txBody>
                    <a:bodyPr/>
                    <a:lstStyle/>
                    <a:p>
                      <a:pPr marL="0" algn="l"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expr1 &gt;= expr2</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r>
              <a:tr h="370840">
                <a:tc>
                  <a:txBody>
                    <a:bodyPr/>
                    <a:lstStyle/>
                    <a:p>
                      <a:pPr marL="0" algn="ctr"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T w="38100" cap="flat" cmpd="sng" algn="ctr">
                      <a:solidFill>
                        <a:schemeClr val="bg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tx1"/>
                          </a:solidFill>
                          <a:latin typeface="Arial" panose="020B0604020202020204" pitchFamily="34" charset="0"/>
                          <a:ea typeface="微软雅黑" panose="020B0503020204020204" pitchFamily="34" charset="-122"/>
                          <a:cs typeface="+mn-cs"/>
                        </a:rPr>
                        <a:t>相等比较</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T w="38100" cap="flat" cmpd="sng" algn="ctr">
                      <a:solidFill>
                        <a:schemeClr val="bg1"/>
                      </a:solidFill>
                      <a:prstDash val="solid"/>
                      <a:round/>
                      <a:headEnd type="none" w="med" len="med"/>
                      <a:tailEnd type="none" w="med" len="med"/>
                    </a:lnT>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双目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T w="38100" cap="flat" cmpd="sng" algn="ctr">
                      <a:solidFill>
                        <a:schemeClr val="bg1"/>
                      </a:solidFill>
                      <a:prstDash val="solid"/>
                      <a:round/>
                      <a:headEnd type="none" w="med" len="med"/>
                      <a:tailEnd type="none" w="med" len="med"/>
                    </a:lnT>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自左向右</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T w="38100" cap="flat" cmpd="sng" algn="ctr">
                      <a:solidFill>
                        <a:schemeClr val="bg1"/>
                      </a:solidFill>
                      <a:prstDash val="solid"/>
                      <a:round/>
                      <a:headEnd type="none" w="med" len="med"/>
                      <a:tailEnd type="none" w="med" len="med"/>
                    </a:lnT>
                  </a:tcPr>
                </a:tc>
                <a:tc>
                  <a:txBody>
                    <a:bodyPr/>
                    <a:lstStyle/>
                    <a:p>
                      <a:pPr marL="0" algn="l"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expr1 == expr2</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T w="38100" cap="flat" cmpd="sng" algn="ctr">
                      <a:solidFill>
                        <a:schemeClr val="bg1"/>
                      </a:solidFill>
                      <a:prstDash val="solid"/>
                      <a:round/>
                      <a:headEnd type="none" w="med" len="med"/>
                      <a:tailEnd type="none" w="med" len="med"/>
                    </a:lnT>
                  </a:tcPr>
                </a:tc>
              </a:tr>
              <a:tr h="370840">
                <a:tc>
                  <a:txBody>
                    <a:bodyPr/>
                    <a:lstStyle/>
                    <a:p>
                      <a:pPr marL="0" algn="ctr" defTabSz="914400" rtl="0" eaLnBrk="1" latinLnBrk="0" hangingPunct="1"/>
                      <a:r>
                        <a:rPr lang="en-US" altLang="zh-CN" sz="1800" b="0" i="0" kern="1200" dirty="0">
                          <a:solidFill>
                            <a:schemeClr val="tx1"/>
                          </a:solidFill>
                          <a:latin typeface="Arial" panose="020B0604020202020204" pitchFamily="34" charset="0"/>
                          <a:ea typeface="微软雅黑" panose="020B0503020204020204" pitchFamily="34" charset="-122"/>
                          <a:cs typeface="+mn-cs"/>
                        </a:rPr>
                        <a:t>!=</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tx1"/>
                          </a:solidFill>
                          <a:latin typeface="Arial" panose="020B0604020202020204" pitchFamily="34" charset="0"/>
                          <a:ea typeface="微软雅黑" panose="020B0503020204020204" pitchFamily="34" charset="-122"/>
                          <a:cs typeface="+mn-cs"/>
                        </a:rPr>
                        <a:t>不等比较</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双目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自左向右</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800" b="0" i="0" u="none" strike="noStrike" kern="1200" baseline="0" dirty="0">
                          <a:solidFill>
                            <a:schemeClr val="dk1"/>
                          </a:solidFill>
                          <a:latin typeface="Arial" panose="020B0604020202020204" pitchFamily="34" charset="0"/>
                          <a:ea typeface="+mn-ea"/>
                          <a:cs typeface="+mn-cs"/>
                        </a:rPr>
                        <a:t>expr1 </a:t>
                      </a:r>
                      <a:r>
                        <a:rPr lang="en-US" altLang="zh-CN" sz="1800" b="0" i="0" kern="1200" dirty="0">
                          <a:solidFill>
                            <a:schemeClr val="tx1"/>
                          </a:solidFill>
                          <a:latin typeface="Arial" panose="020B0604020202020204" pitchFamily="34" charset="0"/>
                          <a:ea typeface="微软雅黑" panose="020B0503020204020204" pitchFamily="34" charset="-122"/>
                          <a:cs typeface="+mn-cs"/>
                        </a:rPr>
                        <a:t>!=</a:t>
                      </a:r>
                      <a:r>
                        <a:rPr lang="en-US" altLang="zh-CN" sz="1800" b="0" i="0" u="none" strike="noStrike" kern="1200" baseline="0" dirty="0">
                          <a:solidFill>
                            <a:schemeClr val="dk1"/>
                          </a:solidFill>
                          <a:latin typeface="Arial" panose="020B0604020202020204" pitchFamily="34" charset="0"/>
                          <a:ea typeface="+mn-ea"/>
                          <a:cs typeface="+mn-cs"/>
                        </a:rPr>
                        <a:t>expr2</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r>
            </a:tbl>
          </a:graphicData>
        </a:graphic>
      </p:graphicFrame>
      <p:sp>
        <p:nvSpPr>
          <p:cNvPr id="9" name="Content Placeholder 8"/>
          <p:cNvSpPr>
            <a:spLocks noGrp="1"/>
          </p:cNvSpPr>
          <p:nvPr>
            <p:ph idx="1"/>
          </p:nvPr>
        </p:nvSpPr>
        <p:spPr>
          <a:xfrm>
            <a:off x="377371" y="4217254"/>
            <a:ext cx="8403771" cy="1959709"/>
          </a:xfrm>
        </p:spPr>
        <p:txBody>
          <a:bodyPr/>
          <a:lstStyle/>
          <a:p>
            <a:r>
              <a:rPr lang="zh-CN" altLang="en-US" dirty="0"/>
              <a:t>运算规则：关系成立，结果为</a:t>
            </a:r>
            <a:r>
              <a:rPr lang="en-US" altLang="zh-CN" dirty="0"/>
              <a:t>true</a:t>
            </a:r>
            <a:r>
              <a:rPr lang="zh-CN" altLang="en-US" dirty="0"/>
              <a:t>；关系不成立，结果为</a:t>
            </a:r>
            <a:r>
              <a:rPr lang="en-US" altLang="zh-CN" dirty="0"/>
              <a:t>false</a:t>
            </a:r>
            <a:r>
              <a:rPr lang="zh-CN" altLang="en-US" dirty="0"/>
              <a:t>。</a:t>
            </a:r>
            <a:endParaRPr lang="zh-CN" altLang="en-US" dirty="0"/>
          </a:p>
        </p:txBody>
      </p:sp>
      <p:sp>
        <p:nvSpPr>
          <p:cNvPr id="11" name="Rectangle 10"/>
          <p:cNvSpPr/>
          <p:nvPr/>
        </p:nvSpPr>
        <p:spPr>
          <a:xfrm>
            <a:off x="1671552" y="5197108"/>
            <a:ext cx="5800895" cy="646331"/>
          </a:xfrm>
          <a:prstGeom prst="rect">
            <a:avLst/>
          </a:prstGeom>
        </p:spPr>
        <p:txBody>
          <a:bodyPr wrap="square">
            <a:spAutoFit/>
          </a:bodyPr>
          <a:lstStyle/>
          <a:p>
            <a:pPr algn="ctr"/>
            <a:r>
              <a:rPr lang="zh-CN" altLang="en-US" sz="3600" b="1" dirty="0">
                <a:solidFill>
                  <a:srgbClr val="C00000"/>
                </a:solidFill>
                <a:latin typeface="Arial" panose="020B0604020202020204" pitchFamily="34" charset="0"/>
                <a:ea typeface="微软雅黑" panose="020B0503020204020204" pitchFamily="34" charset="-122"/>
                <a:cs typeface="Arial" panose="020B0604020202020204" pitchFamily="34" charset="0"/>
              </a:rPr>
              <a:t>关系表达式，结果是布尔值</a:t>
            </a:r>
            <a:endParaRPr lang="zh-CN" altLang="en-US" sz="3600" b="1"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b="1" dirty="0">
                <a:solidFill>
                  <a:srgbClr val="C00000"/>
                </a:solidFill>
              </a:rPr>
              <a:t>判断相等应使用双等号（</a:t>
            </a:r>
            <a:r>
              <a:rPr lang="en-US" altLang="zh-CN" b="1" dirty="0">
                <a:solidFill>
                  <a:srgbClr val="C00000"/>
                </a:solidFill>
              </a:rPr>
              <a:t>==</a:t>
            </a:r>
            <a:r>
              <a:rPr lang="zh-CN" altLang="en-US" b="1" dirty="0">
                <a:solidFill>
                  <a:srgbClr val="C00000"/>
                </a:solidFill>
              </a:rPr>
              <a:t>），</a:t>
            </a:r>
            <a:r>
              <a:rPr lang="zh-CN" altLang="en-US" dirty="0"/>
              <a:t>不要误写成作为赋值运算符的单个等号（</a:t>
            </a:r>
            <a:r>
              <a:rPr lang="en-US" altLang="zh-CN" dirty="0"/>
              <a:t>=</a:t>
            </a:r>
            <a:r>
              <a:rPr lang="zh-CN" altLang="en-US" dirty="0"/>
              <a:t>）。</a:t>
            </a:r>
            <a:endParaRPr lang="en-US" altLang="zh-CN" dirty="0"/>
          </a:p>
          <a:p>
            <a:r>
              <a:rPr lang="zh-CN" altLang="en-US" dirty="0"/>
              <a:t>数值数据按值大小进行比较，字符数据按</a:t>
            </a:r>
            <a:r>
              <a:rPr lang="en-US" altLang="zh-CN" dirty="0"/>
              <a:t>ASCII</a:t>
            </a:r>
            <a:r>
              <a:rPr lang="zh-CN" altLang="en-US" dirty="0"/>
              <a:t>码值大小进行比较。</a:t>
            </a:r>
            <a:endParaRPr lang="en-US" altLang="zh-CN" dirty="0"/>
          </a:p>
          <a:p>
            <a:r>
              <a:rPr lang="zh-CN" altLang="en-US" dirty="0"/>
              <a:t>浮点数不能用（</a:t>
            </a:r>
            <a:r>
              <a:rPr lang="en-US" altLang="zh-CN" dirty="0"/>
              <a:t>==</a:t>
            </a:r>
            <a:r>
              <a:rPr lang="zh-CN" altLang="en-US" dirty="0"/>
              <a:t>、</a:t>
            </a:r>
            <a:r>
              <a:rPr lang="en-US" altLang="zh-CN" dirty="0"/>
              <a:t>!=</a:t>
            </a:r>
            <a:r>
              <a:rPr lang="zh-CN" altLang="en-US" dirty="0"/>
              <a:t>）做相等或不等的比较运算，而是比较相对误差。</a:t>
            </a:r>
            <a:endParaRPr lang="zh-CN" altLang="en-US" dirty="0"/>
          </a:p>
        </p:txBody>
      </p:sp>
      <p:sp>
        <p:nvSpPr>
          <p:cNvPr id="3" name="Title 2"/>
          <p:cNvSpPr>
            <a:spLocks noGrp="1"/>
          </p:cNvSpPr>
          <p:nvPr>
            <p:ph type="title"/>
          </p:nvPr>
        </p:nvSpPr>
        <p:spPr/>
        <p:txBody>
          <a:bodyPr/>
          <a:lstStyle/>
          <a:p>
            <a:r>
              <a:rPr lang="en-US" altLang="zh-CN" dirty="0"/>
              <a:t>1.4</a:t>
            </a:r>
            <a:r>
              <a:rPr lang="zh-CN" altLang="en-US" dirty="0"/>
              <a:t> 关系运算符和关系表达式</a:t>
            </a:r>
            <a:endParaRPr lang="zh-CN" altLang="en-US" dirty="0"/>
          </a:p>
        </p:txBody>
      </p:sp>
      <p:sp>
        <p:nvSpPr>
          <p:cNvPr id="4" name="Date Placeholder 3"/>
          <p:cNvSpPr>
            <a:spLocks noGrp="1"/>
          </p:cNvSpPr>
          <p:nvPr>
            <p:ph type="dt" sz="half" idx="10"/>
          </p:nvPr>
        </p:nvSpPr>
        <p:spPr/>
        <p:txBody>
          <a:bodyPr/>
          <a:lstStyle/>
          <a:p>
            <a:fld id="{AFB03ED3-595A-49C2-9713-AF0AF3D7DE9B}"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1.4</a:t>
            </a:r>
            <a:r>
              <a:rPr lang="zh-CN" altLang="en-US" dirty="0"/>
              <a:t> 关系运算符和关系表达式</a:t>
            </a:r>
            <a:endParaRPr lang="zh-CN" altLang="en-US" dirty="0"/>
          </a:p>
        </p:txBody>
      </p:sp>
      <p:sp>
        <p:nvSpPr>
          <p:cNvPr id="4" name="Date Placeholder 3"/>
          <p:cNvSpPr>
            <a:spLocks noGrp="1"/>
          </p:cNvSpPr>
          <p:nvPr>
            <p:ph type="dt" sz="half" idx="10"/>
          </p:nvPr>
        </p:nvSpPr>
        <p:spPr/>
        <p:txBody>
          <a:bodyPr/>
          <a:lstStyle/>
          <a:p>
            <a:fld id="{A7293D58-9D73-47BF-B36F-8FB54B6CECB1}"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374417" y="1263359"/>
            <a:ext cx="8499369" cy="875881"/>
          </a:xfrm>
          <a:prstGeom prst="rect">
            <a:avLst/>
          </a:prstGeom>
        </p:spPr>
        <p:txBody>
          <a:bodyPr wrap="square">
            <a:spAutoFit/>
          </a:bodyPr>
          <a:lstStyle/>
          <a:p>
            <a:pPr>
              <a:lnSpc>
                <a:spcPct val="110000"/>
              </a:lnSpc>
              <a:spcBef>
                <a:spcPts val="1000"/>
              </a:spcBef>
              <a:buClr>
                <a:prstClr val="black"/>
              </a:buClr>
            </a:pPr>
            <a:r>
              <a:rPr lang="zh-CN" altLang="en-US" sz="2200" b="1" dirty="0">
                <a:solidFill>
                  <a:srgbClr val="C00000"/>
                </a:solidFill>
                <a:latin typeface="微软雅黑" panose="020B0503020204020204" pitchFamily="34" charset="-122"/>
                <a:ea typeface="微软雅黑" panose="020B0503020204020204" pitchFamily="34" charset="-122"/>
              </a:rPr>
              <a:t>注意：</a:t>
            </a:r>
            <a:r>
              <a:rPr lang="zh-CN" altLang="en-US" sz="2200" dirty="0">
                <a:solidFill>
                  <a:prstClr val="black"/>
                </a:solidFill>
                <a:latin typeface="微软雅黑" panose="020B0503020204020204" pitchFamily="34" charset="-122"/>
                <a:ea typeface="微软雅黑" panose="020B0503020204020204" pitchFamily="34" charset="-122"/>
              </a:rPr>
              <a:t>关系运算符是从左向右结合，表达式：</a:t>
            </a:r>
            <a:r>
              <a:rPr lang="en-US" altLang="zh-CN" sz="2400" dirty="0">
                <a:solidFill>
                  <a:srgbClr val="000000"/>
                </a:solidFill>
                <a:latin typeface="Arial" panose="020B0604020202020204" pitchFamily="34" charset="0"/>
                <a:ea typeface="微软雅黑" panose="020B0503020204020204" pitchFamily="34" charset="-122"/>
              </a:rPr>
              <a:t>a</a:t>
            </a:r>
            <a:r>
              <a:rPr lang="zh-CN" altLang="en-US" sz="2400" dirty="0">
                <a:solidFill>
                  <a:srgbClr val="000000"/>
                </a:solidFill>
                <a:latin typeface="Arial" panose="020B0604020202020204" pitchFamily="34" charset="0"/>
                <a:ea typeface="微软雅黑" panose="020B0503020204020204" pitchFamily="34" charset="-122"/>
              </a:rPr>
              <a:t> </a:t>
            </a:r>
            <a:r>
              <a:rPr lang="en-US" altLang="zh-CN" sz="2400" dirty="0">
                <a:solidFill>
                  <a:srgbClr val="A41515"/>
                </a:solidFill>
                <a:latin typeface="Arial" panose="020B0604020202020204" pitchFamily="34" charset="0"/>
                <a:ea typeface="微软雅黑" panose="020B0503020204020204" pitchFamily="34" charset="-122"/>
              </a:rPr>
              <a:t>&gt;</a:t>
            </a:r>
            <a:r>
              <a:rPr lang="zh-CN" altLang="en-US" sz="2400" dirty="0">
                <a:solidFill>
                  <a:srgbClr val="A41515"/>
                </a:solidFill>
                <a:latin typeface="Arial" panose="020B0604020202020204" pitchFamily="34" charset="0"/>
                <a:ea typeface="微软雅黑" panose="020B0503020204020204" pitchFamily="34" charset="-122"/>
              </a:rPr>
              <a:t> </a:t>
            </a:r>
            <a:r>
              <a:rPr lang="en-US" altLang="zh-CN" sz="2400" dirty="0">
                <a:solidFill>
                  <a:srgbClr val="000000"/>
                </a:solidFill>
                <a:latin typeface="Arial" panose="020B0604020202020204" pitchFamily="34" charset="0"/>
                <a:ea typeface="微软雅黑" panose="020B0503020204020204" pitchFamily="34" charset="-122"/>
              </a:rPr>
              <a:t>b</a:t>
            </a:r>
            <a:r>
              <a:rPr lang="zh-CN" altLang="en-US" sz="2400" dirty="0">
                <a:solidFill>
                  <a:srgbClr val="000000"/>
                </a:solidFill>
                <a:latin typeface="Arial" panose="020B0604020202020204" pitchFamily="34" charset="0"/>
                <a:ea typeface="微软雅黑" panose="020B0503020204020204" pitchFamily="34" charset="-122"/>
              </a:rPr>
              <a:t> </a:t>
            </a:r>
            <a:r>
              <a:rPr lang="en-US" altLang="zh-CN" sz="2400" dirty="0">
                <a:solidFill>
                  <a:srgbClr val="A41515"/>
                </a:solidFill>
                <a:latin typeface="Arial" panose="020B0604020202020204" pitchFamily="34" charset="0"/>
                <a:ea typeface="微软雅黑" panose="020B0503020204020204" pitchFamily="34" charset="-122"/>
              </a:rPr>
              <a:t>&gt;</a:t>
            </a:r>
            <a:r>
              <a:rPr lang="zh-CN" altLang="en-US" sz="2400" dirty="0">
                <a:solidFill>
                  <a:srgbClr val="A41515"/>
                </a:solidFill>
                <a:latin typeface="Arial" panose="020B0604020202020204" pitchFamily="34" charset="0"/>
                <a:ea typeface="微软雅黑" panose="020B0503020204020204" pitchFamily="34" charset="-122"/>
              </a:rPr>
              <a:t> </a:t>
            </a:r>
            <a:r>
              <a:rPr lang="en-US" altLang="zh-CN" sz="2400" dirty="0">
                <a:solidFill>
                  <a:srgbClr val="000000"/>
                </a:solidFill>
                <a:latin typeface="Arial" panose="020B0604020202020204" pitchFamily="34" charset="0"/>
                <a:ea typeface="微软雅黑" panose="020B0503020204020204" pitchFamily="34" charset="-122"/>
              </a:rPr>
              <a:t>c</a:t>
            </a:r>
            <a:r>
              <a:rPr lang="zh-CN" altLang="en-US" sz="2400" dirty="0">
                <a:solidFill>
                  <a:srgbClr val="000000"/>
                </a:solidFill>
                <a:latin typeface="Arial" panose="020B0604020202020204" pitchFamily="34" charset="0"/>
                <a:ea typeface="微软雅黑" panose="020B0503020204020204" pitchFamily="34" charset="-122"/>
              </a:rPr>
              <a:t> 的结果是什么？为什么？讲出推导过程</a:t>
            </a:r>
            <a:r>
              <a:rPr lang="en-US" altLang="zh-CN" sz="2400" dirty="0">
                <a:solidFill>
                  <a:srgbClr val="000000"/>
                </a:solidFill>
                <a:latin typeface="Arial" panose="020B0604020202020204" pitchFamily="34" charset="0"/>
                <a:ea typeface="微软雅黑" panose="020B0503020204020204" pitchFamily="34" charset="-122"/>
              </a:rPr>
              <a:t> </a:t>
            </a:r>
            <a:endParaRPr lang="zh-CN" altLang="en-US" sz="2200" dirty="0">
              <a:solidFill>
                <a:prstClr val="black"/>
              </a:solidFill>
              <a:latin typeface="微软雅黑" panose="020B0503020204020204" pitchFamily="34" charset="-122"/>
              <a:ea typeface="微软雅黑" panose="020B0503020204020204" pitchFamily="34" charset="-122"/>
            </a:endParaRPr>
          </a:p>
        </p:txBody>
      </p:sp>
      <p:sp>
        <p:nvSpPr>
          <p:cNvPr id="9" name="Rectangle 8"/>
          <p:cNvSpPr/>
          <p:nvPr/>
        </p:nvSpPr>
        <p:spPr>
          <a:xfrm>
            <a:off x="4201640" y="1701299"/>
            <a:ext cx="3689632" cy="461665"/>
          </a:xfrm>
          <a:prstGeom prst="rect">
            <a:avLst/>
          </a:prstGeom>
        </p:spPr>
        <p:txBody>
          <a:bodyPr wrap="square">
            <a:spAutoFit/>
          </a:bodyPr>
          <a:lstStyle/>
          <a:p>
            <a:r>
              <a:rPr lang="zh-CN" altLang="en-US" sz="2400" dirty="0">
                <a:solidFill>
                  <a:srgbClr val="000000"/>
                </a:solidFill>
                <a:latin typeface="Arial" panose="020B0604020202020204" pitchFamily="34" charset="0"/>
                <a:ea typeface="微软雅黑" panose="020B0503020204020204" pitchFamily="34" charset="-122"/>
              </a:rPr>
              <a:t>（</a:t>
            </a:r>
            <a:r>
              <a:rPr lang="pl-PL" altLang="zh-CN" sz="2400" dirty="0">
                <a:solidFill>
                  <a:srgbClr val="000000"/>
                </a:solidFill>
                <a:latin typeface="Arial" panose="020B0604020202020204" pitchFamily="34" charset="0"/>
                <a:ea typeface="微软雅黑" panose="020B0503020204020204" pitchFamily="34" charset="-122"/>
              </a:rPr>
              <a:t>a</a:t>
            </a:r>
            <a:r>
              <a:rPr lang="zh-CN" altLang="en-US" sz="2400" dirty="0">
                <a:solidFill>
                  <a:srgbClr val="000000"/>
                </a:solidFill>
                <a:latin typeface="Arial" panose="020B0604020202020204" pitchFamily="34" charset="0"/>
                <a:ea typeface="微软雅黑" panose="020B0503020204020204" pitchFamily="34" charset="-122"/>
              </a:rPr>
              <a:t> </a:t>
            </a:r>
            <a:r>
              <a:rPr lang="pl-PL" altLang="zh-CN" sz="2400" dirty="0">
                <a:solidFill>
                  <a:srgbClr val="A41515"/>
                </a:solidFill>
                <a:latin typeface="Arial" panose="020B0604020202020204" pitchFamily="34" charset="0"/>
                <a:ea typeface="微软雅黑" panose="020B0503020204020204" pitchFamily="34" charset="-122"/>
              </a:rPr>
              <a:t>=</a:t>
            </a:r>
            <a:r>
              <a:rPr lang="zh-CN" altLang="en-US" sz="2400" dirty="0">
                <a:solidFill>
                  <a:srgbClr val="A41515"/>
                </a:solidFill>
                <a:latin typeface="Arial" panose="020B0604020202020204" pitchFamily="34" charset="0"/>
                <a:ea typeface="微软雅黑" panose="020B0503020204020204" pitchFamily="34" charset="-122"/>
              </a:rPr>
              <a:t> </a:t>
            </a:r>
            <a:r>
              <a:rPr lang="pl-PL" altLang="zh-CN" sz="2400" dirty="0">
                <a:solidFill>
                  <a:srgbClr val="F100F1"/>
                </a:solidFill>
                <a:latin typeface="Arial" panose="020B0604020202020204" pitchFamily="34" charset="0"/>
                <a:ea typeface="微软雅黑" panose="020B0503020204020204" pitchFamily="34" charset="-122"/>
              </a:rPr>
              <a:t>5 </a:t>
            </a:r>
            <a:r>
              <a:rPr lang="pl-PL" altLang="zh-CN" sz="2400" dirty="0">
                <a:solidFill>
                  <a:srgbClr val="A41515"/>
                </a:solidFill>
                <a:latin typeface="Arial" panose="020B0604020202020204" pitchFamily="34" charset="0"/>
                <a:ea typeface="微软雅黑" panose="020B0503020204020204" pitchFamily="34" charset="-122"/>
              </a:rPr>
              <a:t>, </a:t>
            </a:r>
            <a:r>
              <a:rPr lang="zh-CN" altLang="en-US" sz="2400" dirty="0">
                <a:solidFill>
                  <a:srgbClr val="A41515"/>
                </a:solidFill>
                <a:latin typeface="Arial" panose="020B0604020202020204" pitchFamily="34" charset="0"/>
                <a:ea typeface="微软雅黑" panose="020B0503020204020204" pitchFamily="34" charset="-122"/>
              </a:rPr>
              <a:t> </a:t>
            </a:r>
            <a:r>
              <a:rPr lang="pl-PL" altLang="zh-CN" sz="2400" dirty="0">
                <a:solidFill>
                  <a:srgbClr val="000000"/>
                </a:solidFill>
                <a:latin typeface="Arial" panose="020B0604020202020204" pitchFamily="34" charset="0"/>
                <a:ea typeface="微软雅黑" panose="020B0503020204020204" pitchFamily="34" charset="-122"/>
              </a:rPr>
              <a:t>b</a:t>
            </a:r>
            <a:r>
              <a:rPr lang="zh-CN" altLang="en-US" sz="2400" dirty="0">
                <a:solidFill>
                  <a:srgbClr val="000000"/>
                </a:solidFill>
                <a:latin typeface="Arial" panose="020B0604020202020204" pitchFamily="34" charset="0"/>
                <a:ea typeface="微软雅黑" panose="020B0503020204020204" pitchFamily="34" charset="-122"/>
              </a:rPr>
              <a:t> </a:t>
            </a:r>
            <a:r>
              <a:rPr lang="pl-PL" altLang="zh-CN" sz="2400" dirty="0">
                <a:solidFill>
                  <a:srgbClr val="A41515"/>
                </a:solidFill>
                <a:latin typeface="Arial" panose="020B0604020202020204" pitchFamily="34" charset="0"/>
                <a:ea typeface="微软雅黑" panose="020B0503020204020204" pitchFamily="34" charset="-122"/>
              </a:rPr>
              <a:t>=</a:t>
            </a:r>
            <a:r>
              <a:rPr lang="zh-CN" altLang="en-US" sz="2400" dirty="0">
                <a:solidFill>
                  <a:srgbClr val="A41515"/>
                </a:solidFill>
                <a:latin typeface="Arial" panose="020B0604020202020204" pitchFamily="34" charset="0"/>
                <a:ea typeface="微软雅黑" panose="020B0503020204020204" pitchFamily="34" charset="-122"/>
              </a:rPr>
              <a:t> </a:t>
            </a:r>
            <a:r>
              <a:rPr lang="pl-PL" altLang="zh-CN" sz="2400" dirty="0">
                <a:solidFill>
                  <a:srgbClr val="F100F1"/>
                </a:solidFill>
                <a:latin typeface="Arial" panose="020B0604020202020204" pitchFamily="34" charset="0"/>
                <a:ea typeface="微软雅黑" panose="020B0503020204020204" pitchFamily="34" charset="-122"/>
              </a:rPr>
              <a:t>0 </a:t>
            </a:r>
            <a:r>
              <a:rPr lang="pl-PL" altLang="zh-CN" sz="2400" dirty="0">
                <a:solidFill>
                  <a:srgbClr val="A41515"/>
                </a:solidFill>
                <a:latin typeface="Arial" panose="020B0604020202020204" pitchFamily="34" charset="0"/>
                <a:ea typeface="微软雅黑" panose="020B0503020204020204" pitchFamily="34" charset="-122"/>
              </a:rPr>
              <a:t>,</a:t>
            </a:r>
            <a:r>
              <a:rPr lang="zh-CN" altLang="en-US" sz="2400" dirty="0">
                <a:solidFill>
                  <a:srgbClr val="A41515"/>
                </a:solidFill>
                <a:latin typeface="Arial" panose="020B0604020202020204" pitchFamily="34" charset="0"/>
                <a:ea typeface="微软雅黑" panose="020B0503020204020204" pitchFamily="34" charset="-122"/>
              </a:rPr>
              <a:t> </a:t>
            </a:r>
            <a:r>
              <a:rPr lang="pl-PL" altLang="zh-CN" sz="2400" dirty="0">
                <a:solidFill>
                  <a:srgbClr val="A41515"/>
                </a:solidFill>
                <a:latin typeface="Arial" panose="020B0604020202020204" pitchFamily="34" charset="0"/>
                <a:ea typeface="微软雅黑" panose="020B0503020204020204" pitchFamily="34" charset="-122"/>
              </a:rPr>
              <a:t> </a:t>
            </a:r>
            <a:r>
              <a:rPr lang="pl-PL" altLang="zh-CN" sz="2400" dirty="0">
                <a:solidFill>
                  <a:srgbClr val="000000"/>
                </a:solidFill>
                <a:latin typeface="Arial" panose="020B0604020202020204" pitchFamily="34" charset="0"/>
                <a:ea typeface="微软雅黑" panose="020B0503020204020204" pitchFamily="34" charset="-122"/>
              </a:rPr>
              <a:t>c</a:t>
            </a:r>
            <a:r>
              <a:rPr lang="zh-CN" altLang="en-US" sz="2400" dirty="0">
                <a:solidFill>
                  <a:srgbClr val="000000"/>
                </a:solidFill>
                <a:latin typeface="Arial" panose="020B0604020202020204" pitchFamily="34" charset="0"/>
                <a:ea typeface="微软雅黑" panose="020B0503020204020204" pitchFamily="34" charset="-122"/>
              </a:rPr>
              <a:t> </a:t>
            </a:r>
            <a:r>
              <a:rPr lang="pl-PL" altLang="zh-CN" sz="2400" dirty="0">
                <a:solidFill>
                  <a:srgbClr val="A41515"/>
                </a:solidFill>
                <a:latin typeface="Arial" panose="020B0604020202020204" pitchFamily="34" charset="0"/>
                <a:ea typeface="微软雅黑" panose="020B0503020204020204" pitchFamily="34" charset="-122"/>
              </a:rPr>
              <a:t>=</a:t>
            </a:r>
            <a:r>
              <a:rPr lang="zh-CN" altLang="en-US" sz="2400" dirty="0">
                <a:solidFill>
                  <a:srgbClr val="A41515"/>
                </a:solidFill>
                <a:latin typeface="Arial" panose="020B0604020202020204" pitchFamily="34" charset="0"/>
                <a:ea typeface="微软雅黑" panose="020B0503020204020204" pitchFamily="34" charset="-122"/>
              </a:rPr>
              <a:t> </a:t>
            </a:r>
            <a:r>
              <a:rPr lang="en-US" altLang="zh-CN" sz="2400" dirty="0">
                <a:solidFill>
                  <a:srgbClr val="A41515"/>
                </a:solidFill>
                <a:latin typeface="Arial" panose="020B0604020202020204" pitchFamily="34" charset="0"/>
                <a:ea typeface="微软雅黑" panose="020B0503020204020204" pitchFamily="34" charset="-122"/>
              </a:rPr>
              <a:t>-</a:t>
            </a:r>
            <a:r>
              <a:rPr lang="pl-PL" altLang="zh-CN" sz="2400" dirty="0">
                <a:solidFill>
                  <a:srgbClr val="F100F1"/>
                </a:solidFill>
                <a:latin typeface="Arial" panose="020B0604020202020204" pitchFamily="34" charset="0"/>
                <a:ea typeface="微软雅黑" panose="020B0503020204020204" pitchFamily="34" charset="-122"/>
              </a:rPr>
              <a:t>5</a:t>
            </a:r>
            <a:r>
              <a:rPr lang="zh-CN" altLang="en-US" sz="2400" dirty="0">
                <a:solidFill>
                  <a:srgbClr val="000000"/>
                </a:solidFill>
                <a:latin typeface="Arial" panose="020B0604020202020204" pitchFamily="34" charset="0"/>
                <a:ea typeface="微软雅黑" panose="020B0503020204020204" pitchFamily="34" charset="-122"/>
              </a:rPr>
              <a:t> ）</a:t>
            </a:r>
            <a:endParaRPr lang="pl-PL" altLang="zh-CN" sz="2400" dirty="0">
              <a:solidFill>
                <a:srgbClr val="F100F1"/>
              </a:solidFill>
              <a:latin typeface="Arial" panose="020B0604020202020204" pitchFamily="34" charset="0"/>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CN" dirty="0"/>
              <a:t>1.</a:t>
            </a:r>
            <a:r>
              <a:rPr lang="zh-CN" altLang="en-US" dirty="0"/>
              <a:t>运算符与表达式</a:t>
            </a:r>
            <a:r>
              <a:rPr lang="zh-CN" altLang="en-US" sz="2400" dirty="0">
                <a:solidFill>
                  <a:srgbClr val="FFFF00"/>
                </a:solidFill>
              </a:rPr>
              <a:t>：运算符属性</a:t>
            </a:r>
            <a:endParaRPr lang="zh-CN" altLang="en-US" sz="2400" dirty="0">
              <a:solidFill>
                <a:srgbClr val="FFFF00"/>
              </a:solidFill>
            </a:endParaRPr>
          </a:p>
        </p:txBody>
      </p:sp>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FEA670D1-0F80-4A82-9E8E-33E60009375C}" type="slidenum">
              <a:rPr lang="en-US" altLang="zh-CN" sz="1200" b="0">
                <a:solidFill>
                  <a:schemeClr val="bg1"/>
                </a:solidFill>
              </a:rPr>
            </a:fld>
            <a:endParaRPr lang="en-US" altLang="zh-CN" sz="1200" b="0" dirty="0">
              <a:solidFill>
                <a:schemeClr val="bg1"/>
              </a:solidFill>
            </a:endParaRPr>
          </a:p>
        </p:txBody>
      </p:sp>
      <p:sp>
        <p:nvSpPr>
          <p:cNvPr id="4" name="Rectangle 3"/>
          <p:cNvSpPr/>
          <p:nvPr/>
        </p:nvSpPr>
        <p:spPr>
          <a:xfrm>
            <a:off x="205568" y="1364739"/>
            <a:ext cx="8596829" cy="3541612"/>
          </a:xfrm>
          <a:prstGeom prst="rect">
            <a:avLst/>
          </a:prstGeom>
          <a:solidFill>
            <a:schemeClr val="accent6">
              <a:lumMod val="40000"/>
              <a:lumOff val="60000"/>
            </a:schemeClr>
          </a:solidFill>
          <a:ln>
            <a:noFill/>
          </a:ln>
        </p:spPr>
        <p:txBody>
          <a:bodyPr wrap="square" lIns="90000" tIns="46800" rIns="90000" bIns="46800" anchor="ctr">
            <a:spAutoFit/>
          </a:bodyPr>
          <a:lstStyle/>
          <a:p>
            <a:r>
              <a:rPr lang="en-US" altLang="zh-CN" sz="1600" dirty="0">
                <a:solidFill>
                  <a:srgbClr val="643820"/>
                </a:solidFill>
                <a:latin typeface="Menlo" panose="020B0609030804020204" pitchFamily="49" charset="0"/>
              </a:rPr>
              <a:t>#include </a:t>
            </a:r>
            <a:r>
              <a:rPr lang="en-US" altLang="zh-CN" sz="1600" dirty="0">
                <a:solidFill>
                  <a:srgbClr val="C41A16"/>
                </a:solidFill>
                <a:latin typeface="Menlo" panose="020B0609030804020204" pitchFamily="49" charset="0"/>
              </a:rPr>
              <a:t>&lt;</a:t>
            </a:r>
            <a:r>
              <a:rPr lang="en-US" altLang="zh-CN" sz="1600" dirty="0" err="1">
                <a:solidFill>
                  <a:srgbClr val="C41A16"/>
                </a:solidFill>
                <a:latin typeface="Menlo" panose="020B0609030804020204" pitchFamily="49" charset="0"/>
              </a:rPr>
              <a:t>stdio.h</a:t>
            </a:r>
            <a:r>
              <a:rPr lang="en-US" altLang="zh-CN" sz="1600" dirty="0">
                <a:solidFill>
                  <a:srgbClr val="C41A16"/>
                </a:solidFill>
                <a:latin typeface="Menlo" panose="020B0609030804020204" pitchFamily="49" charset="0"/>
              </a:rPr>
              <a:t>&gt;</a:t>
            </a:r>
            <a:endParaRPr lang="en-US" altLang="zh-CN" sz="1600" dirty="0">
              <a:solidFill>
                <a:srgbClr val="000000"/>
              </a:solidFill>
              <a:latin typeface="Menlo" panose="020B0609030804020204" pitchFamily="49" charset="0"/>
            </a:endParaRPr>
          </a:p>
          <a:p>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main</a:t>
            </a:r>
            <a:r>
              <a:rPr lang="en-US" altLang="zh-CN" sz="1600" dirty="0">
                <a:solidFill>
                  <a:srgbClr val="000000"/>
                </a:solidFill>
                <a:latin typeface="Menlo" panose="020B0609030804020204" pitchFamily="49" charset="0"/>
              </a:rPr>
              <a:t>(</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argc</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char</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argv</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Num1</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0l</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Num2</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0l</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Num3</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0l</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double</a:t>
            </a:r>
            <a:r>
              <a:rPr lang="en-US" altLang="zh-CN" sz="1600" dirty="0">
                <a:solidFill>
                  <a:srgbClr val="000000"/>
                </a:solidFill>
                <a:latin typeface="Menlo" panose="020B0609030804020204" pitchFamily="49" charset="0"/>
              </a:rPr>
              <a:t> Avg</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0.0</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scanf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"%d %d %d"</a:t>
            </a:r>
            <a:r>
              <a:rPr lang="en-US" altLang="zh-CN" sz="1600" dirty="0">
                <a:solidFill>
                  <a:srgbClr val="000000"/>
                </a:solidFill>
                <a:latin typeface="Menlo" panose="020B0609030804020204" pitchFamily="49" charset="0"/>
              </a:rPr>
              <a:t>, &amp;Num1, &amp;Num2, &amp;Num3);</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b="1" dirty="0">
                <a:solidFill>
                  <a:srgbClr val="000000"/>
                </a:solidFill>
                <a:latin typeface="Menlo" panose="020B0609030804020204" pitchFamily="49" charset="0"/>
              </a:rPr>
              <a:t> </a:t>
            </a:r>
            <a:r>
              <a:rPr lang="en-US" altLang="zh-CN" sz="1600" b="1" u="sng" dirty="0">
                <a:solidFill>
                  <a:srgbClr val="000000"/>
                </a:solidFill>
                <a:latin typeface="Menlo" panose="020B0609030804020204" pitchFamily="49" charset="0"/>
              </a:rPr>
              <a:t>avg = (Num1 + Num2 + Num3) / </a:t>
            </a:r>
            <a:r>
              <a:rPr lang="en-US" altLang="zh-CN" sz="1600" b="1" u="sng" dirty="0">
                <a:solidFill>
                  <a:srgbClr val="1C00CF"/>
                </a:solidFill>
                <a:latin typeface="Menlo" panose="020B0609030804020204" pitchFamily="49" charset="0"/>
              </a:rPr>
              <a:t>3.0</a:t>
            </a:r>
            <a:r>
              <a:rPr lang="en-US" altLang="zh-CN" sz="1600" b="1" dirty="0">
                <a:solidFill>
                  <a:srgbClr val="000000"/>
                </a:solidFill>
                <a:latin typeface="Menlo" panose="020B0609030804020204" pitchFamily="49" charset="0"/>
              </a:rPr>
              <a:t>;</a:t>
            </a:r>
            <a:endParaRPr lang="en-US" altLang="zh-CN" sz="1600" b="1"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"%d, %d</a:t>
            </a:r>
            <a:r>
              <a:rPr lang="zh-CN" altLang="en-US" sz="1600" dirty="0">
                <a:solidFill>
                  <a:srgbClr val="C41A16"/>
                </a:solidFill>
                <a:latin typeface="Menlo" panose="020B0609030804020204" pitchFamily="49" charset="0"/>
              </a:rPr>
              <a:t>和</a:t>
            </a:r>
            <a:r>
              <a:rPr lang="en-US" altLang="zh-CN" sz="1600" dirty="0">
                <a:solidFill>
                  <a:srgbClr val="C41A16"/>
                </a:solidFill>
                <a:latin typeface="Menlo" panose="020B0609030804020204" pitchFamily="49" charset="0"/>
              </a:rPr>
              <a:t>%d</a:t>
            </a:r>
            <a:r>
              <a:rPr lang="zh-CN" altLang="en-US" sz="1600" dirty="0">
                <a:solidFill>
                  <a:srgbClr val="C41A16"/>
                </a:solidFill>
                <a:latin typeface="Menlo" panose="020B0609030804020204" pitchFamily="49" charset="0"/>
              </a:rPr>
              <a:t>的平均值</a:t>
            </a:r>
            <a:r>
              <a:rPr lang="en-US" altLang="zh-CN" sz="1600" dirty="0">
                <a:solidFill>
                  <a:srgbClr val="C41A16"/>
                </a:solidFill>
                <a:latin typeface="Menlo" panose="020B0609030804020204" pitchFamily="49" charset="0"/>
              </a:rPr>
              <a:t>=%</a:t>
            </a:r>
            <a:r>
              <a:rPr lang="en-US" altLang="zh-CN" sz="1600" dirty="0" err="1">
                <a:solidFill>
                  <a:srgbClr val="C41A16"/>
                </a:solidFill>
                <a:latin typeface="Menlo" panose="020B0609030804020204" pitchFamily="49" charset="0"/>
              </a:rPr>
              <a:t>lf</a:t>
            </a:r>
            <a:r>
              <a:rPr lang="en-US" altLang="zh-CN" sz="1600" dirty="0">
                <a:solidFill>
                  <a:srgbClr val="C41A16"/>
                </a:solidFill>
                <a:latin typeface="Menlo" panose="020B0609030804020204" pitchFamily="49" charset="0"/>
              </a:rPr>
              <a:t>\n"</a:t>
            </a:r>
            <a:r>
              <a:rPr lang="en-US" altLang="zh-CN" sz="1600" dirty="0">
                <a:solidFill>
                  <a:srgbClr val="000000"/>
                </a:solidFill>
                <a:latin typeface="Menlo" panose="020B0609030804020204" pitchFamily="49" charset="0"/>
              </a:rPr>
              <a:t>, Num1, Num2, Num3, </a:t>
            </a:r>
            <a:r>
              <a:rPr lang="en-US" altLang="zh-CN" sz="1600" dirty="0" err="1">
                <a:solidFill>
                  <a:srgbClr val="000000"/>
                </a:solidFill>
                <a:latin typeface="Menlo" panose="020B0609030804020204" pitchFamily="49" charset="0"/>
              </a:rPr>
              <a:t>avg</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return</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p:txBody>
      </p:sp>
      <p:sp>
        <p:nvSpPr>
          <p:cNvPr id="5" name="Date Placeholder 4"/>
          <p:cNvSpPr>
            <a:spLocks noGrp="1"/>
          </p:cNvSpPr>
          <p:nvPr>
            <p:ph type="dt" sz="half" idx="10"/>
          </p:nvPr>
        </p:nvSpPr>
        <p:spPr/>
        <p:txBody>
          <a:bodyPr/>
          <a:lstStyle/>
          <a:p>
            <a:fld id="{CBB52987-ABE8-4AAE-85E9-86EBDBAED2F2}"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7" name="内容占位符 6"/>
          <p:cNvSpPr>
            <a:spLocks noGrp="1"/>
          </p:cNvSpPr>
          <p:nvPr>
            <p:ph idx="1"/>
          </p:nvPr>
        </p:nvSpPr>
        <p:spPr>
          <a:xfrm>
            <a:off x="205568" y="5186995"/>
            <a:ext cx="8403771" cy="946768"/>
          </a:xfrm>
        </p:spPr>
        <p:txBody>
          <a:bodyPr>
            <a:noAutofit/>
          </a:bodyPr>
          <a:lstStyle/>
          <a:p>
            <a:r>
              <a:rPr lang="zh-CN" altLang="en-US" dirty="0"/>
              <a:t>下划线部分是一个什么表达式？它由什么子表达式组成？</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1.5</a:t>
            </a:r>
            <a:r>
              <a:rPr lang="zh-CN" altLang="en-US" dirty="0"/>
              <a:t> 逻辑运算符与逻辑表达式</a:t>
            </a:r>
            <a:endParaRPr lang="zh-CN" altLang="en-US" dirty="0"/>
          </a:p>
        </p:txBody>
      </p:sp>
      <p:sp>
        <p:nvSpPr>
          <p:cNvPr id="4" name="Date Placeholder 3"/>
          <p:cNvSpPr>
            <a:spLocks noGrp="1"/>
          </p:cNvSpPr>
          <p:nvPr>
            <p:ph type="dt" sz="half" idx="10"/>
          </p:nvPr>
        </p:nvSpPr>
        <p:spPr/>
        <p:txBody>
          <a:bodyPr/>
          <a:lstStyle/>
          <a:p>
            <a:fld id="{A81AA31E-5C9F-4E30-A185-66EB565B6CB6}"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aphicFrame>
        <p:nvGraphicFramePr>
          <p:cNvPr id="8" name="Content Placeholder 7"/>
          <p:cNvGraphicFramePr/>
          <p:nvPr/>
        </p:nvGraphicFramePr>
        <p:xfrm>
          <a:off x="377825" y="1347788"/>
          <a:ext cx="8402640" cy="1483360"/>
        </p:xfrm>
        <a:graphic>
          <a:graphicData uri="http://schemas.openxmlformats.org/drawingml/2006/table">
            <a:tbl>
              <a:tblPr firstRow="1" bandRow="1">
                <a:tableStyleId>{5C22544A-7EE6-4342-B048-85BDC9FD1C3A}</a:tableStyleId>
              </a:tblPr>
              <a:tblGrid>
                <a:gridCol w="1120775"/>
                <a:gridCol w="2240281"/>
                <a:gridCol w="1680528"/>
                <a:gridCol w="1546167"/>
                <a:gridCol w="1814889"/>
              </a:tblGrid>
              <a:tr h="370840">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运算符</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功能</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目</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结合性</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marL="0" algn="ctr" defTabSz="914400" rtl="0" eaLnBrk="1" latinLnBrk="0" hangingPunct="1"/>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用法</a:t>
                      </a:r>
                      <a:endPar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r>
              <a:tr h="370840">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逻辑非</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单目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自右向左</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!expr</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i="0" kern="1200" dirty="0">
                          <a:solidFill>
                            <a:schemeClr val="tx1"/>
                          </a:solidFill>
                          <a:latin typeface="Arial" panose="020B0604020202020204" pitchFamily="34" charset="0"/>
                          <a:ea typeface="微软雅黑" panose="020B0503020204020204" pitchFamily="34" charset="-122"/>
                          <a:cs typeface="+mn-cs"/>
                        </a:rPr>
                        <a:t>&amp;&amp;</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逻辑与</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双目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自左向右</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c>
                  <a:txBody>
                    <a:bodyPr/>
                    <a:lstStyle/>
                    <a:p>
                      <a:pPr marL="0" algn="l"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expr1 &amp;&amp; expr2</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tc>
              </a:tr>
              <a:tr h="370840">
                <a:tc>
                  <a:txBody>
                    <a:bodyPr/>
                    <a:lstStyle/>
                    <a:p>
                      <a:pPr marL="0" algn="ctr" defTabSz="914400" rtl="0" eaLnBrk="1" latinLnBrk="0" hangingPunct="1"/>
                      <a:r>
                        <a:rPr lang="en-US" altLang="zh-CN" sz="1800" b="0" i="0" kern="1200" dirty="0">
                          <a:solidFill>
                            <a:schemeClr val="tx1"/>
                          </a:solidFill>
                          <a:latin typeface="Arial" panose="020B0604020202020204" pitchFamily="34" charset="0"/>
                          <a:ea typeface="微软雅黑" panose="020B0503020204020204" pitchFamily="34" charset="-122"/>
                          <a:cs typeface="+mn-cs"/>
                        </a:rPr>
                        <a:t>||</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kern="1200" dirty="0">
                          <a:solidFill>
                            <a:schemeClr val="tx1"/>
                          </a:solidFill>
                          <a:latin typeface="Arial" panose="020B0604020202020204" pitchFamily="34" charset="0"/>
                          <a:ea typeface="微软雅黑" panose="020B0503020204020204" pitchFamily="34" charset="-122"/>
                          <a:cs typeface="+mn-cs"/>
                        </a:rPr>
                        <a:t>逻辑或</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双目</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c>
                  <a:txBody>
                    <a:bodyPr/>
                    <a:lstStyle/>
                    <a:p>
                      <a:pPr marL="0" algn="ctr" defTabSz="914400" rtl="0" eaLnBrk="1" latinLnBrk="0" hangingPunct="1"/>
                      <a:r>
                        <a:rPr lang="zh-CN" altLang="en-US" sz="1800" b="0" i="0" kern="1200" dirty="0">
                          <a:solidFill>
                            <a:schemeClr val="tx1"/>
                          </a:solidFill>
                          <a:latin typeface="Arial" panose="020B0604020202020204" pitchFamily="34" charset="0"/>
                          <a:ea typeface="微软雅黑" panose="020B0503020204020204" pitchFamily="34" charset="-122"/>
                          <a:cs typeface="+mn-cs"/>
                        </a:rPr>
                        <a:t>自左向右</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c>
                  <a:txBody>
                    <a:bodyPr/>
                    <a:lstStyle/>
                    <a:p>
                      <a:pPr marL="0" algn="l" defTabSz="914400" rtl="0" eaLnBrk="1" latinLnBrk="0" hangingPunct="1"/>
                      <a:r>
                        <a:rPr lang="en-US" altLang="zh-CN" sz="1800" b="0" i="0" u="none" strike="noStrike" kern="1200" baseline="0" dirty="0">
                          <a:solidFill>
                            <a:schemeClr val="dk1"/>
                          </a:solidFill>
                          <a:latin typeface="Arial" panose="020B0604020202020204" pitchFamily="34" charset="0"/>
                          <a:ea typeface="+mn-ea"/>
                          <a:cs typeface="+mn-cs"/>
                        </a:rPr>
                        <a:t>expr1 ||expr2</a:t>
                      </a:r>
                      <a:endParaRPr lang="zh-CN" altLang="en-US" sz="1800" b="0" i="0" kern="1200" dirty="0">
                        <a:solidFill>
                          <a:schemeClr val="tx1"/>
                        </a:solidFill>
                        <a:latin typeface="Arial" panose="020B0604020202020204" pitchFamily="34" charset="0"/>
                        <a:ea typeface="微软雅黑" panose="020B0503020204020204" pitchFamily="34" charset="-122"/>
                        <a:cs typeface="+mn-cs"/>
                      </a:endParaRPr>
                    </a:p>
                  </a:txBody>
                  <a:tcPr>
                    <a:lnB w="38100" cap="flat" cmpd="sng" algn="ctr">
                      <a:solidFill>
                        <a:schemeClr val="bg1"/>
                      </a:solidFill>
                      <a:prstDash val="solid"/>
                      <a:round/>
                      <a:headEnd type="none" w="med" len="med"/>
                      <a:tailEnd type="none" w="med" len="med"/>
                    </a:lnB>
                  </a:tcPr>
                </a:tc>
              </a:tr>
            </a:tbl>
          </a:graphicData>
        </a:graphic>
      </p:graphicFrame>
      <p:graphicFrame>
        <p:nvGraphicFramePr>
          <p:cNvPr id="2" name="Table 1"/>
          <p:cNvGraphicFramePr>
            <a:graphicFrameLocks noGrp="1"/>
          </p:cNvGraphicFramePr>
          <p:nvPr/>
        </p:nvGraphicFramePr>
        <p:xfrm>
          <a:off x="598394" y="3996497"/>
          <a:ext cx="7947211" cy="1854200"/>
        </p:xfrm>
        <a:graphic>
          <a:graphicData uri="http://schemas.openxmlformats.org/drawingml/2006/table">
            <a:tbl>
              <a:tblPr firstRow="1" bandRow="1">
                <a:tableStyleId>{D7AC3CCA-C797-4891-BE02-D94E43425B78}</a:tableStyleId>
              </a:tblPr>
              <a:tblGrid>
                <a:gridCol w="1801905"/>
                <a:gridCol w="1219200"/>
                <a:gridCol w="1219200"/>
                <a:gridCol w="1219200"/>
                <a:gridCol w="2487706"/>
              </a:tblGrid>
              <a:tr h="370840">
                <a:tc>
                  <a:txBody>
                    <a:bodyPr/>
                    <a:lstStyle/>
                    <a:p>
                      <a:pPr algn="ctr"/>
                      <a:r>
                        <a:rPr lang="en-US" altLang="zh-CN" sz="1600" dirty="0">
                          <a:latin typeface="微软雅黑" panose="020B0503020204020204" pitchFamily="34" charset="-122"/>
                          <a:ea typeface="微软雅黑" panose="020B0503020204020204" pitchFamily="34" charset="-122"/>
                        </a:rPr>
                        <a:t>x</a:t>
                      </a:r>
                      <a:endParaRPr lang="zh-CN" altLang="en-US" sz="160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dirty="0">
                          <a:latin typeface="微软雅黑" panose="020B0503020204020204" pitchFamily="34" charset="-122"/>
                          <a:ea typeface="微软雅黑" panose="020B0503020204020204" pitchFamily="34" charset="-122"/>
                        </a:rPr>
                        <a:t>y</a:t>
                      </a:r>
                      <a:endParaRPr lang="zh-CN" altLang="en-US" sz="160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&amp;&amp;</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y</a:t>
                      </a:r>
                      <a:endParaRPr lang="zh-CN" altLang="en-US" sz="160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y</a:t>
                      </a:r>
                      <a:endParaRPr lang="zh-CN" altLang="en-US" sz="160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dirty="0">
                          <a:latin typeface="微软雅黑" panose="020B0503020204020204" pitchFamily="34" charset="-122"/>
                          <a:ea typeface="微软雅黑" panose="020B0503020204020204" pitchFamily="34" charset="-122"/>
                        </a:rPr>
                        <a:t>!x</a:t>
                      </a:r>
                      <a:endParaRPr lang="zh-CN" altLang="en-US" sz="1600" dirty="0">
                        <a:latin typeface="微软雅黑" panose="020B0503020204020204" pitchFamily="34" charset="-122"/>
                        <a:ea typeface="微软雅黑" panose="020B0503020204020204" pitchFamily="34" charset="-122"/>
                      </a:endParaRPr>
                    </a:p>
                  </a:txBody>
                  <a:tcPr>
                    <a:noFill/>
                  </a:tcPr>
                </a:tc>
              </a:tr>
              <a:tr h="370840">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r>
              <a:tr h="370840">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r>
              <a:tr h="370840">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r>
              <a:tr h="370840">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0</a:t>
                      </a:r>
                      <a:r>
                        <a:rPr lang="zh-CN" altLang="en-US" sz="1600" b="0" dirty="0">
                          <a:latin typeface="微软雅黑" panose="020B0503020204020204" pitchFamily="34" charset="-122"/>
                          <a:ea typeface="微软雅黑" panose="020B0503020204020204" pitchFamily="34" charset="-122"/>
                        </a:rPr>
                        <a:t>（假）</a:t>
                      </a:r>
                      <a:endParaRPr lang="zh-CN" altLang="en-US" sz="1600" b="0" dirty="0">
                        <a:latin typeface="微软雅黑" panose="020B0503020204020204" pitchFamily="34" charset="-122"/>
                        <a:ea typeface="微软雅黑" panose="020B0503020204020204" pitchFamily="34" charset="-122"/>
                      </a:endParaRPr>
                    </a:p>
                  </a:txBody>
                  <a:tcPr>
                    <a:noFill/>
                  </a:tcPr>
                </a:tc>
                <a:tc>
                  <a:txBody>
                    <a:bodyPr/>
                    <a:lstStyle/>
                    <a:p>
                      <a:pPr algn="ctr"/>
                      <a:r>
                        <a:rPr lang="en-US" altLang="zh-CN" sz="1600" b="0" dirty="0">
                          <a:latin typeface="微软雅黑" panose="020B0503020204020204" pitchFamily="34" charset="-122"/>
                          <a:ea typeface="微软雅黑" panose="020B0503020204020204" pitchFamily="34" charset="-122"/>
                        </a:rPr>
                        <a:t>1</a:t>
                      </a:r>
                      <a:r>
                        <a:rPr lang="zh-CN" altLang="en-US" sz="1600" b="0" dirty="0">
                          <a:latin typeface="微软雅黑" panose="020B0503020204020204" pitchFamily="34" charset="-122"/>
                          <a:ea typeface="微软雅黑" panose="020B0503020204020204" pitchFamily="34" charset="-122"/>
                        </a:rPr>
                        <a:t>（真）</a:t>
                      </a:r>
                      <a:endParaRPr lang="zh-CN" altLang="en-US" sz="1600" b="0" dirty="0">
                        <a:latin typeface="微软雅黑" panose="020B0503020204020204" pitchFamily="34" charset="-122"/>
                        <a:ea typeface="微软雅黑" panose="020B0503020204020204" pitchFamily="34" charset="-122"/>
                      </a:endParaRPr>
                    </a:p>
                  </a:txBody>
                  <a:tcPr>
                    <a:noFill/>
                  </a:tcPr>
                </a:tc>
              </a:tr>
            </a:tbl>
          </a:graphicData>
        </a:graphic>
      </p:graphicFrame>
      <p:sp>
        <p:nvSpPr>
          <p:cNvPr id="10" name="Rectangle 9"/>
          <p:cNvSpPr/>
          <p:nvPr/>
        </p:nvSpPr>
        <p:spPr>
          <a:xfrm>
            <a:off x="3328852" y="3579557"/>
            <a:ext cx="1800493" cy="369332"/>
          </a:xfrm>
          <a:prstGeom prst="rect">
            <a:avLst/>
          </a:prstGeom>
        </p:spPr>
        <p:txBody>
          <a:bodyPr wrap="none">
            <a:spAutoFit/>
          </a:bodyPr>
          <a:lstStyle/>
          <a:p>
            <a:pPr>
              <a:defRPr/>
            </a:pPr>
            <a:r>
              <a:rPr lang="zh-CN" altLang="en-US" dirty="0">
                <a:latin typeface="Arial" panose="020B0604020202020204" pitchFamily="34" charset="0"/>
                <a:ea typeface="微软雅黑" panose="020B0503020204020204" pitchFamily="34" charset="-122"/>
              </a:rPr>
              <a:t>逻辑运算真值表</a:t>
            </a:r>
            <a:endParaRPr lang="zh-CN" altLang="en-US" dirty="0">
              <a:latin typeface="Arial" panose="020B0604020202020204" pitchFamily="34" charset="0"/>
              <a:ea typeface="微软雅黑" panose="020B0503020204020204" pitchFamily="34" charset="-122"/>
            </a:endParaRPr>
          </a:p>
        </p:txBody>
      </p:sp>
      <p:sp>
        <p:nvSpPr>
          <p:cNvPr id="7" name="矩形 6"/>
          <p:cNvSpPr/>
          <p:nvPr/>
        </p:nvSpPr>
        <p:spPr>
          <a:xfrm>
            <a:off x="374416" y="2909112"/>
            <a:ext cx="8303239" cy="369332"/>
          </a:xfrm>
          <a:prstGeom prst="rect">
            <a:avLst/>
          </a:prstGeom>
        </p:spPr>
        <p:txBody>
          <a:bodyPr wrap="squar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逻辑运算符的算子必须是布尔型，如果不是，则自动套用类型转换规则</a:t>
            </a:r>
            <a:r>
              <a:rPr lang="en-US" altLang="zh-CN" b="1" dirty="0">
                <a:solidFill>
                  <a:srgbClr val="C00000"/>
                </a:solidFill>
                <a:latin typeface="微软雅黑" panose="020B0503020204020204" pitchFamily="34" charset="-122"/>
                <a:ea typeface="微软雅黑" panose="020B0503020204020204" pitchFamily="34" charset="-122"/>
              </a:rPr>
              <a:t>5</a:t>
            </a:r>
            <a:endParaRPr lang="zh-CN" altLang="en-US" sz="1400" b="1" dirty="0">
              <a:solidFill>
                <a:srgbClr val="C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3461" y="1147100"/>
            <a:ext cx="8691589" cy="4997667"/>
          </a:xfrm>
        </p:spPr>
        <p:txBody>
          <a:bodyPr>
            <a:noAutofit/>
          </a:bodyPr>
          <a:lstStyle/>
          <a:p>
            <a:pPr>
              <a:lnSpc>
                <a:spcPct val="150000"/>
              </a:lnSpc>
            </a:pPr>
            <a:r>
              <a:rPr lang="zh-CN" altLang="en-US" dirty="0"/>
              <a:t>表达式</a:t>
            </a:r>
            <a:r>
              <a:rPr lang="en-US" altLang="zh-CN" b="1" dirty="0">
                <a:solidFill>
                  <a:srgbClr val="0D13A9"/>
                </a:solidFill>
              </a:rPr>
              <a:t>expr !=0</a:t>
            </a:r>
            <a:r>
              <a:rPr lang="zh-CN" altLang="en-US" b="1" dirty="0">
                <a:solidFill>
                  <a:srgbClr val="0D13A9"/>
                </a:solidFill>
              </a:rPr>
              <a:t> </a:t>
            </a:r>
            <a:r>
              <a:rPr lang="zh-CN" altLang="en-US" dirty="0"/>
              <a:t>与</a:t>
            </a:r>
            <a:r>
              <a:rPr lang="zh-CN" altLang="en-US" dirty="0">
                <a:solidFill>
                  <a:srgbClr val="0D13A9"/>
                </a:solidFill>
              </a:rPr>
              <a:t> </a:t>
            </a:r>
            <a:r>
              <a:rPr lang="en-US" altLang="zh-CN" b="1" dirty="0">
                <a:solidFill>
                  <a:srgbClr val="0D13A9"/>
                </a:solidFill>
              </a:rPr>
              <a:t>expr</a:t>
            </a:r>
            <a:r>
              <a:rPr lang="zh-CN" altLang="en-US" dirty="0">
                <a:solidFill>
                  <a:srgbClr val="0D13A9"/>
                </a:solidFill>
              </a:rPr>
              <a:t> </a:t>
            </a:r>
            <a:r>
              <a:rPr lang="zh-CN" altLang="en-US" dirty="0"/>
              <a:t>的写法是</a:t>
            </a:r>
            <a:r>
              <a:rPr lang="zh-CN" altLang="en-US" b="1" dirty="0">
                <a:solidFill>
                  <a:srgbClr val="C00000"/>
                </a:solidFill>
              </a:rPr>
              <a:t>等价</a:t>
            </a:r>
            <a:r>
              <a:rPr lang="zh-CN" altLang="en-US" dirty="0"/>
              <a:t>的，可相互替代。</a:t>
            </a:r>
            <a:endParaRPr lang="zh-CN" altLang="en-US" dirty="0"/>
          </a:p>
          <a:p>
            <a:pPr lvl="1">
              <a:lnSpc>
                <a:spcPct val="150000"/>
              </a:lnSpc>
            </a:pPr>
            <a:r>
              <a:rPr lang="zh-CN" altLang="en-US" dirty="0"/>
              <a:t>因为当</a:t>
            </a:r>
            <a:r>
              <a:rPr lang="en-US" altLang="zh-CN" dirty="0"/>
              <a:t>expr</a:t>
            </a:r>
            <a:r>
              <a:rPr lang="zh-CN" altLang="en-US" dirty="0"/>
              <a:t>为非</a:t>
            </a:r>
            <a:r>
              <a:rPr lang="en-US" altLang="zh-CN" dirty="0"/>
              <a:t>0</a:t>
            </a:r>
            <a:r>
              <a:rPr lang="zh-CN" altLang="en-US" dirty="0"/>
              <a:t>时，</a:t>
            </a:r>
            <a:r>
              <a:rPr lang="en-US" altLang="zh-CN" dirty="0"/>
              <a:t>expr !=0</a:t>
            </a:r>
            <a:r>
              <a:rPr lang="zh-CN" altLang="en-US" dirty="0"/>
              <a:t>结果为真，</a:t>
            </a:r>
            <a:r>
              <a:rPr lang="en-US" altLang="zh-CN" dirty="0"/>
              <a:t>expr</a:t>
            </a:r>
            <a:r>
              <a:rPr lang="zh-CN" altLang="en-US" dirty="0"/>
              <a:t>结果也为真；当</a:t>
            </a:r>
            <a:r>
              <a:rPr lang="en-US" altLang="zh-CN" dirty="0"/>
              <a:t>expr </a:t>
            </a:r>
            <a:r>
              <a:rPr lang="zh-CN" altLang="en-US" dirty="0"/>
              <a:t>为</a:t>
            </a:r>
            <a:r>
              <a:rPr lang="en-US" altLang="zh-CN" dirty="0"/>
              <a:t>0</a:t>
            </a:r>
            <a:r>
              <a:rPr lang="zh-CN" altLang="en-US" dirty="0"/>
              <a:t>时，</a:t>
            </a:r>
            <a:r>
              <a:rPr lang="en-US" altLang="zh-CN" dirty="0"/>
              <a:t>expr !=0</a:t>
            </a:r>
            <a:r>
              <a:rPr lang="zh-CN" altLang="en-US" dirty="0"/>
              <a:t>结果为假，</a:t>
            </a:r>
            <a:r>
              <a:rPr lang="en-US" altLang="zh-CN" dirty="0"/>
              <a:t>expr</a:t>
            </a:r>
            <a:r>
              <a:rPr lang="zh-CN" altLang="en-US" dirty="0"/>
              <a:t>结果也为假。</a:t>
            </a:r>
            <a:endParaRPr lang="en-US" altLang="zh-CN" dirty="0"/>
          </a:p>
          <a:p>
            <a:pPr marL="536575" lvl="1" indent="-536575">
              <a:lnSpc>
                <a:spcPct val="150000"/>
              </a:lnSpc>
              <a:spcBef>
                <a:spcPts val="1000"/>
              </a:spcBef>
              <a:buClr>
                <a:schemeClr val="tx1"/>
              </a:buClr>
              <a:buFont typeface="Wingdings" panose="05000000000000000000" pitchFamily="2" charset="2"/>
              <a:buChar char="p"/>
            </a:pPr>
            <a:r>
              <a:rPr lang="zh-CN" altLang="en-US" sz="2400" dirty="0"/>
              <a:t>同理，表达式</a:t>
            </a:r>
            <a:r>
              <a:rPr lang="en-US" altLang="zh-CN" sz="2400" b="1" dirty="0">
                <a:solidFill>
                  <a:srgbClr val="0D13A9"/>
                </a:solidFill>
              </a:rPr>
              <a:t>expr</a:t>
            </a:r>
            <a:r>
              <a:rPr lang="zh-CN" altLang="en-US" sz="2400" b="1" dirty="0">
                <a:solidFill>
                  <a:srgbClr val="0D13A9"/>
                </a:solidFill>
              </a:rPr>
              <a:t> </a:t>
            </a:r>
            <a:r>
              <a:rPr lang="en-US" altLang="zh-CN" sz="2400" b="1" dirty="0">
                <a:solidFill>
                  <a:srgbClr val="0D13A9"/>
                </a:solidFill>
              </a:rPr>
              <a:t>==</a:t>
            </a:r>
            <a:r>
              <a:rPr lang="zh-CN" altLang="en-US" sz="2400" b="1" dirty="0">
                <a:solidFill>
                  <a:srgbClr val="0D13A9"/>
                </a:solidFill>
              </a:rPr>
              <a:t> </a:t>
            </a:r>
            <a:r>
              <a:rPr lang="en-US" altLang="zh-CN" sz="2400" b="1" dirty="0">
                <a:solidFill>
                  <a:srgbClr val="0D13A9"/>
                </a:solidFill>
              </a:rPr>
              <a:t>0</a:t>
            </a:r>
            <a:r>
              <a:rPr lang="zh-CN" altLang="en-US" sz="2400" dirty="0"/>
              <a:t>与 </a:t>
            </a:r>
            <a:r>
              <a:rPr lang="en-US" altLang="zh-CN" sz="2400" b="1" dirty="0">
                <a:solidFill>
                  <a:srgbClr val="0D13A9"/>
                </a:solidFill>
              </a:rPr>
              <a:t>!expr</a:t>
            </a:r>
            <a:r>
              <a:rPr lang="zh-CN" altLang="en-US" sz="2400" b="1" dirty="0">
                <a:solidFill>
                  <a:srgbClr val="0D13A9"/>
                </a:solidFill>
              </a:rPr>
              <a:t> </a:t>
            </a:r>
            <a:r>
              <a:rPr lang="zh-CN" altLang="en-US" sz="2400" dirty="0"/>
              <a:t>的写法是等价的。</a:t>
            </a:r>
            <a:endParaRPr lang="en-US" altLang="zh-CN" sz="2400" dirty="0"/>
          </a:p>
          <a:p>
            <a:pPr marL="536575" lvl="1" indent="-536575">
              <a:lnSpc>
                <a:spcPct val="150000"/>
              </a:lnSpc>
              <a:spcBef>
                <a:spcPts val="1000"/>
              </a:spcBef>
              <a:buClr>
                <a:schemeClr val="tx1"/>
              </a:buClr>
              <a:buFont typeface="Wingdings" panose="05000000000000000000" pitchFamily="2" charset="2"/>
              <a:buChar char="p"/>
            </a:pPr>
            <a:r>
              <a:rPr lang="zh-CN" altLang="en-US" sz="2400" b="1" dirty="0">
                <a:solidFill>
                  <a:srgbClr val="C00000"/>
                </a:solidFill>
              </a:rPr>
              <a:t>短路效应</a:t>
            </a:r>
            <a:endParaRPr lang="en-US" altLang="zh-CN" sz="2400" b="1" dirty="0">
              <a:solidFill>
                <a:srgbClr val="C00000"/>
              </a:solidFill>
            </a:endParaRPr>
          </a:p>
          <a:p>
            <a:pPr marL="779145" lvl="2" indent="-536575">
              <a:lnSpc>
                <a:spcPct val="150000"/>
              </a:lnSpc>
              <a:spcBef>
                <a:spcPts val="1000"/>
              </a:spcBef>
              <a:buClr>
                <a:schemeClr val="tx1"/>
              </a:buClr>
              <a:buFont typeface="Wingdings" panose="05000000000000000000" pitchFamily="2" charset="2"/>
              <a:buChar char="Ø"/>
            </a:pPr>
            <a:r>
              <a:rPr lang="en-US" altLang="zh-CN" sz="2200" b="1" dirty="0">
                <a:solidFill>
                  <a:srgbClr val="0D13A9"/>
                </a:solidFill>
              </a:rPr>
              <a:t>First</a:t>
            </a:r>
            <a:r>
              <a:rPr lang="zh-CN" altLang="en-US" sz="2200" b="1" dirty="0">
                <a:solidFill>
                  <a:srgbClr val="0D13A9"/>
                </a:solidFill>
              </a:rPr>
              <a:t> </a:t>
            </a:r>
            <a:r>
              <a:rPr lang="en-US" altLang="zh-CN" sz="2200" b="1" dirty="0">
                <a:solidFill>
                  <a:srgbClr val="0D13A9"/>
                </a:solidFill>
              </a:rPr>
              <a:t>&amp;&amp;</a:t>
            </a:r>
            <a:r>
              <a:rPr lang="zh-CN" altLang="en-US" sz="2200" b="1" dirty="0">
                <a:solidFill>
                  <a:srgbClr val="0D13A9"/>
                </a:solidFill>
              </a:rPr>
              <a:t> </a:t>
            </a:r>
            <a:r>
              <a:rPr lang="en-US" altLang="zh-CN" sz="2200" b="1" dirty="0">
                <a:solidFill>
                  <a:srgbClr val="0D13A9"/>
                </a:solidFill>
              </a:rPr>
              <a:t>Second</a:t>
            </a:r>
            <a:r>
              <a:rPr lang="zh-CN" altLang="en-US" sz="2200" dirty="0"/>
              <a:t>，如果</a:t>
            </a:r>
            <a:r>
              <a:rPr lang="en-US" altLang="zh-CN" sz="2200" b="1" dirty="0"/>
              <a:t>First</a:t>
            </a:r>
            <a:r>
              <a:rPr lang="zh-CN" altLang="en-US" sz="2200" b="1" dirty="0"/>
              <a:t>为</a:t>
            </a:r>
            <a:r>
              <a:rPr lang="en-US" altLang="zh-CN" sz="2200" b="1" dirty="0"/>
              <a:t>false</a:t>
            </a:r>
            <a:r>
              <a:rPr lang="zh-CN" altLang="en-US" sz="2200" dirty="0"/>
              <a:t>，则</a:t>
            </a:r>
            <a:r>
              <a:rPr lang="en-US" altLang="zh-CN" sz="2200" dirty="0" err="1"/>
              <a:t>Sencond</a:t>
            </a:r>
            <a:r>
              <a:rPr lang="zh-CN" altLang="en-US" sz="2200" dirty="0"/>
              <a:t>不会求值计算；</a:t>
            </a:r>
            <a:endParaRPr lang="en-US" altLang="zh-CN" sz="2200" dirty="0"/>
          </a:p>
          <a:p>
            <a:pPr marL="779145" lvl="2" indent="-536575">
              <a:lnSpc>
                <a:spcPct val="150000"/>
              </a:lnSpc>
              <a:spcBef>
                <a:spcPts val="1000"/>
              </a:spcBef>
              <a:buClr>
                <a:schemeClr val="tx1"/>
              </a:buClr>
              <a:buFont typeface="Wingdings" panose="05000000000000000000" pitchFamily="2" charset="2"/>
              <a:buChar char="Ø"/>
            </a:pPr>
            <a:r>
              <a:rPr lang="en-US" altLang="zh-CN" sz="2200" b="1" dirty="0">
                <a:solidFill>
                  <a:srgbClr val="0D13A9"/>
                </a:solidFill>
              </a:rPr>
              <a:t>First</a:t>
            </a:r>
            <a:r>
              <a:rPr lang="zh-CN" altLang="en-US" sz="2200" b="1" dirty="0">
                <a:solidFill>
                  <a:srgbClr val="0D13A9"/>
                </a:solidFill>
              </a:rPr>
              <a:t> </a:t>
            </a:r>
            <a:r>
              <a:rPr lang="en-US" altLang="zh-CN" sz="2200" b="1" dirty="0">
                <a:solidFill>
                  <a:srgbClr val="0D13A9"/>
                </a:solidFill>
              </a:rPr>
              <a:t>||</a:t>
            </a:r>
            <a:r>
              <a:rPr lang="zh-CN" altLang="en-US" sz="2200" b="1" dirty="0">
                <a:solidFill>
                  <a:srgbClr val="0D13A9"/>
                </a:solidFill>
              </a:rPr>
              <a:t> </a:t>
            </a:r>
            <a:r>
              <a:rPr lang="en-US" altLang="zh-CN" sz="2200" b="1" dirty="0">
                <a:solidFill>
                  <a:srgbClr val="0D13A9"/>
                </a:solidFill>
              </a:rPr>
              <a:t>Second</a:t>
            </a:r>
            <a:r>
              <a:rPr lang="zh-CN" altLang="en-US" sz="2200" dirty="0"/>
              <a:t>，如果</a:t>
            </a:r>
            <a:r>
              <a:rPr lang="en-US" altLang="zh-CN" sz="2200" b="1" dirty="0"/>
              <a:t>First</a:t>
            </a:r>
            <a:r>
              <a:rPr lang="zh-CN" altLang="en-US" sz="2200" b="1" dirty="0"/>
              <a:t>为</a:t>
            </a:r>
            <a:r>
              <a:rPr lang="en-US" altLang="zh-CN" sz="2200" b="1" dirty="0"/>
              <a:t>true</a:t>
            </a:r>
            <a:r>
              <a:rPr lang="zh-CN" altLang="en-US" sz="2200" dirty="0"/>
              <a:t>，则</a:t>
            </a:r>
            <a:r>
              <a:rPr lang="en-US" altLang="zh-CN" sz="2200" dirty="0" err="1"/>
              <a:t>Sencond</a:t>
            </a:r>
            <a:r>
              <a:rPr lang="zh-CN" altLang="en-US" sz="2200" dirty="0"/>
              <a:t>不会求值计算；</a:t>
            </a:r>
            <a:endParaRPr lang="en-US" altLang="zh-CN" sz="2200" dirty="0"/>
          </a:p>
          <a:p>
            <a:pPr marL="779145" lvl="2" indent="-536575">
              <a:lnSpc>
                <a:spcPct val="150000"/>
              </a:lnSpc>
              <a:spcBef>
                <a:spcPts val="1000"/>
              </a:spcBef>
              <a:buClr>
                <a:schemeClr val="tx1"/>
              </a:buClr>
              <a:buFont typeface="Wingdings" panose="05000000000000000000" pitchFamily="2" charset="2"/>
              <a:buChar char="Ø"/>
            </a:pPr>
            <a:endParaRPr lang="zh-CN" altLang="en-US" sz="2200" dirty="0"/>
          </a:p>
        </p:txBody>
      </p:sp>
      <p:sp>
        <p:nvSpPr>
          <p:cNvPr id="3" name="Title 2"/>
          <p:cNvSpPr>
            <a:spLocks noGrp="1"/>
          </p:cNvSpPr>
          <p:nvPr>
            <p:ph type="title"/>
          </p:nvPr>
        </p:nvSpPr>
        <p:spPr/>
        <p:txBody>
          <a:bodyPr/>
          <a:lstStyle/>
          <a:p>
            <a:r>
              <a:rPr lang="en-US" altLang="zh-CN" dirty="0"/>
              <a:t>1.5</a:t>
            </a:r>
            <a:r>
              <a:rPr lang="zh-CN" altLang="en-US" dirty="0"/>
              <a:t> 逻辑运算符与逻辑表达式</a:t>
            </a:r>
            <a:endParaRPr lang="zh-CN" altLang="en-US" dirty="0"/>
          </a:p>
        </p:txBody>
      </p:sp>
      <p:sp>
        <p:nvSpPr>
          <p:cNvPr id="4" name="Date Placeholder 3"/>
          <p:cNvSpPr>
            <a:spLocks noGrp="1"/>
          </p:cNvSpPr>
          <p:nvPr>
            <p:ph type="dt" sz="half" idx="10"/>
          </p:nvPr>
        </p:nvSpPr>
        <p:spPr/>
        <p:txBody>
          <a:bodyPr/>
          <a:lstStyle/>
          <a:p>
            <a:fld id="{A26E6F1C-E8BA-421C-B22B-9DF6EEDD58C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1.6. </a:t>
            </a:r>
            <a:r>
              <a:rPr lang="zh-CN" altLang="en-US" dirty="0"/>
              <a:t>位运算符与表达式</a:t>
            </a:r>
            <a:endParaRPr lang="zh-CN" altLang="en-US" dirty="0"/>
          </a:p>
        </p:txBody>
      </p:sp>
      <p:sp>
        <p:nvSpPr>
          <p:cNvPr id="4" name="Date Placeholder 3"/>
          <p:cNvSpPr>
            <a:spLocks noGrp="1"/>
          </p:cNvSpPr>
          <p:nvPr>
            <p:ph type="dt" sz="half" idx="10"/>
          </p:nvPr>
        </p:nvSpPr>
        <p:spPr/>
        <p:txBody>
          <a:bodyPr/>
          <a:lstStyle/>
          <a:p>
            <a:fld id="{4AD21768-24D5-4AC5-8450-8B2F0E57D7AE}"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aphicFrame>
        <p:nvGraphicFramePr>
          <p:cNvPr id="7" name="Content Placeholder 7"/>
          <p:cNvGraphicFramePr/>
          <p:nvPr/>
        </p:nvGraphicFramePr>
        <p:xfrm>
          <a:off x="377825" y="1347788"/>
          <a:ext cx="8402640" cy="2590800"/>
        </p:xfrm>
        <a:graphic>
          <a:graphicData uri="http://schemas.openxmlformats.org/drawingml/2006/table">
            <a:tbl>
              <a:tblPr firstRow="1" bandRow="1">
                <a:tableStyleId>{5C22544A-7EE6-4342-B048-85BDC9FD1C3A}</a:tableStyleId>
              </a:tblPr>
              <a:tblGrid>
                <a:gridCol w="1120775"/>
                <a:gridCol w="1311835"/>
                <a:gridCol w="1250577"/>
                <a:gridCol w="1788459"/>
                <a:gridCol w="2930994"/>
              </a:tblGrid>
              <a:tr h="370840">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运算符</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功能</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目</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结合性</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用法</a:t>
                      </a:r>
                      <a:endParaRPr lang="zh-CN" altLang="en-US" sz="1800" b="1"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按位取反</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单目</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baseline="0">
                          <a:latin typeface="微软雅黑" panose="020B0503020204020204" pitchFamily="34" charset="-122"/>
                          <a:ea typeface="微软雅黑" panose="020B0503020204020204" pitchFamily="34" charset="-122"/>
                        </a:rPr>
                        <a:t>自右向左</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a:t>
                      </a:r>
                      <a:endParaRPr lang="zh-CN" altLang="en-US" sz="18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800" dirty="0">
                          <a:latin typeface="微软雅黑" panose="020B0503020204020204" pitchFamily="34" charset="-122"/>
                          <a:ea typeface="微软雅黑" panose="020B0503020204020204" pitchFamily="34" charset="-122"/>
                        </a:rPr>
                        <a:t>&lt;&lt;</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按位左移</a:t>
                      </a:r>
                      <a:endPar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sz="1800">
                          <a:latin typeface="微软雅黑" panose="020B0503020204020204" pitchFamily="34" charset="-122"/>
                          <a:ea typeface="微软雅黑" panose="020B0503020204020204" pitchFamily="34" charset="-122"/>
                        </a:rPr>
                        <a:t>双目</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baseline="0">
                          <a:latin typeface="微软雅黑" panose="020B0503020204020204" pitchFamily="34" charset="-122"/>
                          <a:ea typeface="微软雅黑" panose="020B0503020204020204" pitchFamily="34" charset="-122"/>
                        </a:rPr>
                        <a:t>自左向右</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expr1 &lt;&lt; expr2</a:t>
                      </a:r>
                      <a:endParaRPr lang="zh-CN" altLang="en-US" sz="18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800" dirty="0">
                          <a:latin typeface="微软雅黑" panose="020B0503020204020204" pitchFamily="34" charset="-122"/>
                          <a:ea typeface="微软雅黑" panose="020B0503020204020204" pitchFamily="34" charset="-122"/>
                        </a:rPr>
                        <a:t>&gt;&gt;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按位右移</a:t>
                      </a:r>
                      <a:endPar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sz="1800">
                          <a:latin typeface="微软雅黑" panose="020B0503020204020204" pitchFamily="34" charset="-122"/>
                          <a:ea typeface="微软雅黑" panose="020B0503020204020204" pitchFamily="34" charset="-122"/>
                        </a:rPr>
                        <a:t>双目</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baseline="0">
                          <a:latin typeface="微软雅黑" panose="020B0503020204020204" pitchFamily="34" charset="-122"/>
                          <a:ea typeface="微软雅黑" panose="020B0503020204020204" pitchFamily="34" charset="-122"/>
                        </a:rPr>
                        <a:t>自左向右</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expr1 &gt;&gt; expr2</a:t>
                      </a:r>
                      <a:endParaRPr lang="zh-CN" altLang="en-US" sz="18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800" dirty="0">
                          <a:latin typeface="微软雅黑" panose="020B0503020204020204" pitchFamily="34" charset="-122"/>
                          <a:ea typeface="微软雅黑" panose="020B0503020204020204" pitchFamily="34" charset="-122"/>
                        </a:rPr>
                        <a:t>&amp;</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按位与</a:t>
                      </a:r>
                      <a:endPar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sz="1800">
                          <a:latin typeface="微软雅黑" panose="020B0503020204020204" pitchFamily="34" charset="-122"/>
                          <a:ea typeface="微软雅黑" panose="020B0503020204020204" pitchFamily="34" charset="-122"/>
                        </a:rPr>
                        <a:t>双目</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baseline="0">
                          <a:latin typeface="微软雅黑" panose="020B0503020204020204" pitchFamily="34" charset="-122"/>
                          <a:ea typeface="微软雅黑" panose="020B0503020204020204" pitchFamily="34" charset="-122"/>
                        </a:rPr>
                        <a:t>自左向右</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expr1 &amp; expr2</a:t>
                      </a:r>
                      <a:endParaRPr lang="zh-CN" altLang="en-US" sz="1800" dirty="0">
                        <a:latin typeface="微软雅黑" panose="020B0503020204020204" pitchFamily="34" charset="-122"/>
                        <a:ea typeface="微软雅黑" panose="020B0503020204020204" pitchFamily="34" charset="-122"/>
                      </a:endParaRPr>
                    </a:p>
                  </a:txBody>
                  <a:tcPr/>
                </a:tc>
              </a:tr>
              <a:tr h="0">
                <a:tc>
                  <a:txBody>
                    <a:bodyPr/>
                    <a:lstStyle/>
                    <a:p>
                      <a:pPr algn="ctr"/>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按位异或</a:t>
                      </a:r>
                      <a:endPar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sz="1800">
                          <a:latin typeface="微软雅黑" panose="020B0503020204020204" pitchFamily="34" charset="-122"/>
                          <a:ea typeface="微软雅黑" panose="020B0503020204020204" pitchFamily="34" charset="-122"/>
                        </a:rPr>
                        <a:t>双目</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a:latin typeface="微软雅黑" panose="020B0503020204020204" pitchFamily="34" charset="-122"/>
                          <a:ea typeface="微软雅黑" panose="020B0503020204020204" pitchFamily="34" charset="-122"/>
                        </a:rPr>
                        <a:t>自左向右</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expr1 ^ expr2</a:t>
                      </a:r>
                      <a:endParaRPr lang="zh-CN" altLang="en-US" sz="1800" dirty="0">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按位或</a:t>
                      </a:r>
                      <a:endPar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endParaRPr>
                    </a:p>
                  </a:txBody>
                  <a:tcPr/>
                </a:tc>
                <a:tc>
                  <a:txBody>
                    <a:bodyPr/>
                    <a:lstStyle/>
                    <a:p>
                      <a:r>
                        <a:rPr lang="zh-CN" altLang="en-US" sz="1800" dirty="0">
                          <a:latin typeface="微软雅黑" panose="020B0503020204020204" pitchFamily="34" charset="-122"/>
                          <a:ea typeface="微软雅黑" panose="020B0503020204020204" pitchFamily="34" charset="-122"/>
                        </a:rPr>
                        <a:t>双目</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dirty="0">
                          <a:latin typeface="微软雅黑" panose="020B0503020204020204" pitchFamily="34" charset="-122"/>
                          <a:ea typeface="微软雅黑" panose="020B0503020204020204" pitchFamily="34" charset="-122"/>
                        </a:rPr>
                        <a:t>自左向右</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expr1 | expr2</a:t>
                      </a:r>
                      <a:endParaRPr lang="zh-CN" altLang="en-US" sz="1800" dirty="0">
                        <a:latin typeface="微软雅黑" panose="020B0503020204020204" pitchFamily="34" charset="-122"/>
                        <a:ea typeface="微软雅黑" panose="020B0503020204020204" pitchFamily="34" charset="-122"/>
                      </a:endParaRPr>
                    </a:p>
                  </a:txBody>
                  <a:tcPr/>
                </a:tc>
              </a:tr>
            </a:tbl>
          </a:graphicData>
        </a:graphic>
      </p:graphicFrame>
      <p:sp>
        <p:nvSpPr>
          <p:cNvPr id="8" name="Rectangle 7"/>
          <p:cNvSpPr/>
          <p:nvPr/>
        </p:nvSpPr>
        <p:spPr>
          <a:xfrm>
            <a:off x="301323" y="4212174"/>
            <a:ext cx="8161541" cy="1289905"/>
          </a:xfrm>
          <a:prstGeom prst="rect">
            <a:avLst/>
          </a:prstGeom>
        </p:spPr>
        <p:txBody>
          <a:bodyPr wrap="square">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说明： </a:t>
            </a:r>
            <a:r>
              <a:rPr lang="zh-CN" altLang="en-US" dirty="0">
                <a:solidFill>
                  <a:srgbClr val="000000"/>
                </a:solidFill>
                <a:latin typeface="微软雅黑" panose="020B0503020204020204" pitchFamily="34" charset="-122"/>
                <a:ea typeface="微软雅黑" panose="020B0503020204020204" pitchFamily="34" charset="-122"/>
              </a:rPr>
              <a:t>位运算符是按二进制位进行运算，</a:t>
            </a:r>
            <a:r>
              <a:rPr lang="zh-CN" altLang="en-US" b="1" dirty="0">
                <a:solidFill>
                  <a:srgbClr val="0D13A9"/>
                </a:solidFill>
                <a:latin typeface="微软雅黑" panose="020B0503020204020204" pitchFamily="34" charset="-122"/>
                <a:ea typeface="微软雅黑" panose="020B0503020204020204" pitchFamily="34" charset="-122"/>
              </a:rPr>
              <a:t>运算对象</a:t>
            </a:r>
            <a:r>
              <a:rPr lang="zh-CN" altLang="en-US"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补码</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marL="713105">
              <a:lnSpc>
                <a:spcPct val="150000"/>
              </a:lnSpc>
            </a:pPr>
            <a:r>
              <a:rPr lang="zh-CN" altLang="en-US" dirty="0">
                <a:solidFill>
                  <a:srgbClr val="000000"/>
                </a:solidFill>
                <a:latin typeface="微软雅黑" panose="020B0503020204020204" pitchFamily="34" charset="-122"/>
                <a:ea typeface="微软雅黑" panose="020B0503020204020204" pitchFamily="34" charset="-122"/>
              </a:rPr>
              <a:t>如果是有符号整型，位运算操作会连同符号位一起执行，使得符号发生不正常的变化。</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0114" y="1341526"/>
            <a:ext cx="8403771" cy="3388324"/>
          </a:xfrm>
        </p:spPr>
        <p:txBody>
          <a:bodyPr>
            <a:normAutofit/>
          </a:bodyPr>
          <a:lstStyle/>
          <a:p>
            <a:r>
              <a:rPr lang="zh-CN" altLang="en-US" dirty="0"/>
              <a:t>按位</a:t>
            </a:r>
            <a:r>
              <a:rPr lang="zh-CN" altLang="en-US" b="1" dirty="0">
                <a:solidFill>
                  <a:srgbClr val="0D13A9"/>
                </a:solidFill>
              </a:rPr>
              <a:t>与</a:t>
            </a:r>
            <a:r>
              <a:rPr lang="zh-CN" altLang="en-US" dirty="0"/>
              <a:t>运算符（</a:t>
            </a:r>
            <a:r>
              <a:rPr lang="en-US" altLang="zh-CN" dirty="0"/>
              <a:t>&amp;</a:t>
            </a:r>
            <a:r>
              <a:rPr lang="zh-CN" altLang="en-US" dirty="0"/>
              <a:t>）：结果中的每个</a:t>
            </a:r>
            <a:r>
              <a:rPr lang="en-US" altLang="zh-CN" dirty="0"/>
              <a:t>bit</a:t>
            </a:r>
            <a:r>
              <a:rPr lang="zh-CN" altLang="en-US" dirty="0"/>
              <a:t>，是两个算子对应</a:t>
            </a:r>
            <a:r>
              <a:rPr lang="en-US" altLang="zh-CN" dirty="0"/>
              <a:t>bit</a:t>
            </a:r>
            <a:r>
              <a:rPr lang="zh-CN" altLang="en-US" dirty="0"/>
              <a:t>上的</a:t>
            </a:r>
            <a:r>
              <a:rPr lang="zh-CN" altLang="en-US" b="1" dirty="0"/>
              <a:t>最小值</a:t>
            </a:r>
            <a:endParaRPr lang="en-US" altLang="zh-CN" b="1" dirty="0"/>
          </a:p>
          <a:p>
            <a:r>
              <a:rPr lang="zh-CN" altLang="en-US" dirty="0"/>
              <a:t>按位</a:t>
            </a:r>
            <a:r>
              <a:rPr lang="zh-CN" altLang="en-US" b="1" dirty="0">
                <a:solidFill>
                  <a:srgbClr val="0D13A9"/>
                </a:solidFill>
              </a:rPr>
              <a:t>或</a:t>
            </a:r>
            <a:r>
              <a:rPr lang="zh-CN" altLang="en-US" dirty="0"/>
              <a:t>运算符（</a:t>
            </a:r>
            <a:r>
              <a:rPr lang="en-US" altLang="zh-CN" dirty="0"/>
              <a:t>|</a:t>
            </a:r>
            <a:r>
              <a:rPr lang="zh-CN" altLang="en-US" dirty="0"/>
              <a:t>） ：结果中的每个</a:t>
            </a:r>
            <a:r>
              <a:rPr lang="en-US" altLang="zh-CN" dirty="0"/>
              <a:t>bit</a:t>
            </a:r>
            <a:r>
              <a:rPr lang="zh-CN" altLang="en-US" dirty="0"/>
              <a:t>，是两个算子对应</a:t>
            </a:r>
            <a:r>
              <a:rPr lang="en-US" altLang="zh-CN" dirty="0"/>
              <a:t>bit</a:t>
            </a:r>
            <a:r>
              <a:rPr lang="zh-CN" altLang="en-US" dirty="0"/>
              <a:t>上的</a:t>
            </a:r>
            <a:r>
              <a:rPr lang="zh-CN" altLang="en-US" b="1" dirty="0"/>
              <a:t>最大值</a:t>
            </a:r>
            <a:endParaRPr lang="en-US" altLang="zh-CN" b="1" dirty="0"/>
          </a:p>
          <a:p>
            <a:r>
              <a:rPr lang="zh-CN" altLang="en-US" dirty="0"/>
              <a:t>按位</a:t>
            </a:r>
            <a:r>
              <a:rPr lang="zh-CN" altLang="en-US" b="1" dirty="0">
                <a:solidFill>
                  <a:srgbClr val="0D13A9"/>
                </a:solidFill>
              </a:rPr>
              <a:t>异或</a:t>
            </a:r>
            <a:r>
              <a:rPr lang="zh-CN" altLang="en-US" dirty="0"/>
              <a:t>运算符（</a:t>
            </a:r>
            <a:r>
              <a:rPr lang="en-US" altLang="zh-CN" dirty="0"/>
              <a:t>^</a:t>
            </a:r>
            <a:r>
              <a:rPr lang="zh-CN" altLang="en-US" dirty="0"/>
              <a:t>） ：两个算子对应</a:t>
            </a:r>
            <a:r>
              <a:rPr lang="en-US" altLang="zh-CN" dirty="0"/>
              <a:t>bit</a:t>
            </a:r>
            <a:r>
              <a:rPr lang="zh-CN" altLang="en-US" dirty="0"/>
              <a:t>相同，则结果上此</a:t>
            </a:r>
            <a:r>
              <a:rPr lang="en-US" altLang="zh-CN" dirty="0"/>
              <a:t>bit</a:t>
            </a:r>
            <a:r>
              <a:rPr lang="zh-CN" altLang="en-US" dirty="0"/>
              <a:t>为</a:t>
            </a:r>
            <a:r>
              <a:rPr lang="en-US" altLang="zh-CN" dirty="0"/>
              <a:t>0</a:t>
            </a:r>
            <a:r>
              <a:rPr lang="zh-CN" altLang="en-US" dirty="0"/>
              <a:t>，否则为</a:t>
            </a:r>
            <a:r>
              <a:rPr lang="en-US" altLang="zh-CN" dirty="0"/>
              <a:t>1</a:t>
            </a:r>
            <a:r>
              <a:rPr lang="zh-CN" altLang="en-US" dirty="0"/>
              <a:t>。</a:t>
            </a:r>
            <a:r>
              <a:rPr lang="zh-CN" altLang="en-US" b="1" dirty="0"/>
              <a:t>相同为</a:t>
            </a:r>
            <a:r>
              <a:rPr lang="en-US" altLang="zh-CN" b="1" dirty="0"/>
              <a:t>0</a:t>
            </a:r>
            <a:r>
              <a:rPr lang="zh-CN" altLang="en-US" b="1" dirty="0"/>
              <a:t>，相异为</a:t>
            </a:r>
            <a:r>
              <a:rPr lang="en-US" altLang="zh-CN" b="1" dirty="0"/>
              <a:t>1</a:t>
            </a:r>
            <a:endParaRPr lang="en-US" altLang="zh-CN" b="1" dirty="0"/>
          </a:p>
          <a:p>
            <a:r>
              <a:rPr lang="zh-CN" altLang="en-US" dirty="0"/>
              <a:t>按位</a:t>
            </a:r>
            <a:r>
              <a:rPr lang="zh-CN" altLang="en-US" b="1" dirty="0">
                <a:solidFill>
                  <a:srgbClr val="0D13A9"/>
                </a:solidFill>
              </a:rPr>
              <a:t>非</a:t>
            </a:r>
            <a:r>
              <a:rPr lang="zh-CN" altLang="en-US" dirty="0"/>
              <a:t>运算符（</a:t>
            </a:r>
            <a:r>
              <a:rPr lang="en-US" altLang="zh-CN" dirty="0"/>
              <a:t>|</a:t>
            </a:r>
            <a:r>
              <a:rPr lang="zh-CN" altLang="en-US" dirty="0"/>
              <a:t>） ：结果中的每个</a:t>
            </a:r>
            <a:r>
              <a:rPr lang="en-US" altLang="zh-CN" dirty="0"/>
              <a:t>bit</a:t>
            </a:r>
            <a:r>
              <a:rPr lang="zh-CN" altLang="en-US" dirty="0"/>
              <a:t>，为</a:t>
            </a:r>
            <a:r>
              <a:rPr lang="en-US" altLang="zh-CN" dirty="0"/>
              <a:t>1-</a:t>
            </a:r>
            <a:r>
              <a:rPr lang="zh-CN" altLang="en-US" dirty="0"/>
              <a:t>算子对应</a:t>
            </a:r>
            <a:r>
              <a:rPr lang="en-US" altLang="zh-CN" dirty="0"/>
              <a:t>bit</a:t>
            </a:r>
            <a:endParaRPr lang="en-US" altLang="zh-CN" b="1" dirty="0"/>
          </a:p>
          <a:p>
            <a:endParaRPr lang="zh-CN" altLang="en-US" b="1" dirty="0"/>
          </a:p>
        </p:txBody>
      </p:sp>
      <p:sp>
        <p:nvSpPr>
          <p:cNvPr id="3" name="Title 2"/>
          <p:cNvSpPr>
            <a:spLocks noGrp="1"/>
          </p:cNvSpPr>
          <p:nvPr>
            <p:ph type="title"/>
          </p:nvPr>
        </p:nvSpPr>
        <p:spPr/>
        <p:txBody>
          <a:bodyPr/>
          <a:lstStyle/>
          <a:p>
            <a:r>
              <a:rPr lang="en-US" altLang="zh-CN" dirty="0"/>
              <a:t>1.6. </a:t>
            </a:r>
            <a:r>
              <a:rPr lang="zh-CN" altLang="en-US" dirty="0"/>
              <a:t>位运算符与表达式</a:t>
            </a:r>
            <a:endParaRPr lang="zh-CN" altLang="en-US" sz="2400" dirty="0">
              <a:solidFill>
                <a:srgbClr val="FFFF00"/>
              </a:solidFill>
            </a:endParaRPr>
          </a:p>
        </p:txBody>
      </p:sp>
      <p:sp>
        <p:nvSpPr>
          <p:cNvPr id="4" name="Date Placeholder 3"/>
          <p:cNvSpPr>
            <a:spLocks noGrp="1"/>
          </p:cNvSpPr>
          <p:nvPr>
            <p:ph type="dt" sz="half" idx="10"/>
          </p:nvPr>
        </p:nvSpPr>
        <p:spPr/>
        <p:txBody>
          <a:bodyPr/>
          <a:lstStyle/>
          <a:p>
            <a:fld id="{D658AA11-3216-4DEB-8957-5E00D82F8071}"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1.6. </a:t>
            </a:r>
            <a:r>
              <a:rPr lang="zh-CN" altLang="en-US" dirty="0"/>
              <a:t>位运算符与表达式</a:t>
            </a:r>
            <a:r>
              <a:rPr lang="zh-CN" altLang="en-US" sz="2400" dirty="0">
                <a:solidFill>
                  <a:srgbClr val="FFFF00"/>
                </a:solidFill>
              </a:rPr>
              <a:t>：按位异或</a:t>
            </a:r>
            <a:endParaRPr lang="zh-CN" altLang="en-US" dirty="0"/>
          </a:p>
        </p:txBody>
      </p:sp>
      <p:sp>
        <p:nvSpPr>
          <p:cNvPr id="4" name="Date Placeholder 3"/>
          <p:cNvSpPr>
            <a:spLocks noGrp="1"/>
          </p:cNvSpPr>
          <p:nvPr>
            <p:ph type="dt" sz="half" idx="10"/>
          </p:nvPr>
        </p:nvSpPr>
        <p:spPr/>
        <p:txBody>
          <a:bodyPr/>
          <a:lstStyle/>
          <a:p>
            <a:fld id="{7FE7918E-8666-438A-8650-7BA518F722BC}"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aphicFrame>
        <p:nvGraphicFramePr>
          <p:cNvPr id="50" name="表格 49"/>
          <p:cNvGraphicFramePr>
            <a:graphicFrameLocks noGrp="1"/>
          </p:cNvGraphicFramePr>
          <p:nvPr/>
        </p:nvGraphicFramePr>
        <p:xfrm>
          <a:off x="183914" y="1313526"/>
          <a:ext cx="1326876" cy="2241544"/>
        </p:xfrm>
        <a:graphic>
          <a:graphicData uri="http://schemas.openxmlformats.org/drawingml/2006/table">
            <a:tbl>
              <a:tblPr>
                <a:tableStyleId>{5C22544A-7EE6-4342-B048-85BDC9FD1C3A}</a:tableStyleId>
              </a:tblPr>
              <a:tblGrid>
                <a:gridCol w="110573"/>
                <a:gridCol w="110573"/>
                <a:gridCol w="110573"/>
                <a:gridCol w="110573"/>
                <a:gridCol w="110573"/>
                <a:gridCol w="110573"/>
                <a:gridCol w="110573"/>
                <a:gridCol w="110573"/>
                <a:gridCol w="110573"/>
                <a:gridCol w="110573"/>
                <a:gridCol w="110573"/>
                <a:gridCol w="110573"/>
              </a:tblGrid>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59" name="表格 58"/>
          <p:cNvGraphicFramePr>
            <a:graphicFrameLocks noGrp="1"/>
          </p:cNvGraphicFramePr>
          <p:nvPr/>
        </p:nvGraphicFramePr>
        <p:xfrm>
          <a:off x="3563787" y="3924014"/>
          <a:ext cx="1326876" cy="2241544"/>
        </p:xfrm>
        <a:graphic>
          <a:graphicData uri="http://schemas.openxmlformats.org/drawingml/2006/table">
            <a:tbl>
              <a:tblPr>
                <a:tableStyleId>{5C22544A-7EE6-4342-B048-85BDC9FD1C3A}</a:tableStyleId>
              </a:tblPr>
              <a:tblGrid>
                <a:gridCol w="110573"/>
                <a:gridCol w="110573"/>
                <a:gridCol w="110573"/>
                <a:gridCol w="110573"/>
                <a:gridCol w="110573"/>
                <a:gridCol w="110573"/>
                <a:gridCol w="110573"/>
                <a:gridCol w="110573"/>
                <a:gridCol w="110573"/>
                <a:gridCol w="110573"/>
                <a:gridCol w="110573"/>
                <a:gridCol w="110573"/>
              </a:tblGrid>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CEC3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CEC3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r>
            </a:tbl>
          </a:graphicData>
        </a:graphic>
      </p:graphicFrame>
      <p:cxnSp>
        <p:nvCxnSpPr>
          <p:cNvPr id="61" name="肘形连接符 60"/>
          <p:cNvCxnSpPr/>
          <p:nvPr/>
        </p:nvCxnSpPr>
        <p:spPr>
          <a:xfrm flipV="1">
            <a:off x="1019655" y="1507239"/>
            <a:ext cx="1190694" cy="6775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肘形连接符 61"/>
          <p:cNvCxnSpPr/>
          <p:nvPr/>
        </p:nvCxnSpPr>
        <p:spPr>
          <a:xfrm flipV="1">
            <a:off x="1019655" y="2328278"/>
            <a:ext cx="1190694" cy="335508"/>
          </a:xfrm>
          <a:prstGeom prst="bentConnector3">
            <a:avLst>
              <a:gd name="adj1" fmla="val 65470"/>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278304" y="1276406"/>
            <a:ext cx="4355680" cy="461665"/>
          </a:xfrm>
          <a:prstGeom prst="rect">
            <a:avLst/>
          </a:prstGeom>
        </p:spPr>
        <p:txBody>
          <a:bodyPr wrap="none">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R</a:t>
            </a:r>
            <a:r>
              <a:rPr lang="en-US" altLang="zh-CN" sz="2400" dirty="0">
                <a:solidFill>
                  <a:prstClr val="black"/>
                </a:solidFill>
                <a:latin typeface="微软雅黑" panose="020B0503020204020204" pitchFamily="34" charset="-122"/>
                <a:ea typeface="微软雅黑" panose="020B0503020204020204" pitchFamily="34" charset="-122"/>
              </a:rPr>
              <a:t>128</a:t>
            </a:r>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srgbClr val="00FF00"/>
                </a:solidFill>
                <a:latin typeface="微软雅黑" panose="020B0503020204020204" pitchFamily="34" charset="-122"/>
                <a:ea typeface="微软雅黑" panose="020B0503020204020204" pitchFamily="34" charset="-122"/>
              </a:rPr>
              <a:t>G</a:t>
            </a:r>
            <a:r>
              <a:rPr lang="en-US" altLang="zh-CN" sz="2400" dirty="0">
                <a:solidFill>
                  <a:prstClr val="black"/>
                </a:solidFill>
                <a:latin typeface="微软雅黑" panose="020B0503020204020204" pitchFamily="34" charset="-122"/>
                <a:ea typeface="微软雅黑" panose="020B0503020204020204" pitchFamily="34" charset="-122"/>
              </a:rPr>
              <a:t>128</a:t>
            </a:r>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B</a:t>
            </a:r>
            <a:r>
              <a:rPr lang="en-US" altLang="zh-CN" sz="2400" dirty="0">
                <a:solidFill>
                  <a:prstClr val="black"/>
                </a:solidFill>
                <a:latin typeface="微软雅黑" panose="020B0503020204020204" pitchFamily="34" charset="-122"/>
                <a:ea typeface="微软雅黑" panose="020B0503020204020204" pitchFamily="34" charset="-122"/>
              </a:rPr>
              <a:t>128</a:t>
            </a:r>
            <a:endParaRPr lang="zh-CN" altLang="en-US" dirty="0"/>
          </a:p>
        </p:txBody>
      </p:sp>
      <p:sp>
        <p:nvSpPr>
          <p:cNvPr id="65" name="矩形 64"/>
          <p:cNvSpPr/>
          <p:nvPr/>
        </p:nvSpPr>
        <p:spPr>
          <a:xfrm>
            <a:off x="2278304" y="2097446"/>
            <a:ext cx="4264309" cy="461665"/>
          </a:xfrm>
          <a:prstGeom prst="rect">
            <a:avLst/>
          </a:prstGeom>
        </p:spPr>
        <p:txBody>
          <a:bodyPr wrap="none">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R</a:t>
            </a:r>
            <a:r>
              <a:rPr lang="en-US" altLang="zh-CN" sz="2400" dirty="0">
                <a:solidFill>
                  <a:prstClr val="black"/>
                </a:solidFill>
                <a:latin typeface="微软雅黑" panose="020B0503020204020204" pitchFamily="34" charset="-122"/>
                <a:ea typeface="微软雅黑" panose="020B0503020204020204" pitchFamily="34" charset="-122"/>
              </a:rPr>
              <a:t>255</a:t>
            </a:r>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srgbClr val="00FF00"/>
                </a:solidFill>
                <a:latin typeface="微软雅黑" panose="020B0503020204020204" pitchFamily="34" charset="-122"/>
                <a:ea typeface="微软雅黑" panose="020B0503020204020204" pitchFamily="34" charset="-122"/>
              </a:rPr>
              <a:t>G</a:t>
            </a:r>
            <a:r>
              <a:rPr lang="en-US" altLang="zh-CN" sz="2400" dirty="0">
                <a:solidFill>
                  <a:prstClr val="black"/>
                </a:solidFill>
                <a:latin typeface="微软雅黑" panose="020B0503020204020204" pitchFamily="34" charset="-122"/>
                <a:ea typeface="微软雅黑" panose="020B0503020204020204" pitchFamily="34" charset="-122"/>
              </a:rPr>
              <a:t>255</a:t>
            </a:r>
            <a:r>
              <a:rPr lang="zh-CN" altLang="en-US" sz="2400" dirty="0">
                <a:solidFill>
                  <a:prstClr val="black"/>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B</a:t>
            </a:r>
            <a:r>
              <a:rPr lang="en-US" altLang="zh-CN" sz="2400" dirty="0">
                <a:solidFill>
                  <a:prstClr val="black"/>
                </a:solidFill>
                <a:latin typeface="微软雅黑" panose="020B0503020204020204" pitchFamily="34" charset="-122"/>
                <a:ea typeface="微软雅黑" panose="020B0503020204020204" pitchFamily="34" charset="-122"/>
              </a:rPr>
              <a:t>255</a:t>
            </a:r>
            <a:endParaRPr lang="zh-CN" altLang="en-US" dirty="0"/>
          </a:p>
        </p:txBody>
      </p:sp>
      <p:graphicFrame>
        <p:nvGraphicFramePr>
          <p:cNvPr id="66" name="表格 65"/>
          <p:cNvGraphicFramePr>
            <a:graphicFrameLocks noGrp="1"/>
          </p:cNvGraphicFramePr>
          <p:nvPr/>
        </p:nvGraphicFramePr>
        <p:xfrm>
          <a:off x="2346531" y="1661748"/>
          <a:ext cx="4998720" cy="2590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255549">
                <a:tc>
                  <a:txBody>
                    <a:bodyPr/>
                    <a:lstStyle/>
                    <a:p>
                      <a:r>
                        <a:rPr lang="en-US" altLang="zh-CN" sz="1100" dirty="0"/>
                        <a:t>1</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c>
                  <a:txBody>
                    <a:bodyPr/>
                    <a:lstStyle/>
                    <a:p>
                      <a:r>
                        <a:rPr lang="en-US" altLang="zh-CN" sz="1100" dirty="0"/>
                        <a:t>0</a:t>
                      </a:r>
                      <a:endParaRPr lang="zh-CN" altLang="en-US" sz="1100" dirty="0"/>
                    </a:p>
                  </a:txBody>
                  <a:tcPr/>
                </a:tc>
              </a:tr>
            </a:tbl>
          </a:graphicData>
        </a:graphic>
      </p:graphicFrame>
      <p:graphicFrame>
        <p:nvGraphicFramePr>
          <p:cNvPr id="69" name="表格 68"/>
          <p:cNvGraphicFramePr>
            <a:graphicFrameLocks noGrp="1"/>
          </p:cNvGraphicFramePr>
          <p:nvPr/>
        </p:nvGraphicFramePr>
        <p:xfrm>
          <a:off x="2346531" y="2485346"/>
          <a:ext cx="4998720" cy="259080"/>
        </p:xfrm>
        <a:graphic>
          <a:graphicData uri="http://schemas.openxmlformats.org/drawingml/2006/table">
            <a:tbl>
              <a:tblPr firstRow="1" bandRow="1">
                <a:tableStyleId>{5C22544A-7EE6-4342-B048-85BDC9FD1C3A}</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255549">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c>
                  <a:txBody>
                    <a:bodyPr/>
                    <a:lstStyle/>
                    <a:p>
                      <a:r>
                        <a:rPr lang="en-US" altLang="zh-CN" sz="1100" dirty="0"/>
                        <a:t>1</a:t>
                      </a:r>
                      <a:endParaRPr lang="zh-CN" altLang="en-US" sz="1100" dirty="0"/>
                    </a:p>
                  </a:txBody>
                  <a:tcPr/>
                </a:tc>
              </a:tr>
            </a:tbl>
          </a:graphicData>
        </a:graphic>
      </p:graphicFrame>
      <p:graphicFrame>
        <p:nvGraphicFramePr>
          <p:cNvPr id="72" name="表格 71"/>
          <p:cNvGraphicFramePr>
            <a:graphicFrameLocks noGrp="1"/>
          </p:cNvGraphicFramePr>
          <p:nvPr/>
        </p:nvGraphicFramePr>
        <p:xfrm>
          <a:off x="3564275" y="3923381"/>
          <a:ext cx="1326876" cy="2241544"/>
        </p:xfrm>
        <a:graphic>
          <a:graphicData uri="http://schemas.openxmlformats.org/drawingml/2006/table">
            <a:tbl>
              <a:tblPr>
                <a:tableStyleId>{5C22544A-7EE6-4342-B048-85BDC9FD1C3A}</a:tableStyleId>
              </a:tblPr>
              <a:tblGrid>
                <a:gridCol w="110573"/>
                <a:gridCol w="110573"/>
                <a:gridCol w="110573"/>
                <a:gridCol w="110573"/>
                <a:gridCol w="110573"/>
                <a:gridCol w="110573"/>
                <a:gridCol w="110573"/>
                <a:gridCol w="110573"/>
                <a:gridCol w="110573"/>
                <a:gridCol w="110573"/>
                <a:gridCol w="110573"/>
                <a:gridCol w="110573"/>
              </a:tblGrid>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4CDCD"/>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4CDCD"/>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4CDCD"/>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4CDCD"/>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4CDCD"/>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4CDCD"/>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4CDCD"/>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4CDCD"/>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8B674"/>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solidFill>
                          <a:srgbClr val="1CD1C6"/>
                        </a:solidFill>
                      </a:endParaRPr>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D13A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D13A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7BB7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7BB7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CD1C6"/>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7BB71"/>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7BB7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7BB7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0A44C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2BA73"/>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C7BB7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BDAEA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6D2FAF"/>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BDAEA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1250D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r>
            </a:tbl>
          </a:graphicData>
        </a:graphic>
      </p:graphicFrame>
      <p:graphicFrame>
        <p:nvGraphicFramePr>
          <p:cNvPr id="73" name="表格 72"/>
          <p:cNvGraphicFramePr>
            <a:graphicFrameLocks noGrp="1"/>
          </p:cNvGraphicFramePr>
          <p:nvPr/>
        </p:nvGraphicFramePr>
        <p:xfrm>
          <a:off x="1928899" y="3933539"/>
          <a:ext cx="1326876" cy="2241544"/>
        </p:xfrm>
        <a:graphic>
          <a:graphicData uri="http://schemas.openxmlformats.org/drawingml/2006/table">
            <a:tbl>
              <a:tblPr>
                <a:tableStyleId>{5C22544A-7EE6-4342-B048-85BDC9FD1C3A}</a:tableStyleId>
              </a:tblPr>
              <a:tblGrid>
                <a:gridCol w="110573"/>
                <a:gridCol w="110573"/>
                <a:gridCol w="110573"/>
                <a:gridCol w="110573"/>
                <a:gridCol w="110573"/>
                <a:gridCol w="110573"/>
                <a:gridCol w="110573"/>
                <a:gridCol w="110573"/>
                <a:gridCol w="110573"/>
                <a:gridCol w="110573"/>
                <a:gridCol w="110573"/>
                <a:gridCol w="110573"/>
              </a:tblGrid>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CEC3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CEC3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r>
            </a:tbl>
          </a:graphicData>
        </a:graphic>
      </p:graphicFrame>
      <p:sp>
        <p:nvSpPr>
          <p:cNvPr id="79" name="矩形 78"/>
          <p:cNvSpPr/>
          <p:nvPr/>
        </p:nvSpPr>
        <p:spPr>
          <a:xfrm>
            <a:off x="1088171" y="4242980"/>
            <a:ext cx="830099" cy="461665"/>
          </a:xfrm>
          <a:prstGeom prst="rect">
            <a:avLst/>
          </a:prstGeom>
        </p:spPr>
        <p:txBody>
          <a:bodyPr wrap="none">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XOR</a:t>
            </a:r>
            <a:endParaRPr lang="zh-CN" altLang="en-US" dirty="0"/>
          </a:p>
        </p:txBody>
      </p:sp>
      <p:sp>
        <p:nvSpPr>
          <p:cNvPr id="80" name="矩形 79"/>
          <p:cNvSpPr/>
          <p:nvPr/>
        </p:nvSpPr>
        <p:spPr>
          <a:xfrm>
            <a:off x="3276261" y="4242980"/>
            <a:ext cx="267039" cy="461665"/>
          </a:xfrm>
          <a:prstGeom prst="rect">
            <a:avLst/>
          </a:prstGeom>
        </p:spPr>
        <p:txBody>
          <a:bodyPr wrap="square">
            <a:spAutoFit/>
          </a:bodyPr>
          <a:lstStyle/>
          <a:p>
            <a:pPr algn="ct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dirty="0"/>
          </a:p>
        </p:txBody>
      </p:sp>
      <p:graphicFrame>
        <p:nvGraphicFramePr>
          <p:cNvPr id="81" name="表格 80"/>
          <p:cNvGraphicFramePr>
            <a:graphicFrameLocks noGrp="1"/>
          </p:cNvGraphicFramePr>
          <p:nvPr/>
        </p:nvGraphicFramePr>
        <p:xfrm>
          <a:off x="195355" y="3933539"/>
          <a:ext cx="1326876" cy="2241544"/>
        </p:xfrm>
        <a:graphic>
          <a:graphicData uri="http://schemas.openxmlformats.org/drawingml/2006/table">
            <a:tbl>
              <a:tblPr>
                <a:tableStyleId>{5C22544A-7EE6-4342-B048-85BDC9FD1C3A}</a:tableStyleId>
              </a:tblPr>
              <a:tblGrid>
                <a:gridCol w="110573"/>
                <a:gridCol w="110573"/>
                <a:gridCol w="110573"/>
                <a:gridCol w="110573"/>
                <a:gridCol w="110573"/>
                <a:gridCol w="110573"/>
                <a:gridCol w="110573"/>
                <a:gridCol w="110573"/>
                <a:gridCol w="110573"/>
                <a:gridCol w="110573"/>
                <a:gridCol w="110573"/>
                <a:gridCol w="110573"/>
              </a:tblGrid>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2" name="矩形 81"/>
          <p:cNvSpPr/>
          <p:nvPr/>
        </p:nvSpPr>
        <p:spPr>
          <a:xfrm>
            <a:off x="4911150" y="4242980"/>
            <a:ext cx="830099" cy="461665"/>
          </a:xfrm>
          <a:prstGeom prst="rect">
            <a:avLst/>
          </a:prstGeom>
        </p:spPr>
        <p:txBody>
          <a:bodyPr wrap="none">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XOR</a:t>
            </a:r>
            <a:endParaRPr lang="zh-CN" altLang="en-US" dirty="0"/>
          </a:p>
        </p:txBody>
      </p:sp>
      <p:graphicFrame>
        <p:nvGraphicFramePr>
          <p:cNvPr id="83" name="表格 82"/>
          <p:cNvGraphicFramePr>
            <a:graphicFrameLocks noGrp="1"/>
          </p:cNvGraphicFramePr>
          <p:nvPr/>
        </p:nvGraphicFramePr>
        <p:xfrm>
          <a:off x="5741249" y="3923381"/>
          <a:ext cx="1326876" cy="2241544"/>
        </p:xfrm>
        <a:graphic>
          <a:graphicData uri="http://schemas.openxmlformats.org/drawingml/2006/table">
            <a:tbl>
              <a:tblPr>
                <a:tableStyleId>{5C22544A-7EE6-4342-B048-85BDC9FD1C3A}</a:tableStyleId>
              </a:tblPr>
              <a:tblGrid>
                <a:gridCol w="110573"/>
                <a:gridCol w="110573"/>
                <a:gridCol w="110573"/>
                <a:gridCol w="110573"/>
                <a:gridCol w="110573"/>
                <a:gridCol w="110573"/>
                <a:gridCol w="110573"/>
                <a:gridCol w="110573"/>
                <a:gridCol w="110573"/>
                <a:gridCol w="110573"/>
                <a:gridCol w="110573"/>
                <a:gridCol w="110573"/>
              </a:tblGrid>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chemeClr val="bg1"/>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noFill/>
                      <a:prstDash val="sysDot"/>
                      <a:round/>
                      <a:headEnd type="none" w="med" len="med"/>
                      <a:tailEnd type="none" w="med" len="med"/>
                    </a:lnB>
                    <a:solidFill>
                      <a:srgbClr val="808080"/>
                    </a:solid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r h="0">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808080"/>
                    </a:solid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600" dirty="0"/>
                    </a:p>
                  </a:txBody>
                  <a:tcPr marL="26537" marR="26537" marT="13268" marB="13268">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84" name="矩形 83"/>
          <p:cNvSpPr/>
          <p:nvPr/>
        </p:nvSpPr>
        <p:spPr>
          <a:xfrm>
            <a:off x="6948062" y="4253798"/>
            <a:ext cx="267039" cy="461665"/>
          </a:xfrm>
          <a:prstGeom prst="rect">
            <a:avLst/>
          </a:prstGeom>
        </p:spPr>
        <p:txBody>
          <a:bodyPr wrap="square">
            <a:spAutoFit/>
          </a:bodyPr>
          <a:lstStyle/>
          <a:p>
            <a:pPr algn="ct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en-US" dirty="0"/>
          </a:p>
        </p:txBody>
      </p:sp>
      <p:graphicFrame>
        <p:nvGraphicFramePr>
          <p:cNvPr id="85" name="表格 84"/>
          <p:cNvGraphicFramePr>
            <a:graphicFrameLocks noGrp="1"/>
          </p:cNvGraphicFramePr>
          <p:nvPr/>
        </p:nvGraphicFramePr>
        <p:xfrm>
          <a:off x="7478713" y="3923381"/>
          <a:ext cx="1326876" cy="2241544"/>
        </p:xfrm>
        <a:graphic>
          <a:graphicData uri="http://schemas.openxmlformats.org/drawingml/2006/table">
            <a:tbl>
              <a:tblPr>
                <a:tableStyleId>{5C22544A-7EE6-4342-B048-85BDC9FD1C3A}</a:tableStyleId>
              </a:tblPr>
              <a:tblGrid>
                <a:gridCol w="110573"/>
                <a:gridCol w="110573"/>
                <a:gridCol w="110573"/>
                <a:gridCol w="110573"/>
                <a:gridCol w="110573"/>
                <a:gridCol w="110573"/>
                <a:gridCol w="110573"/>
                <a:gridCol w="110573"/>
                <a:gridCol w="110573"/>
                <a:gridCol w="110573"/>
                <a:gridCol w="110573"/>
                <a:gridCol w="110573"/>
              </a:tblGrid>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CEC3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CEC3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E32E39"/>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F5BB3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8448E"/>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r>
              <a:tr h="0">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r>
              <a:tr h="0">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92D050"/>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c>
                  <a:txBody>
                    <a:bodyPr/>
                    <a:lstStyle/>
                    <a:p>
                      <a:endParaRPr lang="zh-CN" altLang="en-US" sz="600" dirty="0"/>
                    </a:p>
                  </a:txBody>
                  <a:tcPr marL="26537" marR="26537" marT="13268" marB="13268">
                    <a:lnL w="12700" cap="flat" cmpd="sng" algn="ctr">
                      <a:solidFill>
                        <a:schemeClr val="bg1">
                          <a:lumMod val="50000"/>
                        </a:schemeClr>
                      </a:solidFill>
                      <a:prstDash val="sysDot"/>
                      <a:round/>
                      <a:headEnd type="none" w="med" len="med"/>
                      <a:tailEnd type="none" w="med" len="med"/>
                    </a:lnL>
                    <a:lnR w="12700" cap="flat" cmpd="sng" algn="ctr">
                      <a:solidFill>
                        <a:schemeClr val="bg1">
                          <a:lumMod val="50000"/>
                        </a:schemeClr>
                      </a:solidFill>
                      <a:prstDash val="sysDot"/>
                      <a:round/>
                      <a:headEnd type="none" w="med" len="med"/>
                      <a:tailEnd type="none" w="med" len="med"/>
                    </a:lnR>
                    <a:lnT w="12700" cap="flat" cmpd="sng" algn="ctr">
                      <a:solidFill>
                        <a:schemeClr val="bg1">
                          <a:lumMod val="50000"/>
                        </a:schemeClr>
                      </a:solidFill>
                      <a:prstDash val="sysDot"/>
                      <a:round/>
                      <a:headEnd type="none" w="med" len="med"/>
                      <a:tailEnd type="none" w="med" len="med"/>
                    </a:lnT>
                    <a:lnB w="12700" cap="flat" cmpd="sng" algn="ctr">
                      <a:solidFill>
                        <a:schemeClr val="bg1">
                          <a:lumMod val="50000"/>
                        </a:schemeClr>
                      </a:solidFill>
                      <a:prstDash val="sysDot"/>
                      <a:round/>
                      <a:headEnd type="none" w="med" len="med"/>
                      <a:tailEnd type="none" w="med" len="med"/>
                    </a:lnB>
                    <a:solidFill>
                      <a:srgbClr val="3D2E2B"/>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nodeType="clickEffect">
                                  <p:stCondLst>
                                    <p:cond delay="0"/>
                                  </p:stCondLst>
                                  <p:childTnLst>
                                    <p:anim calcmode="discrete" valueType="str">
                                      <p:cBhvr>
                                        <p:cTn id="6" dur="1000" fill="hold"/>
                                        <p:tgtEl>
                                          <p:spTgt spid="7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b="1" dirty="0">
                <a:solidFill>
                  <a:srgbClr val="0D13A9"/>
                </a:solidFill>
              </a:rPr>
              <a:t>左移</a:t>
            </a:r>
            <a:r>
              <a:rPr lang="zh-CN" altLang="en-US" dirty="0"/>
              <a:t>运算符（</a:t>
            </a:r>
            <a:r>
              <a:rPr lang="en-US" altLang="zh-CN" dirty="0"/>
              <a:t>&lt;&lt;</a:t>
            </a:r>
            <a:r>
              <a:rPr lang="zh-CN" altLang="en-US" dirty="0"/>
              <a:t>）</a:t>
            </a:r>
            <a:endParaRPr lang="zh-CN" altLang="en-US" dirty="0"/>
          </a:p>
          <a:p>
            <a:pPr lvl="1"/>
            <a:r>
              <a:rPr lang="zh-CN" altLang="en-US" dirty="0"/>
              <a:t>（</a:t>
            </a:r>
            <a:r>
              <a:rPr lang="en-US" altLang="zh-CN" dirty="0"/>
              <a:t>expr1 &lt;&lt; expr2</a:t>
            </a:r>
            <a:r>
              <a:rPr lang="zh-CN" altLang="en-US" dirty="0"/>
              <a:t>）的作用是将</a:t>
            </a:r>
            <a:r>
              <a:rPr lang="en-US" altLang="zh-CN" dirty="0"/>
              <a:t>expr1</a:t>
            </a:r>
            <a:r>
              <a:rPr lang="zh-CN" altLang="en-US" dirty="0"/>
              <a:t>的所有二进制位向左移</a:t>
            </a:r>
            <a:r>
              <a:rPr lang="en-US" altLang="zh-CN" dirty="0"/>
              <a:t>expr2</a:t>
            </a:r>
            <a:r>
              <a:rPr lang="zh-CN" altLang="en-US" dirty="0"/>
              <a:t>位，左边</a:t>
            </a:r>
            <a:r>
              <a:rPr lang="en-US" altLang="zh-CN" dirty="0"/>
              <a:t>expr2</a:t>
            </a:r>
            <a:r>
              <a:rPr lang="zh-CN" altLang="en-US" dirty="0"/>
              <a:t>位被移除，右边补</a:t>
            </a:r>
            <a:r>
              <a:rPr lang="en-US" altLang="zh-CN" dirty="0"/>
              <a:t>expr2</a:t>
            </a:r>
            <a:r>
              <a:rPr lang="zh-CN" altLang="en-US" dirty="0"/>
              <a:t>位</a:t>
            </a:r>
            <a:r>
              <a:rPr lang="en-US" altLang="zh-CN" dirty="0"/>
              <a:t>0</a:t>
            </a:r>
            <a:r>
              <a:rPr lang="zh-CN" altLang="en-US" dirty="0"/>
              <a:t>。</a:t>
            </a:r>
            <a:endParaRPr lang="zh-CN" altLang="en-US" dirty="0"/>
          </a:p>
          <a:p>
            <a:endParaRPr lang="en-US" altLang="zh-CN" dirty="0"/>
          </a:p>
          <a:p>
            <a:endParaRPr lang="en-US" altLang="zh-CN" dirty="0"/>
          </a:p>
          <a:p>
            <a:r>
              <a:rPr lang="zh-CN" altLang="en-US" b="1" dirty="0">
                <a:solidFill>
                  <a:srgbClr val="0D13A9"/>
                </a:solidFill>
              </a:rPr>
              <a:t>右移</a:t>
            </a:r>
            <a:r>
              <a:rPr lang="zh-CN" altLang="en-US" dirty="0"/>
              <a:t>运算符（</a:t>
            </a:r>
            <a:r>
              <a:rPr lang="en-US" altLang="zh-CN" dirty="0"/>
              <a:t>&gt;&gt;</a:t>
            </a:r>
            <a:r>
              <a:rPr lang="zh-CN" altLang="en-US" dirty="0"/>
              <a:t>）</a:t>
            </a:r>
            <a:endParaRPr lang="zh-CN" altLang="en-US" dirty="0"/>
          </a:p>
          <a:p>
            <a:pPr lvl="1"/>
            <a:r>
              <a:rPr lang="zh-CN" altLang="en-US" dirty="0"/>
              <a:t>（</a:t>
            </a:r>
            <a:r>
              <a:rPr lang="en-US" altLang="zh-CN" dirty="0"/>
              <a:t>expr1 &gt;&gt; expr2</a:t>
            </a:r>
            <a:r>
              <a:rPr lang="zh-CN" altLang="en-US" dirty="0"/>
              <a:t>）的作用是将</a:t>
            </a:r>
            <a:r>
              <a:rPr lang="en-US" altLang="zh-CN" dirty="0"/>
              <a:t>expr1</a:t>
            </a:r>
            <a:r>
              <a:rPr lang="zh-CN" altLang="en-US" dirty="0"/>
              <a:t>的所有二进制位向右移</a:t>
            </a:r>
            <a:r>
              <a:rPr lang="en-US" altLang="zh-CN" dirty="0"/>
              <a:t>expr2</a:t>
            </a:r>
            <a:r>
              <a:rPr lang="zh-CN" altLang="en-US" dirty="0"/>
              <a:t>位，右边</a:t>
            </a:r>
            <a:r>
              <a:rPr lang="en-US" altLang="zh-CN" dirty="0"/>
              <a:t>expr2</a:t>
            </a:r>
            <a:r>
              <a:rPr lang="zh-CN" altLang="en-US" dirty="0"/>
              <a:t>位被移除，左边补</a:t>
            </a:r>
            <a:r>
              <a:rPr lang="en-US" altLang="zh-CN" dirty="0"/>
              <a:t>expr2</a:t>
            </a:r>
            <a:r>
              <a:rPr lang="zh-CN" altLang="en-US" dirty="0"/>
              <a:t>位</a:t>
            </a:r>
            <a:r>
              <a:rPr lang="en-US" altLang="zh-CN" dirty="0"/>
              <a:t>0</a:t>
            </a:r>
            <a:r>
              <a:rPr lang="zh-CN" altLang="en-US" dirty="0"/>
              <a:t>。</a:t>
            </a:r>
            <a:endParaRPr lang="zh-CN" altLang="en-US" dirty="0"/>
          </a:p>
        </p:txBody>
      </p:sp>
      <p:sp>
        <p:nvSpPr>
          <p:cNvPr id="3" name="Title 2"/>
          <p:cNvSpPr>
            <a:spLocks noGrp="1"/>
          </p:cNvSpPr>
          <p:nvPr>
            <p:ph type="title"/>
          </p:nvPr>
        </p:nvSpPr>
        <p:spPr/>
        <p:txBody>
          <a:bodyPr/>
          <a:lstStyle/>
          <a:p>
            <a:r>
              <a:rPr lang="en-US" altLang="zh-CN" dirty="0"/>
              <a:t>1.6. </a:t>
            </a:r>
            <a:r>
              <a:rPr lang="zh-CN" altLang="en-US" dirty="0"/>
              <a:t>位运算符与表达式</a:t>
            </a:r>
            <a:r>
              <a:rPr lang="zh-CN" altLang="en-US" sz="2400" dirty="0">
                <a:solidFill>
                  <a:srgbClr val="FFFF00"/>
                </a:solidFill>
              </a:rPr>
              <a:t>：左移与右移</a:t>
            </a:r>
            <a:endParaRPr lang="zh-CN" altLang="en-US" sz="2400" dirty="0">
              <a:solidFill>
                <a:srgbClr val="FFFF00"/>
              </a:solidFill>
            </a:endParaRPr>
          </a:p>
        </p:txBody>
      </p:sp>
      <p:sp>
        <p:nvSpPr>
          <p:cNvPr id="4" name="Date Placeholder 3"/>
          <p:cNvSpPr>
            <a:spLocks noGrp="1"/>
          </p:cNvSpPr>
          <p:nvPr>
            <p:ph type="dt" sz="half" idx="10"/>
          </p:nvPr>
        </p:nvSpPr>
        <p:spPr/>
        <p:txBody>
          <a:bodyPr/>
          <a:lstStyle/>
          <a:p>
            <a:fld id="{A3B7D96A-0B24-40C2-BD1D-806A070CCAF3}"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1148376" y="2712774"/>
            <a:ext cx="7524000" cy="527221"/>
          </a:xfrm>
          <a:prstGeom prst="rect">
            <a:avLst/>
          </a:prstGeom>
        </p:spPr>
        <p:txBody>
          <a:bodyPr wrap="square">
            <a:spAutoFit/>
          </a:bodyPr>
          <a:lstStyle/>
          <a:p>
            <a:pPr lvl="0">
              <a:lnSpc>
                <a:spcPct val="110000"/>
              </a:lnSpc>
              <a:spcBef>
                <a:spcPts val="1000"/>
              </a:spcBef>
              <a:buClr>
                <a:prstClr val="black"/>
              </a:buClr>
            </a:pPr>
            <a:r>
              <a:rPr lang="zh-CN" altLang="en-US" dirty="0">
                <a:solidFill>
                  <a:prstClr val="black"/>
                </a:solidFill>
                <a:latin typeface="微软雅黑" panose="020B0503020204020204" pitchFamily="34" charset="-122"/>
                <a:ea typeface="微软雅黑" panose="020B0503020204020204" pitchFamily="34" charset="-122"/>
              </a:rPr>
              <a:t>例如，整数</a:t>
            </a:r>
            <a:r>
              <a:rPr lang="en-US" altLang="zh-CN" dirty="0">
                <a:solidFill>
                  <a:prstClr val="black"/>
                </a:solidFill>
                <a:latin typeface="微软雅黑" panose="020B0503020204020204" pitchFamily="34" charset="-122"/>
                <a:ea typeface="微软雅黑" panose="020B0503020204020204" pitchFamily="34" charset="-122"/>
              </a:rPr>
              <a:t>7</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00000111</a:t>
            </a:r>
            <a:r>
              <a:rPr lang="zh-CN" altLang="en-US" dirty="0">
                <a:solidFill>
                  <a:prstClr val="black"/>
                </a:solidFill>
                <a:latin typeface="微软雅黑" panose="020B0503020204020204" pitchFamily="34" charset="-122"/>
                <a:ea typeface="微软雅黑" panose="020B0503020204020204" pitchFamily="34" charset="-122"/>
              </a:rPr>
              <a:t>）左移两位，即</a:t>
            </a:r>
            <a:r>
              <a:rPr lang="en-US" altLang="zh-CN" dirty="0">
                <a:solidFill>
                  <a:prstClr val="black"/>
                </a:solidFill>
                <a:latin typeface="微软雅黑" panose="020B0503020204020204" pitchFamily="34" charset="-122"/>
                <a:ea typeface="微软雅黑" panose="020B0503020204020204" pitchFamily="34" charset="-122"/>
              </a:rPr>
              <a:t>7&lt;&lt;2</a:t>
            </a:r>
            <a:r>
              <a:rPr lang="zh-CN" altLang="en-US" dirty="0">
                <a:solidFill>
                  <a:prstClr val="black"/>
                </a:solidFill>
                <a:latin typeface="微软雅黑" panose="020B0503020204020204" pitchFamily="34" charset="-122"/>
                <a:ea typeface="微软雅黑" panose="020B0503020204020204" pitchFamily="34" charset="-122"/>
              </a:rPr>
              <a:t>的结果是</a:t>
            </a:r>
            <a:r>
              <a:rPr lang="en-US" altLang="zh-CN" dirty="0">
                <a:solidFill>
                  <a:prstClr val="black"/>
                </a:solidFill>
                <a:latin typeface="微软雅黑" panose="020B0503020204020204" pitchFamily="34" charset="-122"/>
                <a:ea typeface="微软雅黑" panose="020B0503020204020204" pitchFamily="34" charset="-122"/>
              </a:rPr>
              <a:t>28</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00011100</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9" name="Rectangle 8"/>
          <p:cNvSpPr/>
          <p:nvPr/>
        </p:nvSpPr>
        <p:spPr>
          <a:xfrm>
            <a:off x="1148376" y="5025668"/>
            <a:ext cx="7524000" cy="375809"/>
          </a:xfrm>
          <a:prstGeom prst="rect">
            <a:avLst/>
          </a:prstGeom>
        </p:spPr>
        <p:txBody>
          <a:bodyPr wrap="square">
            <a:spAutoFit/>
          </a:bodyPr>
          <a:lstStyle/>
          <a:p>
            <a:pPr lvl="0">
              <a:lnSpc>
                <a:spcPct val="110000"/>
              </a:lnSpc>
              <a:spcBef>
                <a:spcPts val="1000"/>
              </a:spcBef>
              <a:buClr>
                <a:prstClr val="black"/>
              </a:buClr>
            </a:pPr>
            <a:r>
              <a:rPr lang="zh-CN" altLang="en-US" dirty="0">
                <a:solidFill>
                  <a:prstClr val="black"/>
                </a:solidFill>
                <a:latin typeface="微软雅黑" panose="020B0503020204020204" pitchFamily="34" charset="-122"/>
                <a:ea typeface="微软雅黑" panose="020B0503020204020204" pitchFamily="34" charset="-122"/>
              </a:rPr>
              <a:t>例如，整数</a:t>
            </a:r>
            <a:r>
              <a:rPr lang="en-US" altLang="zh-CN" dirty="0">
                <a:solidFill>
                  <a:prstClr val="black"/>
                </a:solidFill>
                <a:latin typeface="微软雅黑" panose="020B0503020204020204" pitchFamily="34" charset="-122"/>
                <a:ea typeface="微软雅黑" panose="020B0503020204020204" pitchFamily="34" charset="-122"/>
              </a:rPr>
              <a:t>9</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00001001</a:t>
            </a:r>
            <a:r>
              <a:rPr lang="zh-CN" altLang="en-US" dirty="0">
                <a:solidFill>
                  <a:prstClr val="black"/>
                </a:solidFill>
                <a:latin typeface="微软雅黑" panose="020B0503020204020204" pitchFamily="34" charset="-122"/>
                <a:ea typeface="微软雅黑" panose="020B0503020204020204" pitchFamily="34" charset="-122"/>
              </a:rPr>
              <a:t>）右移两位，即</a:t>
            </a:r>
            <a:r>
              <a:rPr lang="en-US" altLang="zh-CN" dirty="0">
                <a:solidFill>
                  <a:prstClr val="black"/>
                </a:solidFill>
                <a:latin typeface="微软雅黑" panose="020B0503020204020204" pitchFamily="34" charset="-122"/>
                <a:ea typeface="微软雅黑" panose="020B0503020204020204" pitchFamily="34" charset="-122"/>
              </a:rPr>
              <a:t>9&gt;&gt;2</a:t>
            </a:r>
            <a:r>
              <a:rPr lang="zh-CN" altLang="en-US" dirty="0">
                <a:solidFill>
                  <a:prstClr val="black"/>
                </a:solidFill>
                <a:latin typeface="微软雅黑" panose="020B0503020204020204" pitchFamily="34" charset="-122"/>
                <a:ea typeface="微软雅黑" panose="020B0503020204020204" pitchFamily="34" charset="-122"/>
              </a:rPr>
              <a:t>的结果是</a:t>
            </a: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a:t>
            </a:r>
            <a:r>
              <a:rPr lang="en-US" altLang="zh-CN" dirty="0">
                <a:solidFill>
                  <a:prstClr val="black"/>
                </a:solidFill>
                <a:latin typeface="微软雅黑" panose="020B0503020204020204" pitchFamily="34" charset="-122"/>
                <a:ea typeface="微软雅黑" panose="020B0503020204020204" pitchFamily="34" charset="-122"/>
              </a:rPr>
              <a:t>0000010</a:t>
            </a:r>
            <a:r>
              <a:rPr lang="zh-CN" altLang="en-US" dirty="0">
                <a:solidFill>
                  <a:prstClr val="black"/>
                </a:solidFill>
                <a:latin typeface="微软雅黑" panose="020B0503020204020204" pitchFamily="34" charset="-122"/>
                <a:ea typeface="微软雅黑" panose="020B0503020204020204" pitchFamily="34" charset="-122"/>
              </a:rPr>
              <a:t>）</a:t>
            </a:r>
            <a:endParaRPr lang="en-US" altLang="zh-CN"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局部小结：</a:t>
            </a:r>
            <a:r>
              <a:rPr lang="zh-CN" altLang="en-US" sz="3200" dirty="0">
                <a:solidFill>
                  <a:srgbClr val="FFFF00"/>
                </a:solidFill>
              </a:rPr>
              <a:t>位运算符与逻辑表达式</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27F31ADD-EF04-4FDF-9A26-2E004544CC1A}"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aphicFrame>
        <p:nvGraphicFramePr>
          <p:cNvPr id="10" name="表格 10"/>
          <p:cNvGraphicFramePr>
            <a:graphicFrameLocks noGrp="1"/>
          </p:cNvGraphicFramePr>
          <p:nvPr/>
        </p:nvGraphicFramePr>
        <p:xfrm>
          <a:off x="591312" y="2641771"/>
          <a:ext cx="7571004" cy="1574457"/>
        </p:xfrm>
        <a:graphic>
          <a:graphicData uri="http://schemas.openxmlformats.org/drawingml/2006/table">
            <a:tbl>
              <a:tblPr firstRow="1" bandRow="1">
                <a:tableStyleId>{5C22544A-7EE6-4342-B048-85BDC9FD1C3A}</a:tableStyleId>
              </a:tblPr>
              <a:tblGrid>
                <a:gridCol w="2523668"/>
                <a:gridCol w="2523668"/>
                <a:gridCol w="2523668"/>
              </a:tblGrid>
              <a:tr h="524819">
                <a:tc>
                  <a:txBody>
                    <a:bodyPr/>
                    <a:lstStyle/>
                    <a:p>
                      <a:pPr algn="ctr"/>
                      <a:endParaRPr lang="zh-CN" altLang="en-US" sz="2500">
                        <a:latin typeface="微软雅黑" panose="020B0503020204020204" pitchFamily="34" charset="-122"/>
                        <a:ea typeface="微软雅黑" panose="020B0503020204020204" pitchFamily="34" charset="-122"/>
                      </a:endParaRPr>
                    </a:p>
                  </a:txBody>
                  <a:tcPr marL="129407" marR="129407" marT="64704" marB="64704"/>
                </a:tc>
                <a:tc>
                  <a:txBody>
                    <a:bodyPr/>
                    <a:lstStyle/>
                    <a:p>
                      <a:pPr algn="ctr"/>
                      <a:r>
                        <a:rPr lang="zh-CN" altLang="en-US" sz="2500" dirty="0">
                          <a:latin typeface="微软雅黑" panose="020B0503020204020204" pitchFamily="34" charset="-122"/>
                          <a:ea typeface="微软雅黑" panose="020B0503020204020204" pitchFamily="34" charset="-122"/>
                        </a:rPr>
                        <a:t>算子类型</a:t>
                      </a:r>
                      <a:endParaRPr lang="zh-CN" altLang="en-US" sz="2500" dirty="0">
                        <a:latin typeface="微软雅黑" panose="020B0503020204020204" pitchFamily="34" charset="-122"/>
                        <a:ea typeface="微软雅黑" panose="020B0503020204020204" pitchFamily="34" charset="-122"/>
                      </a:endParaRPr>
                    </a:p>
                  </a:txBody>
                  <a:tcPr marL="129407" marR="129407" marT="64704" marB="64704"/>
                </a:tc>
                <a:tc>
                  <a:txBody>
                    <a:bodyPr/>
                    <a:lstStyle/>
                    <a:p>
                      <a:pPr algn="ctr"/>
                      <a:r>
                        <a:rPr lang="zh-CN" altLang="en-US" sz="2500" dirty="0">
                          <a:latin typeface="微软雅黑" panose="020B0503020204020204" pitchFamily="34" charset="-122"/>
                          <a:ea typeface="微软雅黑" panose="020B0503020204020204" pitchFamily="34" charset="-122"/>
                        </a:rPr>
                        <a:t>结果类型</a:t>
                      </a:r>
                      <a:endParaRPr lang="zh-CN" altLang="en-US" sz="2500" dirty="0">
                        <a:latin typeface="微软雅黑" panose="020B0503020204020204" pitchFamily="34" charset="-122"/>
                        <a:ea typeface="微软雅黑" panose="020B0503020204020204" pitchFamily="34" charset="-122"/>
                      </a:endParaRPr>
                    </a:p>
                  </a:txBody>
                  <a:tcPr marL="129407" marR="129407" marT="64704" marB="64704"/>
                </a:tc>
              </a:tr>
              <a:tr h="524819">
                <a:tc>
                  <a:txBody>
                    <a:bodyPr/>
                    <a:lstStyle/>
                    <a:p>
                      <a:pPr algn="ctr"/>
                      <a:r>
                        <a:rPr lang="zh-CN" altLang="en-US" sz="2500" dirty="0">
                          <a:latin typeface="微软雅黑" panose="020B0503020204020204" pitchFamily="34" charset="-122"/>
                          <a:ea typeface="微软雅黑" panose="020B0503020204020204" pitchFamily="34" charset="-122"/>
                        </a:rPr>
                        <a:t>位运算符</a:t>
                      </a:r>
                      <a:endParaRPr lang="zh-CN" altLang="en-US" sz="2500" dirty="0">
                        <a:latin typeface="微软雅黑" panose="020B0503020204020204" pitchFamily="34" charset="-122"/>
                        <a:ea typeface="微软雅黑" panose="020B0503020204020204" pitchFamily="34" charset="-122"/>
                      </a:endParaRPr>
                    </a:p>
                  </a:txBody>
                  <a:tcPr marL="129407" marR="129407" marT="64704" marB="64704"/>
                </a:tc>
                <a:tc>
                  <a:txBody>
                    <a:bodyPr/>
                    <a:lstStyle/>
                    <a:p>
                      <a:pPr algn="ctr"/>
                      <a:r>
                        <a:rPr lang="zh-CN" altLang="en-US" sz="2500" dirty="0">
                          <a:latin typeface="微软雅黑" panose="020B0503020204020204" pitchFamily="34" charset="-122"/>
                          <a:ea typeface="微软雅黑" panose="020B0503020204020204" pitchFamily="34" charset="-122"/>
                        </a:rPr>
                        <a:t>补码</a:t>
                      </a:r>
                      <a:endParaRPr lang="zh-CN" altLang="en-US" sz="2500" dirty="0">
                        <a:latin typeface="微软雅黑" panose="020B0503020204020204" pitchFamily="34" charset="-122"/>
                        <a:ea typeface="微软雅黑" panose="020B0503020204020204" pitchFamily="34" charset="-122"/>
                      </a:endParaRPr>
                    </a:p>
                  </a:txBody>
                  <a:tcPr marL="129407" marR="129407" marT="64704" marB="64704"/>
                </a:tc>
                <a:tc>
                  <a:txBody>
                    <a:bodyPr/>
                    <a:lstStyle/>
                    <a:p>
                      <a:pPr algn="ctr"/>
                      <a:r>
                        <a:rPr lang="zh-CN" altLang="en-US" sz="2500" dirty="0">
                          <a:latin typeface="微软雅黑" panose="020B0503020204020204" pitchFamily="34" charset="-122"/>
                          <a:ea typeface="微软雅黑" panose="020B0503020204020204" pitchFamily="34" charset="-122"/>
                        </a:rPr>
                        <a:t>补码</a:t>
                      </a:r>
                      <a:endParaRPr lang="zh-CN" altLang="en-US" sz="2500" dirty="0">
                        <a:latin typeface="微软雅黑" panose="020B0503020204020204" pitchFamily="34" charset="-122"/>
                        <a:ea typeface="微软雅黑" panose="020B0503020204020204" pitchFamily="34" charset="-122"/>
                      </a:endParaRPr>
                    </a:p>
                  </a:txBody>
                  <a:tcPr marL="129407" marR="129407" marT="64704" marB="64704"/>
                </a:tc>
              </a:tr>
              <a:tr h="524819">
                <a:tc>
                  <a:txBody>
                    <a:bodyPr/>
                    <a:lstStyle/>
                    <a:p>
                      <a:pPr algn="ctr"/>
                      <a:r>
                        <a:rPr lang="zh-CN" altLang="en-US" sz="2500" dirty="0">
                          <a:latin typeface="微软雅黑" panose="020B0503020204020204" pitchFamily="34" charset="-122"/>
                          <a:ea typeface="微软雅黑" panose="020B0503020204020204" pitchFamily="34" charset="-122"/>
                        </a:rPr>
                        <a:t>逻辑运算符</a:t>
                      </a:r>
                      <a:endParaRPr lang="zh-CN" altLang="en-US" sz="2500" dirty="0">
                        <a:latin typeface="微软雅黑" panose="020B0503020204020204" pitchFamily="34" charset="-122"/>
                        <a:ea typeface="微软雅黑" panose="020B0503020204020204" pitchFamily="34" charset="-122"/>
                      </a:endParaRPr>
                    </a:p>
                  </a:txBody>
                  <a:tcPr marL="129407" marR="129407" marT="64704" marB="64704"/>
                </a:tc>
                <a:tc>
                  <a:txBody>
                    <a:bodyPr/>
                    <a:lstStyle/>
                    <a:p>
                      <a:pPr algn="ctr"/>
                      <a:r>
                        <a:rPr lang="zh-CN" altLang="en-US" sz="2500" dirty="0">
                          <a:latin typeface="微软雅黑" panose="020B0503020204020204" pitchFamily="34" charset="-122"/>
                          <a:ea typeface="微软雅黑" panose="020B0503020204020204" pitchFamily="34" charset="-122"/>
                        </a:rPr>
                        <a:t>布尔值</a:t>
                      </a:r>
                      <a:endParaRPr lang="zh-CN" altLang="en-US" sz="2500" dirty="0">
                        <a:latin typeface="微软雅黑" panose="020B0503020204020204" pitchFamily="34" charset="-122"/>
                        <a:ea typeface="微软雅黑" panose="020B0503020204020204" pitchFamily="34" charset="-122"/>
                      </a:endParaRPr>
                    </a:p>
                  </a:txBody>
                  <a:tcPr marL="129407" marR="129407" marT="64704" marB="64704"/>
                </a:tc>
                <a:tc>
                  <a:txBody>
                    <a:bodyPr/>
                    <a:lstStyle/>
                    <a:p>
                      <a:pPr algn="ctr"/>
                      <a:r>
                        <a:rPr lang="zh-CN" altLang="en-US" sz="2500" dirty="0">
                          <a:latin typeface="微软雅黑" panose="020B0503020204020204" pitchFamily="34" charset="-122"/>
                          <a:ea typeface="微软雅黑" panose="020B0503020204020204" pitchFamily="34" charset="-122"/>
                        </a:rPr>
                        <a:t>布尔值</a:t>
                      </a:r>
                      <a:endParaRPr lang="zh-CN" altLang="en-US" sz="2500" dirty="0">
                        <a:latin typeface="微软雅黑" panose="020B0503020204020204" pitchFamily="34" charset="-122"/>
                        <a:ea typeface="微软雅黑" panose="020B0503020204020204" pitchFamily="34" charset="-122"/>
                      </a:endParaRPr>
                    </a:p>
                  </a:txBody>
                  <a:tcPr marL="129407" marR="129407" marT="64704" marB="64704"/>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zh-CN" dirty="0"/>
              <a:t>C</a:t>
            </a:r>
            <a:r>
              <a:rPr lang="zh-CN" altLang="en-US" dirty="0"/>
              <a:t>语言中唯一的三目运算符，即条件运算符。包含三个算子，其表达式形式为：</a:t>
            </a:r>
            <a:br>
              <a:rPr lang="en-US" altLang="zh-CN" dirty="0"/>
            </a:br>
            <a:br>
              <a:rPr lang="en-US" altLang="zh-CN" dirty="0"/>
            </a:br>
            <a:br>
              <a:rPr lang="en-US" altLang="zh-CN" dirty="0"/>
            </a:br>
            <a:r>
              <a:rPr lang="zh-CN" altLang="en-US" dirty="0"/>
              <a:t>判断</a:t>
            </a:r>
            <a:r>
              <a:rPr lang="en-US" altLang="zh-CN" dirty="0"/>
              <a:t>expr1</a:t>
            </a:r>
            <a:r>
              <a:rPr lang="zh-CN" altLang="en-US" dirty="0"/>
              <a:t>的值，如果成立执行</a:t>
            </a:r>
            <a:r>
              <a:rPr lang="en-US" altLang="zh-CN" dirty="0"/>
              <a:t>expr2</a:t>
            </a:r>
            <a:r>
              <a:rPr lang="zh-CN" altLang="en-US" dirty="0"/>
              <a:t>，否则执行</a:t>
            </a:r>
            <a:r>
              <a:rPr lang="en-US" altLang="zh-CN" dirty="0"/>
              <a:t>expr3</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在一定条件下可以代替简单的条件分支语句（本节稍后会介绍）</a:t>
            </a:r>
            <a:endParaRPr lang="zh-CN" altLang="en-US" dirty="0"/>
          </a:p>
        </p:txBody>
      </p:sp>
      <p:sp>
        <p:nvSpPr>
          <p:cNvPr id="3" name="Title 2"/>
          <p:cNvSpPr>
            <a:spLocks noGrp="1"/>
          </p:cNvSpPr>
          <p:nvPr>
            <p:ph type="title"/>
          </p:nvPr>
        </p:nvSpPr>
        <p:spPr/>
        <p:txBody>
          <a:bodyPr/>
          <a:lstStyle/>
          <a:p>
            <a:r>
              <a:rPr lang="en-US" altLang="zh-CN" dirty="0"/>
              <a:t>1.7</a:t>
            </a:r>
            <a:r>
              <a:rPr lang="zh-CN" altLang="en-US" dirty="0"/>
              <a:t> 条件赋值运算符</a:t>
            </a:r>
            <a:endParaRPr lang="zh-CN" altLang="en-US" dirty="0"/>
          </a:p>
        </p:txBody>
      </p:sp>
      <p:sp>
        <p:nvSpPr>
          <p:cNvPr id="4" name="Date Placeholder 3"/>
          <p:cNvSpPr>
            <a:spLocks noGrp="1"/>
          </p:cNvSpPr>
          <p:nvPr>
            <p:ph type="dt" sz="half" idx="10"/>
          </p:nvPr>
        </p:nvSpPr>
        <p:spPr/>
        <p:txBody>
          <a:bodyPr/>
          <a:lstStyle/>
          <a:p>
            <a:fld id="{812F08FB-A7A6-4383-A75D-D27D756956E4}"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2930624" y="2417930"/>
            <a:ext cx="3550858" cy="400110"/>
          </a:xfrm>
          <a:prstGeom prst="rect">
            <a:avLst/>
          </a:prstGeom>
        </p:spPr>
        <p:txBody>
          <a:bodyPr wrap="square">
            <a:spAutoFit/>
          </a:bodyPr>
          <a:lstStyle/>
          <a:p>
            <a:r>
              <a:rPr lang="en-US" altLang="zh-CN" sz="2000" b="1" dirty="0">
                <a:latin typeface="微软雅黑" panose="020B0503020204020204" pitchFamily="34" charset="-122"/>
                <a:ea typeface="微软雅黑" panose="020B0503020204020204" pitchFamily="34" charset="-122"/>
              </a:rPr>
              <a:t>expr1 ? expr2 : expr3</a:t>
            </a:r>
            <a:endParaRPr lang="zh-CN" altLang="en-US" sz="2000" b="1" dirty="0">
              <a:latin typeface="微软雅黑" panose="020B0503020204020204" pitchFamily="34" charset="-122"/>
              <a:ea typeface="微软雅黑" panose="020B0503020204020204" pitchFamily="34" charset="-122"/>
            </a:endParaRPr>
          </a:p>
        </p:txBody>
      </p:sp>
      <p:sp>
        <p:nvSpPr>
          <p:cNvPr id="9" name="Rectangle 8"/>
          <p:cNvSpPr/>
          <p:nvPr/>
        </p:nvSpPr>
        <p:spPr>
          <a:xfrm>
            <a:off x="925492" y="3762615"/>
            <a:ext cx="4743276" cy="871970"/>
          </a:xfrm>
          <a:prstGeom prst="rect">
            <a:avLst/>
          </a:prstGeom>
        </p:spPr>
        <p:txBody>
          <a:bodyPr wrap="square">
            <a:spAutoFit/>
          </a:bodyPr>
          <a:lstStyle/>
          <a:p>
            <a:pPr>
              <a:lnSpc>
                <a:spcPct val="150000"/>
              </a:lnSpc>
            </a:pPr>
            <a:r>
              <a:rPr lang="zh-CN" altLang="en-US" dirty="0">
                <a:latin typeface="Arial" panose="020B0604020202020204" pitchFamily="34" charset="0"/>
                <a:ea typeface="微软雅黑" panose="020B0503020204020204" pitchFamily="34" charset="-122"/>
              </a:rPr>
              <a:t>例如，</a:t>
            </a:r>
            <a:r>
              <a:rPr lang="en-US" altLang="zh-CN"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(c</a:t>
            </a:r>
            <a:r>
              <a:rPr lang="zh-CN" altLang="en-US"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&gt;=</a:t>
            </a:r>
            <a:r>
              <a:rPr lang="zh-CN" altLang="en-US"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'a'</a:t>
            </a:r>
            <a:r>
              <a:rPr lang="zh-CN" altLang="en-US"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&amp;&amp;</a:t>
            </a:r>
            <a:r>
              <a:rPr lang="zh-CN" altLang="en-US"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c</a:t>
            </a:r>
            <a:r>
              <a:rPr lang="zh-CN" altLang="en-US"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&lt;=</a:t>
            </a:r>
            <a:r>
              <a:rPr lang="zh-CN" altLang="en-US"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a:t>
            </a:r>
            <a:r>
              <a:rPr lang="nl-NL" altLang="zh-CN" dirty="0" err="1">
                <a:latin typeface="Arial" panose="020B0604020202020204" pitchFamily="34" charset="0"/>
                <a:ea typeface="微软雅黑" panose="020B0503020204020204" pitchFamily="34" charset="-122"/>
              </a:rPr>
              <a:t>z</a:t>
            </a:r>
            <a:r>
              <a:rPr lang="nl-NL" altLang="zh-CN" dirty="0">
                <a:latin typeface="Arial" panose="020B0604020202020204" pitchFamily="34" charset="0"/>
                <a:ea typeface="微软雅黑" panose="020B0503020204020204" pitchFamily="34" charset="-122"/>
              </a:rPr>
              <a:t>') ? c</a:t>
            </a:r>
            <a:r>
              <a:rPr lang="zh-CN" altLang="en-US"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a:t>
            </a:r>
            <a:r>
              <a:rPr lang="zh-CN" altLang="en-US" dirty="0">
                <a:latin typeface="Arial" panose="020B0604020202020204" pitchFamily="34" charset="0"/>
                <a:ea typeface="微软雅黑" panose="020B0503020204020204" pitchFamily="34" charset="-122"/>
              </a:rPr>
              <a:t> </a:t>
            </a:r>
            <a:r>
              <a:rPr lang="nl-NL" altLang="zh-CN" dirty="0">
                <a:latin typeface="Arial" panose="020B0604020202020204" pitchFamily="34" charset="0"/>
                <a:ea typeface="微软雅黑" panose="020B0503020204020204" pitchFamily="34" charset="-122"/>
              </a:rPr>
              <a:t>32 : c</a:t>
            </a:r>
            <a:endParaRPr lang="nl-NL" altLang="zh-CN" dirty="0">
              <a:latin typeface="Arial" panose="020B0604020202020204" pitchFamily="34" charset="0"/>
              <a:ea typeface="微软雅黑" panose="020B0503020204020204" pitchFamily="34" charset="-122"/>
            </a:endParaRPr>
          </a:p>
          <a:p>
            <a:pPr>
              <a:lnSpc>
                <a:spcPct val="150000"/>
              </a:lnSpc>
            </a:pPr>
            <a:r>
              <a:rPr lang="zh-CN" altLang="en-US" dirty="0">
                <a:latin typeface="Arial" panose="020B0604020202020204" pitchFamily="34" charset="0"/>
                <a:ea typeface="微软雅黑" panose="020B0503020204020204" pitchFamily="34" charset="-122"/>
              </a:rPr>
              <a:t>           </a:t>
            </a:r>
            <a:r>
              <a:rPr lang="nl-NL" altLang="zh-CN" dirty="0" err="1">
                <a:latin typeface="Arial" panose="020B0604020202020204" pitchFamily="34" charset="0"/>
                <a:ea typeface="微软雅黑" panose="020B0503020204020204" pitchFamily="34" charset="-122"/>
              </a:rPr>
              <a:t>bPass</a:t>
            </a:r>
            <a:r>
              <a:rPr lang="nl-NL" altLang="zh-CN" dirty="0">
                <a:latin typeface="Arial" panose="020B0604020202020204" pitchFamily="34" charset="0"/>
                <a:ea typeface="微软雅黑" panose="020B0503020204020204" pitchFamily="34" charset="-122"/>
              </a:rPr>
              <a:t> = </a:t>
            </a:r>
            <a:r>
              <a:rPr lang="en-US" altLang="zh-CN" dirty="0">
                <a:latin typeface="Arial" panose="020B0604020202020204" pitchFamily="34" charset="0"/>
                <a:ea typeface="微软雅黑" panose="020B0503020204020204" pitchFamily="34" charset="-122"/>
              </a:rPr>
              <a:t>(score</a:t>
            </a:r>
            <a:r>
              <a:rPr lang="zh-CN" altLang="en-US" dirty="0">
                <a:latin typeface="Arial" panose="020B0604020202020204" pitchFamily="34" charset="0"/>
                <a:ea typeface="微软雅黑" panose="020B0503020204020204" pitchFamily="34" charset="-122"/>
              </a:rPr>
              <a:t> </a:t>
            </a:r>
            <a:r>
              <a:rPr lang="en-US" altLang="zh-CN" dirty="0">
                <a:latin typeface="Arial" panose="020B0604020202020204" pitchFamily="34" charset="0"/>
                <a:ea typeface="微软雅黑" panose="020B0503020204020204" pitchFamily="34" charset="-122"/>
              </a:rPr>
              <a:t>&gt;=</a:t>
            </a:r>
            <a:r>
              <a:rPr lang="zh-CN" altLang="en-US" dirty="0">
                <a:latin typeface="Arial" panose="020B0604020202020204" pitchFamily="34" charset="0"/>
                <a:ea typeface="微软雅黑" panose="020B0503020204020204" pitchFamily="34" charset="-122"/>
              </a:rPr>
              <a:t> </a:t>
            </a:r>
            <a:r>
              <a:rPr lang="en-US" altLang="zh-CN" dirty="0">
                <a:latin typeface="Arial" panose="020B0604020202020204" pitchFamily="34" charset="0"/>
                <a:ea typeface="微软雅黑" panose="020B0503020204020204" pitchFamily="34" charset="-122"/>
              </a:rPr>
              <a:t>60)</a:t>
            </a:r>
            <a:r>
              <a:rPr lang="zh-CN" altLang="en-US" dirty="0">
                <a:latin typeface="Arial" panose="020B0604020202020204" pitchFamily="34" charset="0"/>
                <a:ea typeface="微软雅黑" panose="020B0503020204020204" pitchFamily="34" charset="-122"/>
              </a:rPr>
              <a:t> </a:t>
            </a:r>
            <a:r>
              <a:rPr lang="en-US" altLang="zh-CN" dirty="0">
                <a:latin typeface="Arial" panose="020B0604020202020204" pitchFamily="34" charset="0"/>
                <a:ea typeface="微软雅黑" panose="020B0503020204020204" pitchFamily="34" charset="-122"/>
              </a:rPr>
              <a:t>? 1 : 0;</a:t>
            </a:r>
            <a:endParaRPr lang="zh-CN" altLang="en-US" dirty="0">
              <a:latin typeface="Arial" panose="020B0604020202020204" pitchFamily="34" charset="0"/>
              <a:ea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1.8</a:t>
            </a:r>
            <a:r>
              <a:rPr lang="zh-CN" altLang="en-US" dirty="0"/>
              <a:t> 取长度运算符</a:t>
            </a:r>
            <a:endParaRPr lang="zh-CN" altLang="en-US" dirty="0"/>
          </a:p>
        </p:txBody>
      </p:sp>
      <p:sp>
        <p:nvSpPr>
          <p:cNvPr id="4" name="Date Placeholder 3"/>
          <p:cNvSpPr>
            <a:spLocks noGrp="1"/>
          </p:cNvSpPr>
          <p:nvPr>
            <p:ph type="dt" sz="half" idx="10"/>
          </p:nvPr>
        </p:nvSpPr>
        <p:spPr/>
        <p:txBody>
          <a:bodyPr/>
          <a:lstStyle/>
          <a:p>
            <a:fld id="{70FDCA12-74D0-4B84-8D05-1037F37F0827}"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aphicFrame>
        <p:nvGraphicFramePr>
          <p:cNvPr id="7" name="Content Placeholder 7"/>
          <p:cNvGraphicFramePr/>
          <p:nvPr/>
        </p:nvGraphicFramePr>
        <p:xfrm>
          <a:off x="377825" y="1347788"/>
          <a:ext cx="8402640" cy="1010920"/>
        </p:xfrm>
        <a:graphic>
          <a:graphicData uri="http://schemas.openxmlformats.org/drawingml/2006/table">
            <a:tbl>
              <a:tblPr firstRow="1" bandRow="1">
                <a:tableStyleId>{5C22544A-7EE6-4342-B048-85BDC9FD1C3A}</a:tableStyleId>
              </a:tblPr>
              <a:tblGrid>
                <a:gridCol w="966881"/>
                <a:gridCol w="1331259"/>
                <a:gridCol w="766482"/>
                <a:gridCol w="1143000"/>
                <a:gridCol w="4195018"/>
              </a:tblGrid>
              <a:tr h="370840">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运算符</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功能</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目</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结合性</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用法</a:t>
                      </a:r>
                      <a:endParaRPr lang="zh-CN" altLang="en-US" sz="1800" b="1" dirty="0">
                        <a:latin typeface="微软雅黑" panose="020B0503020204020204" pitchFamily="34" charset="-122"/>
                        <a:ea typeface="微软雅黑" panose="020B0503020204020204" pitchFamily="34" charset="-122"/>
                      </a:endParaRPr>
                    </a:p>
                  </a:txBody>
                  <a:tcPr/>
                </a:tc>
              </a:tr>
              <a:tr h="370840">
                <a:tc>
                  <a:txBody>
                    <a:bodyPr/>
                    <a:lstStyle/>
                    <a:p>
                      <a:r>
                        <a:rPr lang="en-US" altLang="zh-CN" sz="1800" b="0" i="0" u="none" strike="noStrike" kern="1200" baseline="0" dirty="0" err="1">
                          <a:solidFill>
                            <a:schemeClr val="dk1"/>
                          </a:solidFill>
                          <a:latin typeface="微软雅黑" panose="020B0503020204020204" pitchFamily="34" charset="-122"/>
                          <a:ea typeface="微软雅黑" panose="020B0503020204020204" pitchFamily="34" charset="-122"/>
                          <a:cs typeface="+mn-cs"/>
                        </a:rPr>
                        <a:t>sizeof</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取长度</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单目 </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自左向右</a:t>
                      </a:r>
                      <a:endParaRPr lang="zh-CN" altLang="en-US" sz="1800" dirty="0">
                        <a:latin typeface="微软雅黑" panose="020B0503020204020204" pitchFamily="34" charset="-122"/>
                        <a:ea typeface="微软雅黑" panose="020B0503020204020204" pitchFamily="34" charset="-122"/>
                      </a:endParaRPr>
                    </a:p>
                    <a:p>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b="0" i="0" u="none" strike="noStrike" kern="1200" baseline="0" dirty="0" err="1">
                          <a:solidFill>
                            <a:schemeClr val="dk1"/>
                          </a:solidFill>
                          <a:latin typeface="微软雅黑" panose="020B0503020204020204" pitchFamily="34" charset="-122"/>
                          <a:ea typeface="微软雅黑" panose="020B0503020204020204" pitchFamily="34" charset="-122"/>
                          <a:cs typeface="+mn-cs"/>
                        </a:rPr>
                        <a:t>sizeof</a:t>
                      </a:r>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 expr</a:t>
                      </a: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a:t>
                      </a:r>
                      <a:r>
                        <a:rPr lang="en-US" altLang="zh-CN" sz="1800" b="0" i="0" u="none" strike="noStrike" kern="1200" baseline="0" dirty="0" err="1">
                          <a:solidFill>
                            <a:schemeClr val="dk1"/>
                          </a:solidFill>
                          <a:latin typeface="微软雅黑" panose="020B0503020204020204" pitchFamily="34" charset="-122"/>
                          <a:ea typeface="微软雅黑" panose="020B0503020204020204" pitchFamily="34" charset="-122"/>
                          <a:cs typeface="+mn-cs"/>
                        </a:rPr>
                        <a:t>sizeof</a:t>
                      </a:r>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a:t>
                      </a:r>
                      <a:b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b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或</a:t>
                      </a:r>
                      <a:r>
                        <a:rPr lang="en-US" altLang="zh-CN" sz="1800" b="0" i="0" u="none" strike="noStrike" kern="1200" baseline="0" dirty="0" err="1">
                          <a:solidFill>
                            <a:schemeClr val="dk1"/>
                          </a:solidFill>
                          <a:latin typeface="微软雅黑" panose="020B0503020204020204" pitchFamily="34" charset="-122"/>
                          <a:ea typeface="微软雅黑" panose="020B0503020204020204" pitchFamily="34" charset="-122"/>
                          <a:cs typeface="+mn-cs"/>
                        </a:rPr>
                        <a:t>sizeof</a:t>
                      </a:r>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a:t>
                      </a:r>
                      <a:r>
                        <a:rPr lang="en-US" altLang="zh-CN" sz="1800" b="0" i="0" u="none" strike="noStrike" kern="1200" baseline="0" dirty="0" err="1">
                          <a:solidFill>
                            <a:schemeClr val="dk1"/>
                          </a:solidFill>
                          <a:latin typeface="微软雅黑" panose="020B0503020204020204" pitchFamily="34" charset="-122"/>
                          <a:ea typeface="微软雅黑" panose="020B0503020204020204" pitchFamily="34" charset="-122"/>
                          <a:cs typeface="+mn-cs"/>
                        </a:rPr>
                        <a:t>typename</a:t>
                      </a:r>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r>
            </a:tbl>
          </a:graphicData>
        </a:graphic>
      </p:graphicFrame>
      <p:sp>
        <p:nvSpPr>
          <p:cNvPr id="8" name="Rectangle 7"/>
          <p:cNvSpPr/>
          <p:nvPr/>
        </p:nvSpPr>
        <p:spPr>
          <a:xfrm>
            <a:off x="757156" y="3023951"/>
            <a:ext cx="8203123" cy="1477328"/>
          </a:xfrm>
          <a:prstGeom prst="rect">
            <a:avLst/>
          </a:prstGeom>
        </p:spPr>
        <p:txBody>
          <a:bodyPr wrap="square">
            <a:spAutoFit/>
          </a:bodyPr>
          <a:lstStyle/>
          <a:p>
            <a:r>
              <a:rPr lang="en-US" altLang="zh-CN" dirty="0" err="1">
                <a:solidFill>
                  <a:srgbClr val="AA0D91"/>
                </a:solidFill>
                <a:latin typeface="微软雅黑" panose="020B0503020204020204" pitchFamily="34" charset="-122"/>
                <a:ea typeface="微软雅黑" panose="020B0503020204020204" pitchFamily="34" charset="-122"/>
              </a:rPr>
              <a:t>sizeof</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A0D91"/>
                </a:solidFill>
                <a:latin typeface="微软雅黑" panose="020B0503020204020204" pitchFamily="34" charset="-122"/>
                <a:ea typeface="微软雅黑" panose="020B0503020204020204" pitchFamily="34" charset="-122"/>
              </a:rPr>
              <a:t>char</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结果是</a:t>
            </a:r>
            <a:r>
              <a:rPr lang="en-US" altLang="zh-CN" dirty="0">
                <a:solidFill>
                  <a:srgbClr val="007400"/>
                </a:solidFill>
                <a:latin typeface="微软雅黑" panose="020B0503020204020204" pitchFamily="34" charset="-122"/>
                <a:ea typeface="微软雅黑" panose="020B0503020204020204" pitchFamily="34" charset="-122"/>
              </a:rPr>
              <a:t>char</a:t>
            </a:r>
            <a:r>
              <a:rPr lang="zh-CN" altLang="en-US" dirty="0">
                <a:solidFill>
                  <a:srgbClr val="007400"/>
                </a:solidFill>
                <a:latin typeface="微软雅黑" panose="020B0503020204020204" pitchFamily="34" charset="-122"/>
                <a:ea typeface="微软雅黑" panose="020B0503020204020204" pitchFamily="34" charset="-122"/>
              </a:rPr>
              <a:t>类型的内存大小，为</a:t>
            </a:r>
            <a:r>
              <a:rPr lang="en-US" altLang="zh-CN" dirty="0">
                <a:solidFill>
                  <a:srgbClr val="007400"/>
                </a:solidFill>
                <a:latin typeface="微软雅黑" panose="020B0503020204020204" pitchFamily="34" charset="-122"/>
                <a:ea typeface="微软雅黑" panose="020B0503020204020204" pitchFamily="34" charset="-122"/>
              </a:rPr>
              <a:t>1</a:t>
            </a:r>
            <a:endParaRPr lang="en-US" altLang="zh-CN" dirty="0">
              <a:solidFill>
                <a:srgbClr val="007400"/>
              </a:solidFill>
              <a:latin typeface="微软雅黑" panose="020B0503020204020204" pitchFamily="34" charset="-122"/>
              <a:ea typeface="微软雅黑" panose="020B0503020204020204" pitchFamily="34" charset="-122"/>
            </a:endParaRPr>
          </a:p>
          <a:p>
            <a:r>
              <a:rPr lang="en-US" altLang="zh-CN" dirty="0" err="1">
                <a:solidFill>
                  <a:srgbClr val="AA0D91"/>
                </a:solidFill>
                <a:latin typeface="微软雅黑" panose="020B0503020204020204" pitchFamily="34" charset="-122"/>
                <a:ea typeface="微软雅黑" panose="020B0503020204020204" pitchFamily="34" charset="-122"/>
              </a:rPr>
              <a:t>sizeof</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a:solidFill>
                  <a:srgbClr val="AA0D91"/>
                </a:solidFill>
                <a:latin typeface="微软雅黑" panose="020B0503020204020204" pitchFamily="34" charset="-122"/>
                <a:ea typeface="微软雅黑" panose="020B0503020204020204" pitchFamily="34" charset="-122"/>
              </a:rPr>
              <a:t>unsigned</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AA0D91"/>
                </a:solidFill>
                <a:latin typeface="微软雅黑" panose="020B0503020204020204" pitchFamily="34" charset="-122"/>
                <a:ea typeface="微软雅黑" panose="020B0503020204020204" pitchFamily="34" charset="-122"/>
              </a:rPr>
              <a:t>long</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结果是</a:t>
            </a:r>
            <a:r>
              <a:rPr lang="en-US" altLang="zh-CN" dirty="0">
                <a:solidFill>
                  <a:srgbClr val="007400"/>
                </a:solidFill>
                <a:latin typeface="微软雅黑" panose="020B0503020204020204" pitchFamily="34" charset="-122"/>
                <a:ea typeface="微软雅黑" panose="020B0503020204020204" pitchFamily="34" charset="-122"/>
              </a:rPr>
              <a:t>unsigned long</a:t>
            </a:r>
            <a:r>
              <a:rPr lang="zh-CN" altLang="en-US" dirty="0">
                <a:solidFill>
                  <a:srgbClr val="007400"/>
                </a:solidFill>
                <a:latin typeface="微软雅黑" panose="020B0503020204020204" pitchFamily="34" charset="-122"/>
                <a:ea typeface="微软雅黑" panose="020B0503020204020204" pitchFamily="34" charset="-122"/>
              </a:rPr>
              <a:t>类型的内存大小</a:t>
            </a:r>
            <a:endParaRPr lang="en-US" altLang="zh-CN" dirty="0">
              <a:solidFill>
                <a:srgbClr val="007400"/>
              </a:solidFill>
              <a:latin typeface="微软雅黑" panose="020B0503020204020204" pitchFamily="34" charset="-122"/>
              <a:ea typeface="微软雅黑" panose="020B0503020204020204" pitchFamily="34" charset="-122"/>
            </a:endParaRPr>
          </a:p>
          <a:p>
            <a:r>
              <a:rPr lang="en-US" altLang="zh-CN" dirty="0" err="1">
                <a:solidFill>
                  <a:srgbClr val="AA0D91"/>
                </a:solidFill>
                <a:latin typeface="微软雅黑" panose="020B0503020204020204" pitchFamily="34" charset="-122"/>
                <a:ea typeface="微软雅黑" panose="020B0503020204020204" pitchFamily="34" charset="-122"/>
              </a:rPr>
              <a:t>sizeof</a:t>
            </a:r>
            <a:r>
              <a:rPr lang="en-US" altLang="zh-CN" dirty="0">
                <a:solidFill>
                  <a:srgbClr val="000000"/>
                </a:solidFill>
                <a:latin typeface="微软雅黑" panose="020B0503020204020204" pitchFamily="34" charset="-122"/>
                <a:ea typeface="微软雅黑" panose="020B0503020204020204" pitchFamily="34" charset="-122"/>
              </a:rPr>
              <a:t> a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结果是变量</a:t>
            </a:r>
            <a:r>
              <a:rPr lang="en-US" altLang="zh-CN" dirty="0">
                <a:solidFill>
                  <a:srgbClr val="007400"/>
                </a:solidFill>
                <a:latin typeface="微软雅黑" panose="020B0503020204020204" pitchFamily="34" charset="-122"/>
                <a:ea typeface="微软雅黑" panose="020B0503020204020204" pitchFamily="34" charset="-122"/>
              </a:rPr>
              <a:t>a</a:t>
            </a:r>
            <a:r>
              <a:rPr lang="zh-CN" altLang="en-US" dirty="0">
                <a:solidFill>
                  <a:srgbClr val="007400"/>
                </a:solidFill>
                <a:latin typeface="微软雅黑" panose="020B0503020204020204" pitchFamily="34" charset="-122"/>
                <a:ea typeface="微软雅黑" panose="020B0503020204020204" pitchFamily="34" charset="-122"/>
              </a:rPr>
              <a:t>的内存大小，也即</a:t>
            </a:r>
            <a:r>
              <a:rPr lang="en-US" altLang="zh-CN" dirty="0">
                <a:solidFill>
                  <a:srgbClr val="007400"/>
                </a:solidFill>
                <a:latin typeface="微软雅黑" panose="020B0503020204020204" pitchFamily="34" charset="-122"/>
                <a:ea typeface="微软雅黑" panose="020B0503020204020204" pitchFamily="34" charset="-122"/>
              </a:rPr>
              <a:t>a</a:t>
            </a:r>
            <a:r>
              <a:rPr lang="zh-CN" altLang="en-US" dirty="0">
                <a:solidFill>
                  <a:srgbClr val="007400"/>
                </a:solidFill>
                <a:latin typeface="微软雅黑" panose="020B0503020204020204" pitchFamily="34" charset="-122"/>
                <a:ea typeface="微软雅黑" panose="020B0503020204020204" pitchFamily="34" charset="-122"/>
              </a:rPr>
              <a:t>的类型的内存大小</a:t>
            </a:r>
            <a:endParaRPr lang="zh-CN" altLang="en-US" dirty="0">
              <a:solidFill>
                <a:srgbClr val="007400"/>
              </a:solidFill>
              <a:latin typeface="微软雅黑" panose="020B0503020204020204" pitchFamily="34" charset="-122"/>
              <a:ea typeface="微软雅黑" panose="020B0503020204020204" pitchFamily="34" charset="-122"/>
            </a:endParaRPr>
          </a:p>
          <a:p>
            <a:r>
              <a:rPr lang="en-US" altLang="zh-CN" dirty="0" err="1">
                <a:solidFill>
                  <a:srgbClr val="AA0D91"/>
                </a:solidFill>
                <a:latin typeface="微软雅黑" panose="020B0503020204020204" pitchFamily="34" charset="-122"/>
                <a:ea typeface="微软雅黑" panose="020B0503020204020204" pitchFamily="34" charset="-122"/>
              </a:rPr>
              <a:t>sizeof</a:t>
            </a:r>
            <a:r>
              <a:rPr lang="en-US" altLang="zh-CN" dirty="0">
                <a:solidFill>
                  <a:srgbClr val="000000"/>
                </a:solidFill>
                <a:latin typeface="微软雅黑" panose="020B0503020204020204" pitchFamily="34" charset="-122"/>
                <a:ea typeface="微软雅黑" panose="020B0503020204020204" pitchFamily="34" charset="-122"/>
              </a:rPr>
              <a:t>(a</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b)</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结果是表达式</a:t>
            </a:r>
            <a:r>
              <a:rPr lang="en-US" altLang="zh-CN" dirty="0">
                <a:solidFill>
                  <a:srgbClr val="007400"/>
                </a:solidFill>
                <a:latin typeface="微软雅黑" panose="020B0503020204020204" pitchFamily="34" charset="-122"/>
                <a:ea typeface="微软雅黑" panose="020B0503020204020204" pitchFamily="34" charset="-122"/>
              </a:rPr>
              <a:t>a</a:t>
            </a:r>
            <a:r>
              <a:rPr lang="zh-CN" altLang="en-US" dirty="0">
                <a:solidFill>
                  <a:srgbClr val="0074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b</a:t>
            </a:r>
            <a:r>
              <a:rPr lang="zh-CN" altLang="en-US" dirty="0">
                <a:solidFill>
                  <a:srgbClr val="007400"/>
                </a:solidFill>
                <a:latin typeface="微软雅黑" panose="020B0503020204020204" pitchFamily="34" charset="-122"/>
                <a:ea typeface="微软雅黑" panose="020B0503020204020204" pitchFamily="34" charset="-122"/>
              </a:rPr>
              <a:t>的内存大小，也即</a:t>
            </a:r>
            <a:r>
              <a:rPr lang="en-US" altLang="zh-CN" dirty="0">
                <a:solidFill>
                  <a:srgbClr val="007400"/>
                </a:solidFill>
                <a:latin typeface="微软雅黑" panose="020B0503020204020204" pitchFamily="34" charset="-122"/>
                <a:ea typeface="微软雅黑" panose="020B0503020204020204" pitchFamily="34" charset="-122"/>
              </a:rPr>
              <a:t>a</a:t>
            </a:r>
            <a:r>
              <a:rPr lang="zh-CN" altLang="en-US" dirty="0">
                <a:solidFill>
                  <a:srgbClr val="0074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b</a:t>
            </a:r>
            <a:r>
              <a:rPr lang="zh-CN" altLang="en-US" dirty="0">
                <a:solidFill>
                  <a:srgbClr val="007400"/>
                </a:solidFill>
                <a:latin typeface="微软雅黑" panose="020B0503020204020204" pitchFamily="34" charset="-122"/>
                <a:ea typeface="微软雅黑" panose="020B0503020204020204" pitchFamily="34" charset="-122"/>
              </a:rPr>
              <a:t>的类型的内存大小</a:t>
            </a:r>
            <a:endParaRPr lang="zh-CN" altLang="en-US" dirty="0">
              <a:solidFill>
                <a:srgbClr val="007400"/>
              </a:solidFill>
              <a:latin typeface="微软雅黑" panose="020B0503020204020204" pitchFamily="34" charset="-122"/>
              <a:ea typeface="微软雅黑" panose="020B0503020204020204" pitchFamily="34" charset="-122"/>
            </a:endParaRPr>
          </a:p>
          <a:p>
            <a:r>
              <a:rPr lang="en-US" altLang="zh-CN" dirty="0" err="1">
                <a:solidFill>
                  <a:srgbClr val="AA0D91"/>
                </a:solidFill>
                <a:latin typeface="微软雅黑" panose="020B0503020204020204" pitchFamily="34" charset="-122"/>
                <a:ea typeface="微软雅黑" panose="020B0503020204020204" pitchFamily="34" charset="-122"/>
              </a:rPr>
              <a:t>sizeof</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AA0D91"/>
                </a:solidFill>
                <a:latin typeface="微软雅黑" panose="020B0503020204020204" pitchFamily="34" charset="-122"/>
                <a:ea typeface="微软雅黑" panose="020B0503020204020204" pitchFamily="34" charset="-122"/>
              </a:rPr>
              <a:t>int</a:t>
            </a:r>
            <a:r>
              <a:rPr lang="en-US" altLang="zh-CN" dirty="0">
                <a:solidFill>
                  <a:srgbClr val="000000"/>
                </a:solidFill>
                <a:latin typeface="微软雅黑" panose="020B0503020204020204" pitchFamily="34" charset="-122"/>
                <a:ea typeface="微软雅黑" panose="020B0503020204020204" pitchFamily="34" charset="-122"/>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在</a:t>
            </a:r>
            <a:r>
              <a:rPr lang="en-US" altLang="zh-CN" dirty="0">
                <a:solidFill>
                  <a:srgbClr val="007400"/>
                </a:solidFill>
                <a:latin typeface="微软雅黑" panose="020B0503020204020204" pitchFamily="34" charset="-122"/>
                <a:ea typeface="微软雅黑" panose="020B0503020204020204" pitchFamily="34" charset="-122"/>
              </a:rPr>
              <a:t>Visual C++ 6.0</a:t>
            </a:r>
            <a:r>
              <a:rPr lang="zh-CN" altLang="en-US" dirty="0">
                <a:solidFill>
                  <a:srgbClr val="007400"/>
                </a:solidFill>
                <a:latin typeface="微软雅黑" panose="020B0503020204020204" pitchFamily="34" charset="-122"/>
                <a:ea typeface="微软雅黑" panose="020B0503020204020204" pitchFamily="34" charset="-122"/>
              </a:rPr>
              <a:t>中为</a:t>
            </a:r>
            <a:r>
              <a:rPr lang="en-US" altLang="zh-CN" dirty="0">
                <a:solidFill>
                  <a:srgbClr val="007400"/>
                </a:solidFill>
                <a:latin typeface="微软雅黑" panose="020B0503020204020204" pitchFamily="34" charset="-122"/>
                <a:ea typeface="微软雅黑" panose="020B0503020204020204" pitchFamily="34" charset="-122"/>
              </a:rPr>
              <a:t>4</a:t>
            </a:r>
            <a:endParaRPr lang="en-US" altLang="zh-CN" dirty="0">
              <a:solidFill>
                <a:srgbClr val="007400"/>
              </a:solidFill>
              <a:latin typeface="微软雅黑" panose="020B0503020204020204" pitchFamily="34" charset="-122"/>
              <a:ea typeface="微软雅黑" panose="020B0503020204020204" pitchFamily="34" charset="-122"/>
            </a:endParaRPr>
          </a:p>
        </p:txBody>
      </p:sp>
      <p:sp>
        <p:nvSpPr>
          <p:cNvPr id="9" name="Rectangle 8"/>
          <p:cNvSpPr/>
          <p:nvPr/>
        </p:nvSpPr>
        <p:spPr>
          <a:xfrm>
            <a:off x="599274" y="4942020"/>
            <a:ext cx="7805138" cy="923330"/>
          </a:xfrm>
          <a:prstGeom prst="rect">
            <a:avLst/>
          </a:prstGeom>
        </p:spPr>
        <p:txBody>
          <a:bodyPr wrap="square">
            <a:spAutoFit/>
          </a:bodyPr>
          <a:lstStyle/>
          <a:p>
            <a:pPr marL="631825" indent="-631825"/>
            <a:r>
              <a:rPr lang="zh-CN" altLang="en-US" b="1" dirty="0">
                <a:solidFill>
                  <a:srgbClr val="C00000"/>
                </a:solidFill>
                <a:latin typeface="+mj-lt"/>
                <a:ea typeface="微软雅黑" panose="020B0503020204020204" pitchFamily="34" charset="-122"/>
              </a:rPr>
              <a:t>说明：</a:t>
            </a:r>
            <a:r>
              <a:rPr lang="en-US" altLang="zh-CN" dirty="0" err="1">
                <a:latin typeface="+mj-lt"/>
                <a:ea typeface="微软雅黑" panose="020B0503020204020204" pitchFamily="34" charset="-122"/>
              </a:rPr>
              <a:t>sizeof</a:t>
            </a:r>
            <a:r>
              <a:rPr lang="zh-CN" altLang="en-US" dirty="0">
                <a:latin typeface="+mj-lt"/>
                <a:ea typeface="微软雅黑" panose="020B0503020204020204" pitchFamily="34" charset="-122"/>
              </a:rPr>
              <a:t>是在</a:t>
            </a:r>
            <a:r>
              <a:rPr lang="zh-CN" altLang="en-US" b="1" dirty="0">
                <a:solidFill>
                  <a:srgbClr val="C00000"/>
                </a:solidFill>
                <a:latin typeface="+mj-lt"/>
                <a:ea typeface="微软雅黑" panose="020B0503020204020204" pitchFamily="34" charset="-122"/>
              </a:rPr>
              <a:t>编译时自动确定长度</a:t>
            </a:r>
            <a:r>
              <a:rPr lang="zh-CN" altLang="en-US" dirty="0">
                <a:latin typeface="+mj-lt"/>
                <a:ea typeface="微软雅黑" panose="020B0503020204020204" pitchFamily="34" charset="-122"/>
              </a:rPr>
              <a:t>的，运行时</a:t>
            </a:r>
            <a:r>
              <a:rPr lang="en-US" altLang="zh-CN" b="1" dirty="0" err="1">
                <a:solidFill>
                  <a:srgbClr val="0D13A9"/>
                </a:solidFill>
                <a:latin typeface="+mj-lt"/>
                <a:ea typeface="微软雅黑" panose="020B0503020204020204" pitchFamily="34" charset="-122"/>
              </a:rPr>
              <a:t>sizeof</a:t>
            </a:r>
            <a:r>
              <a:rPr lang="zh-CN" altLang="en-US" b="1" dirty="0">
                <a:solidFill>
                  <a:srgbClr val="0D13A9"/>
                </a:solidFill>
                <a:latin typeface="+mj-lt"/>
                <a:ea typeface="微软雅黑" panose="020B0503020204020204" pitchFamily="34" charset="-122"/>
              </a:rPr>
              <a:t>表达式实际是一个无符号整型常量</a:t>
            </a:r>
            <a:r>
              <a:rPr lang="zh-CN" altLang="en-US" dirty="0">
                <a:latin typeface="+mj-lt"/>
                <a:ea typeface="微软雅黑" panose="020B0503020204020204" pitchFamily="34" charset="-122"/>
              </a:rPr>
              <a:t>。程序中用</a:t>
            </a:r>
            <a:r>
              <a:rPr lang="en-US" altLang="zh-CN" dirty="0" err="1">
                <a:latin typeface="+mj-lt"/>
                <a:ea typeface="微软雅黑" panose="020B0503020204020204" pitchFamily="34" charset="-122"/>
              </a:rPr>
              <a:t>sizeof</a:t>
            </a:r>
            <a:r>
              <a:rPr lang="zh-CN" altLang="en-US" dirty="0">
                <a:latin typeface="+mj-lt"/>
                <a:ea typeface="微软雅黑" panose="020B0503020204020204" pitchFamily="34" charset="-122"/>
              </a:rPr>
              <a:t>运算，而不是直接用内存长度值，可以</a:t>
            </a:r>
            <a:r>
              <a:rPr lang="zh-CN" altLang="en-US" b="1" dirty="0">
                <a:solidFill>
                  <a:srgbClr val="C00000"/>
                </a:solidFill>
                <a:latin typeface="+mj-lt"/>
                <a:ea typeface="微软雅黑" panose="020B0503020204020204" pitchFamily="34" charset="-122"/>
              </a:rPr>
              <a:t>提高程序的可移植性</a:t>
            </a:r>
            <a:r>
              <a:rPr lang="zh-CN" altLang="en-US"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11" name="Rectangle 10"/>
          <p:cNvSpPr/>
          <p:nvPr/>
        </p:nvSpPr>
        <p:spPr>
          <a:xfrm>
            <a:off x="599274" y="2596152"/>
            <a:ext cx="877163"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rPr>
              <a:t>例如：</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371" y="2363054"/>
            <a:ext cx="8403771" cy="3813909"/>
          </a:xfrm>
        </p:spPr>
        <p:txBody>
          <a:bodyPr/>
          <a:lstStyle/>
          <a:p>
            <a:r>
              <a:rPr lang="zh-CN" altLang="en-US" dirty="0"/>
              <a:t>逗号运算符：将两个表达式连接起来，又称为“顺序求值运算符”</a:t>
            </a:r>
            <a:br>
              <a:rPr lang="en-US" altLang="zh-CN" dirty="0"/>
            </a:br>
            <a:endParaRPr lang="en-US" altLang="zh-CN" dirty="0"/>
          </a:p>
          <a:p>
            <a:pPr lvl="1"/>
            <a:endParaRPr lang="en-US" altLang="zh-CN" dirty="0"/>
          </a:p>
          <a:p>
            <a:pPr lvl="1"/>
            <a:endParaRPr lang="en-US" altLang="zh-CN" dirty="0"/>
          </a:p>
          <a:p>
            <a:r>
              <a:rPr lang="zh-CN" altLang="en-US" dirty="0"/>
              <a:t>求解过程：</a:t>
            </a:r>
            <a:endParaRPr lang="en-US" altLang="zh-CN" dirty="0"/>
          </a:p>
          <a:p>
            <a:pPr lvl="1"/>
            <a:r>
              <a:rPr lang="zh-CN" altLang="en-US" dirty="0"/>
              <a:t>先求解</a:t>
            </a:r>
            <a:r>
              <a:rPr lang="en-US" altLang="zh-CN" dirty="0" err="1"/>
              <a:t>exp</a:t>
            </a:r>
            <a:r>
              <a:rPr lang="zh-CN" altLang="en-US" dirty="0"/>
              <a:t>１，再求解</a:t>
            </a:r>
            <a:r>
              <a:rPr lang="en-US" altLang="zh-CN" dirty="0" err="1"/>
              <a:t>exp</a:t>
            </a:r>
            <a:r>
              <a:rPr lang="zh-CN" altLang="en-US" dirty="0"/>
              <a:t>２，以此类推</a:t>
            </a:r>
            <a:endParaRPr lang="en-US" altLang="zh-CN" dirty="0"/>
          </a:p>
          <a:p>
            <a:pPr lvl="1"/>
            <a:r>
              <a:rPr lang="zh-CN" altLang="en-US" dirty="0"/>
              <a:t>整个逗号表达式的值是</a:t>
            </a:r>
            <a:r>
              <a:rPr lang="en-US" altLang="zh-CN" dirty="0" err="1"/>
              <a:t>expn</a:t>
            </a:r>
            <a:r>
              <a:rPr lang="zh-CN" altLang="en-US" dirty="0"/>
              <a:t>的值。</a:t>
            </a:r>
            <a:endParaRPr lang="zh-CN" altLang="en-US" dirty="0"/>
          </a:p>
          <a:p>
            <a:endParaRPr lang="zh-CN" altLang="en-US" dirty="0"/>
          </a:p>
        </p:txBody>
      </p:sp>
      <p:sp>
        <p:nvSpPr>
          <p:cNvPr id="81923" name="Rectangle 2"/>
          <p:cNvSpPr>
            <a:spLocks noGrp="1" noChangeArrowheads="1"/>
          </p:cNvSpPr>
          <p:nvPr>
            <p:ph type="title"/>
          </p:nvPr>
        </p:nvSpPr>
        <p:spPr/>
        <p:txBody>
          <a:bodyPr>
            <a:normAutofit/>
          </a:bodyPr>
          <a:lstStyle/>
          <a:p>
            <a:pPr eaLnBrk="1" hangingPunct="1"/>
            <a:r>
              <a:rPr lang="en-US" altLang="zh-CN" dirty="0"/>
              <a:t>1.9</a:t>
            </a:r>
            <a:r>
              <a:rPr lang="zh-CN" altLang="en-US" dirty="0"/>
              <a:t> 逗号运算符</a:t>
            </a:r>
            <a:endParaRPr lang="zh-CN" altLang="en-US" dirty="0"/>
          </a:p>
        </p:txBody>
      </p:sp>
      <p:sp>
        <p:nvSpPr>
          <p:cNvPr id="819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FE0242D1-369C-4416-86BA-671C54285253}" type="slidenum">
              <a:rPr lang="en-US" altLang="zh-CN" sz="1200" b="0"/>
            </a:fld>
            <a:endParaRPr lang="en-US" altLang="zh-CN" sz="1200" b="0"/>
          </a:p>
        </p:txBody>
      </p:sp>
      <p:sp>
        <p:nvSpPr>
          <p:cNvPr id="198663" name="AutoShape 7"/>
          <p:cNvSpPr>
            <a:spLocks noChangeArrowheads="1"/>
          </p:cNvSpPr>
          <p:nvPr/>
        </p:nvSpPr>
        <p:spPr bwMode="auto">
          <a:xfrm>
            <a:off x="4721799" y="3325914"/>
            <a:ext cx="3168650" cy="1296988"/>
          </a:xfrm>
          <a:prstGeom prst="wedgeEllipseCallout">
            <a:avLst>
              <a:gd name="adj1" fmla="val -86074"/>
              <a:gd name="adj2" fmla="val -28949"/>
            </a:avLst>
          </a:prstGeom>
          <a:solidFill>
            <a:schemeClr val="bg1"/>
          </a:solidFill>
          <a:ln w="12700">
            <a:solidFill>
              <a:schemeClr val="tx1"/>
            </a:solidFill>
            <a:miter lim="800000"/>
          </a:ln>
        </p:spPr>
        <p:txBody>
          <a:bodyPr anchor="ct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b="0" dirty="0">
                <a:latin typeface="微软雅黑" panose="020B0503020204020204" pitchFamily="34" charset="-122"/>
                <a:ea typeface="微软雅黑" panose="020B0503020204020204" pitchFamily="34" charset="-122"/>
              </a:rPr>
              <a:t>逗号表达式 的值为</a:t>
            </a:r>
            <a:r>
              <a:rPr lang="en-US" altLang="zh-CN" sz="2000" b="0" dirty="0">
                <a:latin typeface="微软雅黑" panose="020B0503020204020204" pitchFamily="34" charset="-122"/>
                <a:ea typeface="微软雅黑" panose="020B0503020204020204" pitchFamily="34" charset="-122"/>
              </a:rPr>
              <a:t>14</a:t>
            </a:r>
            <a:endParaRPr lang="en-US" altLang="zh-CN" sz="2000" b="0" dirty="0">
              <a:latin typeface="微软雅黑" panose="020B0503020204020204" pitchFamily="34" charset="-122"/>
              <a:ea typeface="微软雅黑" panose="020B0503020204020204" pitchFamily="34" charset="-122"/>
            </a:endParaRPr>
          </a:p>
        </p:txBody>
      </p:sp>
      <p:graphicFrame>
        <p:nvGraphicFramePr>
          <p:cNvPr id="9" name="Content Placeholder 7"/>
          <p:cNvGraphicFramePr/>
          <p:nvPr/>
        </p:nvGraphicFramePr>
        <p:xfrm>
          <a:off x="377825" y="1347788"/>
          <a:ext cx="8402640" cy="741680"/>
        </p:xfrm>
        <a:graphic>
          <a:graphicData uri="http://schemas.openxmlformats.org/drawingml/2006/table">
            <a:tbl>
              <a:tblPr firstRow="1" bandRow="1">
                <a:tableStyleId>{5C22544A-7EE6-4342-B048-85BDC9FD1C3A}</a:tableStyleId>
              </a:tblPr>
              <a:tblGrid>
                <a:gridCol w="872751"/>
                <a:gridCol w="2017059"/>
                <a:gridCol w="699247"/>
                <a:gridCol w="1102659"/>
                <a:gridCol w="3710924"/>
              </a:tblGrid>
              <a:tr h="370840">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运算符</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功能</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目</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结合性</a:t>
                      </a:r>
                      <a:endParaRPr lang="zh-CN" altLang="en-US" sz="1800" b="1" dirty="0">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lt1"/>
                          </a:solidFill>
                          <a:latin typeface="微软雅黑" panose="020B0503020204020204" pitchFamily="34" charset="-122"/>
                          <a:ea typeface="微软雅黑" panose="020B0503020204020204" pitchFamily="34" charset="-122"/>
                          <a:cs typeface="+mn-cs"/>
                        </a:rPr>
                        <a:t>用法</a:t>
                      </a:r>
                      <a:endParaRPr lang="zh-CN" altLang="en-US" sz="1800" b="1"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顺序求表达式</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双目 </a:t>
                      </a:r>
                      <a:endParaRPr lang="zh-CN" altLang="en-US" sz="18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自左向右</a:t>
                      </a:r>
                      <a:endParaRPr lang="zh-CN" altLang="en-US" sz="1800" dirty="0">
                        <a:latin typeface="微软雅黑" panose="020B0503020204020204" pitchFamily="34" charset="-122"/>
                        <a:ea typeface="微软雅黑" panose="020B0503020204020204" pitchFamily="34" charset="-122"/>
                      </a:endParaRPr>
                    </a:p>
                  </a:txBody>
                  <a:tcPr/>
                </a:tc>
                <a:tc>
                  <a:txBody>
                    <a:bodyPr/>
                    <a:lstStyle/>
                    <a:p>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expr1</a:t>
                      </a: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 </a:t>
                      </a:r>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expr2</a:t>
                      </a:r>
                      <a:r>
                        <a:rPr lang="zh-CN" altLang="en-US"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 </a:t>
                      </a:r>
                      <a:r>
                        <a:rPr lang="en-US" altLang="zh-CN" sz="1800" b="0" i="0" u="none" strike="noStrike" kern="1200" baseline="0" dirty="0">
                          <a:solidFill>
                            <a:schemeClr val="dk1"/>
                          </a:solidFill>
                          <a:latin typeface="微软雅黑" panose="020B0503020204020204" pitchFamily="34" charset="-122"/>
                          <a:ea typeface="微软雅黑" panose="020B0503020204020204" pitchFamily="34" charset="-122"/>
                          <a:cs typeface="+mn-cs"/>
                        </a:rPr>
                        <a:t>expr3, …, </a:t>
                      </a:r>
                      <a:r>
                        <a:rPr lang="en-US" altLang="zh-CN" sz="1800" b="0" i="0" u="none" strike="noStrike" kern="1200" baseline="0" dirty="0" err="1">
                          <a:solidFill>
                            <a:schemeClr val="dk1"/>
                          </a:solidFill>
                          <a:latin typeface="微软雅黑" panose="020B0503020204020204" pitchFamily="34" charset="-122"/>
                          <a:ea typeface="微软雅黑" panose="020B0503020204020204" pitchFamily="34" charset="-122"/>
                          <a:cs typeface="+mn-cs"/>
                        </a:rPr>
                        <a:t>expn</a:t>
                      </a:r>
                      <a:endParaRPr lang="zh-CN" altLang="en-US" sz="1800" dirty="0">
                        <a:latin typeface="微软雅黑" panose="020B0503020204020204" pitchFamily="34" charset="-122"/>
                        <a:ea typeface="微软雅黑" panose="020B0503020204020204" pitchFamily="34" charset="-122"/>
                      </a:endParaRPr>
                    </a:p>
                  </a:txBody>
                  <a:tcPr/>
                </a:tc>
              </a:tr>
            </a:tbl>
          </a:graphicData>
        </a:graphic>
      </p:graphicFrame>
      <p:sp>
        <p:nvSpPr>
          <p:cNvPr id="6" name="Rectangle 5"/>
          <p:cNvSpPr/>
          <p:nvPr/>
        </p:nvSpPr>
        <p:spPr>
          <a:xfrm>
            <a:off x="870024" y="3428351"/>
            <a:ext cx="2690160" cy="369332"/>
          </a:xfrm>
          <a:prstGeom prst="rect">
            <a:avLst/>
          </a:prstGeom>
        </p:spPr>
        <p:txBody>
          <a:bodyPr wrap="none">
            <a:spAutoFit/>
          </a:bodyPr>
          <a:lstStyle/>
          <a:p>
            <a:r>
              <a:rPr lang="zh-CN" altLang="en-US" dirty="0">
                <a:solidFill>
                  <a:prstClr val="black"/>
                </a:solidFill>
                <a:latin typeface="微软雅黑" panose="020B0503020204020204" pitchFamily="34" charset="-122"/>
                <a:ea typeface="微软雅黑" panose="020B0503020204020204" pitchFamily="34" charset="-122"/>
              </a:rPr>
              <a:t>例如：</a:t>
            </a:r>
            <a:r>
              <a:rPr lang="zh-CN" altLang="en-US" dirty="0">
                <a:solidFill>
                  <a:srgbClr val="1C00CF"/>
                </a:solidFill>
                <a:latin typeface="Menlo" panose="020B0609030804020204" pitchFamily="49" charset="0"/>
              </a:rPr>
              <a:t> </a:t>
            </a:r>
            <a:r>
              <a:rPr lang="en-US" altLang="zh-CN" dirty="0">
                <a:solidFill>
                  <a:srgbClr val="1C00CF"/>
                </a:solidFill>
                <a:latin typeface="Menlo" panose="020B0609030804020204" pitchFamily="49" charset="0"/>
              </a:rPr>
              <a:t>3</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6</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8</a:t>
            </a:r>
            <a:endParaRPr lang="zh-CN" altLang="en-US" dirty="0">
              <a:solidFill>
                <a:srgbClr val="000000"/>
              </a:solidFill>
              <a:latin typeface="Menlo" panose="020B0609030804020204" pitchFamily="49" charset="0"/>
            </a:endParaRPr>
          </a:p>
        </p:txBody>
      </p:sp>
      <p:sp>
        <p:nvSpPr>
          <p:cNvPr id="2" name="Date Placeholder 1"/>
          <p:cNvSpPr>
            <a:spLocks noGrp="1"/>
          </p:cNvSpPr>
          <p:nvPr>
            <p:ph type="dt" sz="half" idx="10"/>
          </p:nvPr>
        </p:nvSpPr>
        <p:spPr/>
        <p:txBody>
          <a:bodyPr/>
          <a:lstStyle/>
          <a:p>
            <a:fld id="{C3DF5A28-F407-4624-893C-0F70B713639C}"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8663"/>
                                        </p:tgtEl>
                                        <p:attrNameLst>
                                          <p:attrName>style.visibility</p:attrName>
                                        </p:attrNameLst>
                                      </p:cBhvr>
                                      <p:to>
                                        <p:strVal val="visible"/>
                                      </p:to>
                                    </p:set>
                                    <p:anim calcmode="lin" valueType="num">
                                      <p:cBhvr additive="base">
                                        <p:cTn id="7" dur="500" fill="hold"/>
                                        <p:tgtEl>
                                          <p:spTgt spid="198663"/>
                                        </p:tgtEl>
                                        <p:attrNameLst>
                                          <p:attrName>ppt_x</p:attrName>
                                        </p:attrNameLst>
                                      </p:cBhvr>
                                      <p:tavLst>
                                        <p:tav tm="0">
                                          <p:val>
                                            <p:strVal val="1+#ppt_w/2"/>
                                          </p:val>
                                        </p:tav>
                                        <p:tav tm="100000">
                                          <p:val>
                                            <p:strVal val="#ppt_x"/>
                                          </p:val>
                                        </p:tav>
                                      </p:tavLst>
                                    </p:anim>
                                    <p:anim calcmode="lin" valueType="num">
                                      <p:cBhvr additive="base">
                                        <p:cTn id="8" dur="500" fill="hold"/>
                                        <p:tgtEl>
                                          <p:spTgt spid="1986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CN" dirty="0"/>
              <a:t>1.</a:t>
            </a:r>
            <a:r>
              <a:rPr lang="zh-CN" altLang="en-US" dirty="0"/>
              <a:t>运算符与表达式</a:t>
            </a:r>
            <a:r>
              <a:rPr lang="zh-CN" altLang="en-US" sz="2400" dirty="0">
                <a:solidFill>
                  <a:srgbClr val="FFFF00"/>
                </a:solidFill>
              </a:rPr>
              <a:t>：表达式嵌套</a:t>
            </a:r>
            <a:endParaRPr lang="zh-CN" altLang="en-US" sz="2400" dirty="0">
              <a:solidFill>
                <a:srgbClr val="FFFF00"/>
              </a:solidFill>
            </a:endParaRPr>
          </a:p>
        </p:txBody>
      </p:sp>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FEA670D1-0F80-4A82-9E8E-33E60009375C}" type="slidenum">
              <a:rPr lang="en-US" altLang="zh-CN" sz="1200" b="0">
                <a:solidFill>
                  <a:schemeClr val="bg1"/>
                </a:solidFill>
              </a:rPr>
            </a:fld>
            <a:endParaRPr lang="en-US" altLang="zh-CN" sz="1200" b="0" dirty="0">
              <a:solidFill>
                <a:schemeClr val="bg1"/>
              </a:solidFill>
            </a:endParaRPr>
          </a:p>
        </p:txBody>
      </p:sp>
      <p:sp>
        <p:nvSpPr>
          <p:cNvPr id="5" name="Date Placeholder 4"/>
          <p:cNvSpPr>
            <a:spLocks noGrp="1"/>
          </p:cNvSpPr>
          <p:nvPr>
            <p:ph type="dt" sz="half" idx="10"/>
          </p:nvPr>
        </p:nvSpPr>
        <p:spPr/>
        <p:txBody>
          <a:bodyPr/>
          <a:lstStyle/>
          <a:p>
            <a:fld id="{CBB52987-ABE8-4AAE-85E9-86EBDBAED2F2}"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7" name="内容占位符 6"/>
          <p:cNvSpPr>
            <a:spLocks noGrp="1"/>
          </p:cNvSpPr>
          <p:nvPr>
            <p:ph idx="1"/>
          </p:nvPr>
        </p:nvSpPr>
        <p:spPr>
          <a:xfrm>
            <a:off x="901550" y="5161376"/>
            <a:ext cx="7355412" cy="1142320"/>
          </a:xfrm>
        </p:spPr>
        <p:txBody>
          <a:bodyPr>
            <a:noAutofit/>
          </a:bodyPr>
          <a:lstStyle/>
          <a:p>
            <a:r>
              <a:rPr lang="zh-CN" altLang="en-US" sz="2000" dirty="0"/>
              <a:t>嵌套的最深层最先求解，为什么</a:t>
            </a:r>
            <a:r>
              <a:rPr lang="en-US" altLang="zh-CN" sz="2000" b="1" dirty="0"/>
              <a:t>Num1</a:t>
            </a:r>
            <a:r>
              <a:rPr lang="zh-CN" altLang="en-US" sz="2000" b="1" dirty="0"/>
              <a:t> </a:t>
            </a:r>
            <a:r>
              <a:rPr lang="en-US" altLang="zh-CN" sz="2000" b="1" dirty="0"/>
              <a:t>+</a:t>
            </a:r>
            <a:r>
              <a:rPr lang="zh-CN" altLang="en-US" sz="2000" b="1" dirty="0"/>
              <a:t> </a:t>
            </a:r>
            <a:r>
              <a:rPr lang="en-US" altLang="zh-CN" sz="2000" b="1" dirty="0"/>
              <a:t>Num2</a:t>
            </a:r>
            <a:r>
              <a:rPr lang="zh-CN" altLang="en-US" sz="2000" dirty="0"/>
              <a:t>最先执行，而不是先执行</a:t>
            </a:r>
            <a:r>
              <a:rPr lang="en-US" altLang="zh-CN" sz="2000" b="1" dirty="0"/>
              <a:t>Num2</a:t>
            </a:r>
            <a:r>
              <a:rPr lang="zh-CN" altLang="en-US" sz="2000" b="1" dirty="0"/>
              <a:t> </a:t>
            </a:r>
            <a:r>
              <a:rPr lang="en-US" altLang="zh-CN" sz="2000" b="1" dirty="0"/>
              <a:t>+</a:t>
            </a:r>
            <a:r>
              <a:rPr lang="zh-CN" altLang="en-US" sz="2000" b="1" dirty="0"/>
              <a:t> </a:t>
            </a:r>
            <a:r>
              <a:rPr lang="en-US" altLang="zh-CN" sz="2000" b="1" dirty="0"/>
              <a:t>Num3</a:t>
            </a:r>
            <a:r>
              <a:rPr lang="zh-CN" altLang="en-US" sz="2000" b="1" dirty="0"/>
              <a:t> </a:t>
            </a:r>
            <a:r>
              <a:rPr lang="zh-CN" altLang="en-US" sz="2000" dirty="0"/>
              <a:t>？</a:t>
            </a:r>
            <a:endParaRPr lang="en-US" altLang="zh-CN" sz="2000" dirty="0"/>
          </a:p>
          <a:p>
            <a:r>
              <a:rPr lang="zh-CN" altLang="en-US" sz="2000" dirty="0"/>
              <a:t>如果去掉括号，请画出执行顺序</a:t>
            </a:r>
            <a:endParaRPr lang="zh-CN" altLang="en-US" sz="2000" dirty="0"/>
          </a:p>
        </p:txBody>
      </p:sp>
      <p:pic>
        <p:nvPicPr>
          <p:cNvPr id="12" name="图片 11"/>
          <p:cNvPicPr>
            <a:picLocks noChangeAspect="1"/>
          </p:cNvPicPr>
          <p:nvPr/>
        </p:nvPicPr>
        <p:blipFill>
          <a:blip r:embed="rId1"/>
          <a:stretch>
            <a:fillRect/>
          </a:stretch>
        </p:blipFill>
        <p:spPr>
          <a:xfrm>
            <a:off x="961492" y="1243935"/>
            <a:ext cx="6767953" cy="4028111"/>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9"/>
            <a:ext cx="8403771" cy="539738"/>
          </a:xfrm>
        </p:spPr>
        <p:txBody>
          <a:bodyPr/>
          <a:lstStyle/>
          <a:p>
            <a:r>
              <a:rPr lang="zh-CN" altLang="en-US" dirty="0"/>
              <a:t>逗号运算符是所有运算符中级别最低的</a:t>
            </a:r>
            <a:endParaRPr lang="zh-CN" altLang="en-US" dirty="0"/>
          </a:p>
          <a:p>
            <a:endParaRPr lang="zh-CN" altLang="en-US" dirty="0"/>
          </a:p>
        </p:txBody>
      </p:sp>
      <p:sp>
        <p:nvSpPr>
          <p:cNvPr id="3" name="Title 2"/>
          <p:cNvSpPr>
            <a:spLocks noGrp="1"/>
          </p:cNvSpPr>
          <p:nvPr>
            <p:ph type="title"/>
          </p:nvPr>
        </p:nvSpPr>
        <p:spPr/>
        <p:txBody>
          <a:bodyPr/>
          <a:lstStyle/>
          <a:p>
            <a:r>
              <a:rPr lang="en-US" altLang="zh-CN" dirty="0"/>
              <a:t>1.9</a:t>
            </a:r>
            <a:r>
              <a:rPr lang="zh-CN" altLang="en-US" dirty="0"/>
              <a:t> 逗号运算符</a:t>
            </a:r>
            <a:endParaRPr lang="zh-CN" altLang="en-US" dirty="0"/>
          </a:p>
        </p:txBody>
      </p:sp>
      <p:sp>
        <p:nvSpPr>
          <p:cNvPr id="4" name="Date Placeholder 3"/>
          <p:cNvSpPr>
            <a:spLocks noGrp="1"/>
          </p:cNvSpPr>
          <p:nvPr>
            <p:ph type="dt" sz="half" idx="10"/>
          </p:nvPr>
        </p:nvSpPr>
        <p:spPr/>
        <p:txBody>
          <a:bodyPr/>
          <a:lstStyle/>
          <a:p>
            <a:fld id="{3083AC9F-2A21-413F-AC27-A21C775656E8}"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801986" y="2017040"/>
            <a:ext cx="4572000" cy="3194721"/>
          </a:xfrm>
          <a:prstGeom prst="rect">
            <a:avLst/>
          </a:prstGeom>
        </p:spPr>
        <p:txBody>
          <a:bodyPr>
            <a:spAutoFit/>
          </a:bodyPr>
          <a:lstStyle/>
          <a:p>
            <a:pPr>
              <a:spcBef>
                <a:spcPct val="20000"/>
              </a:spcBef>
              <a:buClr>
                <a:schemeClr val="accent2"/>
              </a:buClr>
            </a:pPr>
            <a:r>
              <a:rPr lang="zh-CN" altLang="en-US" dirty="0">
                <a:latin typeface="+mj-lt"/>
                <a:ea typeface="微软雅黑" panose="020B0503020204020204" pitchFamily="34" charset="-122"/>
              </a:rPr>
              <a:t>例</a:t>
            </a:r>
            <a:r>
              <a:rPr lang="en-US" altLang="zh-CN" dirty="0">
                <a:latin typeface="+mj-lt"/>
                <a:ea typeface="微软雅黑" panose="020B0503020204020204" pitchFamily="34" charset="-122"/>
              </a:rPr>
              <a:t>:  </a:t>
            </a:r>
            <a:r>
              <a:rPr lang="en-US" altLang="zh-CN" dirty="0">
                <a:solidFill>
                  <a:srgbClr val="CC0000"/>
                </a:solidFill>
                <a:latin typeface="+mj-lt"/>
                <a:ea typeface="微软雅黑" panose="020B0503020204020204" pitchFamily="34" charset="-122"/>
              </a:rPr>
              <a:t> </a:t>
            </a:r>
            <a:endParaRPr lang="en-US" altLang="zh-CN" dirty="0">
              <a:solidFill>
                <a:srgbClr val="CC0000"/>
              </a:solidFill>
              <a:latin typeface="+mj-lt"/>
              <a:ea typeface="微软雅黑" panose="020B0503020204020204" pitchFamily="34" charset="-122"/>
            </a:endParaRPr>
          </a:p>
          <a:p>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x</a:t>
            </a:r>
            <a:r>
              <a:rPr lang="en-US" altLang="zh-CN" dirty="0">
                <a:solidFill>
                  <a:srgbClr val="000000"/>
                </a:solidFill>
                <a:latin typeface="Menlo" panose="020B0609030804020204" pitchFamily="49" charset="0"/>
              </a:rPr>
              <a:t> = (a = </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6</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x</a:t>
            </a:r>
            <a:r>
              <a:rPr lang="en-US" altLang="zh-CN" dirty="0">
                <a:solidFill>
                  <a:srgbClr val="000000"/>
                </a:solidFill>
                <a:latin typeface="Menlo" panose="020B0609030804020204" pitchFamily="49" charset="0"/>
              </a:rPr>
              <a:t> = a = </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6</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3</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endParaRPr lang="en-US" altLang="zh-CN" dirty="0">
              <a:solidFill>
                <a:srgbClr val="000000"/>
              </a:solidFill>
              <a:latin typeface="Menlo" panose="020B0609030804020204" pitchFamily="49" charset="0"/>
            </a:endParaRPr>
          </a:p>
          <a:p>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 = </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 a * </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 a + </a:t>
            </a:r>
            <a:r>
              <a:rPr lang="en-US" altLang="zh-CN" dirty="0">
                <a:solidFill>
                  <a:srgbClr val="1C00CF"/>
                </a:solidFill>
                <a:latin typeface="Menlo" panose="020B0609030804020204" pitchFamily="49" charset="0"/>
              </a:rPr>
              <a:t>5</a:t>
            </a:r>
            <a:endParaRPr lang="en-US" altLang="zh-CN" dirty="0">
              <a:latin typeface="+mj-lt"/>
              <a:ea typeface="微软雅黑" panose="020B0503020204020204" pitchFamily="34" charset="-122"/>
            </a:endParaRPr>
          </a:p>
          <a:p>
            <a:pPr marL="342900" indent="-342900">
              <a:spcBef>
                <a:spcPct val="20000"/>
              </a:spcBef>
              <a:buFont typeface="+mj-ea"/>
              <a:buAutoNum type="circleNumDbPlain"/>
            </a:pPr>
            <a:endParaRPr lang="en-US" altLang="zh-CN" b="1" dirty="0">
              <a:latin typeface="+mj-lt"/>
              <a:ea typeface="微软雅黑" panose="020B0503020204020204" pitchFamily="34" charset="-122"/>
            </a:endParaRPr>
          </a:p>
        </p:txBody>
      </p:sp>
      <p:sp>
        <p:nvSpPr>
          <p:cNvPr id="8" name="AutoShape 6"/>
          <p:cNvSpPr>
            <a:spLocks noChangeArrowheads="1"/>
          </p:cNvSpPr>
          <p:nvPr/>
        </p:nvSpPr>
        <p:spPr bwMode="auto">
          <a:xfrm>
            <a:off x="5277765" y="1827868"/>
            <a:ext cx="3328353" cy="1131885"/>
          </a:xfrm>
          <a:prstGeom prst="wedgeEllipseCallout">
            <a:avLst>
              <a:gd name="adj1" fmla="val -89019"/>
              <a:gd name="adj2" fmla="val 6788"/>
            </a:avLst>
          </a:prstGeom>
          <a:solidFill>
            <a:schemeClr val="bg1"/>
          </a:solidFill>
          <a:ln w="12700">
            <a:solidFill>
              <a:schemeClr val="tx1"/>
            </a:solidFill>
            <a:miter lim="800000"/>
          </a:ln>
        </p:spPr>
        <p:txBody>
          <a:bodyPr anchor="ct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800" b="0" dirty="0">
                <a:latin typeface="+mj-lt"/>
                <a:ea typeface="微软雅黑" panose="020B0503020204020204" pitchFamily="34" charset="-122"/>
              </a:rPr>
              <a:t>赋值表达式，将一个逗号表达式的值赋给</a:t>
            </a:r>
            <a:r>
              <a:rPr lang="en-US" altLang="zh-CN" sz="1800" b="0" dirty="0">
                <a:latin typeface="+mj-lt"/>
                <a:ea typeface="微软雅黑" panose="020B0503020204020204" pitchFamily="34" charset="-122"/>
              </a:rPr>
              <a:t>x</a:t>
            </a:r>
            <a:r>
              <a:rPr lang="zh-CN" altLang="en-US" sz="1800" b="0" dirty="0">
                <a:latin typeface="+mj-lt"/>
                <a:ea typeface="微软雅黑" panose="020B0503020204020204" pitchFamily="34" charset="-122"/>
              </a:rPr>
              <a:t>，</a:t>
            </a:r>
            <a:r>
              <a:rPr lang="en-US" altLang="zh-CN" sz="1800" b="0" dirty="0">
                <a:latin typeface="+mj-lt"/>
                <a:ea typeface="微软雅黑" panose="020B0503020204020204" pitchFamily="34" charset="-122"/>
              </a:rPr>
              <a:t>x</a:t>
            </a:r>
            <a:r>
              <a:rPr lang="zh-CN" altLang="en-US" sz="1800" b="0" dirty="0">
                <a:latin typeface="+mj-lt"/>
                <a:ea typeface="微软雅黑" panose="020B0503020204020204" pitchFamily="34" charset="-122"/>
              </a:rPr>
              <a:t>的值等于</a:t>
            </a:r>
            <a:r>
              <a:rPr lang="en-US" altLang="zh-CN" sz="1800" b="0" dirty="0">
                <a:latin typeface="+mj-lt"/>
                <a:ea typeface="微软雅黑" panose="020B0503020204020204" pitchFamily="34" charset="-122"/>
              </a:rPr>
              <a:t>18</a:t>
            </a:r>
            <a:r>
              <a:rPr lang="zh-CN" altLang="en-US" sz="1800" b="0" dirty="0">
                <a:latin typeface="+mj-lt"/>
                <a:ea typeface="微软雅黑" panose="020B0503020204020204" pitchFamily="34" charset="-122"/>
              </a:rPr>
              <a:t> </a:t>
            </a:r>
            <a:endParaRPr lang="zh-CN" altLang="en-US" sz="1800" b="0" dirty="0">
              <a:latin typeface="+mj-lt"/>
              <a:ea typeface="微软雅黑" panose="020B0503020204020204" pitchFamily="34" charset="-122"/>
            </a:endParaRPr>
          </a:p>
        </p:txBody>
      </p:sp>
      <p:sp>
        <p:nvSpPr>
          <p:cNvPr id="9" name="AutoShape 7"/>
          <p:cNvSpPr>
            <a:spLocks noChangeArrowheads="1"/>
          </p:cNvSpPr>
          <p:nvPr/>
        </p:nvSpPr>
        <p:spPr bwMode="auto">
          <a:xfrm>
            <a:off x="4174697" y="3169270"/>
            <a:ext cx="4644000" cy="1317625"/>
          </a:xfrm>
          <a:prstGeom prst="wedgeEllipseCallout">
            <a:avLst>
              <a:gd name="adj1" fmla="val -59179"/>
              <a:gd name="adj2" fmla="val -40033"/>
            </a:avLst>
          </a:prstGeom>
          <a:solidFill>
            <a:schemeClr val="bg1"/>
          </a:solidFill>
          <a:ln w="12700">
            <a:solidFill>
              <a:schemeClr val="tx1"/>
            </a:solidFill>
            <a:miter lim="800000"/>
          </a:ln>
        </p:spPr>
        <p:txBody>
          <a:bodyPr anchor="ctr"/>
          <a:lstStyle/>
          <a:p>
            <a:pPr algn="ctr"/>
            <a:r>
              <a:rPr lang="zh-CN" altLang="en-US" dirty="0">
                <a:latin typeface="+mj-lt"/>
                <a:ea typeface="微软雅黑" panose="020B0503020204020204" pitchFamily="34" charset="-122"/>
              </a:rPr>
              <a:t>逗号表达式，包括一个赋值表达式和一个算术表达式，</a:t>
            </a:r>
            <a:r>
              <a:rPr lang="en-US" altLang="zh-CN" dirty="0">
                <a:latin typeface="+mj-lt"/>
                <a:ea typeface="微软雅黑" panose="020B0503020204020204" pitchFamily="34" charset="-122"/>
              </a:rPr>
              <a:t>x</a:t>
            </a:r>
            <a:r>
              <a:rPr lang="zh-CN" altLang="en-US" dirty="0">
                <a:latin typeface="+mj-lt"/>
                <a:ea typeface="微软雅黑" panose="020B0503020204020204" pitchFamily="34" charset="-122"/>
              </a:rPr>
              <a:t>的值为</a:t>
            </a:r>
            <a:r>
              <a:rPr lang="en-US" altLang="zh-CN" dirty="0">
                <a:latin typeface="+mj-lt"/>
                <a:ea typeface="微软雅黑" panose="020B0503020204020204" pitchFamily="34" charset="-122"/>
              </a:rPr>
              <a:t>3</a:t>
            </a:r>
            <a:r>
              <a:rPr lang="zh-CN" altLang="en-US" dirty="0">
                <a:latin typeface="+mj-lt"/>
                <a:ea typeface="微软雅黑" panose="020B0503020204020204" pitchFamily="34" charset="-122"/>
              </a:rPr>
              <a:t>，整个逗号表达式的值为</a:t>
            </a:r>
            <a:r>
              <a:rPr lang="en-US" altLang="zh-CN" dirty="0">
                <a:latin typeface="+mj-lt"/>
                <a:ea typeface="微软雅黑" panose="020B0503020204020204" pitchFamily="34" charset="-122"/>
              </a:rPr>
              <a:t>18</a:t>
            </a:r>
            <a:r>
              <a:rPr lang="zh-CN" altLang="en-US" dirty="0">
                <a:latin typeface="+mj-lt"/>
                <a:ea typeface="微软雅黑" panose="020B0503020204020204" pitchFamily="34" charset="-122"/>
              </a:rPr>
              <a:t> </a:t>
            </a:r>
            <a:endParaRPr lang="zh-CN" altLang="en-US" dirty="0">
              <a:latin typeface="+mj-lt"/>
              <a:ea typeface="微软雅黑" panose="020B0503020204020204" pitchFamily="34" charset="-122"/>
            </a:endParaRPr>
          </a:p>
        </p:txBody>
      </p:sp>
      <p:sp>
        <p:nvSpPr>
          <p:cNvPr id="11" name="AutoShape 7"/>
          <p:cNvSpPr>
            <a:spLocks noChangeArrowheads="1"/>
          </p:cNvSpPr>
          <p:nvPr/>
        </p:nvSpPr>
        <p:spPr bwMode="auto">
          <a:xfrm>
            <a:off x="4020671" y="5008530"/>
            <a:ext cx="4894451" cy="1124285"/>
          </a:xfrm>
          <a:prstGeom prst="wedgeEllipseCallout">
            <a:avLst>
              <a:gd name="adj1" fmla="val -30665"/>
              <a:gd name="adj2" fmla="val -77391"/>
            </a:avLst>
          </a:prstGeom>
          <a:solidFill>
            <a:schemeClr val="bg1"/>
          </a:solidFill>
          <a:ln w="12700">
            <a:solidFill>
              <a:schemeClr val="tx1"/>
            </a:solidFill>
            <a:miter lim="800000"/>
          </a:ln>
        </p:spPr>
        <p:txBody>
          <a:bodyPr anchor="ctr"/>
          <a:lstStyle/>
          <a:p>
            <a:pPr algn="ctr"/>
            <a:r>
              <a:rPr lang="zh-CN" altLang="en-US" dirty="0">
                <a:latin typeface="+mj-lt"/>
                <a:ea typeface="微软雅黑" panose="020B0503020204020204" pitchFamily="34" charset="-122"/>
              </a:rPr>
              <a:t>逗号表达式，包括一个逗号表达式与一个算数表达式，</a:t>
            </a:r>
            <a:r>
              <a:rPr lang="en-US" altLang="zh-CN" dirty="0">
                <a:latin typeface="+mj-lt"/>
                <a:ea typeface="微软雅黑" panose="020B0503020204020204" pitchFamily="34" charset="-122"/>
              </a:rPr>
              <a:t>a</a:t>
            </a:r>
            <a:r>
              <a:rPr lang="zh-CN" altLang="en-US" dirty="0">
                <a:ea typeface="微软雅黑" panose="020B0503020204020204" pitchFamily="34" charset="-122"/>
              </a:rPr>
              <a:t>的值为</a:t>
            </a:r>
            <a:r>
              <a:rPr lang="en-US" altLang="zh-CN" dirty="0">
                <a:ea typeface="微软雅黑" panose="020B0503020204020204" pitchFamily="34" charset="-122"/>
              </a:rPr>
              <a:t>15</a:t>
            </a:r>
            <a:r>
              <a:rPr lang="zh-CN" altLang="en-US" dirty="0">
                <a:ea typeface="微软雅黑" panose="020B0503020204020204" pitchFamily="34" charset="-122"/>
              </a:rPr>
              <a:t>，整个逗号表达式的值为</a:t>
            </a:r>
            <a:r>
              <a:rPr lang="en-US" altLang="zh-CN" dirty="0">
                <a:ea typeface="微软雅黑" panose="020B0503020204020204" pitchFamily="34" charset="-122"/>
              </a:rPr>
              <a:t>20</a:t>
            </a:r>
            <a:endParaRPr lang="zh-CN" altLang="en-US" dirty="0">
              <a:latin typeface="+mj-lt"/>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D7D2785A-FB87-4B25-A3B0-89F308973FE8}" type="slidenum">
              <a:rPr lang="en-US" altLang="zh-CN" sz="1200" b="0"/>
            </a:fld>
            <a:endParaRPr lang="en-US" altLang="zh-CN" sz="1200" b="0"/>
          </a:p>
        </p:txBody>
      </p:sp>
      <p:sp>
        <p:nvSpPr>
          <p:cNvPr id="84995" name="Rectangle 2"/>
          <p:cNvSpPr>
            <a:spLocks noGrp="1" noChangeArrowheads="1"/>
          </p:cNvSpPr>
          <p:nvPr>
            <p:ph type="title"/>
          </p:nvPr>
        </p:nvSpPr>
        <p:spPr/>
        <p:txBody>
          <a:bodyPr>
            <a:normAutofit/>
          </a:bodyPr>
          <a:lstStyle/>
          <a:p>
            <a:pPr eaLnBrk="1" hangingPunct="1"/>
            <a:r>
              <a:rPr lang="en-US" altLang="zh-CN" dirty="0"/>
              <a:t>1.9</a:t>
            </a:r>
            <a:r>
              <a:rPr lang="zh-CN" altLang="en-US" dirty="0"/>
              <a:t> 逗号运算符</a:t>
            </a:r>
            <a:endParaRPr lang="zh-CN" altLang="en-US" dirty="0"/>
          </a:p>
        </p:txBody>
      </p:sp>
      <p:sp>
        <p:nvSpPr>
          <p:cNvPr id="84996" name="Rectangle 3"/>
          <p:cNvSpPr>
            <a:spLocks noGrp="1" noChangeArrowheads="1"/>
          </p:cNvSpPr>
          <p:nvPr>
            <p:ph type="body" idx="1"/>
          </p:nvPr>
        </p:nvSpPr>
        <p:spPr/>
        <p:txBody>
          <a:bodyPr>
            <a:normAutofit/>
          </a:bodyPr>
          <a:lstStyle/>
          <a:p>
            <a:pPr marL="631825" indent="-631825" eaLnBrk="1" hangingPunct="1">
              <a:buFont typeface="Wingdings" panose="05000000000000000000" pitchFamily="2" charset="2"/>
              <a:buNone/>
            </a:pPr>
            <a:r>
              <a:rPr lang="zh-CN" altLang="zh-CN" sz="2000" b="1" dirty="0">
                <a:solidFill>
                  <a:srgbClr val="C00000"/>
                </a:solidFill>
              </a:rPr>
              <a:t>注意</a:t>
            </a:r>
            <a:r>
              <a:rPr lang="en-US" altLang="zh-CN" sz="2000" b="1" dirty="0">
                <a:solidFill>
                  <a:srgbClr val="C00000"/>
                </a:solidFill>
              </a:rPr>
              <a:t>: </a:t>
            </a:r>
            <a:r>
              <a:rPr lang="zh-CN" altLang="en-US" sz="2000" dirty="0"/>
              <a:t>并不是任何地方出现的逗号都是作为逗号运算符。例如函数参数也是用逗号来间隔的。</a:t>
            </a:r>
            <a:endParaRPr lang="zh-CN" altLang="en-US" sz="2000" dirty="0"/>
          </a:p>
        </p:txBody>
      </p:sp>
      <p:sp>
        <p:nvSpPr>
          <p:cNvPr id="201732" name="AutoShape 4"/>
          <p:cNvSpPr>
            <a:spLocks noChangeArrowheads="1"/>
          </p:cNvSpPr>
          <p:nvPr/>
        </p:nvSpPr>
        <p:spPr bwMode="auto">
          <a:xfrm>
            <a:off x="5769386" y="2186765"/>
            <a:ext cx="3203575" cy="1215483"/>
          </a:xfrm>
          <a:prstGeom prst="wedgeEllipseCallout">
            <a:avLst>
              <a:gd name="adj1" fmla="val -102653"/>
              <a:gd name="adj2" fmla="val 48017"/>
            </a:avLst>
          </a:prstGeom>
          <a:solidFill>
            <a:schemeClr val="bg1"/>
          </a:solidFill>
          <a:ln w="12700">
            <a:solidFill>
              <a:schemeClr val="tx1"/>
            </a:solidFill>
            <a:miter lim="800000"/>
          </a:ln>
        </p:spPr>
        <p:txBody>
          <a:bodyPr anchor="ctr"/>
          <a:lstStyle/>
          <a:p>
            <a:pPr algn="ctr"/>
            <a:r>
              <a:rPr lang="en-US" altLang="zh-CN" dirty="0">
                <a:latin typeface="+mj-lt"/>
                <a:ea typeface="微软雅黑" panose="020B0503020204020204" pitchFamily="34" charset="-122"/>
              </a:rPr>
              <a:t>“a, b, c</a:t>
            </a:r>
            <a:r>
              <a:rPr lang="zh-CN" altLang="en-US" dirty="0">
                <a:latin typeface="+mj-lt"/>
                <a:ea typeface="微软雅黑" panose="020B0503020204020204" pitchFamily="34" charset="-122"/>
              </a:rPr>
              <a:t>”并不是一个逗号表达式，它是</a:t>
            </a:r>
            <a:r>
              <a:rPr lang="en-US" altLang="zh-CN" dirty="0" err="1">
                <a:latin typeface="+mj-lt"/>
                <a:ea typeface="微软雅黑" panose="020B0503020204020204" pitchFamily="34" charset="-122"/>
              </a:rPr>
              <a:t>printf</a:t>
            </a:r>
            <a:r>
              <a:rPr lang="zh-CN" altLang="en-US" dirty="0">
                <a:latin typeface="+mj-lt"/>
                <a:ea typeface="微软雅黑" panose="020B0503020204020204" pitchFamily="34" charset="-122"/>
              </a:rPr>
              <a:t>函数的</a:t>
            </a:r>
            <a:r>
              <a:rPr lang="en-US" altLang="zh-CN" dirty="0">
                <a:latin typeface="+mj-lt"/>
                <a:ea typeface="微软雅黑" panose="020B0503020204020204" pitchFamily="34" charset="-122"/>
              </a:rPr>
              <a:t>3</a:t>
            </a:r>
            <a:r>
              <a:rPr lang="zh-CN" altLang="en-US" dirty="0">
                <a:latin typeface="+mj-lt"/>
                <a:ea typeface="微软雅黑" panose="020B0503020204020204" pitchFamily="34" charset="-122"/>
              </a:rPr>
              <a:t>个参数</a:t>
            </a:r>
            <a:endParaRPr lang="zh-CN" altLang="en-US" dirty="0">
              <a:latin typeface="+mj-lt"/>
              <a:ea typeface="微软雅黑" panose="020B0503020204020204" pitchFamily="34" charset="-122"/>
            </a:endParaRPr>
          </a:p>
        </p:txBody>
      </p:sp>
      <p:sp>
        <p:nvSpPr>
          <p:cNvPr id="201733" name="AutoShape 5"/>
          <p:cNvSpPr>
            <a:spLocks noChangeArrowheads="1"/>
          </p:cNvSpPr>
          <p:nvPr/>
        </p:nvSpPr>
        <p:spPr bwMode="auto">
          <a:xfrm>
            <a:off x="4246359" y="4797104"/>
            <a:ext cx="4349223" cy="999054"/>
          </a:xfrm>
          <a:prstGeom prst="wedgeEllipseCallout">
            <a:avLst>
              <a:gd name="adj1" fmla="val -52790"/>
              <a:gd name="adj2" fmla="val -106953"/>
            </a:avLst>
          </a:prstGeom>
          <a:solidFill>
            <a:schemeClr val="bg1"/>
          </a:solidFill>
          <a:ln w="12700">
            <a:solidFill>
              <a:schemeClr val="tx1"/>
            </a:solidFill>
            <a:miter lim="800000"/>
          </a:ln>
        </p:spPr>
        <p:txBody>
          <a:bodyPr anchor="ctr"/>
          <a:lstStyle/>
          <a:p>
            <a:pPr algn="ctr"/>
            <a:r>
              <a:rPr lang="en-US" altLang="zh-CN" dirty="0">
                <a:latin typeface="+mj-lt"/>
                <a:ea typeface="微软雅黑" panose="020B0503020204020204" pitchFamily="34" charset="-122"/>
              </a:rPr>
              <a:t>“(a, b, c)</a:t>
            </a:r>
            <a:r>
              <a:rPr lang="zh-CN" altLang="en-US" dirty="0">
                <a:latin typeface="+mj-lt"/>
                <a:ea typeface="微软雅黑" panose="020B0503020204020204" pitchFamily="34" charset="-122"/>
              </a:rPr>
              <a:t>”是一个逗号表达式，它的值等于</a:t>
            </a:r>
            <a:r>
              <a:rPr lang="en-US" altLang="zh-CN" dirty="0">
                <a:latin typeface="+mj-lt"/>
                <a:ea typeface="微软雅黑" panose="020B0503020204020204" pitchFamily="34" charset="-122"/>
              </a:rPr>
              <a:t>c</a:t>
            </a:r>
            <a:r>
              <a:rPr lang="zh-CN" altLang="en-US" dirty="0">
                <a:latin typeface="+mj-lt"/>
                <a:ea typeface="微软雅黑" panose="020B0503020204020204" pitchFamily="34" charset="-122"/>
              </a:rPr>
              <a:t>的值。 </a:t>
            </a:r>
            <a:endParaRPr lang="zh-CN" altLang="en-US" dirty="0">
              <a:latin typeface="+mj-lt"/>
              <a:ea typeface="微软雅黑" panose="020B0503020204020204" pitchFamily="34" charset="-122"/>
            </a:endParaRPr>
          </a:p>
        </p:txBody>
      </p:sp>
      <p:sp>
        <p:nvSpPr>
          <p:cNvPr id="2" name="Rectangle 1"/>
          <p:cNvSpPr/>
          <p:nvPr/>
        </p:nvSpPr>
        <p:spPr>
          <a:xfrm>
            <a:off x="900952" y="2794507"/>
            <a:ext cx="5368280"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a:t>
            </a:r>
            <a:r>
              <a:rPr lang="en-US" altLang="zh-CN"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err="1">
                <a:solidFill>
                  <a:srgbClr val="2E0D6E"/>
                </a:solidFill>
                <a:latin typeface="Menlo" panose="020B0609030804020204" pitchFamily="49" charset="0"/>
              </a:rPr>
              <a:t>printf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a:t>
            </a:r>
            <a:r>
              <a:rPr lang="en-US" altLang="zh-CN" dirty="0" err="1">
                <a:solidFill>
                  <a:srgbClr val="C41A16"/>
                </a:solidFill>
                <a:latin typeface="Menlo" panose="020B0609030804020204" pitchFamily="49" charset="0"/>
              </a:rPr>
              <a:t>d,%d,%d</a:t>
            </a:r>
            <a:r>
              <a:rPr lang="en-US" altLang="zh-CN" dirty="0">
                <a:solidFill>
                  <a:srgbClr val="C41A16"/>
                </a:solidFill>
                <a:latin typeface="Menlo" panose="020B0609030804020204" pitchFamily="49" charset="0"/>
              </a:rPr>
              <a:t>"</a:t>
            </a:r>
            <a:r>
              <a:rPr lang="en-US" altLang="zh-CN" dirty="0">
                <a:solidFill>
                  <a:srgbClr val="000000"/>
                </a:solidFill>
                <a:latin typeface="Menlo" panose="020B0609030804020204" pitchFamily="49" charset="0"/>
              </a:rPr>
              <a:t>, a, b, c);</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err="1">
                <a:solidFill>
                  <a:srgbClr val="2E0D6E"/>
                </a:solidFill>
                <a:latin typeface="Menlo" panose="020B0609030804020204" pitchFamily="49" charset="0"/>
              </a:rPr>
              <a:t>printf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a:t>
            </a:r>
            <a:r>
              <a:rPr lang="en-US" altLang="zh-CN" dirty="0" err="1">
                <a:solidFill>
                  <a:srgbClr val="C41A16"/>
                </a:solidFill>
                <a:latin typeface="Menlo" panose="020B0609030804020204" pitchFamily="49" charset="0"/>
              </a:rPr>
              <a:t>d,%d,%d</a:t>
            </a:r>
            <a:r>
              <a:rPr lang="en-US" altLang="zh-CN" dirty="0">
                <a:solidFill>
                  <a:srgbClr val="C41A16"/>
                </a:solidFill>
                <a:latin typeface="Menlo" panose="020B0609030804020204" pitchFamily="49" charset="0"/>
              </a:rPr>
              <a:t>"</a:t>
            </a:r>
            <a:r>
              <a:rPr lang="en-US" altLang="zh-CN" dirty="0">
                <a:solidFill>
                  <a:srgbClr val="000000"/>
                </a:solidFill>
                <a:latin typeface="Menlo" panose="020B0609030804020204" pitchFamily="49" charset="0"/>
              </a:rPr>
              <a:t>, (a, b, c), b, c);</a:t>
            </a:r>
            <a:endParaRPr lang="en-US" altLang="zh-CN" dirty="0">
              <a:solidFill>
                <a:srgbClr val="000000"/>
              </a:solidFill>
              <a:latin typeface="Menlo" panose="020B0609030804020204" pitchFamily="49" charset="0"/>
            </a:endParaRPr>
          </a:p>
        </p:txBody>
      </p:sp>
      <p:sp>
        <p:nvSpPr>
          <p:cNvPr id="3" name="Date Placeholder 2"/>
          <p:cNvSpPr>
            <a:spLocks noGrp="1"/>
          </p:cNvSpPr>
          <p:nvPr>
            <p:ph type="dt" sz="half" idx="10"/>
          </p:nvPr>
        </p:nvSpPr>
        <p:spPr/>
        <p:txBody>
          <a:bodyPr/>
          <a:lstStyle/>
          <a:p>
            <a:fld id="{7CE03643-5AAE-4A4A-A1D5-196F0360D3C0}"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1+#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1733"/>
                                        </p:tgtEl>
                                        <p:attrNameLst>
                                          <p:attrName>style.visibility</p:attrName>
                                        </p:attrNameLst>
                                      </p:cBhvr>
                                      <p:to>
                                        <p:strVal val="visible"/>
                                      </p:to>
                                    </p:set>
                                    <p:anim calcmode="lin" valueType="num">
                                      <p:cBhvr additive="base">
                                        <p:cTn id="13" dur="500" fill="hold"/>
                                        <p:tgtEl>
                                          <p:spTgt spid="201733"/>
                                        </p:tgtEl>
                                        <p:attrNameLst>
                                          <p:attrName>ppt_x</p:attrName>
                                        </p:attrNameLst>
                                      </p:cBhvr>
                                      <p:tavLst>
                                        <p:tav tm="0">
                                          <p:val>
                                            <p:strVal val="1+#ppt_w/2"/>
                                          </p:val>
                                        </p:tav>
                                        <p:tav tm="100000">
                                          <p:val>
                                            <p:strVal val="#ppt_x"/>
                                          </p:val>
                                        </p:tav>
                                      </p:tavLst>
                                    </p:anim>
                                    <p:anim calcmode="lin" valueType="num">
                                      <p:cBhvr additive="base">
                                        <p:cTn id="14" dur="500" fill="hold"/>
                                        <p:tgtEl>
                                          <p:spTgt spid="2017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nimBg="1"/>
      <p:bldP spid="2017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优先级与结合率</a:t>
            </a:r>
            <a:endParaRPr lang="zh-CN" altLang="en-US" dirty="0"/>
          </a:p>
        </p:txBody>
      </p:sp>
      <p:sp>
        <p:nvSpPr>
          <p:cNvPr id="4" name="Date Placeholder 3"/>
          <p:cNvSpPr>
            <a:spLocks noGrp="1"/>
          </p:cNvSpPr>
          <p:nvPr>
            <p:ph type="dt" sz="half" idx="10"/>
          </p:nvPr>
        </p:nvSpPr>
        <p:spPr/>
        <p:txBody>
          <a:bodyPr/>
          <a:lstStyle/>
          <a:p>
            <a:fld id="{744EA14E-52E4-4AED-A309-0231E010301E}"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dirty="0"/>
              <a:t>《</a:t>
            </a:r>
            <a:r>
              <a:rPr lang="zh-CN" altLang="en-US" dirty="0"/>
              <a:t>计算机语言与程序设计</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9" name="TextBox 8"/>
          <p:cNvSpPr txBox="1"/>
          <p:nvPr/>
        </p:nvSpPr>
        <p:spPr>
          <a:xfrm>
            <a:off x="4709136" y="3438014"/>
            <a:ext cx="4092787" cy="2862322"/>
          </a:xfrm>
          <a:prstGeom prst="rect">
            <a:avLst/>
          </a:prstGeom>
          <a:noFill/>
        </p:spPr>
        <p:txBody>
          <a:bodyPr vert="horz" wrap="non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括号与下标</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单目（算数、正负、指针与地址</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双目算数</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双目移位</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双目关系（含大小比较）</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双目关系（不含大小）</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双目逻辑（与 </a:t>
            </a:r>
            <a:r>
              <a:rPr lang="en-US" altLang="zh-CN" b="1" dirty="0">
                <a:solidFill>
                  <a:srgbClr val="C00000"/>
                </a:solidFill>
                <a:latin typeface="微软雅黑" panose="020B0503020204020204" pitchFamily="34" charset="-122"/>
                <a:ea typeface="微软雅黑" panose="020B0503020204020204" pitchFamily="34" charset="-122"/>
              </a:rPr>
              <a:t>&gt;</a:t>
            </a:r>
            <a:r>
              <a:rPr lang="zh-CN" altLang="en-US" b="1" dirty="0">
                <a:solidFill>
                  <a:srgbClr val="C00000"/>
                </a:solidFill>
                <a:latin typeface="微软雅黑" panose="020B0503020204020204" pitchFamily="34" charset="-122"/>
                <a:ea typeface="微软雅黑" panose="020B0503020204020204" pitchFamily="34" charset="-122"/>
              </a:rPr>
              <a:t>异或 </a:t>
            </a:r>
            <a:r>
              <a:rPr lang="en-US" altLang="zh-CN" b="1" dirty="0">
                <a:solidFill>
                  <a:srgbClr val="C00000"/>
                </a:solidFill>
                <a:latin typeface="微软雅黑" panose="020B0503020204020204" pitchFamily="34" charset="-122"/>
                <a:ea typeface="微软雅黑" panose="020B0503020204020204" pitchFamily="34" charset="-122"/>
              </a:rPr>
              <a:t>&gt;</a:t>
            </a:r>
            <a:r>
              <a:rPr lang="zh-CN" altLang="en-US" b="1" dirty="0">
                <a:solidFill>
                  <a:srgbClr val="C00000"/>
                </a:solidFill>
                <a:latin typeface="微软雅黑" panose="020B0503020204020204" pitchFamily="34" charset="-122"/>
                <a:ea typeface="微软雅黑" panose="020B0503020204020204" pitchFamily="34" charset="-122"/>
              </a:rPr>
              <a:t>或）</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三目</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赋值</a:t>
            </a:r>
            <a:endParaRPr lang="en-US" altLang="zh-CN" b="1" dirty="0">
              <a:solidFill>
                <a:srgbClr val="C00000"/>
              </a:solidFill>
              <a:latin typeface="微软雅黑" panose="020B0503020204020204" pitchFamily="34" charset="-122"/>
              <a:ea typeface="微软雅黑" panose="020B0503020204020204" pitchFamily="34" charset="-122"/>
            </a:endParaRPr>
          </a:p>
          <a:p>
            <a:r>
              <a:rPr lang="zh-CN" altLang="en-US" b="1" dirty="0">
                <a:solidFill>
                  <a:srgbClr val="C00000"/>
                </a:solidFill>
                <a:latin typeface="微软雅黑" panose="020B0503020204020204" pitchFamily="34" charset="-122"/>
                <a:ea typeface="微软雅黑" panose="020B0503020204020204" pitchFamily="34" charset="-122"/>
              </a:rPr>
              <a:t>逗号</a:t>
            </a:r>
            <a:endParaRPr lang="en-US" altLang="zh-CN" b="1" dirty="0">
              <a:solidFill>
                <a:srgbClr val="C00000"/>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rotWithShape="1">
          <a:blip r:embed="rId1"/>
          <a:srcRect t="6096" b="27218"/>
          <a:stretch>
            <a:fillRect/>
          </a:stretch>
        </p:blipFill>
        <p:spPr>
          <a:xfrm>
            <a:off x="631528" y="1188840"/>
            <a:ext cx="3368150" cy="5150397"/>
          </a:xfrm>
          <a:prstGeom prst="rect">
            <a:avLst/>
          </a:prstGeom>
        </p:spPr>
      </p:pic>
      <p:pic>
        <p:nvPicPr>
          <p:cNvPr id="11" name="图片 10"/>
          <p:cNvPicPr>
            <a:picLocks noChangeAspect="1"/>
          </p:cNvPicPr>
          <p:nvPr/>
        </p:nvPicPr>
        <p:blipFill rotWithShape="1">
          <a:blip r:embed="rId1"/>
          <a:srcRect t="72360" b="1"/>
          <a:stretch>
            <a:fillRect/>
          </a:stretch>
        </p:blipFill>
        <p:spPr>
          <a:xfrm>
            <a:off x="4828560" y="1188751"/>
            <a:ext cx="3368150" cy="2134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a:t>表达式语句：由一个表达式加一个分号构成的语句</a:t>
            </a:r>
            <a:endParaRPr lang="en-US" altLang="zh-CN" dirty="0"/>
          </a:p>
          <a:p>
            <a:endParaRPr lang="en-US" altLang="zh-CN" dirty="0"/>
          </a:p>
          <a:p>
            <a:r>
              <a:rPr lang="zh-CN" altLang="en-US" dirty="0"/>
              <a:t>复合语句：用一对</a:t>
            </a:r>
            <a:r>
              <a:rPr lang="en-US" altLang="zh-CN" dirty="0"/>
              <a:t>{}</a:t>
            </a:r>
            <a:r>
              <a:rPr lang="zh-CN" altLang="en-US" dirty="0"/>
              <a:t>括起来的语句</a:t>
            </a:r>
            <a:endParaRPr lang="en-US" altLang="zh-CN" dirty="0"/>
          </a:p>
          <a:p>
            <a:endParaRPr lang="en-US" altLang="zh-CN" dirty="0"/>
          </a:p>
          <a:p>
            <a:endParaRPr lang="en-US" altLang="zh-CN" dirty="0"/>
          </a:p>
          <a:p>
            <a:endParaRPr lang="en-US" altLang="zh-CN" dirty="0"/>
          </a:p>
          <a:p>
            <a:pPr lvl="1"/>
            <a:endParaRPr lang="en-US" altLang="zh-CN" dirty="0"/>
          </a:p>
          <a:p>
            <a:r>
              <a:rPr lang="zh-CN" altLang="en-US" dirty="0"/>
              <a:t>函数调用语句：由一个函数调用加一个分号构成的语句</a:t>
            </a:r>
            <a:endParaRPr lang="zh-CN" altLang="en-US" dirty="0"/>
          </a:p>
          <a:p>
            <a:endParaRPr lang="en-US" altLang="zh-CN" dirty="0"/>
          </a:p>
          <a:p>
            <a:endParaRPr lang="en-US" altLang="zh-CN" dirty="0"/>
          </a:p>
          <a:p>
            <a:endParaRPr lang="en-US" altLang="zh-CN" dirty="0"/>
          </a:p>
          <a:p>
            <a:endParaRPr lang="zh-CN" altLang="en-US" dirty="0"/>
          </a:p>
        </p:txBody>
      </p:sp>
      <p:sp>
        <p:nvSpPr>
          <p:cNvPr id="9219" name="Rectangle 2"/>
          <p:cNvSpPr>
            <a:spLocks noGrp="1" noChangeArrowheads="1"/>
          </p:cNvSpPr>
          <p:nvPr>
            <p:ph type="title"/>
          </p:nvPr>
        </p:nvSpPr>
        <p:spPr/>
        <p:txBody>
          <a:bodyPr/>
          <a:lstStyle/>
          <a:p>
            <a:pPr eaLnBrk="1" hangingPunct="1"/>
            <a:r>
              <a:rPr lang="en-US" altLang="zh-CN" dirty="0"/>
              <a:t>2. </a:t>
            </a:r>
            <a:r>
              <a:rPr lang="en-US" altLang="zh-CN" sz="3400" dirty="0"/>
              <a:t>C</a:t>
            </a:r>
            <a:r>
              <a:rPr lang="zh-CN" altLang="en-US" sz="3400" dirty="0"/>
              <a:t>语句概述</a:t>
            </a:r>
            <a:endParaRPr lang="zh-CN" altLang="en-US" sz="3400" dirty="0"/>
          </a:p>
        </p:txBody>
      </p:sp>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452B09A-1E94-4301-AFFB-443464F6625C}" type="slidenum">
              <a:rPr lang="en-US" altLang="zh-CN"/>
            </a:fld>
            <a:endParaRPr lang="en-US" altLang="zh-CN"/>
          </a:p>
        </p:txBody>
      </p:sp>
      <p:sp>
        <p:nvSpPr>
          <p:cNvPr id="7" name="Rectangle 6"/>
          <p:cNvSpPr/>
          <p:nvPr/>
        </p:nvSpPr>
        <p:spPr>
          <a:xfrm>
            <a:off x="830338" y="5477175"/>
            <a:ext cx="5618846" cy="369332"/>
          </a:xfrm>
          <a:prstGeom prst="rect">
            <a:avLst/>
          </a:prstGeom>
        </p:spPr>
        <p:txBody>
          <a:bodyPr wrap="none">
            <a:spAutoFit/>
          </a:bodyPr>
          <a:lstStyle/>
          <a:p>
            <a:r>
              <a:rPr lang="zh-CN" altLang="en-US" dirty="0">
                <a:latin typeface="+mj-lt"/>
                <a:ea typeface="Microsoft YaHei UI" panose="020B0503020204020204" pitchFamily="34" charset="-122"/>
              </a:rPr>
              <a:t>例如，</a:t>
            </a:r>
            <a:r>
              <a:rPr lang="en-GB" altLang="zh-CN" dirty="0">
                <a:solidFill>
                  <a:srgbClr val="2E0D6E"/>
                </a:solidFill>
                <a:latin typeface="Menlo" panose="020B0609030804020204" pitchFamily="49" charset="0"/>
              </a:rPr>
              <a:t> </a:t>
            </a:r>
            <a:r>
              <a:rPr lang="en-GB" altLang="zh-CN" dirty="0" err="1">
                <a:solidFill>
                  <a:srgbClr val="2E0D6E"/>
                </a:solidFill>
                <a:latin typeface="Menlo" panose="020B0609030804020204" pitchFamily="49" charset="0"/>
              </a:rPr>
              <a:t>printf</a:t>
            </a:r>
            <a:r>
              <a:rPr lang="en-GB" altLang="zh-CN" dirty="0">
                <a:solidFill>
                  <a:srgbClr val="000000"/>
                </a:solidFill>
                <a:latin typeface="Menlo" panose="020B0609030804020204" pitchFamily="49" charset="0"/>
              </a:rPr>
              <a:t>(</a:t>
            </a:r>
            <a:r>
              <a:rPr lang="en-GB" altLang="zh-CN" dirty="0">
                <a:solidFill>
                  <a:srgbClr val="C41A16"/>
                </a:solidFill>
                <a:latin typeface="Menlo" panose="020B0609030804020204" pitchFamily="49" charset="0"/>
              </a:rPr>
              <a:t>"This is a C statement."</a:t>
            </a:r>
            <a:r>
              <a:rPr lang="en-GB" altLang="zh-CN" dirty="0">
                <a:solidFill>
                  <a:srgbClr val="000000"/>
                </a:solidFill>
                <a:latin typeface="Menlo" panose="020B0609030804020204" pitchFamily="49" charset="0"/>
              </a:rPr>
              <a:t>);</a:t>
            </a:r>
            <a:endParaRPr lang="en-GB" altLang="zh-CN" dirty="0">
              <a:solidFill>
                <a:srgbClr val="C41A16"/>
              </a:solidFill>
              <a:latin typeface="Menlo" panose="020B0609030804020204" pitchFamily="49" charset="0"/>
            </a:endParaRPr>
          </a:p>
        </p:txBody>
      </p:sp>
      <p:sp>
        <p:nvSpPr>
          <p:cNvPr id="8" name="Rectangle 7"/>
          <p:cNvSpPr/>
          <p:nvPr/>
        </p:nvSpPr>
        <p:spPr>
          <a:xfrm>
            <a:off x="830338" y="2873780"/>
            <a:ext cx="3531736" cy="1754326"/>
          </a:xfrm>
          <a:prstGeom prst="rect">
            <a:avLst/>
          </a:prstGeom>
        </p:spPr>
        <p:txBody>
          <a:bodyPr wrap="none">
            <a:spAutoFit/>
          </a:bodyPr>
          <a:lstStyle/>
          <a:p>
            <a:pPr marL="93980" lvl="1"/>
            <a:r>
              <a:rPr lang="zh-CN" altLang="en-US" dirty="0">
                <a:latin typeface="+mj-lt"/>
                <a:ea typeface="Microsoft YaHei UI" panose="020B0503020204020204" pitchFamily="34" charset="-122"/>
              </a:rPr>
              <a:t>例如，</a:t>
            </a:r>
            <a:endParaRPr lang="en-US" altLang="zh-CN" dirty="0">
              <a:latin typeface="+mj-lt"/>
              <a:ea typeface="Microsoft YaHei UI" panose="020B0503020204020204" pitchFamily="34" charset="-122"/>
            </a:endParaRPr>
          </a:p>
          <a:p>
            <a:r>
              <a:rPr lang="en-US" altLang="zh-CN" dirty="0"/>
              <a:t> </a:t>
            </a:r>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z = x + y;</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t</a:t>
            </a:r>
            <a:r>
              <a:rPr lang="en-US" altLang="zh-CN" dirty="0">
                <a:solidFill>
                  <a:srgbClr val="000000"/>
                </a:solidFill>
                <a:latin typeface="Menlo" panose="020B0609030804020204" pitchFamily="49" charset="0"/>
              </a:rPr>
              <a:t> = z / </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2E0D6E"/>
                </a:solidFill>
                <a:latin typeface="Menlo" panose="020B0609030804020204" pitchFamily="49" charset="0"/>
              </a:rPr>
              <a:t>printf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"%f"</a:t>
            </a:r>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t</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p:txBody>
      </p:sp>
      <p:sp>
        <p:nvSpPr>
          <p:cNvPr id="9" name="Rectangle 8"/>
          <p:cNvSpPr/>
          <p:nvPr/>
        </p:nvSpPr>
        <p:spPr>
          <a:xfrm>
            <a:off x="928442" y="1923271"/>
            <a:ext cx="1774845" cy="369332"/>
          </a:xfrm>
          <a:prstGeom prst="rect">
            <a:avLst/>
          </a:prstGeom>
        </p:spPr>
        <p:txBody>
          <a:bodyPr wrap="none">
            <a:spAutoFit/>
          </a:bodyPr>
          <a:lstStyle/>
          <a:p>
            <a:r>
              <a:rPr lang="zh-CN" altLang="en-US" dirty="0">
                <a:latin typeface="+mj-lt"/>
                <a:ea typeface="Microsoft YaHei UI" panose="020B0503020204020204" pitchFamily="34" charset="-122"/>
              </a:rPr>
              <a:t>例如，</a:t>
            </a:r>
            <a:r>
              <a:rPr lang="en-US" altLang="zh-CN" dirty="0">
                <a:solidFill>
                  <a:srgbClr val="000000"/>
                </a:solidFill>
                <a:latin typeface="Menlo" panose="020B0609030804020204" pitchFamily="49" charset="0"/>
              </a:rPr>
              <a:t> a = </a:t>
            </a:r>
            <a:r>
              <a:rPr lang="en-US" altLang="zh-CN" dirty="0">
                <a:solidFill>
                  <a:srgbClr val="1C00CF"/>
                </a:solidFill>
                <a:latin typeface="Menlo" panose="020B0609030804020204" pitchFamily="49" charset="0"/>
              </a:rPr>
              <a:t>3</a:t>
            </a:r>
            <a:r>
              <a:rPr lang="en-US" altLang="zh-CN" dirty="0">
                <a:latin typeface="+mj-lt"/>
                <a:ea typeface="Microsoft YaHei UI" panose="020B0503020204020204" pitchFamily="34" charset="-122"/>
              </a:rPr>
              <a:t>;</a:t>
            </a:r>
            <a:endParaRPr lang="en-US" altLang="zh-CN" dirty="0">
              <a:latin typeface="+mj-lt"/>
              <a:ea typeface="Microsoft YaHei UI" panose="020B0503020204020204" pitchFamily="34" charset="-122"/>
            </a:endParaRPr>
          </a:p>
        </p:txBody>
      </p:sp>
      <p:sp>
        <p:nvSpPr>
          <p:cNvPr id="4" name="Date Placeholder 3"/>
          <p:cNvSpPr>
            <a:spLocks noGrp="1"/>
          </p:cNvSpPr>
          <p:nvPr>
            <p:ph type="dt" sz="half" idx="10"/>
          </p:nvPr>
        </p:nvSpPr>
        <p:spPr/>
        <p:txBody>
          <a:bodyPr/>
          <a:lstStyle/>
          <a:p>
            <a:fld id="{E5FAE171-C2CD-462B-9191-232572F77B79}"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控制语句：完成一定的控制功能</a:t>
            </a:r>
            <a:endParaRPr lang="en-US" altLang="zh-CN" dirty="0"/>
          </a:p>
        </p:txBody>
      </p:sp>
      <p:sp>
        <p:nvSpPr>
          <p:cNvPr id="10243" name="Rectangle 2"/>
          <p:cNvSpPr>
            <a:spLocks noGrp="1" noChangeArrowheads="1"/>
          </p:cNvSpPr>
          <p:nvPr>
            <p:ph type="title"/>
          </p:nvPr>
        </p:nvSpPr>
        <p:spPr/>
        <p:txBody>
          <a:bodyPr/>
          <a:lstStyle/>
          <a:p>
            <a:pPr eaLnBrk="1" hangingPunct="1"/>
            <a:r>
              <a:rPr lang="en-US" altLang="zh-CN" dirty="0"/>
              <a:t>2. </a:t>
            </a:r>
            <a:r>
              <a:rPr lang="en-US" altLang="zh-CN" sz="3400" dirty="0"/>
              <a:t>C</a:t>
            </a:r>
            <a:r>
              <a:rPr lang="zh-CN" altLang="en-US" sz="3400" dirty="0"/>
              <a:t>语句概述</a:t>
            </a:r>
            <a:endParaRPr lang="zh-CN" altLang="en-US" sz="3400" dirty="0"/>
          </a:p>
        </p:txBody>
      </p:sp>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92BA5B1-D8D1-40AA-AC3F-437665497E49}" type="slidenum">
              <a:rPr lang="en-US" altLang="zh-CN"/>
            </a:fld>
            <a:endParaRPr lang="en-US" altLang="zh-CN"/>
          </a:p>
        </p:txBody>
      </p:sp>
      <p:grpSp>
        <p:nvGrpSpPr>
          <p:cNvPr id="16" name="Group 15"/>
          <p:cNvGrpSpPr/>
          <p:nvPr/>
        </p:nvGrpSpPr>
        <p:grpSpPr>
          <a:xfrm>
            <a:off x="1456016" y="2081742"/>
            <a:ext cx="6471616" cy="3326484"/>
            <a:chOff x="1196707" y="1977381"/>
            <a:chExt cx="6471616" cy="3659132"/>
          </a:xfrm>
        </p:grpSpPr>
        <p:sp>
          <p:nvSpPr>
            <p:cNvPr id="3" name="Rectangle 2"/>
            <p:cNvSpPr/>
            <p:nvPr/>
          </p:nvSpPr>
          <p:spPr>
            <a:xfrm>
              <a:off x="3645656" y="4316151"/>
              <a:ext cx="3296683" cy="1320362"/>
            </a:xfrm>
            <a:prstGeom prst="rect">
              <a:avLst/>
            </a:prstGeom>
          </p:spPr>
          <p:txBody>
            <a:bodyPr wrap="square">
              <a:spAutoFit/>
            </a:bodyPr>
            <a:lstStyle/>
            <a:p>
              <a:r>
                <a:rPr lang="en-US" altLang="zh-CN" dirty="0">
                  <a:solidFill>
                    <a:srgbClr val="AA0D91"/>
                  </a:solidFill>
                  <a:latin typeface="Menlo" panose="020B0609030804020204" pitchFamily="49" charset="0"/>
                </a:rPr>
                <a:t>break</a:t>
              </a:r>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间断语句</a:t>
              </a:r>
              <a:endParaRPr lang="zh-CN" altLang="en-US" dirty="0">
                <a:solidFill>
                  <a:srgbClr val="007400"/>
                </a:solidFill>
                <a:latin typeface="微软雅黑" panose="020B0503020204020204" pitchFamily="34" charset="-122"/>
                <a:ea typeface="微软雅黑" panose="020B0503020204020204" pitchFamily="34" charset="-122"/>
              </a:endParaRPr>
            </a:p>
            <a:p>
              <a:r>
                <a:rPr lang="en-US" altLang="zh-CN" dirty="0">
                  <a:solidFill>
                    <a:srgbClr val="AA0D91"/>
                  </a:solidFill>
                  <a:latin typeface="Menlo" panose="020B0609030804020204" pitchFamily="49" charset="0"/>
                </a:rPr>
                <a:t>continue</a:t>
              </a:r>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继续语句</a:t>
              </a:r>
              <a:endParaRPr lang="zh-CN" altLang="en-US" dirty="0">
                <a:solidFill>
                  <a:srgbClr val="AA0D91"/>
                </a:solidFill>
                <a:latin typeface="微软雅黑" panose="020B0503020204020204" pitchFamily="34" charset="-122"/>
                <a:ea typeface="微软雅黑" panose="020B0503020204020204" pitchFamily="34" charset="-122"/>
              </a:endParaRPr>
            </a:p>
            <a:p>
              <a:r>
                <a:rPr lang="en-US" altLang="zh-CN" strike="sngStrike" dirty="0" err="1">
                  <a:solidFill>
                    <a:srgbClr val="AA0D91"/>
                  </a:solidFill>
                  <a:latin typeface="Menlo" panose="020B0609030804020204" pitchFamily="49" charset="0"/>
                </a:rPr>
                <a:t>goto</a:t>
              </a:r>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转向语句</a:t>
              </a:r>
              <a:endParaRPr lang="zh-CN" altLang="en-US" dirty="0">
                <a:solidFill>
                  <a:srgbClr val="007400"/>
                </a:solidFill>
                <a:latin typeface="微软雅黑" panose="020B0503020204020204" pitchFamily="34" charset="-122"/>
                <a:ea typeface="微软雅黑" panose="020B0503020204020204" pitchFamily="34" charset="-122"/>
              </a:endParaRPr>
            </a:p>
            <a:p>
              <a:r>
                <a:rPr lang="en-US" altLang="zh-CN" dirty="0">
                  <a:solidFill>
                    <a:srgbClr val="AA0D91"/>
                  </a:solidFill>
                  <a:latin typeface="Menlo" panose="020B0609030804020204" pitchFamily="49" charset="0"/>
                </a:rPr>
                <a:t>return</a:t>
              </a:r>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返回语句</a:t>
              </a:r>
              <a:endParaRPr lang="zh-CN" altLang="en-US" dirty="0">
                <a:solidFill>
                  <a:srgbClr val="AA0D91"/>
                </a:solidFill>
                <a:latin typeface="微软雅黑" panose="020B0503020204020204" pitchFamily="34" charset="-122"/>
                <a:ea typeface="微软雅黑" panose="020B0503020204020204" pitchFamily="34" charset="-122"/>
              </a:endParaRPr>
            </a:p>
          </p:txBody>
        </p:sp>
        <p:sp>
          <p:nvSpPr>
            <p:cNvPr id="4" name="Rectangle 3"/>
            <p:cNvSpPr/>
            <p:nvPr/>
          </p:nvSpPr>
          <p:spPr>
            <a:xfrm>
              <a:off x="3660532" y="1977381"/>
              <a:ext cx="3119765" cy="710964"/>
            </a:xfrm>
            <a:prstGeom prst="rect">
              <a:avLst/>
            </a:prstGeom>
          </p:spPr>
          <p:txBody>
            <a:bodyPr wrap="none">
              <a:spAutoFit/>
            </a:bodyPr>
            <a:lstStyle/>
            <a:p>
              <a:r>
                <a:rPr lang="en-US" altLang="zh-CN" dirty="0">
                  <a:solidFill>
                    <a:srgbClr val="AA0D91"/>
                  </a:solidFill>
                  <a:latin typeface="Menlo" panose="020B0609030804020204" pitchFamily="49" charset="0"/>
                </a:rPr>
                <a:t>if</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else</a:t>
              </a:r>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条件语句</a:t>
              </a:r>
              <a:endParaRPr lang="zh-CN" altLang="en-US" dirty="0">
                <a:solidFill>
                  <a:srgbClr val="AA0D91"/>
                </a:solidFill>
                <a:latin typeface="微软雅黑" panose="020B0503020204020204" pitchFamily="34" charset="-122"/>
                <a:ea typeface="微软雅黑" panose="020B0503020204020204" pitchFamily="34" charset="-122"/>
              </a:endParaRPr>
            </a:p>
            <a:p>
              <a:r>
                <a:rPr lang="en-US" altLang="zh-CN" dirty="0">
                  <a:solidFill>
                    <a:srgbClr val="AA0D91"/>
                  </a:solidFill>
                  <a:latin typeface="Menlo" panose="020B0609030804020204" pitchFamily="49" charset="0"/>
                </a:rPr>
                <a:t>switch</a:t>
              </a:r>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开关语句</a:t>
              </a:r>
              <a:endParaRPr lang="zh-CN" altLang="en-US" dirty="0">
                <a:solidFill>
                  <a:srgbClr val="AA0D91"/>
                </a:solidFill>
                <a:latin typeface="微软雅黑" panose="020B0503020204020204" pitchFamily="34" charset="-122"/>
                <a:ea typeface="微软雅黑" panose="020B0503020204020204" pitchFamily="34" charset="-122"/>
              </a:endParaRPr>
            </a:p>
          </p:txBody>
        </p:sp>
        <p:sp>
          <p:nvSpPr>
            <p:cNvPr id="9" name="Rectangle 8"/>
            <p:cNvSpPr/>
            <p:nvPr/>
          </p:nvSpPr>
          <p:spPr>
            <a:xfrm>
              <a:off x="3660532" y="2909464"/>
              <a:ext cx="4007791" cy="1015663"/>
            </a:xfrm>
            <a:prstGeom prst="rect">
              <a:avLst/>
            </a:prstGeom>
          </p:spPr>
          <p:txBody>
            <a:bodyPr wrap="square">
              <a:spAutoFit/>
            </a:bodyPr>
            <a:lstStyle/>
            <a:p>
              <a:r>
                <a:rPr lang="en-US" altLang="zh-CN" dirty="0">
                  <a:solidFill>
                    <a:srgbClr val="AA0D91"/>
                  </a:solidFill>
                  <a:latin typeface="Menlo" panose="020B0609030804020204" pitchFamily="49" charset="0"/>
                </a:rPr>
                <a:t>for</a:t>
              </a:r>
              <a:r>
                <a:rPr lang="en-US" altLang="zh-CN" dirty="0">
                  <a:solidFill>
                    <a:srgbClr val="000000"/>
                  </a:solidFill>
                  <a:latin typeface="Menlo" panose="020B0609030804020204" pitchFamily="49" charset="0"/>
                </a:rPr>
                <a:t>()~ </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循环语句</a:t>
              </a:r>
              <a:endParaRPr lang="zh-CN" altLang="en-US" dirty="0">
                <a:solidFill>
                  <a:srgbClr val="007400"/>
                </a:solidFill>
                <a:latin typeface="微软雅黑" panose="020B0503020204020204" pitchFamily="34" charset="-122"/>
                <a:ea typeface="微软雅黑" panose="020B0503020204020204" pitchFamily="34" charset="-122"/>
              </a:endParaRPr>
            </a:p>
            <a:p>
              <a:r>
                <a:rPr lang="en-US" altLang="zh-CN" dirty="0">
                  <a:solidFill>
                    <a:srgbClr val="AA0D91"/>
                  </a:solidFill>
                  <a:latin typeface="Menlo" panose="020B0609030804020204" pitchFamily="49" charset="0"/>
                </a:rPr>
                <a:t>while</a:t>
              </a:r>
              <a:r>
                <a:rPr lang="en-US"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循环语句</a:t>
              </a:r>
              <a:endParaRPr lang="zh-CN" altLang="en-US" dirty="0">
                <a:solidFill>
                  <a:srgbClr val="007400"/>
                </a:solidFill>
                <a:latin typeface="微软雅黑" panose="020B0503020204020204" pitchFamily="34" charset="-122"/>
                <a:ea typeface="微软雅黑" panose="020B0503020204020204" pitchFamily="34" charset="-122"/>
              </a:endParaRPr>
            </a:p>
            <a:p>
              <a:r>
                <a:rPr lang="en-US" altLang="zh-CN" dirty="0">
                  <a:solidFill>
                    <a:srgbClr val="AA0D91"/>
                  </a:solidFill>
                  <a:latin typeface="Menlo" panose="020B0609030804020204" pitchFamily="49" charset="0"/>
                </a:rPr>
                <a:t>do</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while</a:t>
              </a:r>
              <a:r>
                <a:rPr lang="en-US"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7400"/>
                  </a:solidFill>
                  <a:latin typeface="微软雅黑" panose="020B0503020204020204" pitchFamily="34" charset="-122"/>
                  <a:ea typeface="微软雅黑" panose="020B0503020204020204" pitchFamily="34" charset="-122"/>
                </a:rPr>
                <a:t>//</a:t>
              </a:r>
              <a:r>
                <a:rPr lang="zh-CN" altLang="en-US" dirty="0">
                  <a:solidFill>
                    <a:srgbClr val="007400"/>
                  </a:solidFill>
                  <a:latin typeface="微软雅黑" panose="020B0503020204020204" pitchFamily="34" charset="-122"/>
                  <a:ea typeface="微软雅黑" panose="020B0503020204020204" pitchFamily="34" charset="-122"/>
                </a:rPr>
                <a:t>循环语句</a:t>
              </a:r>
              <a:endParaRPr lang="zh-CN" altLang="en-US" dirty="0">
                <a:solidFill>
                  <a:srgbClr val="AA0D91"/>
                </a:solidFill>
                <a:latin typeface="微软雅黑" panose="020B0503020204020204" pitchFamily="34" charset="-122"/>
                <a:ea typeface="微软雅黑" panose="020B0503020204020204" pitchFamily="34" charset="-122"/>
              </a:endParaRPr>
            </a:p>
          </p:txBody>
        </p:sp>
        <p:sp>
          <p:nvSpPr>
            <p:cNvPr id="6" name="Left Brace 5"/>
            <p:cNvSpPr/>
            <p:nvPr/>
          </p:nvSpPr>
          <p:spPr>
            <a:xfrm>
              <a:off x="3551972" y="2076094"/>
              <a:ext cx="108560" cy="546516"/>
            </a:xfrm>
            <a:prstGeom prst="leftBrace">
              <a:avLst>
                <a:gd name="adj1" fmla="val 51663"/>
                <a:gd name="adj2" fmla="val 4295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Left Brace 10"/>
            <p:cNvSpPr/>
            <p:nvPr/>
          </p:nvSpPr>
          <p:spPr>
            <a:xfrm>
              <a:off x="3551972" y="2909464"/>
              <a:ext cx="108560" cy="968188"/>
            </a:xfrm>
            <a:prstGeom prst="leftBrace">
              <a:avLst>
                <a:gd name="adj1" fmla="val 51663"/>
                <a:gd name="adj2" fmla="val 4295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Left Brace 11"/>
            <p:cNvSpPr/>
            <p:nvPr/>
          </p:nvSpPr>
          <p:spPr>
            <a:xfrm>
              <a:off x="3551972" y="4281444"/>
              <a:ext cx="108560" cy="1320362"/>
            </a:xfrm>
            <a:prstGeom prst="leftBrace">
              <a:avLst>
                <a:gd name="adj1" fmla="val 51663"/>
                <a:gd name="adj2" fmla="val 42958"/>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Rectangle 7"/>
            <p:cNvSpPr/>
            <p:nvPr/>
          </p:nvSpPr>
          <p:spPr>
            <a:xfrm>
              <a:off x="1196707" y="2107797"/>
              <a:ext cx="2185214" cy="400110"/>
            </a:xfrm>
            <a:prstGeom prst="rect">
              <a:avLst/>
            </a:prstGeom>
          </p:spPr>
          <p:txBody>
            <a:bodyPr wrap="none">
              <a:spAutoFit/>
            </a:bodyPr>
            <a:lstStyle/>
            <a:p>
              <a:pPr lvl="1">
                <a:spcBef>
                  <a:spcPts val="1200"/>
                </a:spcBef>
              </a:pPr>
              <a:r>
                <a:rPr lang="zh-CN" altLang="en-US" sz="2000" dirty="0">
                  <a:solidFill>
                    <a:prstClr val="black"/>
                  </a:solidFill>
                  <a:latin typeface="微软雅黑" panose="020B0503020204020204" pitchFamily="34" charset="-122"/>
                  <a:ea typeface="微软雅黑" panose="020B0503020204020204" pitchFamily="34" charset="-122"/>
                </a:rPr>
                <a:t>条件判断语句</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13" name="Rectangle 12"/>
            <p:cNvSpPr/>
            <p:nvPr/>
          </p:nvSpPr>
          <p:spPr>
            <a:xfrm>
              <a:off x="1196707" y="3166207"/>
              <a:ext cx="2185214" cy="400110"/>
            </a:xfrm>
            <a:prstGeom prst="rect">
              <a:avLst/>
            </a:prstGeom>
          </p:spPr>
          <p:txBody>
            <a:bodyPr wrap="none">
              <a:spAutoFit/>
            </a:bodyPr>
            <a:lstStyle/>
            <a:p>
              <a:pPr lvl="1">
                <a:spcBef>
                  <a:spcPts val="1200"/>
                </a:spcBef>
              </a:pPr>
              <a:r>
                <a:rPr lang="zh-CN" altLang="en-US" sz="2000" dirty="0">
                  <a:solidFill>
                    <a:prstClr val="black"/>
                  </a:solidFill>
                  <a:latin typeface="微软雅黑" panose="020B0503020204020204" pitchFamily="34" charset="-122"/>
                  <a:ea typeface="微软雅黑" panose="020B0503020204020204" pitchFamily="34" charset="-122"/>
                </a:rPr>
                <a:t>循环执行语句</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15" name="Rectangle 14"/>
            <p:cNvSpPr/>
            <p:nvPr/>
          </p:nvSpPr>
          <p:spPr>
            <a:xfrm>
              <a:off x="1257622" y="4628529"/>
              <a:ext cx="2124299" cy="400110"/>
            </a:xfrm>
            <a:prstGeom prst="rect">
              <a:avLst/>
            </a:prstGeom>
          </p:spPr>
          <p:txBody>
            <a:bodyPr wrap="none">
              <a:spAutoFit/>
            </a:bodyPr>
            <a:lstStyle/>
            <a:p>
              <a:pPr lvl="1">
                <a:spcBef>
                  <a:spcPts val="1200"/>
                </a:spcBef>
              </a:pPr>
              <a:r>
                <a:rPr lang="zh-CN" altLang="en-US" sz="2000" dirty="0">
                  <a:solidFill>
                    <a:prstClr val="black"/>
                  </a:solidFill>
                  <a:latin typeface="微软雅黑" panose="020B0503020204020204" pitchFamily="34" charset="-122"/>
                  <a:ea typeface="微软雅黑" panose="020B0503020204020204" pitchFamily="34" charset="-122"/>
                </a:rPr>
                <a:t>转  向  语  句</a:t>
              </a:r>
              <a:endParaRPr lang="en-US" altLang="zh-CN" sz="2000" dirty="0">
                <a:solidFill>
                  <a:prstClr val="black"/>
                </a:solidFill>
                <a:latin typeface="微软雅黑" panose="020B0503020204020204" pitchFamily="34" charset="-122"/>
                <a:ea typeface="微软雅黑" panose="020B0503020204020204" pitchFamily="34" charset="-122"/>
              </a:endParaRPr>
            </a:p>
          </p:txBody>
        </p:sp>
      </p:grpSp>
      <p:sp>
        <p:nvSpPr>
          <p:cNvPr id="17" name="Date Placeholder 16"/>
          <p:cNvSpPr>
            <a:spLocks noGrp="1"/>
          </p:cNvSpPr>
          <p:nvPr>
            <p:ph type="dt" sz="half" idx="10"/>
          </p:nvPr>
        </p:nvSpPr>
        <p:spPr/>
        <p:txBody>
          <a:bodyPr/>
          <a:lstStyle/>
          <a:p>
            <a:fld id="{47989213-DD90-420F-9702-2F377ECEF47F}" type="datetime1">
              <a:rPr lang="zh-CN" altLang="en-US" smtClean="0"/>
            </a:fld>
            <a:endParaRPr lang="zh-CN" altLang="en-US"/>
          </a:p>
        </p:txBody>
      </p:sp>
      <p:sp>
        <p:nvSpPr>
          <p:cNvPr id="18" name="Footer Placeholder 17"/>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a:t>空语句：只有一个分号的语句</a:t>
            </a:r>
            <a:endParaRPr lang="zh-CN" altLang="en-US" dirty="0"/>
          </a:p>
          <a:p>
            <a:pPr lvl="1"/>
            <a:r>
              <a:rPr lang="zh-CN" altLang="en-US" dirty="0"/>
              <a:t>什么也不做，延时</a:t>
            </a:r>
            <a:r>
              <a:rPr lang="en-US" altLang="zh-CN" dirty="0"/>
              <a:t>…</a:t>
            </a:r>
            <a:endParaRPr lang="en-US" altLang="zh-CN" dirty="0"/>
          </a:p>
          <a:p>
            <a:pPr lvl="1"/>
            <a:r>
              <a:rPr lang="zh-CN" altLang="en-US" dirty="0"/>
              <a:t>条件分支配对</a:t>
            </a:r>
            <a:endParaRPr lang="en-US" altLang="zh-CN" dirty="0"/>
          </a:p>
          <a:p>
            <a:pPr lvl="1"/>
            <a:r>
              <a:rPr lang="zh-CN" altLang="en-US" dirty="0"/>
              <a:t>用来作为循环语句中的循环体</a:t>
            </a:r>
            <a:endParaRPr lang="en-US" altLang="zh-CN" dirty="0"/>
          </a:p>
          <a:p>
            <a:pPr lvl="1"/>
            <a:r>
              <a:rPr lang="zh-CN" altLang="en-US" dirty="0"/>
              <a:t>定义空函数</a:t>
            </a:r>
            <a:endParaRPr lang="zh-CN" altLang="en-US" dirty="0"/>
          </a:p>
        </p:txBody>
      </p:sp>
      <p:sp>
        <p:nvSpPr>
          <p:cNvPr id="9219" name="Rectangle 2"/>
          <p:cNvSpPr>
            <a:spLocks noGrp="1" noChangeArrowheads="1"/>
          </p:cNvSpPr>
          <p:nvPr>
            <p:ph type="title"/>
          </p:nvPr>
        </p:nvSpPr>
        <p:spPr/>
        <p:txBody>
          <a:bodyPr/>
          <a:lstStyle/>
          <a:p>
            <a:pPr eaLnBrk="1" hangingPunct="1"/>
            <a:r>
              <a:rPr lang="en-US" altLang="zh-CN" dirty="0"/>
              <a:t>2. </a:t>
            </a:r>
            <a:r>
              <a:rPr lang="en-US" altLang="zh-CN" sz="3400" dirty="0"/>
              <a:t>C</a:t>
            </a:r>
            <a:r>
              <a:rPr lang="zh-CN" altLang="en-US" sz="3400" dirty="0"/>
              <a:t>语句概述</a:t>
            </a:r>
            <a:endParaRPr lang="zh-CN" altLang="en-US" sz="3400" dirty="0"/>
          </a:p>
        </p:txBody>
      </p:sp>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F452B09A-1E94-4301-AFFB-443464F6625C}" type="slidenum">
              <a:rPr lang="en-US" altLang="zh-CN"/>
            </a:fld>
            <a:endParaRPr lang="en-US" altLang="zh-CN"/>
          </a:p>
        </p:txBody>
      </p:sp>
      <p:sp>
        <p:nvSpPr>
          <p:cNvPr id="6" name="Rectangle 5"/>
          <p:cNvSpPr/>
          <p:nvPr/>
        </p:nvSpPr>
        <p:spPr>
          <a:xfrm>
            <a:off x="5122401" y="1438459"/>
            <a:ext cx="3658741" cy="2587504"/>
          </a:xfrm>
          <a:prstGeom prst="rect">
            <a:avLst/>
          </a:prstGeom>
          <a:solidFill>
            <a:schemeClr val="accent6">
              <a:lumMod val="40000"/>
              <a:lumOff val="60000"/>
            </a:schemeClr>
          </a:solidFill>
          <a:ln>
            <a:noFill/>
          </a:ln>
        </p:spPr>
        <p:txBody>
          <a:bodyPr wrap="square" lIns="90000" tIns="46800" rIns="90000" bIns="46800" anchor="ctr">
            <a:spAutoFit/>
          </a:bodyPr>
          <a:lstStyle/>
          <a:p>
            <a:r>
              <a:rPr lang="en-US" altLang="zh-CN" dirty="0">
                <a:solidFill>
                  <a:srgbClr val="AA0D91"/>
                </a:solidFill>
                <a:latin typeface="Menlo" panose="020B0609030804020204" pitchFamily="49" charset="0"/>
              </a:rPr>
              <a:t>if</a:t>
            </a:r>
            <a:r>
              <a:rPr lang="en-US" altLang="zh-CN" dirty="0">
                <a:solidFill>
                  <a:srgbClr val="000000"/>
                </a:solidFill>
                <a:latin typeface="Menlo" panose="020B0609030804020204" pitchFamily="49" charset="0"/>
              </a:rPr>
              <a:t> (a &gt; </a:t>
            </a:r>
            <a:r>
              <a:rPr lang="en-US" altLang="zh-CN" dirty="0">
                <a:solidFill>
                  <a:srgbClr val="1C00CF"/>
                </a:solidFill>
                <a:latin typeface="Menlo" panose="020B0609030804020204" pitchFamily="49" charset="0"/>
              </a:rPr>
              <a:t>0</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2E0D6E"/>
                </a:solidFill>
                <a:latin typeface="Menlo" panose="020B0609030804020204" pitchFamily="49" charset="0"/>
              </a:rPr>
              <a:t>scanf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"%f"</a:t>
            </a:r>
            <a:r>
              <a:rPr lang="en-US" altLang="zh-CN" dirty="0">
                <a:solidFill>
                  <a:srgbClr val="000000"/>
                </a:solidFill>
                <a:latin typeface="Menlo" panose="020B0609030804020204" pitchFamily="49" charset="0"/>
              </a:rPr>
              <a:t>, &amp;t);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2E0D6E"/>
                </a:solidFill>
                <a:latin typeface="Menlo" panose="020B0609030804020204" pitchFamily="49" charset="0"/>
              </a:rPr>
              <a:t>printf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"%f"</a:t>
            </a:r>
            <a:r>
              <a:rPr lang="en-US" altLang="zh-CN" dirty="0">
                <a:solidFill>
                  <a:srgbClr val="000000"/>
                </a:solidFill>
                <a:latin typeface="Menlo" panose="020B0609030804020204" pitchFamily="49" charset="0"/>
              </a:rPr>
              <a:t>, t *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AA0D91"/>
                </a:solidFill>
                <a:latin typeface="Menlo" panose="020B0609030804020204" pitchFamily="49" charset="0"/>
              </a:rPr>
              <a:t>else</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p:txBody>
      </p:sp>
      <p:sp>
        <p:nvSpPr>
          <p:cNvPr id="4" name="Rectangle 3"/>
          <p:cNvSpPr/>
          <p:nvPr/>
        </p:nvSpPr>
        <p:spPr>
          <a:xfrm>
            <a:off x="678084" y="3912232"/>
            <a:ext cx="3427755" cy="371513"/>
          </a:xfrm>
          <a:prstGeom prst="rect">
            <a:avLst/>
          </a:prstGeom>
          <a:solidFill>
            <a:schemeClr val="accent6">
              <a:lumMod val="40000"/>
              <a:lumOff val="60000"/>
            </a:schemeClr>
          </a:solidFill>
          <a:ln>
            <a:noFill/>
          </a:ln>
        </p:spPr>
        <p:txBody>
          <a:bodyPr wrap="square" lIns="90000" tIns="46800" rIns="90000" bIns="46800" anchor="ctr">
            <a:spAutoFit/>
          </a:bodyPr>
          <a:lstStyle/>
          <a:p>
            <a:r>
              <a:rPr lang="en-US" altLang="zh-CN" dirty="0">
                <a:solidFill>
                  <a:srgbClr val="AA0D91"/>
                </a:solidFill>
                <a:latin typeface="Menlo" panose="020B0609030804020204" pitchFamily="49" charset="0"/>
              </a:rPr>
              <a:t>while</a:t>
            </a:r>
            <a:r>
              <a:rPr lang="en-US" altLang="zh-CN" dirty="0">
                <a:solidFill>
                  <a:srgbClr val="000000"/>
                </a:solidFill>
                <a:latin typeface="Menlo" panose="020B0609030804020204" pitchFamily="49" charset="0"/>
              </a:rPr>
              <a:t>(</a:t>
            </a:r>
            <a:r>
              <a:rPr lang="en-US" altLang="zh-CN" dirty="0" err="1">
                <a:solidFill>
                  <a:srgbClr val="2E0D6E"/>
                </a:solidFill>
                <a:latin typeface="Menlo" panose="020B0609030804020204" pitchFamily="49" charset="0"/>
              </a:rPr>
              <a:t>getchar</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'\n'</a:t>
            </a:r>
            <a:r>
              <a:rPr lang="en-US" altLang="zh-CN" dirty="0">
                <a:solidFill>
                  <a:srgbClr val="000000"/>
                </a:solidFill>
                <a:latin typeface="Menlo" panose="020B0609030804020204" pitchFamily="49" charset="0"/>
              </a:rPr>
              <a:t>)</a:t>
            </a:r>
            <a:r>
              <a:rPr lang="en-US" altLang="zh-CN" u="sng" dirty="0">
                <a:solidFill>
                  <a:srgbClr val="000000"/>
                </a:solidFill>
                <a:latin typeface="Menlo" panose="020B0609030804020204" pitchFamily="49" charset="0"/>
              </a:rPr>
              <a:t>;</a:t>
            </a:r>
            <a:endParaRPr lang="en-US" altLang="zh-CN" u="sng" dirty="0">
              <a:solidFill>
                <a:srgbClr val="2E0D6E"/>
              </a:solidFill>
              <a:latin typeface="Menlo" panose="020B0609030804020204" pitchFamily="49" charset="0"/>
            </a:endParaRPr>
          </a:p>
        </p:txBody>
      </p:sp>
      <p:sp>
        <p:nvSpPr>
          <p:cNvPr id="8" name="Rectangle 7"/>
          <p:cNvSpPr/>
          <p:nvPr/>
        </p:nvSpPr>
        <p:spPr>
          <a:xfrm>
            <a:off x="678084" y="5152430"/>
            <a:ext cx="6590764" cy="1202510"/>
          </a:xfrm>
          <a:prstGeom prst="rect">
            <a:avLst/>
          </a:prstGeom>
          <a:solidFill>
            <a:schemeClr val="accent6">
              <a:lumMod val="40000"/>
              <a:lumOff val="60000"/>
            </a:schemeClr>
          </a:solidFill>
          <a:ln>
            <a:noFill/>
          </a:ln>
        </p:spPr>
        <p:txBody>
          <a:bodyPr wrap="square" lIns="90000" tIns="46800" rIns="90000" bIns="46800" anchor="ctr">
            <a:spAutoFit/>
          </a:bodyPr>
          <a:lstStyle/>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a:t>
            </a:r>
            <a:r>
              <a:rPr lang="en-US" altLang="zh-CN" dirty="0" err="1">
                <a:solidFill>
                  <a:srgbClr val="0F68A0"/>
                </a:solidFill>
                <a:latin typeface="Menlo" panose="020B0609030804020204" pitchFamily="49" charset="0"/>
              </a:rPr>
              <a:t>matrixAdd</a:t>
            </a:r>
            <a:r>
              <a:rPr lang="en-US" altLang="zh-CN" dirty="0">
                <a:solidFill>
                  <a:srgbClr val="000000"/>
                </a:solidFill>
                <a:latin typeface="Menlo" panose="020B0609030804020204" pitchFamily="49" charset="0"/>
              </a:rPr>
              <a:t>(</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m1,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m2)</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u="sng" dirty="0">
                <a:solidFill>
                  <a:srgbClr val="000000"/>
                </a:solidFill>
                <a:latin typeface="Menlo" panose="020B0609030804020204" pitchFamily="49" charset="0"/>
              </a:rPr>
              <a:t>;</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//implementation coming soon</a:t>
            </a:r>
            <a:endParaRPr lang="en-US" altLang="zh-CN" dirty="0">
              <a:solidFill>
                <a:srgbClr val="0074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p:txBody>
      </p:sp>
      <p:sp>
        <p:nvSpPr>
          <p:cNvPr id="9" name="Rectangle 8"/>
          <p:cNvSpPr/>
          <p:nvPr/>
        </p:nvSpPr>
        <p:spPr>
          <a:xfrm>
            <a:off x="678084" y="4557811"/>
            <a:ext cx="3847867" cy="371513"/>
          </a:xfrm>
          <a:prstGeom prst="rect">
            <a:avLst/>
          </a:prstGeom>
          <a:solidFill>
            <a:schemeClr val="accent6">
              <a:lumMod val="40000"/>
              <a:lumOff val="60000"/>
            </a:schemeClr>
          </a:solidFill>
          <a:ln>
            <a:noFill/>
          </a:ln>
        </p:spPr>
        <p:txBody>
          <a:bodyPr wrap="square" lIns="90000" tIns="46800" rIns="90000" bIns="46800" anchor="ctr">
            <a:spAutoFit/>
          </a:bodyPr>
          <a:lstStyle/>
          <a:p>
            <a:r>
              <a:rPr lang="nn-NO" altLang="zh-CN" dirty="0">
                <a:solidFill>
                  <a:srgbClr val="AA0D91"/>
                </a:solidFill>
                <a:latin typeface="Menlo" panose="020B0609030804020204" pitchFamily="49" charset="0"/>
              </a:rPr>
              <a:t>for</a:t>
            </a:r>
            <a:r>
              <a:rPr lang="nn-NO" altLang="zh-CN" dirty="0">
                <a:solidFill>
                  <a:srgbClr val="000000"/>
                </a:solidFill>
                <a:latin typeface="Menlo" panose="020B0609030804020204" pitchFamily="49" charset="0"/>
              </a:rPr>
              <a:t> (i = </a:t>
            </a:r>
            <a:r>
              <a:rPr lang="nn-NO" altLang="zh-CN" dirty="0">
                <a:solidFill>
                  <a:srgbClr val="1C00CF"/>
                </a:solidFill>
                <a:latin typeface="Menlo" panose="020B0609030804020204" pitchFamily="49" charset="0"/>
              </a:rPr>
              <a:t>1</a:t>
            </a:r>
            <a:r>
              <a:rPr lang="nn-NO" altLang="zh-CN" dirty="0">
                <a:solidFill>
                  <a:srgbClr val="000000"/>
                </a:solidFill>
                <a:latin typeface="Menlo" panose="020B0609030804020204" pitchFamily="49" charset="0"/>
              </a:rPr>
              <a:t>; i &lt; </a:t>
            </a:r>
            <a:r>
              <a:rPr lang="nn-NO" altLang="zh-CN" dirty="0">
                <a:solidFill>
                  <a:srgbClr val="1C00CF"/>
                </a:solidFill>
                <a:latin typeface="Menlo" panose="020B0609030804020204" pitchFamily="49" charset="0"/>
              </a:rPr>
              <a:t>100</a:t>
            </a:r>
            <a:r>
              <a:rPr lang="nn-NO" altLang="zh-CN" dirty="0">
                <a:solidFill>
                  <a:srgbClr val="000000"/>
                </a:solidFill>
                <a:latin typeface="Menlo" panose="020B0609030804020204" pitchFamily="49" charset="0"/>
              </a:rPr>
              <a:t>; i++) </a:t>
            </a:r>
            <a:r>
              <a:rPr lang="nn-NO" altLang="zh-CN" u="sng" dirty="0">
                <a:solidFill>
                  <a:srgbClr val="000000"/>
                </a:solidFill>
                <a:latin typeface="Menlo" panose="020B0609030804020204" pitchFamily="49" charset="0"/>
              </a:rPr>
              <a:t>;</a:t>
            </a:r>
            <a:endParaRPr lang="nn-NO" altLang="zh-CN" u="sng" dirty="0">
              <a:solidFill>
                <a:srgbClr val="000000"/>
              </a:solidFill>
              <a:latin typeface="Menlo" panose="020B0609030804020204" pitchFamily="49" charset="0"/>
            </a:endParaRPr>
          </a:p>
        </p:txBody>
      </p:sp>
      <p:sp>
        <p:nvSpPr>
          <p:cNvPr id="5" name="Date Placeholder 4"/>
          <p:cNvSpPr>
            <a:spLocks noGrp="1"/>
          </p:cNvSpPr>
          <p:nvPr>
            <p:ph type="dt" sz="half" idx="10"/>
          </p:nvPr>
        </p:nvSpPr>
        <p:spPr/>
        <p:txBody>
          <a:bodyPr/>
          <a:lstStyle/>
          <a:p>
            <a:fld id="{4803EFED-B812-4EF1-A700-C573FDC3BCDD}" type="datetime1">
              <a:rPr lang="zh-CN" altLang="en-US" smtClean="0"/>
            </a:fld>
            <a:endParaRPr lang="zh-CN" altLang="en-US"/>
          </a:p>
        </p:txBody>
      </p:sp>
      <p:sp>
        <p:nvSpPr>
          <p:cNvPr id="7" name="Footer Placeholder 6"/>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2.1</a:t>
            </a:r>
            <a:r>
              <a:rPr lang="zh-CN" altLang="en-US" dirty="0"/>
              <a:t> 条件分支</a:t>
            </a:r>
            <a:r>
              <a:rPr lang="en-US" altLang="zh-CN" sz="3600" dirty="0">
                <a:solidFill>
                  <a:srgbClr val="FFFF00"/>
                </a:solidFill>
              </a:rPr>
              <a:t>:</a:t>
            </a:r>
            <a:r>
              <a:rPr lang="zh-CN" altLang="en-US" sz="3600" dirty="0">
                <a:solidFill>
                  <a:srgbClr val="FFFF00"/>
                </a:solidFill>
              </a:rPr>
              <a:t> </a:t>
            </a:r>
            <a:r>
              <a:rPr lang="en-US" altLang="zh-CN" sz="3600" dirty="0">
                <a:solidFill>
                  <a:srgbClr val="FFFF00"/>
                </a:solidFill>
              </a:rPr>
              <a:t>if</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F1E1FCB-5F44-4AE6-AF55-3E4A7504840F}"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pSp>
        <p:nvGrpSpPr>
          <p:cNvPr id="7" name="Group 4"/>
          <p:cNvGrpSpPr/>
          <p:nvPr/>
        </p:nvGrpSpPr>
        <p:grpSpPr bwMode="auto">
          <a:xfrm>
            <a:off x="541199" y="2359818"/>
            <a:ext cx="2751751" cy="2138363"/>
            <a:chOff x="2290" y="1117"/>
            <a:chExt cx="2756" cy="2086"/>
          </a:xfrm>
        </p:grpSpPr>
        <p:sp>
          <p:nvSpPr>
            <p:cNvPr id="8" name="AutoShape 5"/>
            <p:cNvSpPr>
              <a:spLocks noChangeArrowheads="1"/>
            </p:cNvSpPr>
            <p:nvPr/>
          </p:nvSpPr>
          <p:spPr bwMode="auto">
            <a:xfrm>
              <a:off x="2517" y="1389"/>
              <a:ext cx="1452" cy="499"/>
            </a:xfrm>
            <a:prstGeom prst="flowChartDecision">
              <a:avLst/>
            </a:prstGeom>
            <a:solidFill>
              <a:schemeClr val="bg1"/>
            </a:solidFill>
            <a:ln w="12700">
              <a:solidFill>
                <a:schemeClr val="tx1"/>
              </a:solidFill>
              <a:miter lim="800000"/>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dirty="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p:txBody>
        </p:sp>
        <p:sp>
          <p:nvSpPr>
            <p:cNvPr id="9" name="AutoShape 6"/>
            <p:cNvSpPr>
              <a:spLocks noChangeArrowheads="1"/>
            </p:cNvSpPr>
            <p:nvPr/>
          </p:nvSpPr>
          <p:spPr bwMode="auto">
            <a:xfrm>
              <a:off x="2608" y="2341"/>
              <a:ext cx="1315" cy="384"/>
            </a:xfrm>
            <a:prstGeom prst="flowChartProcess">
              <a:avLst/>
            </a:prstGeom>
            <a:solidFill>
              <a:schemeClr val="bg1"/>
            </a:solidFill>
            <a:ln w="12700">
              <a:solidFill>
                <a:schemeClr val="tx1"/>
              </a:solidFill>
              <a:miter lim="800000"/>
            </a:ln>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dirty="0">
                  <a:latin typeface="微软雅黑" panose="020B0503020204020204" pitchFamily="34" charset="-122"/>
                  <a:ea typeface="微软雅黑" panose="020B0503020204020204" pitchFamily="34" charset="-122"/>
                </a:rPr>
                <a:t>语句</a:t>
              </a:r>
              <a:endParaRPr lang="zh-CN" altLang="en-US" dirty="0">
                <a:latin typeface="微软雅黑" panose="020B0503020204020204" pitchFamily="34" charset="-122"/>
                <a:ea typeface="微软雅黑" panose="020B0503020204020204" pitchFamily="34" charset="-122"/>
              </a:endParaRPr>
            </a:p>
          </p:txBody>
        </p:sp>
        <p:cxnSp>
          <p:nvCxnSpPr>
            <p:cNvPr id="10" name="AutoShape 7"/>
            <p:cNvCxnSpPr>
              <a:cxnSpLocks noChangeShapeType="1"/>
              <a:stCxn id="8" idx="2"/>
            </p:cNvCxnSpPr>
            <p:nvPr/>
          </p:nvCxnSpPr>
          <p:spPr bwMode="auto">
            <a:xfrm>
              <a:off x="3243" y="1888"/>
              <a:ext cx="0" cy="453"/>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11" name="AutoShape 8"/>
            <p:cNvCxnSpPr>
              <a:cxnSpLocks noChangeShapeType="1"/>
              <a:stCxn id="9" idx="2"/>
            </p:cNvCxnSpPr>
            <p:nvPr/>
          </p:nvCxnSpPr>
          <p:spPr bwMode="auto">
            <a:xfrm flipH="1">
              <a:off x="3265" y="2725"/>
              <a:ext cx="1" cy="478"/>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12" name="AutoShape 9"/>
            <p:cNvCxnSpPr>
              <a:cxnSpLocks noChangeShapeType="1"/>
              <a:stCxn id="8" idx="3"/>
            </p:cNvCxnSpPr>
            <p:nvPr/>
          </p:nvCxnSpPr>
          <p:spPr bwMode="auto">
            <a:xfrm>
              <a:off x="3969" y="1639"/>
              <a:ext cx="499" cy="1337"/>
            </a:xfrm>
            <a:prstGeom prst="bentConnector2">
              <a:avLst/>
            </a:prstGeom>
            <a:noFill/>
            <a:ln w="12700">
              <a:solidFill>
                <a:schemeClr val="tx1"/>
              </a:solidFill>
              <a:miter lim="800000"/>
            </a:ln>
            <a:extLst>
              <a:ext uri="{909E8E84-426E-40DD-AFC4-6F175D3DCCD1}">
                <a14:hiddenFill xmlns:a14="http://schemas.microsoft.com/office/drawing/2010/main">
                  <a:noFill/>
                </a14:hiddenFill>
              </a:ext>
            </a:extLst>
          </p:spPr>
        </p:cxnSp>
        <p:cxnSp>
          <p:nvCxnSpPr>
            <p:cNvPr id="13" name="AutoShape 10"/>
            <p:cNvCxnSpPr>
              <a:cxnSpLocks noChangeShapeType="1"/>
            </p:cNvCxnSpPr>
            <p:nvPr/>
          </p:nvCxnSpPr>
          <p:spPr bwMode="auto">
            <a:xfrm flipH="1">
              <a:off x="3243" y="2976"/>
              <a:ext cx="1225" cy="0"/>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cxnSp>
          <p:nvCxnSpPr>
            <p:cNvPr id="14" name="AutoShape 11"/>
            <p:cNvCxnSpPr>
              <a:cxnSpLocks noChangeShapeType="1"/>
              <a:endCxn id="8" idx="0"/>
            </p:cNvCxnSpPr>
            <p:nvPr/>
          </p:nvCxnSpPr>
          <p:spPr bwMode="auto">
            <a:xfrm>
              <a:off x="3243" y="1117"/>
              <a:ext cx="0" cy="272"/>
            </a:xfrm>
            <a:prstGeom prst="straightConnector1">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cxnSp>
        <p:sp>
          <p:nvSpPr>
            <p:cNvPr id="15" name="Rectangle 12"/>
            <p:cNvSpPr>
              <a:spLocks noChangeArrowheads="1"/>
            </p:cNvSpPr>
            <p:nvPr/>
          </p:nvSpPr>
          <p:spPr bwMode="auto">
            <a:xfrm>
              <a:off x="2290" y="1888"/>
              <a:ext cx="681"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真</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非</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sp>
          <p:nvSpPr>
            <p:cNvPr id="16" name="Rectangle 13"/>
            <p:cNvSpPr>
              <a:spLocks noChangeArrowheads="1"/>
            </p:cNvSpPr>
            <p:nvPr/>
          </p:nvSpPr>
          <p:spPr bwMode="auto">
            <a:xfrm>
              <a:off x="4422" y="2128"/>
              <a:ext cx="624"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1600" dirty="0">
                  <a:latin typeface="微软雅黑" panose="020B0503020204020204" pitchFamily="34" charset="-122"/>
                  <a:ea typeface="微软雅黑" panose="020B0503020204020204" pitchFamily="34" charset="-122"/>
                </a:rPr>
                <a:t>假</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微软雅黑" panose="020B0503020204020204" pitchFamily="34" charset="-122"/>
                <a:ea typeface="微软雅黑" panose="020B0503020204020204" pitchFamily="34" charset="-122"/>
              </a:endParaRPr>
            </a:p>
          </p:txBody>
        </p:sp>
      </p:grpSp>
      <p:sp>
        <p:nvSpPr>
          <p:cNvPr id="24" name="Rectangle 4"/>
          <p:cNvSpPr>
            <a:spLocks noChangeArrowheads="1"/>
          </p:cNvSpPr>
          <p:nvPr/>
        </p:nvSpPr>
        <p:spPr bwMode="auto">
          <a:xfrm>
            <a:off x="3524782" y="1347900"/>
            <a:ext cx="5078019" cy="4571983"/>
          </a:xfrm>
          <a:prstGeom prst="rect">
            <a:avLst/>
          </a:prstGeom>
          <a:solidFill>
            <a:schemeClr val="accent6">
              <a:lumMod val="40000"/>
              <a:lumOff val="60000"/>
            </a:schemeClr>
          </a:solidFill>
          <a:ln>
            <a:noFill/>
          </a:ln>
        </p:spPr>
        <p:txBody>
          <a:bodyPr lIns="92075" tIns="46038" rIns="92075" bIns="46038" anchor="ct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dirty="0">
                <a:solidFill>
                  <a:srgbClr val="643820"/>
                </a:solidFill>
                <a:latin typeface="Menlo" panose="020B0609030804020204" pitchFamily="49" charset="0"/>
              </a:rPr>
              <a:t>#include </a:t>
            </a:r>
            <a:r>
              <a:rPr lang="en-US" altLang="zh-CN" dirty="0">
                <a:solidFill>
                  <a:srgbClr val="C41A16"/>
                </a:solidFill>
                <a:latin typeface="Menlo" panose="020B0609030804020204" pitchFamily="49" charset="0"/>
              </a:rPr>
              <a:t>&lt;</a:t>
            </a:r>
            <a:r>
              <a:rPr lang="en-US" altLang="zh-CN" dirty="0" err="1">
                <a:solidFill>
                  <a:srgbClr val="C41A16"/>
                </a:solidFill>
                <a:latin typeface="Menlo" panose="020B0609030804020204" pitchFamily="49" charset="0"/>
              </a:rPr>
              <a:t>stdio.h</a:t>
            </a:r>
            <a:r>
              <a:rPr lang="en-US" altLang="zh-CN" dirty="0">
                <a:solidFill>
                  <a:srgbClr val="C41A16"/>
                </a:solidFill>
                <a:latin typeface="Menlo" panose="020B0609030804020204" pitchFamily="49" charset="0"/>
              </a:rPr>
              <a:t>&gt;</a:t>
            </a:r>
            <a:endParaRPr lang="en-US" altLang="zh-CN" dirty="0">
              <a:solidFill>
                <a:srgbClr val="643820"/>
              </a:solidFill>
              <a:latin typeface="Menlo" panose="020B0609030804020204" pitchFamily="49" charset="0"/>
            </a:endParaRPr>
          </a:p>
          <a:p>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main</a:t>
            </a:r>
            <a:r>
              <a:rPr lang="en-US" altLang="zh-CN" dirty="0">
                <a:solidFill>
                  <a:srgbClr val="000000"/>
                </a:solidFill>
                <a:latin typeface="Menlo" panose="020B0609030804020204" pitchFamily="49" charset="0"/>
              </a:rPr>
              <a:t>(</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argc</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argv</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float</a:t>
            </a:r>
            <a:r>
              <a:rPr lang="en-US" altLang="zh-CN" dirty="0">
                <a:solidFill>
                  <a:srgbClr val="000000"/>
                </a:solidFill>
                <a:latin typeface="Menlo" panose="020B0609030804020204" pitchFamily="49" charset="0"/>
              </a:rPr>
              <a:t> a;</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float</a:t>
            </a:r>
            <a:r>
              <a:rPr lang="en-US" altLang="zh-CN" dirty="0">
                <a:solidFill>
                  <a:srgbClr val="000000"/>
                </a:solidFill>
                <a:latin typeface="Menlo" panose="020B0609030804020204" pitchFamily="49" charset="0"/>
              </a:rPr>
              <a:t> b;</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float</a:t>
            </a:r>
            <a:r>
              <a:rPr lang="en-US" altLang="zh-CN" dirty="0">
                <a:solidFill>
                  <a:srgbClr val="000000"/>
                </a:solidFill>
                <a:latin typeface="Menlo" panose="020B0609030804020204" pitchFamily="49" charset="0"/>
              </a:rPr>
              <a:t> temp;</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2E0D6E"/>
                </a:solidFill>
                <a:latin typeface="Menlo" panose="020B0609030804020204" pitchFamily="49" charset="0"/>
              </a:rPr>
              <a:t>scanf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a:t>
            </a:r>
            <a:r>
              <a:rPr lang="en-US" altLang="zh-CN" dirty="0" err="1">
                <a:solidFill>
                  <a:srgbClr val="C41A16"/>
                </a:solidFill>
                <a:latin typeface="Menlo" panose="020B0609030804020204" pitchFamily="49" charset="0"/>
              </a:rPr>
              <a:t>f%f</a:t>
            </a:r>
            <a:r>
              <a:rPr lang="en-US" altLang="zh-CN" dirty="0">
                <a:solidFill>
                  <a:srgbClr val="C41A16"/>
                </a:solidFill>
                <a:latin typeface="Menlo" panose="020B0609030804020204" pitchFamily="49" charset="0"/>
              </a:rPr>
              <a:t>"</a:t>
            </a:r>
            <a:r>
              <a:rPr lang="en-US" altLang="zh-CN" dirty="0">
                <a:solidFill>
                  <a:srgbClr val="000000"/>
                </a:solidFill>
                <a:latin typeface="Menlo" panose="020B0609030804020204" pitchFamily="49" charset="0"/>
              </a:rPr>
              <a:t>, &amp;a, &amp;b);</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if</a:t>
            </a:r>
            <a:r>
              <a:rPr lang="en-US" altLang="zh-CN" dirty="0">
                <a:solidFill>
                  <a:srgbClr val="000000"/>
                </a:solidFill>
                <a:latin typeface="Menlo" panose="020B0609030804020204" pitchFamily="49" charset="0"/>
              </a:rPr>
              <a:t> (a &gt; b) </a:t>
            </a:r>
            <a:r>
              <a:rPr lang="en-US" altLang="zh-CN" b="1" dirty="0">
                <a:solidFill>
                  <a:srgbClr val="000000"/>
                </a:solidFill>
                <a:latin typeface="Menlo" panose="020B0609030804020204" pitchFamily="49" charset="0"/>
              </a:rPr>
              <a:t>{</a:t>
            </a:r>
            <a:endParaRPr lang="en-US" altLang="zh-CN" b="1"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temp = a;</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    = b;</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b    = temp;</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b="1" dirty="0">
                <a:solidFill>
                  <a:srgbClr val="000000"/>
                </a:solidFill>
                <a:latin typeface="Menlo" panose="020B0609030804020204" pitchFamily="49" charset="0"/>
              </a:rPr>
              <a:t> }</a:t>
            </a:r>
            <a:endParaRPr lang="en-US" altLang="zh-CN" b="1"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2E0D6E"/>
                </a:solidFill>
                <a:latin typeface="Menlo" panose="020B0609030804020204" pitchFamily="49" charset="0"/>
              </a:rPr>
              <a:t>printf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"%5.2f. %5.2f\n"</a:t>
            </a:r>
            <a:r>
              <a:rPr lang="en-US" altLang="zh-CN" dirty="0">
                <a:solidFill>
                  <a:srgbClr val="000000"/>
                </a:solidFill>
                <a:latin typeface="Menlo" panose="020B0609030804020204" pitchFamily="49" charset="0"/>
              </a:rPr>
              <a:t>, a, b);</a:t>
            </a:r>
            <a:endParaRPr lang="en-US" altLang="zh-CN" dirty="0">
              <a:solidFill>
                <a:srgbClr val="C41A16"/>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return</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0</a:t>
            </a:r>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US" altLang="zh-CN" dirty="0">
              <a:solidFill>
                <a:srgbClr val="000000"/>
              </a:solidFill>
              <a:latin typeface="Menlo" panose="020B0609030804020204" pitchFamily="49"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2.1</a:t>
            </a:r>
            <a:r>
              <a:rPr lang="zh-CN" altLang="en-US" dirty="0"/>
              <a:t> 条件分支</a:t>
            </a:r>
            <a:r>
              <a:rPr lang="en-US" altLang="zh-CN" sz="3600" dirty="0">
                <a:solidFill>
                  <a:srgbClr val="FFFF00"/>
                </a:solidFill>
              </a:rPr>
              <a:t>:</a:t>
            </a:r>
            <a:r>
              <a:rPr lang="zh-CN" altLang="en-US" sz="3600" dirty="0">
                <a:solidFill>
                  <a:srgbClr val="FFFF00"/>
                </a:solidFill>
              </a:rPr>
              <a:t> </a:t>
            </a:r>
            <a:r>
              <a:rPr lang="en-US" altLang="zh-CN" sz="3600" dirty="0">
                <a:solidFill>
                  <a:srgbClr val="FFFF00"/>
                </a:solidFill>
              </a:rPr>
              <a:t>if-else</a:t>
            </a:r>
            <a:endParaRPr lang="zh-CN" altLang="en-US" dirty="0"/>
          </a:p>
        </p:txBody>
      </p:sp>
      <p:sp>
        <p:nvSpPr>
          <p:cNvPr id="4" name="Date Placeholder 3"/>
          <p:cNvSpPr>
            <a:spLocks noGrp="1"/>
          </p:cNvSpPr>
          <p:nvPr>
            <p:ph type="dt" sz="half" idx="10"/>
          </p:nvPr>
        </p:nvSpPr>
        <p:spPr/>
        <p:txBody>
          <a:bodyPr/>
          <a:lstStyle/>
          <a:p>
            <a:fld id="{597CC7D8-3CF4-4ACF-A757-F03540A5875D}"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grpSp>
        <p:nvGrpSpPr>
          <p:cNvPr id="35" name="Group 34"/>
          <p:cNvGrpSpPr/>
          <p:nvPr/>
        </p:nvGrpSpPr>
        <p:grpSpPr>
          <a:xfrm>
            <a:off x="409103" y="2773308"/>
            <a:ext cx="3234942" cy="2076388"/>
            <a:chOff x="5479302" y="1923781"/>
            <a:chExt cx="3234942" cy="2076388"/>
          </a:xfrm>
        </p:grpSpPr>
        <p:grpSp>
          <p:nvGrpSpPr>
            <p:cNvPr id="19" name="Group 14"/>
            <p:cNvGrpSpPr/>
            <p:nvPr/>
          </p:nvGrpSpPr>
          <p:grpSpPr bwMode="auto">
            <a:xfrm>
              <a:off x="5806004" y="1923781"/>
              <a:ext cx="2662238" cy="2076388"/>
              <a:chOff x="3393" y="864"/>
              <a:chExt cx="2064" cy="1632"/>
            </a:xfrm>
          </p:grpSpPr>
          <p:sp>
            <p:nvSpPr>
              <p:cNvPr id="20" name="AutoShape 16"/>
              <p:cNvSpPr>
                <a:spLocks noChangeArrowheads="1"/>
              </p:cNvSpPr>
              <p:nvPr/>
            </p:nvSpPr>
            <p:spPr bwMode="auto">
              <a:xfrm>
                <a:off x="3980" y="1128"/>
                <a:ext cx="864" cy="432"/>
              </a:xfrm>
              <a:prstGeom prst="flowChartDecision">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表达式</a:t>
                </a:r>
                <a:endParaRPr lang="zh-CN" altLang="en-US" dirty="0">
                  <a:latin typeface="微软雅黑" panose="020B0503020204020204" pitchFamily="34" charset="-122"/>
                  <a:ea typeface="微软雅黑" panose="020B0503020204020204" pitchFamily="34" charset="-122"/>
                </a:endParaRPr>
              </a:p>
            </p:txBody>
          </p:sp>
          <p:sp>
            <p:nvSpPr>
              <p:cNvPr id="21" name="AutoShape 17"/>
              <p:cNvSpPr>
                <a:spLocks noChangeArrowheads="1"/>
              </p:cNvSpPr>
              <p:nvPr/>
            </p:nvSpPr>
            <p:spPr bwMode="auto">
              <a:xfrm>
                <a:off x="3393" y="1632"/>
                <a:ext cx="721" cy="288"/>
              </a:xfrm>
              <a:prstGeom prst="flowChartProcess">
                <a:avLst/>
              </a:prstGeom>
              <a:solidFill>
                <a:schemeClr val="bg1"/>
              </a:solidFill>
              <a:ln w="12700">
                <a:solidFill>
                  <a:schemeClr val="tx1"/>
                </a:solidFill>
                <a:miter lim="800000"/>
              </a:ln>
            </p:spPr>
            <p:txBody>
              <a:bodyPr wrap="none" anchor="ctr"/>
              <a:lstStyle/>
              <a:p>
                <a:pPr algn="ct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语句</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2" name="AutoShape 18"/>
              <p:cNvSpPr>
                <a:spLocks noChangeArrowheads="1"/>
              </p:cNvSpPr>
              <p:nvPr/>
            </p:nvSpPr>
            <p:spPr bwMode="auto">
              <a:xfrm>
                <a:off x="4736" y="1632"/>
                <a:ext cx="721" cy="288"/>
              </a:xfrm>
              <a:prstGeom prst="flowChartProcess">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语句</a:t>
                </a: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23" name="Line 19"/>
              <p:cNvSpPr>
                <a:spLocks noChangeShapeType="1"/>
              </p:cNvSpPr>
              <p:nvPr/>
            </p:nvSpPr>
            <p:spPr bwMode="auto">
              <a:xfrm>
                <a:off x="3729" y="1344"/>
                <a:ext cx="0" cy="288"/>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Line 20"/>
              <p:cNvSpPr>
                <a:spLocks noChangeShapeType="1"/>
              </p:cNvSpPr>
              <p:nvPr/>
            </p:nvSpPr>
            <p:spPr bwMode="auto">
              <a:xfrm>
                <a:off x="5121" y="1344"/>
                <a:ext cx="0" cy="288"/>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25" name="Line 21"/>
              <p:cNvSpPr>
                <a:spLocks noChangeShapeType="1"/>
              </p:cNvSpPr>
              <p:nvPr/>
            </p:nvSpPr>
            <p:spPr bwMode="auto">
              <a:xfrm>
                <a:off x="3729" y="1344"/>
                <a:ext cx="288" cy="0"/>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Line 22"/>
              <p:cNvSpPr>
                <a:spLocks noChangeShapeType="1"/>
              </p:cNvSpPr>
              <p:nvPr/>
            </p:nvSpPr>
            <p:spPr bwMode="auto">
              <a:xfrm>
                <a:off x="4833" y="1344"/>
                <a:ext cx="288" cy="0"/>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Line 23"/>
              <p:cNvSpPr>
                <a:spLocks noChangeShapeType="1"/>
              </p:cNvSpPr>
              <p:nvPr/>
            </p:nvSpPr>
            <p:spPr bwMode="auto">
              <a:xfrm>
                <a:off x="3729" y="1920"/>
                <a:ext cx="0" cy="288"/>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28" name="Line 24"/>
              <p:cNvSpPr>
                <a:spLocks noChangeShapeType="1"/>
              </p:cNvSpPr>
              <p:nvPr/>
            </p:nvSpPr>
            <p:spPr bwMode="auto">
              <a:xfrm>
                <a:off x="5121" y="1920"/>
                <a:ext cx="0" cy="288"/>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Line 25"/>
              <p:cNvSpPr>
                <a:spLocks noChangeShapeType="1"/>
              </p:cNvSpPr>
              <p:nvPr/>
            </p:nvSpPr>
            <p:spPr bwMode="auto">
              <a:xfrm>
                <a:off x="3729" y="2208"/>
                <a:ext cx="1392" cy="0"/>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30" name="Line 26"/>
              <p:cNvSpPr>
                <a:spLocks noChangeShapeType="1"/>
              </p:cNvSpPr>
              <p:nvPr/>
            </p:nvSpPr>
            <p:spPr bwMode="auto">
              <a:xfrm>
                <a:off x="4401" y="2208"/>
                <a:ext cx="0" cy="288"/>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31" name="Line 27"/>
              <p:cNvSpPr>
                <a:spLocks noChangeShapeType="1"/>
              </p:cNvSpPr>
              <p:nvPr/>
            </p:nvSpPr>
            <p:spPr bwMode="auto">
              <a:xfrm>
                <a:off x="4401" y="864"/>
                <a:ext cx="0" cy="288"/>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grpSp>
        <p:sp>
          <p:nvSpPr>
            <p:cNvPr id="32" name="Rectangle 31"/>
            <p:cNvSpPr/>
            <p:nvPr/>
          </p:nvSpPr>
          <p:spPr>
            <a:xfrm>
              <a:off x="5479302" y="2256025"/>
              <a:ext cx="85311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真</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非</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Arial" panose="020B0604020202020204" pitchFamily="34" charset="0"/>
              </a:endParaRPr>
            </a:p>
          </p:txBody>
        </p:sp>
        <p:sp>
          <p:nvSpPr>
            <p:cNvPr id="33" name="Rectangle 32"/>
            <p:cNvSpPr/>
            <p:nvPr/>
          </p:nvSpPr>
          <p:spPr>
            <a:xfrm>
              <a:off x="8066310" y="2257708"/>
              <a:ext cx="647934" cy="338554"/>
            </a:xfrm>
            <a:prstGeom prst="rect">
              <a:avLst/>
            </a:prstGeom>
            <a:solidFill>
              <a:schemeClr val="bg1"/>
            </a:solidFill>
          </p:spPr>
          <p:txBody>
            <a:bodyPr wrap="none">
              <a:spAutoFit/>
            </a:bodyPr>
            <a:lstStyle/>
            <a:p>
              <a:r>
                <a:rPr lang="zh-CN" altLang="en-US" sz="1600" dirty="0">
                  <a:latin typeface="微软雅黑" panose="020B0503020204020204" pitchFamily="34" charset="-122"/>
                  <a:ea typeface="微软雅黑" panose="020B0503020204020204" pitchFamily="34" charset="-122"/>
                </a:rPr>
                <a:t>假</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Arial" panose="020B0604020202020204" pitchFamily="34" charset="0"/>
              </a:endParaRPr>
            </a:p>
          </p:txBody>
        </p:sp>
      </p:grpSp>
      <p:sp>
        <p:nvSpPr>
          <p:cNvPr id="38" name="Rectangle 37"/>
          <p:cNvSpPr/>
          <p:nvPr/>
        </p:nvSpPr>
        <p:spPr>
          <a:xfrm>
            <a:off x="3981084" y="1913241"/>
            <a:ext cx="5095445" cy="3323987"/>
          </a:xfrm>
          <a:prstGeom prst="rect">
            <a:avLst/>
          </a:prstGeom>
        </p:spPr>
        <p:txBody>
          <a:bodyPr wrap="square">
            <a:spAutoFit/>
          </a:bodyPr>
          <a:lstStyle/>
          <a:p>
            <a:r>
              <a:rPr lang="en-US" altLang="zh-CN" sz="1400" dirty="0">
                <a:solidFill>
                  <a:srgbClr val="643820"/>
                </a:solidFill>
                <a:latin typeface="Menlo" panose="020B0609030804020204" pitchFamily="49" charset="0"/>
              </a:rPr>
              <a:t>#include </a:t>
            </a:r>
            <a:r>
              <a:rPr lang="en-US" altLang="zh-CN" sz="1400" dirty="0">
                <a:solidFill>
                  <a:srgbClr val="C41A16"/>
                </a:solidFill>
                <a:latin typeface="Menlo" panose="020B0609030804020204" pitchFamily="49" charset="0"/>
              </a:rPr>
              <a:t>&lt;</a:t>
            </a:r>
            <a:r>
              <a:rPr lang="en-US" altLang="zh-CN" sz="1400" dirty="0" err="1">
                <a:solidFill>
                  <a:srgbClr val="C41A16"/>
                </a:solidFill>
                <a:latin typeface="Menlo" panose="020B0609030804020204" pitchFamily="49" charset="0"/>
              </a:rPr>
              <a:t>stdio.h</a:t>
            </a:r>
            <a:r>
              <a:rPr lang="en-US" altLang="zh-CN" sz="1400" dirty="0">
                <a:solidFill>
                  <a:srgbClr val="C41A16"/>
                </a:solidFill>
                <a:latin typeface="Menlo" panose="020B0609030804020204" pitchFamily="49" charset="0"/>
              </a:rPr>
              <a:t>&gt;</a:t>
            </a:r>
            <a:endParaRPr lang="en-US" altLang="zh-CN" sz="1400" dirty="0">
              <a:solidFill>
                <a:srgbClr val="643820"/>
              </a:solidFill>
              <a:latin typeface="Menlo" panose="020B0609030804020204" pitchFamily="49" charset="0"/>
            </a:endParaRPr>
          </a:p>
          <a:p>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a:t>
            </a:r>
            <a:r>
              <a:rPr lang="en-US" altLang="zh-CN" sz="1400" dirty="0">
                <a:solidFill>
                  <a:srgbClr val="0F68A0"/>
                </a:solidFill>
                <a:latin typeface="Menlo" panose="020B0609030804020204" pitchFamily="49" charset="0"/>
              </a:rPr>
              <a:t>main</a:t>
            </a:r>
            <a:r>
              <a:rPr lang="en-US" altLang="zh-CN" sz="1400" dirty="0">
                <a:solidFill>
                  <a:srgbClr val="000000"/>
                </a:solidFill>
                <a:latin typeface="Menlo" panose="020B0609030804020204" pitchFamily="49" charset="0"/>
              </a:rPr>
              <a:t>(</a:t>
            </a:r>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argc</a:t>
            </a: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char</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argv</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const</a:t>
            </a:r>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PASS = </a:t>
            </a:r>
            <a:r>
              <a:rPr lang="en-US" altLang="zh-CN" sz="1400" dirty="0">
                <a:solidFill>
                  <a:srgbClr val="1C00CF"/>
                </a:solidFill>
                <a:latin typeface="Menlo" panose="020B0609030804020204" pitchFamily="49" charset="0"/>
              </a:rPr>
              <a:t>60</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score;</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请输入成绩</a:t>
            </a:r>
            <a:r>
              <a:rPr lang="en-US" altLang="zh-CN" sz="1400" dirty="0">
                <a:solidFill>
                  <a:srgbClr val="C41A16"/>
                </a:solidFill>
                <a:latin typeface="Menlo" panose="020B0609030804020204" pitchFamily="49" charset="0"/>
              </a:rPr>
              <a:t>: "</a:t>
            </a:r>
            <a:r>
              <a:rPr lang="en-US" altLang="zh-CN" sz="1400" dirty="0">
                <a:solidFill>
                  <a:srgbClr val="000000"/>
                </a:solidFill>
                <a:latin typeface="Menlo" panose="020B0609030804020204" pitchFamily="49" charset="0"/>
              </a:rPr>
              <a:t>);</a:t>
            </a:r>
            <a:endParaRPr lang="zh-CN" altLang="en-US" sz="1400" dirty="0">
              <a:solidFill>
                <a:srgbClr val="C41A16"/>
              </a:solidFill>
              <a:latin typeface="Menlo" panose="020B0609030804020204" pitchFamily="49" charset="0"/>
            </a:endParaRPr>
          </a:p>
          <a:p>
            <a:r>
              <a:rPr lang="zh-CN" altLang="en-US"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scanf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"%d"</a:t>
            </a:r>
            <a:r>
              <a:rPr lang="en-US" altLang="zh-CN" sz="1400" dirty="0">
                <a:solidFill>
                  <a:srgbClr val="000000"/>
                </a:solidFill>
                <a:latin typeface="Menlo" panose="020B0609030804020204" pitchFamily="49" charset="0"/>
              </a:rPr>
              <a:t>, &amp;score);</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if</a:t>
            </a:r>
            <a:r>
              <a:rPr lang="en-US" altLang="zh-CN" sz="1400" dirty="0">
                <a:solidFill>
                  <a:srgbClr val="000000"/>
                </a:solidFill>
                <a:latin typeface="Menlo" panose="020B0609030804020204" pitchFamily="49" charset="0"/>
              </a:rPr>
              <a:t> ( score &lt; PASS )</a:t>
            </a:r>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"Fail, see you next year."</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else</a:t>
            </a:r>
            <a:r>
              <a:rPr lang="zh-CN" altLang="en-US" sz="1400" dirty="0">
                <a:solidFill>
                  <a:srgbClr val="AA0D91"/>
                </a:solidFill>
                <a:latin typeface="Menlo" panose="020B0609030804020204" pitchFamily="49" charset="0"/>
              </a:rPr>
              <a:t> </a:t>
            </a:r>
            <a:r>
              <a:rPr lang="en-US" altLang="zh-CN" sz="1400" dirty="0">
                <a:latin typeface="Menlo" panose="020B0609030804020204" pitchFamily="49" charset="0"/>
              </a:rPr>
              <a:t>{</a:t>
            </a:r>
            <a:endParaRPr lang="en-US" altLang="zh-CN" sz="1400" dirty="0">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"Pass, congratulations!"</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return</a:t>
            </a:r>
            <a:r>
              <a:rPr lang="en-US" altLang="zh-CN" sz="1400" dirty="0">
                <a:solidFill>
                  <a:srgbClr val="000000"/>
                </a:solidFill>
                <a:latin typeface="Menlo" panose="020B0609030804020204" pitchFamily="49" charset="0"/>
              </a:rPr>
              <a:t> </a:t>
            </a:r>
            <a:r>
              <a:rPr lang="en-US" altLang="zh-CN" sz="1400" dirty="0">
                <a:solidFill>
                  <a:srgbClr val="1C00CF"/>
                </a:solidFill>
                <a:latin typeface="Menlo" panose="020B0609030804020204" pitchFamily="49" charset="0"/>
              </a:rPr>
              <a:t>0</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normAutofit/>
          </a:bodyPr>
          <a:lstStyle/>
          <a:p>
            <a:pPr marL="0" indent="0">
              <a:lnSpc>
                <a:spcPct val="90000"/>
              </a:lnSpc>
              <a:buNone/>
              <a:defRPr/>
            </a:pPr>
            <a:endParaRPr lang="en-US" altLang="zh-CN" sz="2600" dirty="0"/>
          </a:p>
          <a:p>
            <a:pPr>
              <a:lnSpc>
                <a:spcPct val="90000"/>
              </a:lnSpc>
              <a:defRPr/>
            </a:pPr>
            <a:endParaRPr lang="en-US" altLang="zh-CN" sz="2600" dirty="0"/>
          </a:p>
          <a:p>
            <a:pPr eaLnBrk="1" hangingPunct="1">
              <a:lnSpc>
                <a:spcPct val="90000"/>
              </a:lnSpc>
              <a:defRPr/>
            </a:pPr>
            <a:endParaRPr lang="en-US" altLang="zh-CN" sz="2600" dirty="0"/>
          </a:p>
        </p:txBody>
      </p:sp>
      <p:sp>
        <p:nvSpPr>
          <p:cNvPr id="12291" name="Rectangle 2"/>
          <p:cNvSpPr>
            <a:spLocks noGrp="1" noChangeArrowheads="1"/>
          </p:cNvSpPr>
          <p:nvPr>
            <p:ph type="title"/>
          </p:nvPr>
        </p:nvSpPr>
        <p:spPr/>
        <p:txBody>
          <a:bodyPr>
            <a:normAutofit/>
          </a:bodyPr>
          <a:lstStyle/>
          <a:p>
            <a:r>
              <a:rPr lang="en-US" altLang="zh-CN" dirty="0"/>
              <a:t>2.1</a:t>
            </a:r>
            <a:r>
              <a:rPr lang="zh-CN" altLang="en-US" dirty="0"/>
              <a:t> 条件分支</a:t>
            </a:r>
            <a:r>
              <a:rPr lang="en-US" altLang="zh-CN" sz="3600" dirty="0">
                <a:solidFill>
                  <a:srgbClr val="FFFF00"/>
                </a:solidFill>
              </a:rPr>
              <a:t>:</a:t>
            </a:r>
            <a:r>
              <a:rPr lang="zh-CN" altLang="en-US" sz="3600" dirty="0">
                <a:solidFill>
                  <a:srgbClr val="FFFF00"/>
                </a:solidFill>
              </a:rPr>
              <a:t> 嵌套</a:t>
            </a:r>
            <a:endParaRPr lang="zh-CN" altLang="en-US" dirty="0"/>
          </a:p>
        </p:txBody>
      </p:sp>
      <p:grpSp>
        <p:nvGrpSpPr>
          <p:cNvPr id="38" name="Group 37"/>
          <p:cNvGrpSpPr/>
          <p:nvPr/>
        </p:nvGrpSpPr>
        <p:grpSpPr>
          <a:xfrm>
            <a:off x="159162" y="2111492"/>
            <a:ext cx="3981924" cy="3277585"/>
            <a:chOff x="4979794" y="1325052"/>
            <a:chExt cx="3981924" cy="2708748"/>
          </a:xfrm>
        </p:grpSpPr>
        <p:sp>
          <p:nvSpPr>
            <p:cNvPr id="39" name="AutoShape 16"/>
            <p:cNvSpPr>
              <a:spLocks noChangeArrowheads="1"/>
            </p:cNvSpPr>
            <p:nvPr/>
          </p:nvSpPr>
          <p:spPr bwMode="auto">
            <a:xfrm>
              <a:off x="5201812" y="1577408"/>
              <a:ext cx="1114428" cy="412947"/>
            </a:xfrm>
            <a:prstGeom prst="flowChartDecision">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0" name="AutoShape 17"/>
            <p:cNvSpPr>
              <a:spLocks noChangeArrowheads="1"/>
            </p:cNvSpPr>
            <p:nvPr/>
          </p:nvSpPr>
          <p:spPr bwMode="auto">
            <a:xfrm>
              <a:off x="5410767" y="3288202"/>
              <a:ext cx="697808" cy="275298"/>
            </a:xfrm>
            <a:prstGeom prst="flowChartProcess">
              <a:avLst/>
            </a:prstGeom>
            <a:solidFill>
              <a:schemeClr val="bg1"/>
            </a:solidFill>
            <a:ln w="12700">
              <a:solidFill>
                <a:schemeClr val="tx1"/>
              </a:solidFill>
              <a:miter lim="800000"/>
            </a:ln>
          </p:spPr>
          <p:txBody>
            <a:bodyPr wrap="none" anchor="ctr"/>
            <a:lstStyle/>
            <a:p>
              <a:pPr algn="ct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语句</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1" name="AutoShape 18"/>
            <p:cNvSpPr>
              <a:spLocks noChangeArrowheads="1"/>
            </p:cNvSpPr>
            <p:nvPr/>
          </p:nvSpPr>
          <p:spPr bwMode="auto">
            <a:xfrm>
              <a:off x="6302052" y="3288202"/>
              <a:ext cx="697808" cy="275298"/>
            </a:xfrm>
            <a:prstGeom prst="flowChartProcess">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语句</a:t>
              </a:r>
              <a:r>
                <a:rPr lang="en-US" altLang="zh-CN" dirty="0">
                  <a:latin typeface="微软雅黑" panose="020B0503020204020204" pitchFamily="34" charset="-122"/>
                  <a:ea typeface="微软雅黑" panose="020B0503020204020204" pitchFamily="34" charset="-122"/>
                </a:rPr>
                <a:t>2</a:t>
              </a:r>
              <a:endParaRPr lang="en-US" altLang="zh-CN" dirty="0">
                <a:latin typeface="微软雅黑" panose="020B0503020204020204" pitchFamily="34" charset="-122"/>
                <a:ea typeface="微软雅黑" panose="020B0503020204020204" pitchFamily="34" charset="-122"/>
              </a:endParaRPr>
            </a:p>
          </p:txBody>
        </p:sp>
        <p:sp>
          <p:nvSpPr>
            <p:cNvPr id="42" name="Line 20"/>
            <p:cNvSpPr>
              <a:spLocks noChangeShapeType="1"/>
            </p:cNvSpPr>
            <p:nvPr/>
          </p:nvSpPr>
          <p:spPr bwMode="auto">
            <a:xfrm>
              <a:off x="6650311" y="1783882"/>
              <a:ext cx="0" cy="275298"/>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6318820" y="1783882"/>
              <a:ext cx="337940" cy="0"/>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44" name="Line 26"/>
            <p:cNvSpPr>
              <a:spLocks noChangeShapeType="1"/>
            </p:cNvSpPr>
            <p:nvPr/>
          </p:nvSpPr>
          <p:spPr bwMode="auto">
            <a:xfrm>
              <a:off x="5762896" y="2007561"/>
              <a:ext cx="5159" cy="1306708"/>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45" name="Line 27"/>
            <p:cNvSpPr>
              <a:spLocks noChangeShapeType="1"/>
            </p:cNvSpPr>
            <p:nvPr/>
          </p:nvSpPr>
          <p:spPr bwMode="auto">
            <a:xfrm>
              <a:off x="5744838" y="1325052"/>
              <a:ext cx="0" cy="275298"/>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46" name="AutoShape 18"/>
            <p:cNvSpPr>
              <a:spLocks noChangeArrowheads="1"/>
            </p:cNvSpPr>
            <p:nvPr/>
          </p:nvSpPr>
          <p:spPr bwMode="auto">
            <a:xfrm>
              <a:off x="7186888" y="3288202"/>
              <a:ext cx="697808" cy="275298"/>
            </a:xfrm>
            <a:prstGeom prst="flowChartProcess">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语句</a:t>
              </a:r>
              <a:r>
                <a:rPr lang="en-US" altLang="zh-CN" dirty="0">
                  <a:latin typeface="微软雅黑" panose="020B0503020204020204" pitchFamily="34" charset="-122"/>
                  <a:ea typeface="微软雅黑" panose="020B0503020204020204" pitchFamily="34" charset="-122"/>
                </a:rPr>
                <a:t>3</a:t>
              </a:r>
              <a:endParaRPr lang="en-US" altLang="zh-CN" dirty="0">
                <a:latin typeface="微软雅黑" panose="020B0503020204020204" pitchFamily="34" charset="-122"/>
                <a:ea typeface="微软雅黑" panose="020B0503020204020204" pitchFamily="34" charset="-122"/>
              </a:endParaRPr>
            </a:p>
          </p:txBody>
        </p:sp>
        <p:sp>
          <p:nvSpPr>
            <p:cNvPr id="47" name="AutoShape 18"/>
            <p:cNvSpPr>
              <a:spLocks noChangeArrowheads="1"/>
            </p:cNvSpPr>
            <p:nvPr/>
          </p:nvSpPr>
          <p:spPr bwMode="auto">
            <a:xfrm>
              <a:off x="8263910" y="3288202"/>
              <a:ext cx="697808" cy="275298"/>
            </a:xfrm>
            <a:prstGeom prst="flowChartProcess">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语句</a:t>
              </a:r>
              <a:r>
                <a:rPr lang="en-US" altLang="zh-CN" dirty="0">
                  <a:latin typeface="微软雅黑" panose="020B0503020204020204" pitchFamily="34" charset="-122"/>
                  <a:ea typeface="微软雅黑" panose="020B0503020204020204" pitchFamily="34" charset="-122"/>
                </a:rPr>
                <a:t>n</a:t>
              </a:r>
              <a:endParaRPr lang="en-US" altLang="zh-CN" dirty="0">
                <a:latin typeface="微软雅黑" panose="020B0503020204020204" pitchFamily="34" charset="-122"/>
                <a:ea typeface="微软雅黑" panose="020B0503020204020204" pitchFamily="34" charset="-122"/>
              </a:endParaRPr>
            </a:p>
          </p:txBody>
        </p:sp>
        <p:sp>
          <p:nvSpPr>
            <p:cNvPr id="48" name="AutoShape 16"/>
            <p:cNvSpPr>
              <a:spLocks noChangeArrowheads="1"/>
            </p:cNvSpPr>
            <p:nvPr/>
          </p:nvSpPr>
          <p:spPr bwMode="auto">
            <a:xfrm>
              <a:off x="6089227" y="1964546"/>
              <a:ext cx="1114428" cy="412947"/>
            </a:xfrm>
            <a:prstGeom prst="flowChartDecision">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49" name="Line 20"/>
            <p:cNvSpPr>
              <a:spLocks noChangeShapeType="1"/>
            </p:cNvSpPr>
            <p:nvPr/>
          </p:nvSpPr>
          <p:spPr bwMode="auto">
            <a:xfrm flipH="1">
              <a:off x="8618619" y="2572495"/>
              <a:ext cx="0" cy="718833"/>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0" name="Line 22"/>
            <p:cNvSpPr>
              <a:spLocks noChangeShapeType="1"/>
            </p:cNvSpPr>
            <p:nvPr/>
          </p:nvSpPr>
          <p:spPr bwMode="auto">
            <a:xfrm>
              <a:off x="8084622" y="2558156"/>
              <a:ext cx="544316" cy="0"/>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7542886" y="2170063"/>
              <a:ext cx="0" cy="275298"/>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2" name="Line 22"/>
            <p:cNvSpPr>
              <a:spLocks noChangeShapeType="1"/>
            </p:cNvSpPr>
            <p:nvPr/>
          </p:nvSpPr>
          <p:spPr bwMode="auto">
            <a:xfrm>
              <a:off x="7211395" y="2170063"/>
              <a:ext cx="337940" cy="0"/>
            </a:xfrm>
            <a:prstGeom prst="line">
              <a:avLst/>
            </a:prstGeom>
            <a:solidFill>
              <a:schemeClr val="bg1"/>
            </a:solidFill>
            <a:ln w="12700">
              <a:solidFill>
                <a:schemeClr val="tx1"/>
              </a:solidFill>
              <a:miter lim="800000"/>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3" name="AutoShape 16"/>
            <p:cNvSpPr>
              <a:spLocks noChangeArrowheads="1"/>
            </p:cNvSpPr>
            <p:nvPr/>
          </p:nvSpPr>
          <p:spPr bwMode="auto">
            <a:xfrm>
              <a:off x="6977932" y="2351683"/>
              <a:ext cx="1114428" cy="412947"/>
            </a:xfrm>
            <a:prstGeom prst="flowChartDecision">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54" name="Line 26"/>
            <p:cNvSpPr>
              <a:spLocks noChangeShapeType="1"/>
            </p:cNvSpPr>
            <p:nvPr/>
          </p:nvSpPr>
          <p:spPr bwMode="auto">
            <a:xfrm>
              <a:off x="6647731" y="2397566"/>
              <a:ext cx="5159" cy="884203"/>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a:off x="7532567" y="2774189"/>
              <a:ext cx="0" cy="491330"/>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8618619" y="3574970"/>
              <a:ext cx="0" cy="229415"/>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7" name="Line 20"/>
            <p:cNvSpPr>
              <a:spLocks noChangeShapeType="1"/>
            </p:cNvSpPr>
            <p:nvPr/>
          </p:nvSpPr>
          <p:spPr bwMode="auto">
            <a:xfrm>
              <a:off x="7532567" y="3574970"/>
              <a:ext cx="0" cy="229415"/>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8" name="Line 20"/>
            <p:cNvSpPr>
              <a:spLocks noChangeShapeType="1"/>
            </p:cNvSpPr>
            <p:nvPr/>
          </p:nvSpPr>
          <p:spPr bwMode="auto">
            <a:xfrm>
              <a:off x="6647731" y="3574970"/>
              <a:ext cx="0" cy="229415"/>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59" name="Line 20"/>
            <p:cNvSpPr>
              <a:spLocks noChangeShapeType="1"/>
            </p:cNvSpPr>
            <p:nvPr/>
          </p:nvSpPr>
          <p:spPr bwMode="auto">
            <a:xfrm>
              <a:off x="5768055" y="3574970"/>
              <a:ext cx="0" cy="229415"/>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sp>
          <p:nvSpPr>
            <p:cNvPr id="60" name="Line 20"/>
            <p:cNvSpPr>
              <a:spLocks noChangeShapeType="1"/>
            </p:cNvSpPr>
            <p:nvPr/>
          </p:nvSpPr>
          <p:spPr bwMode="auto">
            <a:xfrm>
              <a:off x="7095308" y="3804385"/>
              <a:ext cx="0" cy="229415"/>
            </a:xfrm>
            <a:prstGeom prst="line">
              <a:avLst/>
            </a:prstGeom>
            <a:solidFill>
              <a:schemeClr val="bg1"/>
            </a:solidFill>
            <a:ln w="12700">
              <a:solidFill>
                <a:schemeClr val="tx1"/>
              </a:solidFill>
              <a:miter lim="800000"/>
              <a:headEnd type="none" w="med" len="med"/>
              <a:tailEnd type="triangle" w="med" len="med"/>
            </a:ln>
          </p:spPr>
          <p:txBody>
            <a:bodyPr wrap="none"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61" name="Straight Connector 60"/>
            <p:cNvCxnSpPr>
              <a:stCxn id="59" idx="1"/>
            </p:cNvCxnSpPr>
            <p:nvPr/>
          </p:nvCxnSpPr>
          <p:spPr>
            <a:xfrm>
              <a:off x="5768056" y="3804689"/>
              <a:ext cx="2850563" cy="0"/>
            </a:xfrm>
            <a:prstGeom prst="line">
              <a:avLst/>
            </a:prstGeom>
            <a:solidFill>
              <a:schemeClr val="bg1"/>
            </a:solidFill>
            <a:ln w="12700">
              <a:solidFill>
                <a:schemeClr val="tx1"/>
              </a:solidFill>
              <a:miter lim="800000"/>
            </a:ln>
          </p:spPr>
        </p:cxnSp>
        <p:sp>
          <p:nvSpPr>
            <p:cNvPr id="62" name="Rectangle 61"/>
            <p:cNvSpPr/>
            <p:nvPr/>
          </p:nvSpPr>
          <p:spPr>
            <a:xfrm>
              <a:off x="4979794" y="2202817"/>
              <a:ext cx="853119" cy="279796"/>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真</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非</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Arial" panose="020B0604020202020204" pitchFamily="34" charset="0"/>
              </a:endParaRPr>
            </a:p>
          </p:txBody>
        </p:sp>
        <p:sp>
          <p:nvSpPr>
            <p:cNvPr id="63" name="Rectangle 62"/>
            <p:cNvSpPr/>
            <p:nvPr/>
          </p:nvSpPr>
          <p:spPr>
            <a:xfrm>
              <a:off x="5889648" y="2637516"/>
              <a:ext cx="853119" cy="279796"/>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真</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非</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Arial" panose="020B0604020202020204" pitchFamily="34" charset="0"/>
              </a:endParaRPr>
            </a:p>
          </p:txBody>
        </p:sp>
        <p:sp>
          <p:nvSpPr>
            <p:cNvPr id="64" name="Rectangle 63"/>
            <p:cNvSpPr/>
            <p:nvPr/>
          </p:nvSpPr>
          <p:spPr>
            <a:xfrm>
              <a:off x="6741790" y="2878706"/>
              <a:ext cx="853119" cy="279796"/>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真</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非</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Arial" panose="020B0604020202020204" pitchFamily="34" charset="0"/>
              </a:endParaRPr>
            </a:p>
          </p:txBody>
        </p:sp>
        <p:sp>
          <p:nvSpPr>
            <p:cNvPr id="65" name="Rectangle 64"/>
            <p:cNvSpPr/>
            <p:nvPr/>
          </p:nvSpPr>
          <p:spPr>
            <a:xfrm>
              <a:off x="6203945" y="1465744"/>
              <a:ext cx="647934" cy="279796"/>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假</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Arial" panose="020B0604020202020204" pitchFamily="34" charset="0"/>
              </a:endParaRPr>
            </a:p>
          </p:txBody>
        </p:sp>
        <p:sp>
          <p:nvSpPr>
            <p:cNvPr id="66" name="Rectangle 65"/>
            <p:cNvSpPr/>
            <p:nvPr/>
          </p:nvSpPr>
          <p:spPr>
            <a:xfrm>
              <a:off x="7172807" y="1821211"/>
              <a:ext cx="647934" cy="279796"/>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假</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Arial" panose="020B0604020202020204" pitchFamily="34" charset="0"/>
              </a:endParaRPr>
            </a:p>
          </p:txBody>
        </p:sp>
        <p:sp>
          <p:nvSpPr>
            <p:cNvPr id="67" name="Rectangle 66"/>
            <p:cNvSpPr/>
            <p:nvPr/>
          </p:nvSpPr>
          <p:spPr>
            <a:xfrm>
              <a:off x="8208834" y="2225820"/>
              <a:ext cx="647934" cy="279796"/>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假</a:t>
              </a:r>
              <a:r>
                <a:rPr lang="en-US" altLang="zh-CN" sz="1600" dirty="0">
                  <a:latin typeface="微软雅黑" panose="020B0503020204020204" pitchFamily="34" charset="-122"/>
                  <a:ea typeface="微软雅黑" panose="020B0503020204020204" pitchFamily="34" charset="-122"/>
                </a:rPr>
                <a:t>(0)</a:t>
              </a:r>
              <a:endParaRPr lang="zh-CN" altLang="en-US" sz="1600" dirty="0">
                <a:latin typeface="Arial" panose="020B0604020202020204" pitchFamily="34" charset="0"/>
              </a:endParaRPr>
            </a:p>
          </p:txBody>
        </p:sp>
      </p:grpSp>
      <p:sp>
        <p:nvSpPr>
          <p:cNvPr id="2" name="Rectangle 1"/>
          <p:cNvSpPr/>
          <p:nvPr/>
        </p:nvSpPr>
        <p:spPr>
          <a:xfrm>
            <a:off x="4281058" y="865639"/>
            <a:ext cx="4752000" cy="5509200"/>
          </a:xfrm>
          <a:prstGeom prst="rect">
            <a:avLst/>
          </a:prstGeom>
          <a:solidFill>
            <a:schemeClr val="accent6">
              <a:lumMod val="40000"/>
              <a:lumOff val="60000"/>
            </a:schemeClr>
          </a:solidFill>
        </p:spPr>
        <p:txBody>
          <a:bodyPr wrap="square">
            <a:spAutoFit/>
          </a:bodyPr>
          <a:lstStyle/>
          <a:p>
            <a:pPr marL="0" lvl="1"/>
            <a:r>
              <a:rPr lang="en-US" altLang="zh-CN" sz="1600" dirty="0">
                <a:solidFill>
                  <a:srgbClr val="008100"/>
                </a:solidFill>
                <a:latin typeface="微软雅黑" panose="020B0503020204020204" pitchFamily="34" charset="-122"/>
                <a:ea typeface="微软雅黑" panose="020B0503020204020204" pitchFamily="34" charset="-122"/>
              </a:rPr>
              <a:t>/*</a:t>
            </a:r>
            <a:r>
              <a:rPr lang="zh-CN" altLang="en-US" sz="1600" dirty="0">
                <a:solidFill>
                  <a:srgbClr val="008100"/>
                </a:solidFill>
                <a:latin typeface="微软雅黑" panose="020B0503020204020204" pitchFamily="34" charset="-122"/>
                <a:ea typeface="微软雅黑" panose="020B0503020204020204" pitchFamily="34" charset="-122"/>
              </a:rPr>
              <a:t>分段计价</a:t>
            </a:r>
            <a:r>
              <a:rPr lang="en-US" altLang="zh-CN" sz="1600" dirty="0">
                <a:solidFill>
                  <a:srgbClr val="008100"/>
                </a:solidFill>
                <a:latin typeface="微软雅黑" panose="020B0503020204020204" pitchFamily="34" charset="-122"/>
                <a:ea typeface="微软雅黑" panose="020B0503020204020204" pitchFamily="34" charset="-122"/>
              </a:rPr>
              <a:t>*/</a:t>
            </a:r>
            <a:endParaRPr lang="en-US" altLang="zh-CN" sz="1600" dirty="0">
              <a:solidFill>
                <a:srgbClr val="008100"/>
              </a:solidFill>
              <a:latin typeface="微软雅黑" panose="020B0503020204020204" pitchFamily="34" charset="-122"/>
              <a:ea typeface="微软雅黑" panose="020B0503020204020204" pitchFamily="34" charset="-122"/>
            </a:endParaRPr>
          </a:p>
          <a:p>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(Number &gt; </a:t>
            </a:r>
            <a:r>
              <a:rPr lang="en-GB" altLang="zh-CN" sz="1600" dirty="0">
                <a:solidFill>
                  <a:srgbClr val="1C00CF"/>
                </a:solidFill>
                <a:latin typeface="Menlo" panose="020B0609030804020204" pitchFamily="49" charset="0"/>
              </a:rPr>
              <a:t>500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0.15</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AA0D91"/>
                </a:solidFill>
                <a:latin typeface="Menlo" panose="020B0609030804020204" pitchFamily="49" charset="0"/>
              </a:rPr>
              <a:t>else</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(Number &gt; </a:t>
            </a:r>
            <a:r>
              <a:rPr lang="en-GB" altLang="zh-CN" sz="1600" dirty="0">
                <a:solidFill>
                  <a:srgbClr val="1C00CF"/>
                </a:solidFill>
                <a:latin typeface="Menlo" panose="020B0609030804020204" pitchFamily="49" charset="0"/>
              </a:rPr>
              <a:t>300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0.10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else</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(Number &gt; </a:t>
            </a:r>
            <a:r>
              <a:rPr lang="en-GB" altLang="zh-CN" sz="1600" dirty="0">
                <a:solidFill>
                  <a:srgbClr val="1C00CF"/>
                </a:solidFill>
                <a:latin typeface="Menlo" panose="020B0609030804020204" pitchFamily="49" charset="0"/>
              </a:rPr>
              <a:t>100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a:t>
            </a:r>
            <a:r>
              <a:rPr lang="en-GB" altLang="zh-CN" sz="1600" dirty="0">
                <a:solidFill>
                  <a:srgbClr val="1C00CF"/>
                </a:solidFill>
                <a:latin typeface="Menlo" panose="020B0609030804020204" pitchFamily="49" charset="0"/>
              </a:rPr>
              <a:t>0.075</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else</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(Number &gt; </a:t>
            </a:r>
            <a:r>
              <a:rPr lang="en-GB" altLang="zh-CN" sz="1600" dirty="0">
                <a:solidFill>
                  <a:srgbClr val="1C00CF"/>
                </a:solidFill>
                <a:latin typeface="Menlo" panose="020B0609030804020204" pitchFamily="49" charset="0"/>
              </a:rPr>
              <a:t>50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0.05</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else</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a:t>
            </a:r>
            <a:r>
              <a:rPr lang="en-GB" altLang="zh-CN" sz="1600" dirty="0">
                <a:solidFill>
                  <a:srgbClr val="1C00CF"/>
                </a:solidFill>
                <a:latin typeface="Menlo" panose="020B0609030804020204" pitchFamily="49" charset="0"/>
              </a:rPr>
              <a:t>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endParaRPr lang="en-GB" altLang="zh-CN" sz="1600" dirty="0">
              <a:solidFill>
                <a:srgbClr val="000000"/>
              </a:solidFill>
              <a:latin typeface="Menlo" panose="020B0609030804020204" pitchFamily="49" charset="0"/>
            </a:endParaRPr>
          </a:p>
        </p:txBody>
      </p:sp>
      <p:sp>
        <p:nvSpPr>
          <p:cNvPr id="3" name="Date Placeholder 2"/>
          <p:cNvSpPr>
            <a:spLocks noGrp="1"/>
          </p:cNvSpPr>
          <p:nvPr>
            <p:ph type="dt" sz="half" idx="10"/>
          </p:nvPr>
        </p:nvSpPr>
        <p:spPr/>
        <p:txBody>
          <a:bodyPr/>
          <a:lstStyle/>
          <a:p>
            <a:fld id="{69D81BCB-9FB8-43DC-A7A5-0072CD159E92}"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5" name="Slide Number Placeholder 4"/>
          <p:cNvSpPr>
            <a:spLocks noGrp="1"/>
          </p:cNvSpPr>
          <p:nvPr>
            <p:ph type="sldNum" sz="quarter" idx="12"/>
          </p:nvPr>
        </p:nvSpPr>
        <p:spPr/>
        <p:txBody>
          <a:bodyPr/>
          <a:lstStyle/>
          <a:p>
            <a:fld id="{57E71E5F-B3DE-4457-8F57-E0F998074911}" type="slidenum">
              <a:rPr lang="zh-CN" altLang="en-US" smtClean="0"/>
            </a:fld>
            <a:endParaRPr lang="zh-CN" altLang="en-US"/>
          </a:p>
        </p:txBody>
      </p:sp>
      <p:cxnSp>
        <p:nvCxnSpPr>
          <p:cNvPr id="8" name="直线连接符 7"/>
          <p:cNvCxnSpPr/>
          <p:nvPr/>
        </p:nvCxnSpPr>
        <p:spPr>
          <a:xfrm>
            <a:off x="4373554" y="1072938"/>
            <a:ext cx="0" cy="4933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线连接符 68"/>
          <p:cNvCxnSpPr/>
          <p:nvPr/>
        </p:nvCxnSpPr>
        <p:spPr>
          <a:xfrm>
            <a:off x="4838492" y="2039549"/>
            <a:ext cx="0" cy="38519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线连接符 69"/>
          <p:cNvCxnSpPr/>
          <p:nvPr/>
        </p:nvCxnSpPr>
        <p:spPr>
          <a:xfrm>
            <a:off x="5337431" y="2913288"/>
            <a:ext cx="0" cy="307907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线连接符 70"/>
          <p:cNvCxnSpPr/>
          <p:nvPr/>
        </p:nvCxnSpPr>
        <p:spPr>
          <a:xfrm>
            <a:off x="5897097" y="3762615"/>
            <a:ext cx="0" cy="2229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线连接符 71"/>
          <p:cNvCxnSpPr/>
          <p:nvPr/>
        </p:nvCxnSpPr>
        <p:spPr>
          <a:xfrm>
            <a:off x="6446788" y="4594646"/>
            <a:ext cx="0" cy="141545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normAutofit/>
          </a:bodyPr>
          <a:lstStyle/>
          <a:p>
            <a:r>
              <a:rPr lang="en-US" altLang="zh-CN" dirty="0"/>
              <a:t>2.1</a:t>
            </a:r>
            <a:r>
              <a:rPr lang="zh-CN" altLang="en-US" dirty="0"/>
              <a:t> 条件分支</a:t>
            </a:r>
            <a:r>
              <a:rPr lang="en-US" altLang="zh-CN" sz="3600" dirty="0">
                <a:solidFill>
                  <a:srgbClr val="FFFF00"/>
                </a:solidFill>
              </a:rPr>
              <a:t>:</a:t>
            </a:r>
            <a:r>
              <a:rPr lang="zh-CN" altLang="en-US" sz="3600" dirty="0">
                <a:solidFill>
                  <a:srgbClr val="FFFF00"/>
                </a:solidFill>
              </a:rPr>
              <a:t> 嵌套</a:t>
            </a:r>
            <a:endParaRPr lang="zh-CN" altLang="en-US" dirty="0"/>
          </a:p>
        </p:txBody>
      </p:sp>
      <p:sp>
        <p:nvSpPr>
          <p:cNvPr id="3" name="Date Placeholder 2"/>
          <p:cNvSpPr>
            <a:spLocks noGrp="1"/>
          </p:cNvSpPr>
          <p:nvPr>
            <p:ph type="dt" sz="half" idx="10"/>
          </p:nvPr>
        </p:nvSpPr>
        <p:spPr/>
        <p:txBody>
          <a:bodyPr/>
          <a:lstStyle/>
          <a:p>
            <a:fld id="{69D81BCB-9FB8-43DC-A7A5-0072CD159E92}" type="datetime1">
              <a:rPr lang="zh-CN" altLang="en-US" smtClean="0"/>
            </a:fld>
            <a:endParaRPr lang="zh-CN" altLang="en-US"/>
          </a:p>
        </p:txBody>
      </p:sp>
      <p:sp>
        <p:nvSpPr>
          <p:cNvPr id="4" name="Footer Placeholder 3"/>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5" name="Slide Number Placeholder 4"/>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3" name="Rectangle 1"/>
          <p:cNvSpPr/>
          <p:nvPr/>
        </p:nvSpPr>
        <p:spPr>
          <a:xfrm>
            <a:off x="4784996" y="1656789"/>
            <a:ext cx="4017401" cy="4524315"/>
          </a:xfrm>
          <a:prstGeom prst="rect">
            <a:avLst/>
          </a:prstGeom>
          <a:solidFill>
            <a:schemeClr val="accent6">
              <a:lumMod val="40000"/>
              <a:lumOff val="60000"/>
            </a:schemeClr>
          </a:solidFill>
        </p:spPr>
        <p:txBody>
          <a:bodyPr wrap="square">
            <a:spAutoFit/>
          </a:bodyPr>
          <a:lstStyle/>
          <a:p>
            <a:pPr marL="0" lvl="1"/>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分段计价</a:t>
            </a:r>
            <a:r>
              <a:rPr lang="en-US" altLang="zh-CN" dirty="0">
                <a:solidFill>
                  <a:srgbClr val="008100"/>
                </a:solidFill>
                <a:latin typeface="微软雅黑" panose="020B0503020204020204" pitchFamily="34" charset="-122"/>
                <a:ea typeface="微软雅黑" panose="020B0503020204020204" pitchFamily="34" charset="-122"/>
              </a:rPr>
              <a:t>*/</a:t>
            </a:r>
            <a:endParaRPr lang="en-US" altLang="zh-CN" dirty="0">
              <a:solidFill>
                <a:srgbClr val="008100"/>
              </a:solidFill>
              <a:latin typeface="微软雅黑" panose="020B0503020204020204" pitchFamily="34" charset="-122"/>
              <a:ea typeface="微软雅黑" panose="020B0503020204020204" pitchFamily="34" charset="-122"/>
            </a:endParaRPr>
          </a:p>
          <a:p>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(Number &gt; </a:t>
            </a:r>
            <a:r>
              <a:rPr lang="en-GB" altLang="zh-CN" dirty="0">
                <a:solidFill>
                  <a:srgbClr val="1C00CF"/>
                </a:solidFill>
                <a:latin typeface="Menlo" panose="020B0609030804020204" pitchFamily="49" charset="0"/>
              </a:rPr>
              <a:t>500</a:t>
            </a:r>
            <a:r>
              <a:rPr lang="en-GB"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 = </a:t>
            </a:r>
            <a:r>
              <a:rPr lang="en-GB" altLang="zh-CN" dirty="0">
                <a:solidFill>
                  <a:srgbClr val="1C00CF"/>
                </a:solidFill>
                <a:latin typeface="Menlo" panose="020B0609030804020204" pitchFamily="49" charset="0"/>
              </a:rPr>
              <a:t>0.15</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AA0D91"/>
                </a:solidFill>
                <a:latin typeface="Menlo" panose="020B0609030804020204" pitchFamily="49" charset="0"/>
              </a:rPr>
              <a:t>else</a:t>
            </a: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(Number &gt; </a:t>
            </a:r>
            <a:r>
              <a:rPr lang="en-GB" altLang="zh-CN" dirty="0">
                <a:solidFill>
                  <a:srgbClr val="1C00CF"/>
                </a:solidFill>
                <a:latin typeface="Menlo" panose="020B0609030804020204" pitchFamily="49" charset="0"/>
              </a:rPr>
              <a:t>300</a:t>
            </a:r>
            <a:r>
              <a:rPr lang="en-GB"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 = </a:t>
            </a:r>
            <a:r>
              <a:rPr lang="en-GB" altLang="zh-CN" dirty="0">
                <a:solidFill>
                  <a:srgbClr val="1C00CF"/>
                </a:solidFill>
                <a:latin typeface="Menlo" panose="020B0609030804020204" pitchFamily="49" charset="0"/>
              </a:rPr>
              <a:t>0.10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AA0D91"/>
                </a:solidFill>
                <a:latin typeface="Menlo" panose="020B0609030804020204" pitchFamily="49" charset="0"/>
              </a:rPr>
              <a:t>else</a:t>
            </a: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(Number &gt; </a:t>
            </a:r>
            <a:r>
              <a:rPr lang="en-GB" altLang="zh-CN" dirty="0">
                <a:solidFill>
                  <a:srgbClr val="1C00CF"/>
                </a:solidFill>
                <a:latin typeface="Menlo" panose="020B0609030804020204" pitchFamily="49" charset="0"/>
              </a:rPr>
              <a:t>100</a:t>
            </a:r>
            <a:r>
              <a:rPr lang="en-GB"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a:t>
            </a:r>
            <a:r>
              <a:rPr lang="en-GB" altLang="zh-CN" dirty="0">
                <a:solidFill>
                  <a:srgbClr val="1C00CF"/>
                </a:solidFill>
                <a:latin typeface="Menlo" panose="020B0609030804020204" pitchFamily="49" charset="0"/>
              </a:rPr>
              <a:t>0.075</a:t>
            </a:r>
            <a:r>
              <a:rPr lang="en-GB" altLang="zh-CN" dirty="0">
                <a:solidFill>
                  <a:srgbClr val="000000"/>
                </a:solidFill>
                <a:latin typeface="Menlo" panose="020B0609030804020204" pitchFamily="49" charset="0"/>
              </a:rPr>
              <a:t>;</a:t>
            </a:r>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AA0D91"/>
                </a:solidFill>
                <a:latin typeface="Menlo" panose="020B0609030804020204" pitchFamily="49" charset="0"/>
              </a:rPr>
              <a:t>else</a:t>
            </a: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(Number &gt; </a:t>
            </a:r>
            <a:r>
              <a:rPr lang="en-GB" altLang="zh-CN" dirty="0">
                <a:solidFill>
                  <a:srgbClr val="1C00CF"/>
                </a:solidFill>
                <a:latin typeface="Menlo" panose="020B0609030804020204" pitchFamily="49" charset="0"/>
              </a:rPr>
              <a:t>50</a:t>
            </a:r>
            <a:r>
              <a:rPr lang="en-GB"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 = </a:t>
            </a:r>
            <a:r>
              <a:rPr lang="en-GB" altLang="zh-CN" dirty="0">
                <a:solidFill>
                  <a:srgbClr val="1C00CF"/>
                </a:solidFill>
                <a:latin typeface="Menlo" panose="020B0609030804020204" pitchFamily="49" charset="0"/>
              </a:rPr>
              <a:t>0.05</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AA0D91"/>
                </a:solidFill>
                <a:latin typeface="Menlo" panose="020B0609030804020204" pitchFamily="49" charset="0"/>
              </a:rPr>
              <a:t>else</a:t>
            </a:r>
            <a:r>
              <a:rPr lang="zh-CN" altLang="en-US" dirty="0">
                <a:solidFill>
                  <a:srgbClr val="AA0D91"/>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a:t>
            </a:r>
            <a:r>
              <a:rPr lang="en-GB" altLang="zh-CN" dirty="0">
                <a:solidFill>
                  <a:srgbClr val="1C00CF"/>
                </a:solidFill>
                <a:latin typeface="Menlo" panose="020B0609030804020204" pitchFamily="49" charset="0"/>
              </a:rPr>
              <a:t>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p:txBody>
      </p:sp>
      <p:sp>
        <p:nvSpPr>
          <p:cNvPr id="10" name="右箭头 9"/>
          <p:cNvSpPr/>
          <p:nvPr/>
        </p:nvSpPr>
        <p:spPr>
          <a:xfrm>
            <a:off x="4208106" y="3107094"/>
            <a:ext cx="576890" cy="6624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Rectangle 1"/>
          <p:cNvSpPr/>
          <p:nvPr/>
        </p:nvSpPr>
        <p:spPr>
          <a:xfrm>
            <a:off x="32996" y="964442"/>
            <a:ext cx="4175110" cy="5509200"/>
          </a:xfrm>
          <a:prstGeom prst="rect">
            <a:avLst/>
          </a:prstGeom>
          <a:solidFill>
            <a:schemeClr val="accent6">
              <a:lumMod val="40000"/>
              <a:lumOff val="60000"/>
            </a:schemeClr>
          </a:solidFill>
        </p:spPr>
        <p:txBody>
          <a:bodyPr wrap="square">
            <a:spAutoFit/>
          </a:bodyPr>
          <a:lstStyle/>
          <a:p>
            <a:pPr marL="0" lvl="1"/>
            <a:r>
              <a:rPr lang="en-US" altLang="zh-CN" sz="1600" dirty="0">
                <a:solidFill>
                  <a:srgbClr val="008100"/>
                </a:solidFill>
                <a:latin typeface="微软雅黑" panose="020B0503020204020204" pitchFamily="34" charset="-122"/>
                <a:ea typeface="微软雅黑" panose="020B0503020204020204" pitchFamily="34" charset="-122"/>
              </a:rPr>
              <a:t>/*</a:t>
            </a:r>
            <a:r>
              <a:rPr lang="zh-CN" altLang="en-US" sz="1600" dirty="0">
                <a:solidFill>
                  <a:srgbClr val="008100"/>
                </a:solidFill>
                <a:latin typeface="微软雅黑" panose="020B0503020204020204" pitchFamily="34" charset="-122"/>
                <a:ea typeface="微软雅黑" panose="020B0503020204020204" pitchFamily="34" charset="-122"/>
              </a:rPr>
              <a:t>分段计价</a:t>
            </a:r>
            <a:r>
              <a:rPr lang="en-US" altLang="zh-CN" sz="1600" dirty="0">
                <a:solidFill>
                  <a:srgbClr val="008100"/>
                </a:solidFill>
                <a:latin typeface="微软雅黑" panose="020B0503020204020204" pitchFamily="34" charset="-122"/>
                <a:ea typeface="微软雅黑" panose="020B0503020204020204" pitchFamily="34" charset="-122"/>
              </a:rPr>
              <a:t>*/</a:t>
            </a:r>
            <a:endParaRPr lang="en-US" altLang="zh-CN" sz="1600" dirty="0">
              <a:solidFill>
                <a:srgbClr val="008100"/>
              </a:solidFill>
              <a:latin typeface="微软雅黑" panose="020B0503020204020204" pitchFamily="34" charset="-122"/>
              <a:ea typeface="微软雅黑" panose="020B0503020204020204" pitchFamily="34" charset="-122"/>
            </a:endParaRPr>
          </a:p>
          <a:p>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(Number &gt; </a:t>
            </a:r>
            <a:r>
              <a:rPr lang="en-GB" altLang="zh-CN" sz="1600" dirty="0">
                <a:solidFill>
                  <a:srgbClr val="1C00CF"/>
                </a:solidFill>
                <a:latin typeface="Menlo" panose="020B0609030804020204" pitchFamily="49" charset="0"/>
              </a:rPr>
              <a:t>500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0.15</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AA0D91"/>
                </a:solidFill>
                <a:latin typeface="Menlo" panose="020B0609030804020204" pitchFamily="49" charset="0"/>
              </a:rPr>
              <a:t>else</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(Number &gt; </a:t>
            </a:r>
            <a:r>
              <a:rPr lang="en-GB" altLang="zh-CN" sz="1600" dirty="0">
                <a:solidFill>
                  <a:srgbClr val="1C00CF"/>
                </a:solidFill>
                <a:latin typeface="Menlo" panose="020B0609030804020204" pitchFamily="49" charset="0"/>
              </a:rPr>
              <a:t>300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0.10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else</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(Number &gt; </a:t>
            </a:r>
            <a:r>
              <a:rPr lang="en-GB" altLang="zh-CN" sz="1600" dirty="0">
                <a:solidFill>
                  <a:srgbClr val="1C00CF"/>
                </a:solidFill>
                <a:latin typeface="Menlo" panose="020B0609030804020204" pitchFamily="49" charset="0"/>
              </a:rPr>
              <a:t>100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a:t>
            </a:r>
            <a:r>
              <a:rPr lang="en-GB" altLang="zh-CN" sz="1600" dirty="0">
                <a:solidFill>
                  <a:srgbClr val="1C00CF"/>
                </a:solidFill>
                <a:latin typeface="Menlo" panose="020B0609030804020204" pitchFamily="49" charset="0"/>
              </a:rPr>
              <a:t>0.075</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else</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(Number &gt; </a:t>
            </a:r>
            <a:r>
              <a:rPr lang="en-GB" altLang="zh-CN" sz="1600" dirty="0">
                <a:solidFill>
                  <a:srgbClr val="1C00CF"/>
                </a:solidFill>
                <a:latin typeface="Menlo" panose="020B0609030804020204" pitchFamily="49" charset="0"/>
              </a:rPr>
              <a:t>50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0.05</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else</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Cost=</a:t>
            </a:r>
            <a:r>
              <a:rPr lang="en-GB" altLang="zh-CN" sz="1600" dirty="0">
                <a:solidFill>
                  <a:srgbClr val="1C00CF"/>
                </a:solidFill>
                <a:latin typeface="Menlo" panose="020B0609030804020204" pitchFamily="49" charset="0"/>
              </a:rPr>
              <a:t>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endParaRPr lang="en-GB" altLang="zh-CN" sz="1600" dirty="0">
              <a:solidFill>
                <a:srgbClr val="000000"/>
              </a:solidFill>
              <a:latin typeface="Menlo" panose="020B060903080402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CN" dirty="0"/>
              <a:t>1.</a:t>
            </a:r>
            <a:r>
              <a:rPr lang="zh-CN" altLang="en-US" dirty="0"/>
              <a:t>运算符与表达式</a:t>
            </a:r>
            <a:r>
              <a:rPr lang="zh-CN" altLang="en-US" sz="2400" dirty="0">
                <a:solidFill>
                  <a:srgbClr val="FFFF00"/>
                </a:solidFill>
              </a:rPr>
              <a:t>：优先级 与 结合律</a:t>
            </a:r>
            <a:endParaRPr lang="zh-CN" altLang="en-US" sz="2400" dirty="0">
              <a:solidFill>
                <a:srgbClr val="FFFF00"/>
              </a:solidFill>
            </a:endParaRPr>
          </a:p>
        </p:txBody>
      </p:sp>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FEA670D1-0F80-4A82-9E8E-33E60009375C}" type="slidenum">
              <a:rPr lang="en-US" altLang="zh-CN" sz="1200" b="0">
                <a:solidFill>
                  <a:schemeClr val="bg1"/>
                </a:solidFill>
              </a:rPr>
            </a:fld>
            <a:endParaRPr lang="en-US" altLang="zh-CN" sz="1200" b="0" dirty="0">
              <a:solidFill>
                <a:schemeClr val="bg1"/>
              </a:solidFill>
            </a:endParaRPr>
          </a:p>
        </p:txBody>
      </p:sp>
      <p:sp>
        <p:nvSpPr>
          <p:cNvPr id="5" name="Date Placeholder 4"/>
          <p:cNvSpPr>
            <a:spLocks noGrp="1"/>
          </p:cNvSpPr>
          <p:nvPr>
            <p:ph type="dt" sz="half" idx="10"/>
          </p:nvPr>
        </p:nvSpPr>
        <p:spPr/>
        <p:txBody>
          <a:bodyPr/>
          <a:lstStyle/>
          <a:p>
            <a:fld id="{CBB52987-ABE8-4AAE-85E9-86EBDBAED2F2}"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7" name="内容占位符 6"/>
          <p:cNvSpPr>
            <a:spLocks noGrp="1"/>
          </p:cNvSpPr>
          <p:nvPr>
            <p:ph idx="1"/>
          </p:nvPr>
        </p:nvSpPr>
        <p:spPr>
          <a:xfrm>
            <a:off x="894294" y="2832031"/>
            <a:ext cx="7355412" cy="2909615"/>
          </a:xfrm>
        </p:spPr>
        <p:txBody>
          <a:bodyPr>
            <a:noAutofit/>
          </a:bodyPr>
          <a:lstStyle/>
          <a:p>
            <a:r>
              <a:rPr lang="zh-CN" altLang="en-US" sz="2000" dirty="0"/>
              <a:t>除法运算符执行，需要先将</a:t>
            </a:r>
            <a:r>
              <a:rPr lang="en-US" altLang="zh-CN" sz="2000" dirty="0"/>
              <a:t>Num3</a:t>
            </a:r>
            <a:r>
              <a:rPr lang="zh-CN" altLang="en-US" sz="2000" dirty="0"/>
              <a:t>的值读入</a:t>
            </a:r>
            <a:r>
              <a:rPr lang="en-US" altLang="zh-CN" sz="2000" dirty="0"/>
              <a:t>CPU</a:t>
            </a:r>
            <a:r>
              <a:rPr lang="zh-CN" altLang="en-US" sz="2000" dirty="0"/>
              <a:t>，将</a:t>
            </a:r>
            <a:r>
              <a:rPr lang="en-US" altLang="zh-CN" sz="2000" dirty="0"/>
              <a:t>3.0</a:t>
            </a:r>
            <a:r>
              <a:rPr lang="zh-CN" altLang="en-US" sz="2000" dirty="0"/>
              <a:t>读入</a:t>
            </a:r>
            <a:r>
              <a:rPr lang="en-US" altLang="zh-CN" sz="2000" dirty="0"/>
              <a:t>CPU</a:t>
            </a:r>
            <a:r>
              <a:rPr lang="zh-CN" altLang="en-US" sz="2000" dirty="0"/>
              <a:t>，这个过程称为取值（或求值）</a:t>
            </a:r>
            <a:endParaRPr lang="en-US" altLang="zh-CN" sz="2000" dirty="0"/>
          </a:p>
          <a:p>
            <a:r>
              <a:rPr lang="en-US" altLang="zh-CN" sz="2000" b="1" dirty="0">
                <a:solidFill>
                  <a:srgbClr val="C00000"/>
                </a:solidFill>
              </a:rPr>
              <a:t>C</a:t>
            </a:r>
            <a:r>
              <a:rPr lang="zh-CN" altLang="en-US" sz="2000" b="1" dirty="0">
                <a:solidFill>
                  <a:srgbClr val="C00000"/>
                </a:solidFill>
              </a:rPr>
              <a:t>语言中并没有规定一个双目运算符，先求哪个算子的值</a:t>
            </a:r>
            <a:r>
              <a:rPr lang="zh-CN" altLang="en-US" sz="2000" dirty="0"/>
              <a:t>，不同编译器有自己不同的实现机制，不可一概而论</a:t>
            </a:r>
            <a:endParaRPr lang="en-US" altLang="zh-CN" sz="2000" dirty="0"/>
          </a:p>
          <a:p>
            <a:r>
              <a:rPr lang="zh-CN" altLang="en-US" sz="2000" dirty="0"/>
              <a:t>运算符计算产生：</a:t>
            </a:r>
            <a:r>
              <a:rPr lang="zh-CN" altLang="en-US" sz="2000" dirty="0">
                <a:solidFill>
                  <a:srgbClr val="0000FF"/>
                </a:solidFill>
              </a:rPr>
              <a:t>无名字</a:t>
            </a:r>
            <a:r>
              <a:rPr lang="zh-CN" altLang="en-US" sz="2000" dirty="0"/>
              <a:t>，</a:t>
            </a:r>
            <a:r>
              <a:rPr lang="zh-CN" altLang="en-US" sz="2000" dirty="0">
                <a:solidFill>
                  <a:srgbClr val="0000FF"/>
                </a:solidFill>
              </a:rPr>
              <a:t>有类型</a:t>
            </a:r>
            <a:r>
              <a:rPr lang="zh-CN" altLang="en-US" sz="2000" dirty="0"/>
              <a:t>的</a:t>
            </a:r>
            <a:r>
              <a:rPr lang="zh-CN" altLang="en-US" sz="2000" dirty="0">
                <a:solidFill>
                  <a:srgbClr val="C00000"/>
                </a:solidFill>
              </a:rPr>
              <a:t>中间结果</a:t>
            </a:r>
            <a:endParaRPr lang="en-US" altLang="zh-CN" sz="2000" dirty="0">
              <a:solidFill>
                <a:srgbClr val="C00000"/>
              </a:solidFill>
            </a:endParaRPr>
          </a:p>
          <a:p>
            <a:r>
              <a:rPr lang="zh-CN" altLang="en-US" sz="2000" dirty="0"/>
              <a:t>画出上面表达式中，取值顺序</a:t>
            </a:r>
            <a:endParaRPr lang="zh-CN" altLang="en-US" sz="2000" dirty="0"/>
          </a:p>
        </p:txBody>
      </p:sp>
      <p:sp>
        <p:nvSpPr>
          <p:cNvPr id="2" name="矩形 1"/>
          <p:cNvSpPr/>
          <p:nvPr/>
        </p:nvSpPr>
        <p:spPr>
          <a:xfrm>
            <a:off x="1597093" y="1511704"/>
            <a:ext cx="6446390" cy="461665"/>
          </a:xfrm>
          <a:prstGeom prst="rect">
            <a:avLst/>
          </a:prstGeom>
        </p:spPr>
        <p:txBody>
          <a:bodyPr wrap="square">
            <a:spAutoFit/>
          </a:bodyPr>
          <a:lstStyle/>
          <a:p>
            <a:r>
              <a:rPr lang="en-US" altLang="zh-CN" sz="2400" b="1" u="sng" dirty="0">
                <a:solidFill>
                  <a:srgbClr val="000000"/>
                </a:solidFill>
                <a:latin typeface="Menlo" panose="020B0609030804020204" pitchFamily="49" charset="0"/>
              </a:rPr>
              <a:t>avg = Num1 + Num2 + Num3 / </a:t>
            </a:r>
            <a:r>
              <a:rPr lang="en-US" altLang="zh-CN" sz="2400" b="1" u="sng" dirty="0">
                <a:solidFill>
                  <a:srgbClr val="1C00CF"/>
                </a:solidFill>
                <a:latin typeface="Menlo" panose="020B0609030804020204" pitchFamily="49" charset="0"/>
              </a:rPr>
              <a:t>3.0</a:t>
            </a:r>
            <a:endParaRPr lang="zh-CN" altLang="en-US" sz="2400" dirty="0"/>
          </a:p>
        </p:txBody>
      </p:sp>
      <p:sp>
        <p:nvSpPr>
          <p:cNvPr id="3" name="文本框 2"/>
          <p:cNvSpPr txBox="1"/>
          <p:nvPr/>
        </p:nvSpPr>
        <p:spPr>
          <a:xfrm>
            <a:off x="6125671" y="1899414"/>
            <a:ext cx="415498" cy="369332"/>
          </a:xfrm>
          <a:prstGeom prst="rect">
            <a:avLst/>
          </a:prstGeom>
          <a:noFill/>
        </p:spPr>
        <p:txBody>
          <a:bodyPr wrap="none" rtlCol="0">
            <a:spAutoFit/>
          </a:bodyPr>
          <a:lstStyle/>
          <a:p>
            <a:r>
              <a:rPr kumimoji="1" lang="en-US" altLang="zh-CN" b="1" dirty="0">
                <a:solidFill>
                  <a:srgbClr val="0000FF"/>
                </a:solidFill>
                <a:latin typeface="微软雅黑" panose="020B0503020204020204" pitchFamily="34" charset="-122"/>
                <a:ea typeface="微软雅黑" panose="020B0503020204020204" pitchFamily="34" charset="-122"/>
              </a:rPr>
              <a:t>①</a:t>
            </a:r>
            <a:endParaRPr kumimoji="1" lang="zh-CN" altLang="en-US" b="1" dirty="0">
              <a:solidFill>
                <a:srgbClr val="0000F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602437" y="1899414"/>
            <a:ext cx="417102" cy="369332"/>
          </a:xfrm>
          <a:prstGeom prst="rect">
            <a:avLst/>
          </a:prstGeom>
          <a:noFill/>
        </p:spPr>
        <p:txBody>
          <a:bodyPr wrap="none" rtlCol="0">
            <a:spAutoFit/>
          </a:bodyPr>
          <a:lstStyle/>
          <a:p>
            <a:r>
              <a:rPr kumimoji="1" lang="en-US" altLang="zh-CN" b="1" dirty="0">
                <a:solidFill>
                  <a:srgbClr val="0000FF"/>
                </a:solidFill>
                <a:latin typeface="微软雅黑" panose="020B0503020204020204" pitchFamily="34" charset="-122"/>
                <a:ea typeface="微软雅黑" panose="020B0503020204020204" pitchFamily="34" charset="-122"/>
              </a:rPr>
              <a:t>②</a:t>
            </a:r>
            <a:endParaRPr kumimoji="1"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864856" y="1899414"/>
            <a:ext cx="415498" cy="369332"/>
          </a:xfrm>
          <a:prstGeom prst="rect">
            <a:avLst/>
          </a:prstGeom>
          <a:noFill/>
        </p:spPr>
        <p:txBody>
          <a:bodyPr wrap="none" rtlCol="0">
            <a:spAutoFit/>
          </a:bodyPr>
          <a:lstStyle/>
          <a:p>
            <a:r>
              <a:rPr kumimoji="1" lang="en-US" altLang="zh-CN" b="1" dirty="0">
                <a:solidFill>
                  <a:srgbClr val="0000FF"/>
                </a:solidFill>
                <a:latin typeface="微软雅黑" panose="020B0503020204020204" pitchFamily="34" charset="-122"/>
                <a:ea typeface="微软雅黑" panose="020B0503020204020204" pitchFamily="34" charset="-122"/>
              </a:rPr>
              <a:t>③</a:t>
            </a:r>
            <a:endParaRPr kumimoji="1" lang="zh-CN" altLang="en-US" b="1" dirty="0">
              <a:solidFill>
                <a:srgbClr val="0000F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290426" y="1899414"/>
            <a:ext cx="415498" cy="369332"/>
          </a:xfrm>
          <a:prstGeom prst="rect">
            <a:avLst/>
          </a:prstGeom>
          <a:noFill/>
        </p:spPr>
        <p:txBody>
          <a:bodyPr wrap="none" rtlCol="0">
            <a:spAutoFit/>
          </a:bodyPr>
          <a:lstStyle/>
          <a:p>
            <a:r>
              <a:rPr kumimoji="1" lang="en-US" altLang="zh-CN" b="1" dirty="0">
                <a:solidFill>
                  <a:srgbClr val="0000FF"/>
                </a:solidFill>
                <a:latin typeface="微软雅黑" panose="020B0503020204020204" pitchFamily="34" charset="-122"/>
                <a:ea typeface="微软雅黑" panose="020B0503020204020204" pitchFamily="34" charset="-122"/>
              </a:rPr>
              <a:t>④</a:t>
            </a:r>
            <a:endParaRPr kumimoji="1" lang="zh-CN" altLang="en-US" b="1" dirty="0">
              <a:solidFill>
                <a:srgbClr val="0000FF"/>
              </a:solidFill>
              <a:latin typeface="微软雅黑" panose="020B0503020204020204" pitchFamily="34" charset="-122"/>
              <a:ea typeface="微软雅黑" panose="020B0503020204020204" pitchFamily="34" charset="-122"/>
            </a:endParaRPr>
          </a:p>
        </p:txBody>
      </p:sp>
      <p:sp>
        <p:nvSpPr>
          <p:cNvPr id="9" name="矩形 8"/>
          <p:cNvSpPr/>
          <p:nvPr/>
        </p:nvSpPr>
        <p:spPr>
          <a:xfrm>
            <a:off x="198562" y="1936392"/>
            <a:ext cx="2031325" cy="369332"/>
          </a:xfrm>
          <a:prstGeom prst="rect">
            <a:avLst/>
          </a:prstGeom>
        </p:spPr>
        <p:txBody>
          <a:bodyPr wrap="none">
            <a:spAutoFit/>
          </a:bodyPr>
          <a:lstStyle/>
          <a:p>
            <a:r>
              <a:rPr lang="zh-CN" altLang="en-US" b="1" dirty="0">
                <a:solidFill>
                  <a:srgbClr val="0000FF"/>
                </a:solidFill>
                <a:latin typeface="微软雅黑" panose="020B0503020204020204" pitchFamily="34" charset="-122"/>
                <a:ea typeface="微软雅黑" panose="020B0503020204020204" pitchFamily="34" charset="-122"/>
              </a:rPr>
              <a:t>运算符执行顺序：</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486101" y="5393546"/>
            <a:ext cx="6186309" cy="874407"/>
          </a:xfrm>
          <a:prstGeom prst="rect">
            <a:avLst/>
          </a:prstGeom>
          <a:noFill/>
          <a:ln>
            <a:solidFill>
              <a:srgbClr val="C00000"/>
            </a:solidFill>
          </a:ln>
        </p:spPr>
        <p:txBody>
          <a:bodyPr wrap="none" rtlCol="0">
            <a:spAutoFit/>
          </a:bodyPr>
          <a:lstStyle/>
          <a:p>
            <a:pPr algn="ctr">
              <a:lnSpc>
                <a:spcPct val="150000"/>
              </a:lnSpc>
            </a:pPr>
            <a:r>
              <a:rPr kumimoji="1" lang="zh-CN" altLang="en-US" b="1" dirty="0">
                <a:solidFill>
                  <a:srgbClr val="C00000"/>
                </a:solidFill>
                <a:latin typeface="微软雅黑" panose="020B0503020204020204" pitchFamily="34" charset="-122"/>
                <a:ea typeface="微软雅黑" panose="020B0503020204020204" pitchFamily="34" charset="-122"/>
              </a:rPr>
              <a:t>运算符：优先级和结合律共同决定执行顺序（计算顺序）。</a:t>
            </a:r>
            <a:endParaRPr kumimoji="1" lang="en-US" altLang="zh-CN" b="1" dirty="0">
              <a:solidFill>
                <a:srgbClr val="C00000"/>
              </a:solidFill>
              <a:latin typeface="微软雅黑" panose="020B0503020204020204" pitchFamily="34" charset="-122"/>
              <a:ea typeface="微软雅黑" panose="020B0503020204020204" pitchFamily="34" charset="-122"/>
            </a:endParaRPr>
          </a:p>
          <a:p>
            <a:pPr algn="ctr">
              <a:lnSpc>
                <a:spcPct val="150000"/>
              </a:lnSpc>
            </a:pPr>
            <a:r>
              <a:rPr kumimoji="1" lang="zh-CN" altLang="en-US" b="1" dirty="0">
                <a:solidFill>
                  <a:srgbClr val="C00000"/>
                </a:solidFill>
                <a:latin typeface="微软雅黑" panose="020B0503020204020204" pitchFamily="34" charset="-122"/>
                <a:ea typeface="微软雅黑" panose="020B0503020204020204" pitchFamily="34" charset="-122"/>
              </a:rPr>
              <a:t>优先级不同，高的先执行；优先级相同，按结合律顺序执行</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idx="1"/>
          </p:nvPr>
        </p:nvSpPr>
        <p:spPr/>
        <p:txBody>
          <a:bodyPr>
            <a:normAutofit/>
          </a:bodyPr>
          <a:lstStyle/>
          <a:p>
            <a:pPr marL="0" indent="0">
              <a:lnSpc>
                <a:spcPct val="90000"/>
              </a:lnSpc>
              <a:buNone/>
              <a:defRPr/>
            </a:pPr>
            <a:endParaRPr lang="en-US" altLang="zh-CN" sz="2600" dirty="0"/>
          </a:p>
          <a:p>
            <a:pPr>
              <a:lnSpc>
                <a:spcPct val="90000"/>
              </a:lnSpc>
              <a:defRPr/>
            </a:pPr>
            <a:endParaRPr lang="en-US" altLang="zh-CN" sz="2600" dirty="0"/>
          </a:p>
          <a:p>
            <a:pPr eaLnBrk="1" hangingPunct="1">
              <a:lnSpc>
                <a:spcPct val="90000"/>
              </a:lnSpc>
              <a:defRPr/>
            </a:pPr>
            <a:endParaRPr lang="en-US" altLang="zh-CN" sz="2600" dirty="0"/>
          </a:p>
        </p:txBody>
      </p:sp>
      <p:sp>
        <p:nvSpPr>
          <p:cNvPr id="12291" name="Rectangle 2"/>
          <p:cNvSpPr>
            <a:spLocks noGrp="1" noChangeArrowheads="1"/>
          </p:cNvSpPr>
          <p:nvPr>
            <p:ph type="title"/>
          </p:nvPr>
        </p:nvSpPr>
        <p:spPr/>
        <p:txBody>
          <a:bodyPr>
            <a:normAutofit/>
          </a:bodyPr>
          <a:lstStyle/>
          <a:p>
            <a:r>
              <a:rPr lang="en-US" altLang="zh-CN" dirty="0"/>
              <a:t>2.1</a:t>
            </a:r>
            <a:r>
              <a:rPr lang="zh-CN" altLang="en-US" dirty="0"/>
              <a:t> 条件分支</a:t>
            </a:r>
            <a:r>
              <a:rPr lang="en-US" altLang="zh-CN" sz="3600" dirty="0">
                <a:solidFill>
                  <a:srgbClr val="FFFF00"/>
                </a:solidFill>
              </a:rPr>
              <a:t>:</a:t>
            </a:r>
            <a:r>
              <a:rPr lang="zh-CN" altLang="en-US" sz="3600" dirty="0">
                <a:solidFill>
                  <a:srgbClr val="FFFF00"/>
                </a:solidFill>
              </a:rPr>
              <a:t> 嵌套</a:t>
            </a:r>
            <a:endParaRPr lang="zh-CN" altLang="en-US" dirty="0"/>
          </a:p>
        </p:txBody>
      </p:sp>
      <p:sp>
        <p:nvSpPr>
          <p:cNvPr id="4" name="Rectangle 3"/>
          <p:cNvSpPr/>
          <p:nvPr/>
        </p:nvSpPr>
        <p:spPr>
          <a:xfrm>
            <a:off x="3891181" y="1205148"/>
            <a:ext cx="5184555" cy="5078313"/>
          </a:xfrm>
          <a:prstGeom prst="rect">
            <a:avLst/>
          </a:prstGeom>
          <a:solidFill>
            <a:schemeClr val="accent6">
              <a:lumMod val="40000"/>
              <a:lumOff val="60000"/>
            </a:schemeClr>
          </a:solidFill>
        </p:spPr>
        <p:txBody>
          <a:bodyPr wrap="square">
            <a:spAutoFit/>
          </a:bodyPr>
          <a:lstStyle/>
          <a:p>
            <a:pPr marL="0" lvl="1"/>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计算三个整数中的最大值</a:t>
            </a:r>
            <a:r>
              <a:rPr lang="en-US" altLang="zh-CN" dirty="0">
                <a:solidFill>
                  <a:srgbClr val="008100"/>
                </a:solidFill>
                <a:latin typeface="微软雅黑" panose="020B0503020204020204" pitchFamily="34" charset="-122"/>
                <a:ea typeface="微软雅黑" panose="020B0503020204020204" pitchFamily="34" charset="-122"/>
              </a:rPr>
              <a:t>*/</a:t>
            </a:r>
            <a:endParaRPr lang="en-US" altLang="zh-CN" dirty="0">
              <a:solidFill>
                <a:srgbClr val="008100"/>
              </a:solidFill>
              <a:latin typeface="微软雅黑" panose="020B0503020204020204" pitchFamily="34" charset="-122"/>
              <a:ea typeface="微软雅黑" panose="020B0503020204020204" pitchFamily="34" charset="-122"/>
            </a:endParaRPr>
          </a:p>
          <a:p>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int</a:t>
            </a:r>
            <a:r>
              <a:rPr lang="en-GB" altLang="zh-CN" dirty="0">
                <a:solidFill>
                  <a:srgbClr val="000000"/>
                </a:solidFill>
                <a:latin typeface="Menlo" panose="020B0609030804020204" pitchFamily="49" charset="0"/>
              </a:rPr>
              <a:t> a;</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int</a:t>
            </a:r>
            <a:r>
              <a:rPr lang="en-GB" altLang="zh-CN" dirty="0">
                <a:solidFill>
                  <a:srgbClr val="000000"/>
                </a:solidFill>
                <a:latin typeface="Menlo" panose="020B0609030804020204" pitchFamily="49" charset="0"/>
              </a:rPr>
              <a:t> b;</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int</a:t>
            </a:r>
            <a:r>
              <a:rPr lang="en-GB" altLang="zh-CN" dirty="0">
                <a:solidFill>
                  <a:srgbClr val="000000"/>
                </a:solidFill>
                <a:latin typeface="Menlo" panose="020B0609030804020204" pitchFamily="49" charset="0"/>
              </a:rPr>
              <a:t> c;</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err="1">
                <a:solidFill>
                  <a:srgbClr val="2E0D6E"/>
                </a:solidFill>
                <a:latin typeface="Menlo" panose="020B0609030804020204" pitchFamily="49" charset="0"/>
              </a:rPr>
              <a:t>scanf</a:t>
            </a:r>
            <a:r>
              <a:rPr lang="en-GB" altLang="zh-CN" dirty="0">
                <a:solidFill>
                  <a:srgbClr val="000000"/>
                </a:solidFill>
                <a:latin typeface="Menlo" panose="020B0609030804020204" pitchFamily="49" charset="0"/>
              </a:rPr>
              <a:t>(</a:t>
            </a:r>
            <a:r>
              <a:rPr lang="en-GB" altLang="zh-CN" dirty="0">
                <a:solidFill>
                  <a:srgbClr val="C41A16"/>
                </a:solidFill>
                <a:latin typeface="Menlo" panose="020B0609030804020204" pitchFamily="49" charset="0"/>
              </a:rPr>
              <a:t>"%</a:t>
            </a:r>
            <a:r>
              <a:rPr lang="en-GB" altLang="zh-CN" dirty="0" err="1">
                <a:solidFill>
                  <a:srgbClr val="C41A16"/>
                </a:solidFill>
                <a:latin typeface="Menlo" panose="020B0609030804020204" pitchFamily="49" charset="0"/>
              </a:rPr>
              <a:t>d%d%d</a:t>
            </a:r>
            <a:r>
              <a:rPr lang="en-GB" altLang="zh-CN" dirty="0">
                <a:solidFill>
                  <a:srgbClr val="C41A16"/>
                </a:solidFill>
                <a:latin typeface="Menlo" panose="020B0609030804020204" pitchFamily="49" charset="0"/>
              </a:rPr>
              <a:t>"</a:t>
            </a:r>
            <a:r>
              <a:rPr lang="en-GB" altLang="zh-CN" dirty="0">
                <a:solidFill>
                  <a:srgbClr val="000000"/>
                </a:solidFill>
                <a:latin typeface="Menlo" panose="020B0609030804020204" pitchFamily="49" charset="0"/>
              </a:rPr>
              <a:t>, &amp;a, &amp;b, &amp;c);</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err="1">
                <a:solidFill>
                  <a:srgbClr val="AA0D91"/>
                </a:solidFill>
                <a:latin typeface="Menlo" panose="020B0609030804020204" pitchFamily="49" charset="0"/>
              </a:rPr>
              <a:t>int</a:t>
            </a:r>
            <a:r>
              <a:rPr lang="en-GB" altLang="zh-CN" dirty="0">
                <a:solidFill>
                  <a:srgbClr val="000000"/>
                </a:solidFill>
                <a:latin typeface="Menlo" panose="020B0609030804020204" pitchFamily="49" charset="0"/>
              </a:rPr>
              <a:t> max = </a:t>
            </a:r>
            <a:r>
              <a:rPr lang="en-GB" altLang="zh-CN" dirty="0">
                <a:solidFill>
                  <a:srgbClr val="1C00CF"/>
                </a:solidFill>
                <a:latin typeface="Menlo" panose="020B0609030804020204" pitchFamily="49" charset="0"/>
              </a:rPr>
              <a:t>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(a &gt; b)</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(a &gt; c)</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max = a;</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else</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max = c;</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else</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(b &gt; c)</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max = b;</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else</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max = c;</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a:t>
            </a:r>
            <a:r>
              <a:rPr lang="en-GB" altLang="zh-CN" dirty="0" err="1">
                <a:solidFill>
                  <a:srgbClr val="2E0D6E"/>
                </a:solidFill>
                <a:latin typeface="Menlo" panose="020B0609030804020204" pitchFamily="49" charset="0"/>
              </a:rPr>
              <a:t>printf</a:t>
            </a:r>
            <a:r>
              <a:rPr lang="en-GB" altLang="zh-CN" dirty="0">
                <a:solidFill>
                  <a:srgbClr val="000000"/>
                </a:solidFill>
                <a:latin typeface="Menlo" panose="020B0609030804020204" pitchFamily="49" charset="0"/>
              </a:rPr>
              <a:t>(</a:t>
            </a:r>
            <a:r>
              <a:rPr lang="en-GB" altLang="zh-CN" dirty="0">
                <a:solidFill>
                  <a:srgbClr val="C41A16"/>
                </a:solidFill>
                <a:latin typeface="Menlo" panose="020B0609030804020204" pitchFamily="49" charset="0"/>
              </a:rPr>
              <a:t>"The max is %d\n"</a:t>
            </a:r>
            <a:r>
              <a:rPr lang="en-GB" altLang="zh-CN" dirty="0">
                <a:solidFill>
                  <a:srgbClr val="000000"/>
                </a:solidFill>
                <a:latin typeface="Menlo" panose="020B0609030804020204" pitchFamily="49" charset="0"/>
              </a:rPr>
              <a:t>, max);</a:t>
            </a:r>
            <a:endParaRPr lang="en-GB" altLang="zh-CN" dirty="0">
              <a:solidFill>
                <a:srgbClr val="C41A16"/>
              </a:solidFill>
              <a:latin typeface="Menlo" panose="020B0609030804020204" pitchFamily="49" charset="0"/>
            </a:endParaRPr>
          </a:p>
        </p:txBody>
      </p:sp>
      <p:sp>
        <p:nvSpPr>
          <p:cNvPr id="5" name="Date Placeholder 4"/>
          <p:cNvSpPr>
            <a:spLocks noGrp="1"/>
          </p:cNvSpPr>
          <p:nvPr>
            <p:ph type="dt" sz="half" idx="10"/>
          </p:nvPr>
        </p:nvSpPr>
        <p:spPr/>
        <p:txBody>
          <a:bodyPr/>
          <a:lstStyle/>
          <a:p>
            <a:fld id="{7DF1D764-1F13-410C-87A9-4A663FC6412C}"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fld>
            <a:endParaRPr lang="zh-CN" altLang="en-US"/>
          </a:p>
        </p:txBody>
      </p:sp>
      <p:pic>
        <p:nvPicPr>
          <p:cNvPr id="8" name="图片 7"/>
          <p:cNvPicPr>
            <a:picLocks noChangeAspect="1"/>
          </p:cNvPicPr>
          <p:nvPr/>
        </p:nvPicPr>
        <p:blipFill>
          <a:blip r:embed="rId1"/>
          <a:stretch>
            <a:fillRect/>
          </a:stretch>
        </p:blipFill>
        <p:spPr>
          <a:xfrm>
            <a:off x="0" y="2635263"/>
            <a:ext cx="3891181" cy="2254703"/>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条件分支</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ounded Rectangle 7"/>
          <p:cNvSpPr/>
          <p:nvPr/>
        </p:nvSpPr>
        <p:spPr>
          <a:xfrm>
            <a:off x="3482490" y="1368592"/>
            <a:ext cx="2779535" cy="338328"/>
          </a:xfrm>
          <a:prstGeom prst="roundRect">
            <a:avLst/>
          </a:prstGeom>
          <a:solidFill>
            <a:schemeClr val="bg1"/>
          </a:solidFill>
          <a:ln w="12700">
            <a:solidFill>
              <a:schemeClr val="tx1"/>
            </a:solidFill>
            <a:miter lim="800000"/>
          </a:ln>
        </p:spPr>
        <p:txBody>
          <a:bodyPr wrap="none" anchor="ctr"/>
          <a:lstStyle/>
          <a:p>
            <a:pPr algn="ctr"/>
            <a:r>
              <a:rPr lang="zh-CN" altLang="en-US" dirty="0">
                <a:solidFill>
                  <a:schemeClr val="tx1"/>
                </a:solidFill>
                <a:latin typeface="微软雅黑" panose="020B0503020204020204" pitchFamily="34" charset="-122"/>
                <a:ea typeface="微软雅黑" panose="020B0503020204020204" pitchFamily="34" charset="-122"/>
              </a:rPr>
              <a:t>小明和你谁的成绩更好？</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Rounded Rectangle 8"/>
          <p:cNvSpPr/>
          <p:nvPr/>
        </p:nvSpPr>
        <p:spPr>
          <a:xfrm>
            <a:off x="5317171" y="2050980"/>
            <a:ext cx="1568975" cy="338328"/>
          </a:xfrm>
          <a:prstGeom prst="roundRect">
            <a:avLst/>
          </a:prstGeom>
          <a:solidFill>
            <a:schemeClr val="bg1"/>
          </a:solidFill>
          <a:ln w="12700">
            <a:solidFill>
              <a:schemeClr val="tx1"/>
            </a:solidFill>
            <a:miter lim="800000"/>
          </a:ln>
        </p:spPr>
        <p:txBody>
          <a:bodyPr wrap="none" anchor="ctr"/>
          <a:lstStyle/>
          <a:p>
            <a:pPr algn="ctr"/>
            <a:r>
              <a:rPr lang="zh-CN" altLang="en-US" dirty="0">
                <a:latin typeface="微软雅黑" panose="020B0503020204020204" pitchFamily="34" charset="-122"/>
                <a:ea typeface="微软雅黑" panose="020B0503020204020204" pitchFamily="34" charset="-122"/>
              </a:rPr>
              <a:t>我成绩更</a:t>
            </a:r>
            <a:r>
              <a:rPr lang="zh-CN" altLang="en-US" dirty="0">
                <a:solidFill>
                  <a:schemeClr val="tx1"/>
                </a:solidFill>
                <a:latin typeface="微软雅黑" panose="020B0503020204020204" pitchFamily="34" charset="-122"/>
                <a:ea typeface="微软雅黑" panose="020B0503020204020204" pitchFamily="34" charset="-122"/>
              </a:rPr>
              <a:t>好</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Rounded Rectangle 9"/>
          <p:cNvSpPr/>
          <p:nvPr/>
        </p:nvSpPr>
        <p:spPr>
          <a:xfrm>
            <a:off x="3111586" y="2094196"/>
            <a:ext cx="1426341" cy="338328"/>
          </a:xfrm>
          <a:prstGeom prst="roundRect">
            <a:avLst/>
          </a:prstGeom>
          <a:solidFill>
            <a:schemeClr val="bg1"/>
          </a:solidFill>
          <a:ln w="12700">
            <a:solidFill>
              <a:schemeClr val="tx1"/>
            </a:solidFill>
            <a:miter lim="800000"/>
          </a:ln>
        </p:spPr>
        <p:txBody>
          <a:bodyPr wrap="none" anchor="ctr"/>
          <a:lstStyle/>
          <a:p>
            <a:pPr algn="ctr"/>
            <a:r>
              <a:rPr lang="zh-CN" altLang="en-US" dirty="0">
                <a:solidFill>
                  <a:schemeClr val="tx1"/>
                </a:solidFill>
                <a:latin typeface="微软雅黑" panose="020B0503020204020204" pitchFamily="34" charset="-122"/>
                <a:ea typeface="微软雅黑" panose="020B0503020204020204" pitchFamily="34" charset="-122"/>
              </a:rPr>
              <a:t>小明更好</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1" name="Rounded Rectangle 10"/>
          <p:cNvSpPr/>
          <p:nvPr/>
        </p:nvSpPr>
        <p:spPr>
          <a:xfrm>
            <a:off x="2214114" y="2970675"/>
            <a:ext cx="1898459" cy="338328"/>
          </a:xfrm>
          <a:prstGeom prst="roundRect">
            <a:avLst/>
          </a:prstGeom>
          <a:solidFill>
            <a:schemeClr val="bg1"/>
          </a:solidFill>
          <a:ln w="12700">
            <a:solidFill>
              <a:schemeClr val="tx1"/>
            </a:solidFill>
            <a:miter lim="800000"/>
          </a:ln>
        </p:spPr>
        <p:txBody>
          <a:bodyPr wrap="none" anchor="ctr"/>
          <a:lstStyle/>
          <a:p>
            <a:pPr algn="ctr"/>
            <a:r>
              <a:rPr lang="zh-CN" altLang="en-US" dirty="0">
                <a:solidFill>
                  <a:schemeClr val="tx1"/>
                </a:solidFill>
                <a:latin typeface="微软雅黑" panose="020B0503020204020204" pitchFamily="34" charset="-122"/>
                <a:ea typeface="微软雅黑" panose="020B0503020204020204" pitchFamily="34" charset="-122"/>
              </a:rPr>
              <a:t>小明玩电脑吗？</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Rounded Rectangle 11"/>
          <p:cNvSpPr/>
          <p:nvPr/>
        </p:nvSpPr>
        <p:spPr>
          <a:xfrm>
            <a:off x="6124911" y="2924436"/>
            <a:ext cx="1898459" cy="338328"/>
          </a:xfrm>
          <a:prstGeom prst="roundRect">
            <a:avLst/>
          </a:prstGeom>
          <a:solidFill>
            <a:schemeClr val="bg1"/>
          </a:solidFill>
          <a:ln w="12700">
            <a:solidFill>
              <a:schemeClr val="tx1"/>
            </a:solidFill>
            <a:miter lim="800000"/>
          </a:ln>
        </p:spPr>
        <p:txBody>
          <a:bodyPr wrap="none" anchor="ctr"/>
          <a:lstStyle/>
          <a:p>
            <a:pPr algn="ctr"/>
            <a:r>
              <a:rPr lang="zh-CN" altLang="en-US" dirty="0">
                <a:solidFill>
                  <a:schemeClr val="tx1"/>
                </a:solidFill>
                <a:latin typeface="微软雅黑" panose="020B0503020204020204" pitchFamily="34" charset="-122"/>
                <a:ea typeface="微软雅黑" panose="020B0503020204020204" pitchFamily="34" charset="-122"/>
              </a:rPr>
              <a:t>小明玩电脑吗？</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3" name="Rounded Rectangle 12"/>
          <p:cNvSpPr/>
          <p:nvPr/>
        </p:nvSpPr>
        <p:spPr>
          <a:xfrm>
            <a:off x="3418096" y="3892889"/>
            <a:ext cx="1224000" cy="338328"/>
          </a:xfrm>
          <a:prstGeom prst="roundRect">
            <a:avLst/>
          </a:prstGeom>
          <a:solidFill>
            <a:schemeClr val="bg1"/>
          </a:solidFill>
          <a:ln w="12700">
            <a:solidFill>
              <a:schemeClr val="tx1"/>
            </a:solidFill>
            <a:miter lim="800000"/>
          </a:ln>
        </p:spPr>
        <p:txBody>
          <a:bodyPr wrap="none" anchor="ctr"/>
          <a:lstStyle/>
          <a:p>
            <a:pPr algn="ctr"/>
            <a:r>
              <a:rPr lang="zh-CN" altLang="en-US" dirty="0">
                <a:solidFill>
                  <a:schemeClr val="tx1"/>
                </a:solidFill>
                <a:latin typeface="微软雅黑" panose="020B0503020204020204" pitchFamily="34" charset="-122"/>
                <a:ea typeface="微软雅黑" panose="020B0503020204020204" pitchFamily="34" charset="-122"/>
              </a:rPr>
              <a:t>不玩</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4" name="Rounded Rectangle 13"/>
          <p:cNvSpPr/>
          <p:nvPr/>
        </p:nvSpPr>
        <p:spPr>
          <a:xfrm>
            <a:off x="1704048" y="3892889"/>
            <a:ext cx="1224000" cy="338328"/>
          </a:xfrm>
          <a:prstGeom prst="roundRect">
            <a:avLst/>
          </a:prstGeom>
          <a:solidFill>
            <a:schemeClr val="bg1"/>
          </a:solidFill>
          <a:ln w="12700">
            <a:solidFill>
              <a:schemeClr val="tx1"/>
            </a:solidFill>
            <a:miter lim="800000"/>
          </a:ln>
        </p:spPr>
        <p:txBody>
          <a:bodyPr wrap="none" anchor="ctr"/>
          <a:lstStyle/>
          <a:p>
            <a:pPr algn="ctr"/>
            <a:r>
              <a:rPr lang="zh-CN" altLang="en-US" dirty="0">
                <a:solidFill>
                  <a:schemeClr val="tx1"/>
                </a:solidFill>
                <a:latin typeface="微软雅黑" panose="020B0503020204020204" pitchFamily="34" charset="-122"/>
                <a:ea typeface="微软雅黑" panose="020B0503020204020204" pitchFamily="34" charset="-122"/>
              </a:rPr>
              <a:t>玩</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Rounded Rectangle 14"/>
          <p:cNvSpPr/>
          <p:nvPr/>
        </p:nvSpPr>
        <p:spPr>
          <a:xfrm>
            <a:off x="7345296" y="3892889"/>
            <a:ext cx="1224000" cy="338328"/>
          </a:xfrm>
          <a:prstGeom prst="roundRect">
            <a:avLst/>
          </a:prstGeom>
          <a:solidFill>
            <a:schemeClr val="bg1"/>
          </a:solidFill>
          <a:ln w="12700">
            <a:solidFill>
              <a:schemeClr val="tx1"/>
            </a:solidFill>
            <a:miter lim="800000"/>
          </a:ln>
        </p:spPr>
        <p:txBody>
          <a:bodyPr wrap="none" anchor="ctr"/>
          <a:lstStyle/>
          <a:p>
            <a:pPr algn="ctr"/>
            <a:r>
              <a:rPr lang="zh-CN" altLang="en-US" dirty="0">
                <a:solidFill>
                  <a:schemeClr val="tx1"/>
                </a:solidFill>
                <a:latin typeface="微软雅黑" panose="020B0503020204020204" pitchFamily="34" charset="-122"/>
                <a:ea typeface="微软雅黑" panose="020B0503020204020204" pitchFamily="34" charset="-122"/>
              </a:rPr>
              <a:t>不玩</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Rounded Rectangle 15"/>
          <p:cNvSpPr/>
          <p:nvPr/>
        </p:nvSpPr>
        <p:spPr>
          <a:xfrm>
            <a:off x="5715488" y="3892889"/>
            <a:ext cx="1224000" cy="338328"/>
          </a:xfrm>
          <a:prstGeom prst="roundRect">
            <a:avLst/>
          </a:prstGeom>
          <a:solidFill>
            <a:schemeClr val="bg1"/>
          </a:solidFill>
          <a:ln w="12700">
            <a:solidFill>
              <a:schemeClr val="tx1"/>
            </a:solidFill>
            <a:miter lim="800000"/>
          </a:ln>
        </p:spPr>
        <p:txBody>
          <a:bodyPr wrap="none" anchor="ctr"/>
          <a:lstStyle/>
          <a:p>
            <a:pPr algn="ctr"/>
            <a:r>
              <a:rPr lang="zh-CN" altLang="en-US" dirty="0">
                <a:solidFill>
                  <a:schemeClr val="tx1"/>
                </a:solidFill>
                <a:latin typeface="微软雅黑" panose="020B0503020204020204" pitchFamily="34" charset="-122"/>
                <a:ea typeface="微软雅黑" panose="020B0503020204020204" pitchFamily="34" charset="-122"/>
              </a:rPr>
              <a:t>玩</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 name="Rounded Rectangle 16"/>
          <p:cNvSpPr/>
          <p:nvPr/>
        </p:nvSpPr>
        <p:spPr>
          <a:xfrm>
            <a:off x="1704048" y="4661926"/>
            <a:ext cx="1224000" cy="1605915"/>
          </a:xfrm>
          <a:prstGeom prst="roundRect">
            <a:avLst/>
          </a:prstGeom>
          <a:solidFill>
            <a:schemeClr val="bg1"/>
          </a:solidFill>
          <a:ln w="12700">
            <a:solidFill>
              <a:schemeClr val="tx1"/>
            </a:solidFill>
            <a:miter lim="800000"/>
          </a:ln>
        </p:spPr>
        <p:txBody>
          <a:bodyPr wrap="square" anchor="ctr">
            <a:spAutoFit/>
          </a:bodyPr>
          <a:lstStyle/>
          <a:p>
            <a:pPr algn="just"/>
            <a:r>
              <a:rPr lang="zh-CN" altLang="en-US" dirty="0">
                <a:latin typeface="微软雅黑" panose="020B0503020204020204" pitchFamily="34" charset="-122"/>
                <a:ea typeface="微软雅黑" panose="020B0503020204020204" pitchFamily="34" charset="-122"/>
              </a:rPr>
              <a:t>你看，人家是功课都学好了才玩电脑，你呢？</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 name="Rounded Rectangle 18"/>
          <p:cNvSpPr/>
          <p:nvPr/>
        </p:nvSpPr>
        <p:spPr>
          <a:xfrm>
            <a:off x="5715488" y="4661926"/>
            <a:ext cx="1224000" cy="1605915"/>
          </a:xfrm>
          <a:prstGeom prst="roundRect">
            <a:avLst/>
          </a:prstGeom>
          <a:solidFill>
            <a:schemeClr val="bg1"/>
          </a:solidFill>
          <a:ln w="12700">
            <a:solidFill>
              <a:schemeClr val="tx1"/>
            </a:solidFill>
            <a:miter lim="800000"/>
          </a:ln>
        </p:spPr>
        <p:txBody>
          <a:bodyPr wrap="square" anchor="ctr">
            <a:spAutoFit/>
          </a:bodyPr>
          <a:lstStyle/>
          <a:p>
            <a:pPr algn="just"/>
            <a:r>
              <a:rPr lang="zh-CN" altLang="en-US" dirty="0">
                <a:latin typeface="微软雅黑" panose="020B0503020204020204" pitchFamily="34" charset="-122"/>
                <a:ea typeface="微软雅黑" panose="020B0503020204020204" pitchFamily="34" charset="-122"/>
              </a:rPr>
              <a:t>你看，他就是因为玩电脑成绩才不好的！</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2" name="Rounded Rectangle 21"/>
          <p:cNvSpPr/>
          <p:nvPr/>
        </p:nvSpPr>
        <p:spPr>
          <a:xfrm>
            <a:off x="7345296" y="4661926"/>
            <a:ext cx="1224000" cy="1605915"/>
          </a:xfrm>
          <a:prstGeom prst="roundRect">
            <a:avLst/>
          </a:prstGeom>
          <a:solidFill>
            <a:schemeClr val="bg1"/>
          </a:solidFill>
          <a:ln w="12700">
            <a:solidFill>
              <a:schemeClr val="tx1"/>
            </a:solidFill>
            <a:miter lim="800000"/>
          </a:ln>
        </p:spPr>
        <p:txBody>
          <a:bodyPr wrap="square" anchor="ctr">
            <a:spAutoFit/>
          </a:bodyPr>
          <a:lstStyle/>
          <a:p>
            <a:pPr algn="just"/>
            <a:r>
              <a:rPr lang="zh-CN" altLang="en-US" dirty="0">
                <a:latin typeface="微软雅黑" panose="020B0503020204020204" pitchFamily="34" charset="-122"/>
                <a:ea typeface="微软雅黑" panose="020B0503020204020204" pitchFamily="34" charset="-122"/>
              </a:rPr>
              <a:t>你看，人家成绩差的都知道不玩电脑，你呢？</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3" name="Rounded Rectangle 22"/>
          <p:cNvSpPr/>
          <p:nvPr/>
        </p:nvSpPr>
        <p:spPr>
          <a:xfrm>
            <a:off x="3418096" y="4661926"/>
            <a:ext cx="1224000" cy="1605915"/>
          </a:xfrm>
          <a:prstGeom prst="roundRect">
            <a:avLst/>
          </a:prstGeom>
          <a:solidFill>
            <a:schemeClr val="bg1"/>
          </a:solidFill>
          <a:ln w="12700">
            <a:solidFill>
              <a:schemeClr val="tx1"/>
            </a:solidFill>
            <a:miter lim="800000"/>
          </a:ln>
        </p:spPr>
        <p:txBody>
          <a:bodyPr wrap="square" anchor="ctr">
            <a:spAutoFit/>
          </a:bodyPr>
          <a:lstStyle/>
          <a:p>
            <a:pPr algn="just"/>
            <a:r>
              <a:rPr lang="zh-CN" altLang="en-US" dirty="0">
                <a:latin typeface="微软雅黑" panose="020B0503020204020204" pitchFamily="34" charset="-122"/>
                <a:ea typeface="微软雅黑" panose="020B0503020204020204" pitchFamily="34" charset="-122"/>
              </a:rPr>
              <a:t>你看，人家就是不玩电脑成绩才这么好！</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26" name="Straight Arrow Connector 25"/>
          <p:cNvCxnSpPr>
            <a:stCxn id="8" idx="2"/>
            <a:endCxn id="10" idx="0"/>
          </p:cNvCxnSpPr>
          <p:nvPr/>
        </p:nvCxnSpPr>
        <p:spPr>
          <a:xfrm flipH="1">
            <a:off x="3824757" y="1706920"/>
            <a:ext cx="1047501" cy="387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9" idx="0"/>
          </p:cNvCxnSpPr>
          <p:nvPr/>
        </p:nvCxnSpPr>
        <p:spPr>
          <a:xfrm>
            <a:off x="4872258" y="1706920"/>
            <a:ext cx="1229401" cy="344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2"/>
            <a:endCxn id="11" idx="0"/>
          </p:cNvCxnSpPr>
          <p:nvPr/>
        </p:nvCxnSpPr>
        <p:spPr>
          <a:xfrm flipH="1">
            <a:off x="3163344" y="2432524"/>
            <a:ext cx="661413" cy="538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a:endCxn id="12" idx="0"/>
          </p:cNvCxnSpPr>
          <p:nvPr/>
        </p:nvCxnSpPr>
        <p:spPr>
          <a:xfrm>
            <a:off x="6101659" y="2389308"/>
            <a:ext cx="972482" cy="5351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1" idx="2"/>
            <a:endCxn id="14" idx="0"/>
          </p:cNvCxnSpPr>
          <p:nvPr/>
        </p:nvCxnSpPr>
        <p:spPr>
          <a:xfrm flipH="1">
            <a:off x="2316048" y="3309003"/>
            <a:ext cx="847296" cy="583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1" idx="2"/>
            <a:endCxn id="13" idx="0"/>
          </p:cNvCxnSpPr>
          <p:nvPr/>
        </p:nvCxnSpPr>
        <p:spPr>
          <a:xfrm>
            <a:off x="3163344" y="3309003"/>
            <a:ext cx="866752" cy="5838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2"/>
            <a:endCxn id="16" idx="0"/>
          </p:cNvCxnSpPr>
          <p:nvPr/>
        </p:nvCxnSpPr>
        <p:spPr>
          <a:xfrm flipH="1">
            <a:off x="6327488" y="3262764"/>
            <a:ext cx="746653" cy="630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2" idx="2"/>
            <a:endCxn id="15" idx="0"/>
          </p:cNvCxnSpPr>
          <p:nvPr/>
        </p:nvCxnSpPr>
        <p:spPr>
          <a:xfrm>
            <a:off x="7074141" y="3262764"/>
            <a:ext cx="883155" cy="630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4" idx="2"/>
            <a:endCxn id="17" idx="0"/>
          </p:cNvCxnSpPr>
          <p:nvPr/>
        </p:nvCxnSpPr>
        <p:spPr>
          <a:xfrm>
            <a:off x="2316048" y="4231217"/>
            <a:ext cx="0" cy="43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3" idx="2"/>
            <a:endCxn id="23" idx="0"/>
          </p:cNvCxnSpPr>
          <p:nvPr/>
        </p:nvCxnSpPr>
        <p:spPr>
          <a:xfrm>
            <a:off x="4030096" y="4231217"/>
            <a:ext cx="0" cy="43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2"/>
            <a:endCxn id="19" idx="0"/>
          </p:cNvCxnSpPr>
          <p:nvPr/>
        </p:nvCxnSpPr>
        <p:spPr>
          <a:xfrm>
            <a:off x="6327488" y="4231217"/>
            <a:ext cx="0" cy="43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5" idx="2"/>
            <a:endCxn id="22" idx="0"/>
          </p:cNvCxnSpPr>
          <p:nvPr/>
        </p:nvCxnSpPr>
        <p:spPr>
          <a:xfrm>
            <a:off x="7957296" y="4231217"/>
            <a:ext cx="0" cy="4307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rotWithShape="1">
          <a:blip r:embed="rId1"/>
          <a:srcRect l="8442"/>
          <a:stretch>
            <a:fillRect/>
          </a:stretch>
        </p:blipFill>
        <p:spPr>
          <a:xfrm>
            <a:off x="150124" y="5117910"/>
            <a:ext cx="1241947" cy="844226"/>
          </a:xfrm>
          <a:prstGeom prst="rect">
            <a:avLst/>
          </a:prstGeom>
        </p:spPr>
      </p:pic>
      <p:pic>
        <p:nvPicPr>
          <p:cNvPr id="62" name="Picture 61"/>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171034" y="1168814"/>
            <a:ext cx="666750" cy="752475"/>
          </a:xfrm>
          <a:prstGeom prst="rect">
            <a:avLst/>
          </a:prstGeom>
        </p:spPr>
      </p:pic>
      <p:pic>
        <p:nvPicPr>
          <p:cNvPr id="4102"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2639" y="2187560"/>
            <a:ext cx="483541" cy="507718"/>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34" y="2819551"/>
            <a:ext cx="666750" cy="752475"/>
          </a:xfrm>
          <a:prstGeom prst="rect">
            <a:avLst/>
          </a:prstGeom>
        </p:spPr>
      </p:pic>
      <p:pic>
        <p:nvPicPr>
          <p:cNvPr id="65" name="Picture 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2639" y="3865593"/>
            <a:ext cx="483541" cy="5077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基本分析</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36" name="Content Placeholder 1"/>
          <p:cNvSpPr>
            <a:spLocks noGrp="1"/>
          </p:cNvSpPr>
          <p:nvPr>
            <p:ph idx="1"/>
          </p:nvPr>
        </p:nvSpPr>
        <p:spPr>
          <a:xfrm>
            <a:off x="0" y="1254961"/>
            <a:ext cx="4945224" cy="5080977"/>
          </a:xfrm>
        </p:spPr>
        <p:txBody>
          <a:bodyPr>
            <a:normAutofit/>
          </a:bodyPr>
          <a:lstStyle/>
          <a:p>
            <a:pPr marL="222250" indent="-222250"/>
            <a:r>
              <a:rPr lang="zh-CN" altLang="en-US" sz="2000" b="1" dirty="0"/>
              <a:t>什么样的程序结构？</a:t>
            </a:r>
            <a:endParaRPr lang="en-US" altLang="zh-CN" sz="2000" b="1" dirty="0"/>
          </a:p>
          <a:p>
            <a:pPr marL="222250" indent="-222250">
              <a:buNone/>
            </a:pPr>
            <a:r>
              <a:rPr lang="zh-CN" altLang="en-US" sz="2000" b="1" dirty="0"/>
              <a:t> </a:t>
            </a:r>
            <a:r>
              <a:rPr lang="en-US" altLang="zh-CN" sz="2000" dirty="0"/>
              <a:t>if-else</a:t>
            </a:r>
            <a:r>
              <a:rPr lang="zh-CN" altLang="en-US" sz="2000" dirty="0"/>
              <a:t> 嵌套</a:t>
            </a:r>
            <a:endParaRPr lang="en-US" altLang="zh-CN" sz="2000" dirty="0"/>
          </a:p>
          <a:p>
            <a:pPr marL="222250" indent="-222250"/>
            <a:r>
              <a:rPr lang="zh-CN" altLang="en-US" sz="2000" b="1" dirty="0"/>
              <a:t>需要哪些变量？都是什么类型？</a:t>
            </a:r>
            <a:endParaRPr lang="en-US" altLang="zh-CN" sz="2000" b="1" dirty="0"/>
          </a:p>
          <a:p>
            <a:pPr marL="8255" indent="0">
              <a:buNone/>
            </a:pPr>
            <a:r>
              <a:rPr lang="zh-CN" altLang="en-US" sz="2000" b="1" dirty="0"/>
              <a:t> </a:t>
            </a:r>
            <a:r>
              <a:rPr lang="zh-CN" altLang="en-US" sz="2000" dirty="0"/>
              <a:t>谁的成绩更好</a:t>
            </a:r>
            <a:r>
              <a:rPr lang="en-US" altLang="zh-CN" sz="2000" dirty="0">
                <a:sym typeface="Wingdings" panose="05000000000000000000" pitchFamily="2" charset="2"/>
              </a:rPr>
              <a:t></a:t>
            </a:r>
            <a:r>
              <a:rPr lang="zh-CN" altLang="en-US" sz="2000" dirty="0">
                <a:sym typeface="Wingdings" panose="05000000000000000000" pitchFamily="2" charset="2"/>
              </a:rPr>
              <a:t> </a:t>
            </a:r>
            <a:endParaRPr lang="en-US" altLang="zh-CN" sz="2000" dirty="0">
              <a:sym typeface="Wingdings" panose="05000000000000000000" pitchFamily="2" charset="2"/>
            </a:endParaRPr>
          </a:p>
          <a:p>
            <a:pPr marL="8255" indent="0">
              <a:buNone/>
            </a:pPr>
            <a:r>
              <a:rPr lang="zh-CN" altLang="en-US" sz="2000" dirty="0">
                <a:solidFill>
                  <a:srgbClr val="AA0D91"/>
                </a:solidFill>
                <a:latin typeface="Menlo" panose="020B0609030804020204" pitchFamily="49" charset="0"/>
              </a:rPr>
              <a:t> </a:t>
            </a:r>
            <a:r>
              <a:rPr lang="en-US" altLang="zh-CN" sz="2000" dirty="0">
                <a:solidFill>
                  <a:srgbClr val="AA0D91"/>
                </a:solidFill>
                <a:latin typeface="Menlo" panose="020B0609030804020204" pitchFamily="49" charset="0"/>
              </a:rPr>
              <a:t>_Bool</a:t>
            </a:r>
            <a:r>
              <a:rPr lang="en-US" altLang="zh-CN" sz="2000" dirty="0">
                <a:solidFill>
                  <a:srgbClr val="000000"/>
                </a:solidFill>
                <a:latin typeface="Menlo" panose="020B0609030804020204" pitchFamily="49" charset="0"/>
              </a:rPr>
              <a:t> </a:t>
            </a:r>
            <a:r>
              <a:rPr lang="en-US" altLang="zh-CN" sz="2000" dirty="0" err="1">
                <a:solidFill>
                  <a:srgbClr val="000000"/>
                </a:solidFill>
                <a:latin typeface="Menlo" panose="020B0609030804020204" pitchFamily="49" charset="0"/>
              </a:rPr>
              <a:t>IsXiaomingBetter</a:t>
            </a:r>
            <a:endParaRPr lang="en-US" altLang="zh-CN" sz="2000" dirty="0">
              <a:solidFill>
                <a:srgbClr val="000000"/>
              </a:solidFill>
              <a:latin typeface="Menlo" panose="020B0609030804020204" pitchFamily="49" charset="0"/>
            </a:endParaRPr>
          </a:p>
          <a:p>
            <a:pPr marL="8255" indent="0">
              <a:buNone/>
            </a:pPr>
            <a:r>
              <a:rPr lang="zh-CN" altLang="en-US" sz="2000" dirty="0"/>
              <a:t> 小明玩电脑么</a:t>
            </a:r>
            <a:r>
              <a:rPr lang="en-US" altLang="zh-CN" sz="2000" dirty="0">
                <a:sym typeface="Wingdings" panose="05000000000000000000" pitchFamily="2" charset="2"/>
              </a:rPr>
              <a:t></a:t>
            </a:r>
            <a:r>
              <a:rPr lang="zh-CN" altLang="en-US" sz="2000" dirty="0">
                <a:sym typeface="Wingdings" panose="05000000000000000000" pitchFamily="2" charset="2"/>
              </a:rPr>
              <a:t>化简为</a:t>
            </a:r>
            <a:endParaRPr lang="en-US" altLang="zh-CN" sz="2000" dirty="0">
              <a:sym typeface="Wingdings" panose="05000000000000000000" pitchFamily="2" charset="2"/>
            </a:endParaRPr>
          </a:p>
          <a:p>
            <a:pPr marL="8255" indent="0">
              <a:buNone/>
            </a:pPr>
            <a:r>
              <a:rPr lang="zh-CN" altLang="en-US" sz="2000" dirty="0">
                <a:solidFill>
                  <a:srgbClr val="AA0D91"/>
                </a:solidFill>
                <a:latin typeface="Menlo" panose="020B0609030804020204" pitchFamily="49" charset="0"/>
              </a:rPr>
              <a:t> </a:t>
            </a:r>
            <a:r>
              <a:rPr lang="en-US" altLang="zh-CN" sz="2000" dirty="0">
                <a:solidFill>
                  <a:srgbClr val="AA0D91"/>
                </a:solidFill>
                <a:latin typeface="Menlo" panose="020B0609030804020204" pitchFamily="49" charset="0"/>
              </a:rPr>
              <a:t>_Bool</a:t>
            </a:r>
            <a:r>
              <a:rPr lang="en-US" altLang="zh-CN" sz="2000" dirty="0">
                <a:solidFill>
                  <a:srgbClr val="000000"/>
                </a:solidFill>
                <a:latin typeface="Menlo" panose="020B0609030804020204" pitchFamily="49" charset="0"/>
              </a:rPr>
              <a:t> </a:t>
            </a:r>
            <a:r>
              <a:rPr lang="en-US" altLang="zh-CN" sz="2000" dirty="0" err="1">
                <a:solidFill>
                  <a:srgbClr val="000000"/>
                </a:solidFill>
                <a:latin typeface="Menlo" panose="020B0609030804020204" pitchFamily="49" charset="0"/>
              </a:rPr>
              <a:t>DoesXiaomingPlayComputer</a:t>
            </a:r>
            <a:endParaRPr lang="en-US" altLang="zh-CN" sz="2000" dirty="0">
              <a:solidFill>
                <a:srgbClr val="000000"/>
              </a:solidFill>
              <a:latin typeface="Menlo" panose="020B0609030804020204" pitchFamily="49" charset="0"/>
            </a:endParaRPr>
          </a:p>
          <a:p>
            <a:pPr marL="8255" indent="0">
              <a:buNone/>
            </a:pPr>
            <a:r>
              <a:rPr lang="zh-CN" altLang="en-US" sz="2000" dirty="0">
                <a:solidFill>
                  <a:srgbClr val="000000"/>
                </a:solidFill>
                <a:latin typeface="Menlo" panose="020B0609030804020204" pitchFamily="49" charset="0"/>
              </a:rPr>
              <a:t> 用来接收用户输入</a:t>
            </a:r>
            <a:r>
              <a:rPr lang="en-US" altLang="zh-CN" sz="2000" dirty="0">
                <a:solidFill>
                  <a:srgbClr val="000000"/>
                </a:solidFill>
                <a:latin typeface="Menlo" panose="020B0609030804020204" pitchFamily="49" charset="0"/>
                <a:sym typeface="Wingdings" panose="05000000000000000000" pitchFamily="2" charset="2"/>
              </a:rPr>
              <a:t></a:t>
            </a:r>
            <a:r>
              <a:rPr lang="en-US" altLang="zh-CN" sz="2000" dirty="0">
                <a:solidFill>
                  <a:srgbClr val="AA0D91"/>
                </a:solidFill>
                <a:latin typeface="Menlo" panose="020B0609030804020204" pitchFamily="49" charset="0"/>
              </a:rPr>
              <a:t> </a:t>
            </a:r>
            <a:endParaRPr lang="en-US" altLang="zh-CN" sz="2000" dirty="0">
              <a:solidFill>
                <a:srgbClr val="AA0D91"/>
              </a:solidFill>
              <a:latin typeface="Menlo" panose="020B0609030804020204" pitchFamily="49" charset="0"/>
            </a:endParaRPr>
          </a:p>
          <a:p>
            <a:pPr marL="8255" indent="0">
              <a:buNone/>
            </a:pPr>
            <a:r>
              <a:rPr lang="zh-CN" altLang="en-US" sz="2000" dirty="0">
                <a:solidFill>
                  <a:srgbClr val="AA0D91"/>
                </a:solidFill>
                <a:latin typeface="Menlo" panose="020B0609030804020204" pitchFamily="49" charset="0"/>
              </a:rPr>
              <a:t> </a:t>
            </a:r>
            <a:r>
              <a:rPr lang="en-US" altLang="zh-CN" sz="2000" dirty="0">
                <a:solidFill>
                  <a:srgbClr val="AA0D91"/>
                </a:solidFill>
                <a:latin typeface="Menlo" panose="020B0609030804020204" pitchFamily="49" charset="0"/>
              </a:rPr>
              <a:t>char</a:t>
            </a:r>
            <a:r>
              <a:rPr lang="en-US" altLang="zh-CN" sz="2000" dirty="0">
                <a:solidFill>
                  <a:srgbClr val="000000"/>
                </a:solidFill>
                <a:latin typeface="Menlo" panose="020B0609030804020204" pitchFamily="49" charset="0"/>
              </a:rPr>
              <a:t> </a:t>
            </a:r>
            <a:r>
              <a:rPr lang="en-US" altLang="zh-CN" sz="2000" dirty="0" err="1">
                <a:solidFill>
                  <a:srgbClr val="000000"/>
                </a:solidFill>
                <a:latin typeface="Menlo" panose="020B0609030804020204" pitchFamily="49" charset="0"/>
              </a:rPr>
              <a:t>cSelection</a:t>
            </a:r>
            <a:endParaRPr lang="en-US" altLang="zh-CN" sz="2000" dirty="0">
              <a:solidFill>
                <a:srgbClr val="000000"/>
              </a:solidFill>
              <a:latin typeface="Menlo" panose="020B0609030804020204" pitchFamily="49" charset="0"/>
            </a:endParaRPr>
          </a:p>
          <a:p>
            <a:pPr marL="222250" indent="-222250"/>
            <a:r>
              <a:rPr lang="zh-CN" altLang="en-US" sz="2000" b="1" dirty="0">
                <a:solidFill>
                  <a:srgbClr val="000000"/>
                </a:solidFill>
                <a:latin typeface="Menlo" panose="020B0609030804020204" pitchFamily="49" charset="0"/>
              </a:rPr>
              <a:t>流程图</a:t>
            </a:r>
            <a:endParaRPr lang="en-US" altLang="zh-CN" sz="2000" b="1" dirty="0">
              <a:solidFill>
                <a:srgbClr val="000000"/>
              </a:solidFill>
              <a:latin typeface="Menlo" panose="020B0609030804020204" pitchFamily="49" charset="0"/>
            </a:endParaRPr>
          </a:p>
          <a:p>
            <a:endParaRPr lang="zh-CN" altLang="en-US" sz="2000" b="1" dirty="0"/>
          </a:p>
        </p:txBody>
      </p:sp>
      <p:pic>
        <p:nvPicPr>
          <p:cNvPr id="20" name="图片 1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823927" y="0"/>
            <a:ext cx="4320073" cy="6858000"/>
          </a:xfrm>
          <a:prstGeom prst="rect">
            <a:avLst/>
          </a:prstGeom>
        </p:spPr>
      </p:pic>
      <p:sp>
        <p:nvSpPr>
          <p:cNvPr id="21" name="矩形 20"/>
          <p:cNvSpPr/>
          <p:nvPr/>
        </p:nvSpPr>
        <p:spPr>
          <a:xfrm>
            <a:off x="4823927" y="2351314"/>
            <a:ext cx="1996751" cy="3051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p:cNvSpPr/>
          <p:nvPr/>
        </p:nvSpPr>
        <p:spPr>
          <a:xfrm>
            <a:off x="7081149" y="2332651"/>
            <a:ext cx="2062851" cy="3069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第一层代码</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矩形 7"/>
          <p:cNvSpPr/>
          <p:nvPr/>
        </p:nvSpPr>
        <p:spPr>
          <a:xfrm>
            <a:off x="3314443" y="0"/>
            <a:ext cx="5820227" cy="6924973"/>
          </a:xfrm>
          <a:prstGeom prst="rect">
            <a:avLst/>
          </a:prstGeom>
          <a:solidFill>
            <a:schemeClr val="bg1"/>
          </a:solidFill>
        </p:spPr>
        <p:txBody>
          <a:bodyPr wrap="square">
            <a:spAutoFit/>
          </a:bodyPr>
          <a:lstStyle/>
          <a:p>
            <a:r>
              <a:rPr lang="en-US" altLang="zh-CN" sz="1200" dirty="0">
                <a:solidFill>
                  <a:srgbClr val="643820"/>
                </a:solidFill>
                <a:latin typeface="Menlo" panose="020B0609030804020204" pitchFamily="49" charset="0"/>
              </a:rPr>
              <a:t>#include </a:t>
            </a:r>
            <a:r>
              <a:rPr lang="en-US" altLang="zh-CN" sz="1200" dirty="0">
                <a:solidFill>
                  <a:srgbClr val="C41A16"/>
                </a:solidFill>
                <a:latin typeface="Menlo" panose="020B0609030804020204" pitchFamily="49" charset="0"/>
              </a:rPr>
              <a:t>&lt;</a:t>
            </a:r>
            <a:r>
              <a:rPr lang="en-US" altLang="zh-CN" sz="1200" dirty="0" err="1">
                <a:solidFill>
                  <a:srgbClr val="C41A16"/>
                </a:solidFill>
                <a:latin typeface="Menlo" panose="020B0609030804020204" pitchFamily="49" charset="0"/>
              </a:rPr>
              <a:t>stdio.h</a:t>
            </a:r>
            <a:r>
              <a:rPr lang="en-US" altLang="zh-CN" sz="1200" dirty="0">
                <a:solidFill>
                  <a:srgbClr val="C41A16"/>
                </a:solidFill>
                <a:latin typeface="Menlo" panose="020B0609030804020204" pitchFamily="49" charset="0"/>
              </a:rPr>
              <a:t>&gt;</a:t>
            </a:r>
            <a:endParaRPr lang="en-US" altLang="zh-CN" sz="1200" dirty="0">
              <a:solidFill>
                <a:srgbClr val="643820"/>
              </a:solidFill>
              <a:latin typeface="Menlo" panose="020B0609030804020204" pitchFamily="49" charset="0"/>
            </a:endParaRPr>
          </a:p>
          <a:p>
            <a:r>
              <a:rPr lang="en-US" altLang="zh-CN" sz="1200" dirty="0" err="1">
                <a:solidFill>
                  <a:srgbClr val="AA0D91"/>
                </a:solidFill>
                <a:latin typeface="Menlo" panose="020B0609030804020204" pitchFamily="49" charset="0"/>
              </a:rPr>
              <a:t>int</a:t>
            </a:r>
            <a:r>
              <a:rPr lang="en-US" altLang="zh-CN" sz="1200" dirty="0">
                <a:solidFill>
                  <a:srgbClr val="000000"/>
                </a:solidFill>
                <a:latin typeface="Menlo" panose="020B0609030804020204" pitchFamily="49" charset="0"/>
              </a:rPr>
              <a:t> </a:t>
            </a:r>
            <a:r>
              <a:rPr lang="en-US" altLang="zh-CN" sz="1200" dirty="0">
                <a:solidFill>
                  <a:srgbClr val="0F68A0"/>
                </a:solidFill>
                <a:latin typeface="Menlo" panose="020B0609030804020204" pitchFamily="49" charset="0"/>
              </a:rPr>
              <a:t>main</a:t>
            </a:r>
            <a:r>
              <a:rPr lang="en-US" altLang="zh-CN" sz="1200" dirty="0">
                <a:solidFill>
                  <a:srgbClr val="000000"/>
                </a:solidFill>
                <a:latin typeface="Menlo" panose="020B0609030804020204" pitchFamily="49" charset="0"/>
              </a:rPr>
              <a:t>(</a:t>
            </a:r>
            <a:r>
              <a:rPr lang="en-US" altLang="zh-CN" sz="1200" dirty="0" err="1">
                <a:solidFill>
                  <a:srgbClr val="AA0D91"/>
                </a:solidFill>
                <a:latin typeface="Menlo" panose="020B0609030804020204" pitchFamily="49" charset="0"/>
              </a:rPr>
              <a:t>int</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argc</a:t>
            </a:r>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char</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argv</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//Version: 1</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//Variable declaration and initialization == definition</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_Bool</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_Bool</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char</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//Why '\0'?</a:t>
            </a:r>
            <a:endParaRPr lang="en-US" altLang="zh-CN" sz="1200" dirty="0">
              <a:solidFill>
                <a:srgbClr val="000000"/>
              </a:solidFill>
              <a:latin typeface="Menlo" panose="020B0609030804020204" pitchFamily="49" charset="0"/>
            </a:endParaRPr>
          </a:p>
          <a:p>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妈咪</a:t>
            </a:r>
            <a:r>
              <a:rPr lang="en-US" altLang="zh-CN" sz="1200" dirty="0">
                <a:solidFill>
                  <a:srgbClr val="C41A16"/>
                </a:solidFill>
                <a:latin typeface="Menlo" panose="020B0609030804020204" pitchFamily="49" charset="0"/>
              </a:rPr>
              <a:t>: </a:t>
            </a:r>
            <a:r>
              <a:rPr lang="zh-CN" altLang="en-US" sz="1200" dirty="0">
                <a:solidFill>
                  <a:srgbClr val="C41A16"/>
                </a:solidFill>
                <a:latin typeface="Menlo" panose="020B0609030804020204" pitchFamily="49" charset="0"/>
              </a:rPr>
              <a:t>你和小明谁的成绩更好</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C41A16"/>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小明成绩更好</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C41A16"/>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"2. </a:t>
            </a:r>
            <a:r>
              <a:rPr lang="zh-CN" altLang="en-US" sz="1200" dirty="0">
                <a:solidFill>
                  <a:srgbClr val="C41A16"/>
                </a:solidFill>
                <a:latin typeface="Menlo" panose="020B0609030804020204" pitchFamily="49" charset="0"/>
              </a:rPr>
              <a:t>我成绩更好</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C41A16"/>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请选择 </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或 </a:t>
            </a:r>
            <a:r>
              <a:rPr lang="en-US" altLang="zh-CN" sz="1200" dirty="0">
                <a:solidFill>
                  <a:srgbClr val="C41A16"/>
                </a:solidFill>
                <a:latin typeface="Menlo" panose="020B0609030804020204" pitchFamily="49" charset="0"/>
              </a:rPr>
              <a:t>2:\n"</a:t>
            </a:r>
            <a:r>
              <a:rPr lang="en-US" altLang="zh-CN" sz="1200" dirty="0">
                <a:solidFill>
                  <a:srgbClr val="000000"/>
                </a:solidFill>
                <a:latin typeface="Menlo" panose="020B0609030804020204" pitchFamily="49" charset="0"/>
              </a:rPr>
              <a:t>);</a:t>
            </a:r>
            <a:endParaRPr lang="en-US" altLang="zh-CN" sz="1200" dirty="0">
              <a:solidFill>
                <a:srgbClr val="C41A16"/>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zh-CN" altLang="en-US"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//from keyboard input to bool </a:t>
            </a:r>
            <a:r>
              <a:rPr lang="en-US" altLang="zh-CN" sz="1200" dirty="0" err="1">
                <a:solidFill>
                  <a:srgbClr val="007400"/>
                </a:solidFill>
                <a:latin typeface="Menlo" panose="020B0609030804020204" pitchFamily="49" charset="0"/>
              </a:rPr>
              <a:t>var</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br>
              <a:rPr lang="en-US" altLang="zh-CN" sz="1200" dirty="0">
                <a:solidFill>
                  <a:srgbClr val="000000"/>
                </a:solidFill>
                <a:latin typeface="Menlo" panose="020B0609030804020204" pitchFamily="49" charset="0"/>
              </a:rPr>
            </a:b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return</a:t>
            </a:r>
            <a:r>
              <a:rPr lang="en-US" altLang="zh-CN" sz="1200" dirty="0">
                <a:solidFill>
                  <a:srgbClr val="000000"/>
                </a:solidFill>
                <a:latin typeface="Menlo" panose="020B0609030804020204" pitchFamily="49" charset="0"/>
              </a:rPr>
              <a:t>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endParaRPr lang="en-US" altLang="zh-CN" sz="1200" dirty="0">
              <a:solidFill>
                <a:srgbClr val="000000"/>
              </a:solidFill>
              <a:latin typeface="Menlo" panose="020B0609030804020204" pitchFamily="49" charset="0"/>
            </a:endParaRPr>
          </a:p>
        </p:txBody>
      </p:sp>
      <p:sp>
        <p:nvSpPr>
          <p:cNvPr id="9" name="文本框 8"/>
          <p:cNvSpPr txBox="1"/>
          <p:nvPr/>
        </p:nvSpPr>
        <p:spPr>
          <a:xfrm>
            <a:off x="499114" y="2036129"/>
            <a:ext cx="2723823" cy="646331"/>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变量定义</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考虑为什么取这些初始值</a:t>
            </a:r>
            <a:endParaRPr kumimoji="1" lang="zh-CN" altLang="en-US"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99114" y="3537922"/>
            <a:ext cx="2954655" cy="923330"/>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忠实原意的代码</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但不够简洁</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考虑以可理解为前提的优化</a:t>
            </a:r>
            <a:endParaRPr kumimoji="1" lang="zh-CN" altLang="en-US"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99114" y="5231946"/>
            <a:ext cx="1800493" cy="923330"/>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顶层逻辑框架</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后续再实现</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这样思路更清晰</a:t>
            </a:r>
            <a:endParaRPr kumimoji="1" lang="zh-CN" altLang="en-US" dirty="0">
              <a:latin typeface="微软雅黑" panose="020B0503020204020204" pitchFamily="34" charset="-122"/>
              <a:ea typeface="微软雅黑" panose="020B0503020204020204" pitchFamily="34" charset="-122"/>
            </a:endParaRPr>
          </a:p>
        </p:txBody>
      </p:sp>
      <p:sp>
        <p:nvSpPr>
          <p:cNvPr id="10" name="左大括号 9"/>
          <p:cNvSpPr/>
          <p:nvPr/>
        </p:nvSpPr>
        <p:spPr>
          <a:xfrm>
            <a:off x="3536302" y="970384"/>
            <a:ext cx="158620" cy="71845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7" name="左大括号 16"/>
          <p:cNvSpPr/>
          <p:nvPr/>
        </p:nvSpPr>
        <p:spPr>
          <a:xfrm>
            <a:off x="3453769" y="3742795"/>
            <a:ext cx="158620" cy="102514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8" name="左大括号 17"/>
          <p:cNvSpPr/>
          <p:nvPr/>
        </p:nvSpPr>
        <p:spPr>
          <a:xfrm>
            <a:off x="3459877" y="5231946"/>
            <a:ext cx="152512" cy="118246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2" name="直线箭头连接符 11"/>
          <p:cNvCxnSpPr/>
          <p:nvPr/>
        </p:nvCxnSpPr>
        <p:spPr>
          <a:xfrm flipV="1">
            <a:off x="3041780" y="1329612"/>
            <a:ext cx="411989" cy="1029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p:cNvCxnSpPr>
            <a:stCxn id="15" idx="3"/>
          </p:cNvCxnSpPr>
          <p:nvPr/>
        </p:nvCxnSpPr>
        <p:spPr>
          <a:xfrm>
            <a:off x="2299607" y="5693611"/>
            <a:ext cx="1014836" cy="106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6703416" y="3932203"/>
            <a:ext cx="2294667" cy="646331"/>
          </a:xfrm>
          <a:prstGeom prst="rect">
            <a:avLst/>
          </a:prstGeom>
          <a:noFill/>
        </p:spPr>
        <p:txBody>
          <a:bodyPr wrap="none" rtlCol="0">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Rules</a:t>
            </a:r>
            <a:r>
              <a:rPr kumimoji="1" lang="zh-CN" altLang="en-US" b="1" dirty="0">
                <a:solidFill>
                  <a:srgbClr val="C00000"/>
                </a:solidFill>
                <a:latin typeface="微软雅黑" panose="020B0503020204020204" pitchFamily="34" charset="-122"/>
                <a:ea typeface="微软雅黑" panose="020B0503020204020204" pitchFamily="34" charset="-122"/>
              </a:rPr>
              <a:t>：</a:t>
            </a:r>
            <a:endParaRPr kumimoji="1" lang="en-US" altLang="zh-CN" b="1" dirty="0">
              <a:solidFill>
                <a:srgbClr val="C00000"/>
              </a:solidFill>
              <a:latin typeface="微软雅黑" panose="020B0503020204020204" pitchFamily="34" charset="-122"/>
              <a:ea typeface="微软雅黑" panose="020B0503020204020204" pitchFamily="34" charset="-122"/>
            </a:endParaRPr>
          </a:p>
          <a:p>
            <a:r>
              <a:rPr kumimoji="1" lang="en-US" altLang="zh-CN" b="1" dirty="0">
                <a:solidFill>
                  <a:srgbClr val="C00000"/>
                </a:solidFill>
                <a:latin typeface="微软雅黑" panose="020B0503020204020204" pitchFamily="34" charset="-122"/>
                <a:ea typeface="微软雅黑" panose="020B0503020204020204" pitchFamily="34" charset="-122"/>
              </a:rPr>
              <a:t>if-else</a:t>
            </a:r>
            <a:r>
              <a:rPr kumimoji="1" lang="zh-CN" altLang="en-US" b="1" dirty="0">
                <a:solidFill>
                  <a:srgbClr val="C00000"/>
                </a:solidFill>
                <a:latin typeface="微软雅黑" panose="020B0503020204020204" pitchFamily="34" charset="-122"/>
                <a:ea typeface="微软雅黑" panose="020B0503020204020204" pitchFamily="34" charset="-122"/>
              </a:rPr>
              <a:t>必须用大括号</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cxnSp>
        <p:nvCxnSpPr>
          <p:cNvPr id="22" name="直线箭头连接符 21"/>
          <p:cNvCxnSpPr/>
          <p:nvPr/>
        </p:nvCxnSpPr>
        <p:spPr>
          <a:xfrm flipH="1" flipV="1">
            <a:off x="5999584" y="3620278"/>
            <a:ext cx="681134" cy="635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线箭头连接符 24"/>
          <p:cNvCxnSpPr/>
          <p:nvPr/>
        </p:nvCxnSpPr>
        <p:spPr>
          <a:xfrm flipH="1" flipV="1">
            <a:off x="4360127" y="4170784"/>
            <a:ext cx="2343289" cy="84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p:cNvCxnSpPr>
            <a:stCxn id="23" idx="1"/>
          </p:cNvCxnSpPr>
          <p:nvPr/>
        </p:nvCxnSpPr>
        <p:spPr>
          <a:xfrm flipH="1">
            <a:off x="4360127" y="4255369"/>
            <a:ext cx="2343289" cy="92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p:cNvCxnSpPr>
            <a:stCxn id="23" idx="1"/>
          </p:cNvCxnSpPr>
          <p:nvPr/>
        </p:nvCxnSpPr>
        <p:spPr>
          <a:xfrm rot="10800000" flipV="1">
            <a:off x="3853544" y="4255368"/>
            <a:ext cx="2849873" cy="323165"/>
          </a:xfrm>
          <a:prstGeom prst="curvedConnector3">
            <a:avLst>
              <a:gd name="adj1" fmla="val 20534"/>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第一次优化</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矩形 7"/>
          <p:cNvSpPr/>
          <p:nvPr/>
        </p:nvSpPr>
        <p:spPr>
          <a:xfrm>
            <a:off x="3314443" y="0"/>
            <a:ext cx="5820227" cy="6001643"/>
          </a:xfrm>
          <a:prstGeom prst="rect">
            <a:avLst/>
          </a:prstGeom>
          <a:solidFill>
            <a:schemeClr val="bg1"/>
          </a:solidFill>
        </p:spPr>
        <p:txBody>
          <a:bodyPr wrap="square">
            <a:spAutoFit/>
          </a:bodyPr>
          <a:lstStyle/>
          <a:p>
            <a:r>
              <a:rPr lang="en-US" altLang="zh-CN" sz="1200" dirty="0">
                <a:solidFill>
                  <a:srgbClr val="643820"/>
                </a:solidFill>
                <a:latin typeface="Menlo" panose="020B0609030804020204" pitchFamily="49" charset="0"/>
              </a:rPr>
              <a:t>#include </a:t>
            </a:r>
            <a:r>
              <a:rPr lang="en-US" altLang="zh-CN" sz="1200" dirty="0">
                <a:solidFill>
                  <a:srgbClr val="C41A16"/>
                </a:solidFill>
                <a:latin typeface="Menlo" panose="020B0609030804020204" pitchFamily="49" charset="0"/>
              </a:rPr>
              <a:t>&lt;</a:t>
            </a:r>
            <a:r>
              <a:rPr lang="en-US" altLang="zh-CN" sz="1200" dirty="0" err="1">
                <a:solidFill>
                  <a:srgbClr val="C41A16"/>
                </a:solidFill>
                <a:latin typeface="Menlo" panose="020B0609030804020204" pitchFamily="49" charset="0"/>
              </a:rPr>
              <a:t>stdio.h</a:t>
            </a:r>
            <a:r>
              <a:rPr lang="en-US" altLang="zh-CN" sz="1200" dirty="0">
                <a:solidFill>
                  <a:srgbClr val="C41A16"/>
                </a:solidFill>
                <a:latin typeface="Menlo" panose="020B0609030804020204" pitchFamily="49" charset="0"/>
              </a:rPr>
              <a:t>&gt;</a:t>
            </a:r>
            <a:endParaRPr lang="en-US" altLang="zh-CN" sz="1200" dirty="0">
              <a:solidFill>
                <a:srgbClr val="643820"/>
              </a:solidFill>
              <a:latin typeface="Menlo" panose="020B0609030804020204" pitchFamily="49" charset="0"/>
            </a:endParaRPr>
          </a:p>
          <a:p>
            <a:r>
              <a:rPr lang="en-US" altLang="zh-CN" sz="1200" dirty="0" err="1">
                <a:solidFill>
                  <a:srgbClr val="AA0D91"/>
                </a:solidFill>
                <a:latin typeface="Menlo" panose="020B0609030804020204" pitchFamily="49" charset="0"/>
              </a:rPr>
              <a:t>int</a:t>
            </a:r>
            <a:r>
              <a:rPr lang="en-US" altLang="zh-CN" sz="1200" dirty="0">
                <a:solidFill>
                  <a:srgbClr val="000000"/>
                </a:solidFill>
                <a:latin typeface="Menlo" panose="020B0609030804020204" pitchFamily="49" charset="0"/>
              </a:rPr>
              <a:t> </a:t>
            </a:r>
            <a:r>
              <a:rPr lang="en-US" altLang="zh-CN" sz="1200" dirty="0">
                <a:solidFill>
                  <a:srgbClr val="0F68A0"/>
                </a:solidFill>
                <a:latin typeface="Menlo" panose="020B0609030804020204" pitchFamily="49" charset="0"/>
              </a:rPr>
              <a:t>main</a:t>
            </a:r>
            <a:r>
              <a:rPr lang="en-US" altLang="zh-CN" sz="1200" dirty="0">
                <a:solidFill>
                  <a:srgbClr val="000000"/>
                </a:solidFill>
                <a:latin typeface="Menlo" panose="020B0609030804020204" pitchFamily="49" charset="0"/>
              </a:rPr>
              <a:t>(</a:t>
            </a:r>
            <a:r>
              <a:rPr lang="en-US" altLang="zh-CN" sz="1200" dirty="0" err="1">
                <a:solidFill>
                  <a:srgbClr val="AA0D91"/>
                </a:solidFill>
                <a:latin typeface="Menlo" panose="020B0609030804020204" pitchFamily="49" charset="0"/>
              </a:rPr>
              <a:t>int</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argc</a:t>
            </a:r>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char</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argv</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//Version: 2</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//Variable declaration and initialization == definition</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_Bool</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_Bool</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char</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//Why '\0'?</a:t>
            </a:r>
            <a:endParaRPr lang="en-US" altLang="zh-CN" sz="1200" dirty="0">
              <a:solidFill>
                <a:srgbClr val="000000"/>
              </a:solidFill>
              <a:latin typeface="Menlo" panose="020B0609030804020204" pitchFamily="49" charset="0"/>
            </a:endParaRPr>
          </a:p>
          <a:p>
            <a:br>
              <a:rPr lang="en-US" altLang="zh-CN" sz="1200" dirty="0">
                <a:solidFill>
                  <a:srgbClr val="000000"/>
                </a:solidFill>
                <a:latin typeface="Menlo" panose="020B0609030804020204" pitchFamily="49" charset="0"/>
              </a:rPr>
            </a:b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妈咪</a:t>
            </a:r>
            <a:r>
              <a:rPr lang="en-US" altLang="zh-CN" sz="1200" dirty="0">
                <a:solidFill>
                  <a:srgbClr val="C41A16"/>
                </a:solidFill>
                <a:latin typeface="Menlo" panose="020B0609030804020204" pitchFamily="49" charset="0"/>
              </a:rPr>
              <a:t>: </a:t>
            </a:r>
            <a:r>
              <a:rPr lang="zh-CN" altLang="en-US" sz="1200" dirty="0">
                <a:solidFill>
                  <a:srgbClr val="C41A16"/>
                </a:solidFill>
                <a:latin typeface="Menlo" panose="020B0609030804020204" pitchFamily="49" charset="0"/>
              </a:rPr>
              <a:t>你和小明谁的成绩更好</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C41A16"/>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小明成绩更好</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C41A16"/>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"2. </a:t>
            </a:r>
            <a:r>
              <a:rPr lang="zh-CN" altLang="en-US" sz="1200" dirty="0">
                <a:solidFill>
                  <a:srgbClr val="C41A16"/>
                </a:solidFill>
                <a:latin typeface="Menlo" panose="020B0609030804020204" pitchFamily="49" charset="0"/>
              </a:rPr>
              <a:t>我成绩更好</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C41A16"/>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请选择 </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或 </a:t>
            </a:r>
            <a:r>
              <a:rPr lang="en-US" altLang="zh-CN" sz="1200" dirty="0">
                <a:solidFill>
                  <a:srgbClr val="C41A16"/>
                </a:solidFill>
                <a:latin typeface="Menlo" panose="020B0609030804020204" pitchFamily="49" charset="0"/>
              </a:rPr>
              <a:t>2:\n"</a:t>
            </a:r>
            <a:r>
              <a:rPr lang="en-US" altLang="zh-CN" sz="1200" dirty="0">
                <a:solidFill>
                  <a:srgbClr val="000000"/>
                </a:solidFill>
                <a:latin typeface="Menlo" panose="020B0609030804020204" pitchFamily="49" charset="0"/>
              </a:rPr>
              <a:t>);</a:t>
            </a:r>
            <a:endParaRPr lang="en-US" altLang="zh-CN" sz="1200" dirty="0">
              <a:solidFill>
                <a:srgbClr val="C41A16"/>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pPr lvl="0"/>
            <a:r>
              <a:rPr lang="zh-CN" altLang="en-US"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//from keyboard input to bool </a:t>
            </a:r>
            <a:r>
              <a:rPr lang="en-US" altLang="zh-CN" sz="1200" dirty="0" err="1">
                <a:solidFill>
                  <a:srgbClr val="007400"/>
                </a:solidFill>
                <a:latin typeface="Menlo" panose="020B0609030804020204" pitchFamily="49" charset="0"/>
              </a:rPr>
              <a:t>var</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br>
              <a:rPr lang="en-US" altLang="zh-CN" sz="1200" dirty="0">
                <a:solidFill>
                  <a:srgbClr val="000000"/>
                </a:solidFill>
                <a:latin typeface="Menlo" panose="020B0609030804020204" pitchFamily="49" charset="0"/>
              </a:rPr>
            </a:b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return</a:t>
            </a:r>
            <a:r>
              <a:rPr lang="en-US" altLang="zh-CN" sz="1200" dirty="0">
                <a:solidFill>
                  <a:srgbClr val="000000"/>
                </a:solidFill>
                <a:latin typeface="Menlo" panose="020B0609030804020204" pitchFamily="49" charset="0"/>
              </a:rPr>
              <a:t>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endParaRPr lang="en-US" altLang="zh-CN" sz="1200" dirty="0">
              <a:solidFill>
                <a:srgbClr val="000000"/>
              </a:solidFill>
              <a:latin typeface="Menlo" panose="020B0609030804020204" pitchFamily="49" charset="0"/>
            </a:endParaRPr>
          </a:p>
        </p:txBody>
      </p:sp>
      <p:sp>
        <p:nvSpPr>
          <p:cNvPr id="2" name="矩形 1"/>
          <p:cNvSpPr/>
          <p:nvPr/>
        </p:nvSpPr>
        <p:spPr>
          <a:xfrm>
            <a:off x="-333015" y="1486966"/>
            <a:ext cx="3694923" cy="1384995"/>
          </a:xfrm>
          <a:prstGeom prst="rect">
            <a:avLst/>
          </a:prstGeom>
        </p:spPr>
        <p:txBody>
          <a:bodyPr wrap="square">
            <a:spAutoFit/>
          </a:bodyPr>
          <a:lstStyle/>
          <a:p>
            <a:pPr lvl="0"/>
            <a:r>
              <a:rPr lang="zh-CN" altLang="en-US" sz="1200" dirty="0">
                <a:solidFill>
                  <a:srgbClr val="007400"/>
                </a:solidFill>
                <a:latin typeface="Menlo" panose="020B0609030804020204" pitchFamily="49" charset="0"/>
              </a:rPr>
              <a:t>    </a:t>
            </a:r>
            <a:r>
              <a:rPr lang="en-US" altLang="zh-CN" sz="1200" dirty="0">
                <a:solidFill>
                  <a:srgbClr val="007400"/>
                </a:solidFill>
                <a:latin typeface="Menlo" panose="020B0609030804020204" pitchFamily="49" charset="0"/>
              </a:rPr>
              <a:t>//from keyboard input to bool </a:t>
            </a:r>
            <a:r>
              <a:rPr lang="en-US" altLang="zh-CN" sz="1200" dirty="0" err="1">
                <a:solidFill>
                  <a:srgbClr val="007400"/>
                </a:solidFill>
                <a:latin typeface="Menlo" panose="020B0609030804020204" pitchFamily="49" charset="0"/>
              </a:rPr>
              <a:t>var</a:t>
            </a:r>
            <a:endParaRPr lang="en-US" altLang="zh-CN" sz="1200" dirty="0">
              <a:solidFill>
                <a:srgbClr val="0074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p:txBody>
      </p:sp>
      <p:sp>
        <p:nvSpPr>
          <p:cNvPr id="19" name="左大括号 18"/>
          <p:cNvSpPr/>
          <p:nvPr/>
        </p:nvSpPr>
        <p:spPr>
          <a:xfrm flipH="1">
            <a:off x="2492453" y="1630990"/>
            <a:ext cx="148503" cy="12409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20" name="直线箭头连接符 19"/>
          <p:cNvCxnSpPr/>
          <p:nvPr/>
        </p:nvCxnSpPr>
        <p:spPr>
          <a:xfrm>
            <a:off x="2640956" y="2267339"/>
            <a:ext cx="1091289" cy="153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0" y="2831319"/>
            <a:ext cx="2723823" cy="369332"/>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关系表达式的值是布尔型</a:t>
            </a:r>
            <a:endParaRPr kumimoji="1" lang="en-US" altLang="zh-CN" dirty="0">
              <a:latin typeface="微软雅黑" panose="020B0503020204020204" pitchFamily="34" charset="-122"/>
              <a:ea typeface="微软雅黑" panose="020B0503020204020204" pitchFamily="34" charset="-122"/>
            </a:endParaRPr>
          </a:p>
        </p:txBody>
      </p:sp>
      <p:sp>
        <p:nvSpPr>
          <p:cNvPr id="13" name="矩形 12"/>
          <p:cNvSpPr/>
          <p:nvPr/>
        </p:nvSpPr>
        <p:spPr>
          <a:xfrm>
            <a:off x="-333015" y="4271685"/>
            <a:ext cx="4572000" cy="1200329"/>
          </a:xfrm>
          <a:prstGeom prst="rect">
            <a:avLst/>
          </a:prstGeom>
        </p:spPr>
        <p:txBody>
          <a:bodyPr>
            <a:spAutoFit/>
          </a:bodyPr>
          <a:lstStyle/>
          <a:p>
            <a:pPr lvl="0"/>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p:txBody>
      </p:sp>
      <p:cxnSp>
        <p:nvCxnSpPr>
          <p:cNvPr id="23" name="直线箭头连接符 22"/>
          <p:cNvCxnSpPr/>
          <p:nvPr/>
        </p:nvCxnSpPr>
        <p:spPr>
          <a:xfrm flipV="1">
            <a:off x="2723823" y="4361540"/>
            <a:ext cx="1073736" cy="72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93306" y="5735024"/>
            <a:ext cx="4237057" cy="646331"/>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布尔值为真的判断可简写为</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布尔变量名</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布尔值为假的判断可简写为</a:t>
            </a:r>
            <a:r>
              <a:rPr kumimoji="1" lang="en-US" altLang="zh-CN" dirty="0">
                <a:latin typeface="微软雅黑" panose="020B0503020204020204" pitchFamily="34" charset="-122"/>
                <a:ea typeface="微软雅黑" panose="020B0503020204020204" pitchFamily="34" charset="-122"/>
              </a:rPr>
              <a:t>:!</a:t>
            </a:r>
            <a:r>
              <a:rPr kumimoji="1" lang="zh-CN" altLang="en-US" dirty="0">
                <a:latin typeface="微软雅黑" panose="020B0503020204020204" pitchFamily="34" charset="-122"/>
                <a:ea typeface="微软雅黑" panose="020B0503020204020204" pitchFamily="34" charset="-122"/>
              </a:rPr>
              <a:t>布尔变量名</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第二层代码</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矩形 7"/>
          <p:cNvSpPr/>
          <p:nvPr/>
        </p:nvSpPr>
        <p:spPr>
          <a:xfrm>
            <a:off x="3314443" y="0"/>
            <a:ext cx="5820227" cy="6740307"/>
          </a:xfrm>
          <a:prstGeom prst="rect">
            <a:avLst/>
          </a:prstGeom>
          <a:solidFill>
            <a:schemeClr val="bg1"/>
          </a:solidFill>
        </p:spPr>
        <p:txBody>
          <a:bodyPr wrap="square">
            <a:spAutoFit/>
          </a:bodyPr>
          <a:lstStyle/>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妈咪</a:t>
            </a:r>
            <a:r>
              <a:rPr lang="en-US" altLang="zh-CN" sz="1200" dirty="0">
                <a:solidFill>
                  <a:srgbClr val="C41A16"/>
                </a:solidFill>
                <a:latin typeface="Menlo" panose="020B0609030804020204" pitchFamily="49" charset="0"/>
              </a:rPr>
              <a:t>: </a:t>
            </a:r>
            <a:r>
              <a:rPr lang="zh-CN" altLang="en-US" sz="1200" dirty="0">
                <a:solidFill>
                  <a:srgbClr val="C41A16"/>
                </a:solidFill>
                <a:latin typeface="Menlo" panose="020B0609030804020204" pitchFamily="49" charset="0"/>
              </a:rPr>
              <a:t>小明玩电脑么</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玩</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"2. </a:t>
            </a:r>
            <a:r>
              <a:rPr lang="zh-CN" altLang="en-US" sz="1200" dirty="0">
                <a:solidFill>
                  <a:srgbClr val="C41A16"/>
                </a:solidFill>
                <a:latin typeface="Menlo" panose="020B0609030804020204" pitchFamily="49" charset="0"/>
              </a:rPr>
              <a:t>不玩</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请选择 </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或 </a:t>
            </a:r>
            <a:r>
              <a:rPr lang="en-US" altLang="zh-CN" sz="1200" dirty="0">
                <a:solidFill>
                  <a:srgbClr val="C41A16"/>
                </a:solidFill>
                <a:latin typeface="Menlo" panose="020B0609030804020204" pitchFamily="49" charset="0"/>
              </a:rPr>
              <a:t>2\n"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zh-CN" altLang="en-US"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zh-CN" altLang="en-US" sz="1200" dirty="0">
                <a:solidFill>
                  <a:srgbClr val="2E0D6E"/>
                </a:solidFill>
                <a:latin typeface="Menlo" panose="020B0609030804020204" pitchFamily="49" charset="0"/>
              </a:rPr>
              <a:t>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zh-CN" altLang="en-US"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74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妈咪</a:t>
            </a:r>
            <a:r>
              <a:rPr lang="en-US" altLang="zh-CN" sz="1200" dirty="0">
                <a:solidFill>
                  <a:srgbClr val="C41A16"/>
                </a:solidFill>
                <a:latin typeface="Menlo" panose="020B0609030804020204" pitchFamily="49" charset="0"/>
              </a:rPr>
              <a:t>: </a:t>
            </a:r>
            <a:r>
              <a:rPr lang="zh-CN" altLang="en-US" sz="1200" dirty="0">
                <a:solidFill>
                  <a:srgbClr val="C41A16"/>
                </a:solidFill>
                <a:latin typeface="Menlo" panose="020B0609030804020204" pitchFamily="49" charset="0"/>
              </a:rPr>
              <a:t>小明玩电脑么</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玩</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"2. </a:t>
            </a:r>
            <a:r>
              <a:rPr lang="zh-CN" altLang="en-US" sz="1200" dirty="0">
                <a:solidFill>
                  <a:srgbClr val="C41A16"/>
                </a:solidFill>
                <a:latin typeface="Menlo" panose="020B0609030804020204" pitchFamily="49" charset="0"/>
              </a:rPr>
              <a:t>不玩</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请选择 </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或 </a:t>
            </a:r>
            <a:r>
              <a:rPr lang="en-US" altLang="zh-CN" sz="1200" dirty="0">
                <a:solidFill>
                  <a:srgbClr val="C41A16"/>
                </a:solidFill>
                <a:latin typeface="Menlo" panose="020B0609030804020204" pitchFamily="49" charset="0"/>
              </a:rPr>
              <a:t>2\n"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zh-CN" altLang="en-US"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zh-CN" altLang="en-US" sz="1200" dirty="0">
                <a:solidFill>
                  <a:srgbClr val="2E0D6E"/>
                </a:solidFill>
                <a:latin typeface="Menlo" panose="020B0609030804020204" pitchFamily="49" charset="0"/>
              </a:rPr>
              <a:t>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zh-CN" altLang="en-US"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7400"/>
                </a:solidFill>
                <a:latin typeface="Menlo" panose="020B0609030804020204" pitchFamily="49" charset="0"/>
              </a:rPr>
              <a:t>    </a:t>
            </a:r>
            <a:r>
              <a:rPr lang="en-US" altLang="zh-CN" sz="1200" dirty="0">
                <a:solidFill>
                  <a:srgbClr val="007400"/>
                </a:solidFill>
                <a:latin typeface="Menlo" panose="020B0609030804020204" pitchFamily="49" charset="0"/>
              </a:rPr>
              <a:t>// &lt;#statements#&gt; </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p:txBody>
      </p:sp>
      <p:sp>
        <p:nvSpPr>
          <p:cNvPr id="11" name="左大括号 10"/>
          <p:cNvSpPr/>
          <p:nvPr/>
        </p:nvSpPr>
        <p:spPr>
          <a:xfrm>
            <a:off x="3534258" y="61166"/>
            <a:ext cx="200343" cy="67183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 name="矩形 1"/>
          <p:cNvSpPr/>
          <p:nvPr/>
        </p:nvSpPr>
        <p:spPr>
          <a:xfrm>
            <a:off x="-289249" y="1547450"/>
            <a:ext cx="4572000" cy="1200329"/>
          </a:xfrm>
          <a:prstGeom prst="rect">
            <a:avLst/>
          </a:prstGeom>
        </p:spPr>
        <p:txBody>
          <a:bodyPr>
            <a:spAutoFit/>
          </a:bodyPr>
          <a:lstStyle/>
          <a:p>
            <a:pPr lvl="0"/>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p:txBody>
      </p:sp>
      <p:sp>
        <p:nvSpPr>
          <p:cNvPr id="9" name="右大括号 8"/>
          <p:cNvSpPr/>
          <p:nvPr/>
        </p:nvSpPr>
        <p:spPr>
          <a:xfrm>
            <a:off x="2345324" y="1581540"/>
            <a:ext cx="221381" cy="12003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2" name="直线箭头连接符 11"/>
          <p:cNvCxnSpPr/>
          <p:nvPr/>
        </p:nvCxnSpPr>
        <p:spPr>
          <a:xfrm>
            <a:off x="2676613" y="2147614"/>
            <a:ext cx="758450" cy="1272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249880" y="3994047"/>
            <a:ext cx="2954655" cy="923330"/>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分支虽然不同，但代码重复</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说明什么？</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如何去做？</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第二次优化（对第二层代码）</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矩形 7"/>
          <p:cNvSpPr/>
          <p:nvPr/>
        </p:nvSpPr>
        <p:spPr>
          <a:xfrm>
            <a:off x="3323773" y="1129470"/>
            <a:ext cx="5820227" cy="4893647"/>
          </a:xfrm>
          <a:prstGeom prst="rect">
            <a:avLst/>
          </a:prstGeom>
          <a:solidFill>
            <a:schemeClr val="bg1"/>
          </a:solidFill>
        </p:spPr>
        <p:txBody>
          <a:bodyPr wrap="square">
            <a:spAutoFit/>
          </a:bodyPr>
          <a:lstStyle/>
          <a:p>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'\0'</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妈咪</a:t>
            </a:r>
            <a:r>
              <a:rPr lang="en-US" altLang="zh-CN" sz="1200" dirty="0">
                <a:solidFill>
                  <a:srgbClr val="C41A16"/>
                </a:solidFill>
                <a:latin typeface="Menlo" panose="020B0609030804020204" pitchFamily="49" charset="0"/>
              </a:rPr>
              <a:t>: </a:t>
            </a:r>
            <a:r>
              <a:rPr lang="zh-CN" altLang="en-US" sz="1200" dirty="0">
                <a:solidFill>
                  <a:srgbClr val="C41A16"/>
                </a:solidFill>
                <a:latin typeface="Menlo" panose="020B0609030804020204" pitchFamily="49" charset="0"/>
              </a:rPr>
              <a:t>小明玩电脑么</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玩</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"2. </a:t>
            </a:r>
            <a:r>
              <a:rPr lang="zh-CN" altLang="en-US" sz="1200" dirty="0">
                <a:solidFill>
                  <a:srgbClr val="C41A16"/>
                </a:solidFill>
                <a:latin typeface="Menlo" panose="020B0609030804020204" pitchFamily="49" charset="0"/>
              </a:rPr>
              <a:t>不玩</a:t>
            </a:r>
            <a:r>
              <a:rPr lang="en-US" altLang="zh-CN" sz="1200" dirty="0">
                <a:solidFill>
                  <a:srgbClr val="C41A16"/>
                </a:solidFill>
                <a:latin typeface="Menlo" panose="020B0609030804020204" pitchFamily="49" charset="0"/>
              </a:rPr>
              <a:t>\n"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2E0D6E"/>
                </a:solidFill>
                <a:latin typeface="Menlo" panose="020B0609030804020204" pitchFamily="49" charset="0"/>
              </a:rPr>
              <a:t>printf</a:t>
            </a:r>
            <a:r>
              <a:rPr lang="en-US" altLang="zh-CN" sz="1200" dirty="0">
                <a:solidFill>
                  <a:srgbClr val="000000"/>
                </a:solidFill>
                <a:latin typeface="Menlo" panose="020B0609030804020204" pitchFamily="49" charset="0"/>
              </a:rPr>
              <a:t>(</a:t>
            </a:r>
            <a:r>
              <a:rPr lang="en-US" altLang="zh-CN" sz="1200" dirty="0">
                <a:solidFill>
                  <a:srgbClr val="C41A16"/>
                </a:solidFill>
                <a:latin typeface="Menlo" panose="020B0609030804020204" pitchFamily="49" charset="0"/>
              </a:rPr>
              <a:t>"</a:t>
            </a:r>
            <a:r>
              <a:rPr lang="zh-CN" altLang="en-US" sz="1200" dirty="0">
                <a:solidFill>
                  <a:srgbClr val="C41A16"/>
                </a:solidFill>
                <a:latin typeface="Menlo" panose="020B0609030804020204" pitchFamily="49" charset="0"/>
              </a:rPr>
              <a:t>请选择 </a:t>
            </a:r>
            <a:r>
              <a:rPr lang="en-US" altLang="zh-CN" sz="1200" dirty="0">
                <a:solidFill>
                  <a:srgbClr val="C41A16"/>
                </a:solidFill>
                <a:latin typeface="Menlo" panose="020B0609030804020204" pitchFamily="49" charset="0"/>
              </a:rPr>
              <a:t>1 </a:t>
            </a:r>
            <a:r>
              <a:rPr lang="zh-CN" altLang="en-US" sz="1200" dirty="0">
                <a:solidFill>
                  <a:srgbClr val="C41A16"/>
                </a:solidFill>
                <a:latin typeface="Menlo" panose="020B0609030804020204" pitchFamily="49" charset="0"/>
              </a:rPr>
              <a:t>或 </a:t>
            </a:r>
            <a:r>
              <a:rPr lang="en-US" altLang="zh-CN" sz="1200" dirty="0">
                <a:solidFill>
                  <a:srgbClr val="C41A16"/>
                </a:solidFill>
                <a:latin typeface="Menlo" panose="020B0609030804020204" pitchFamily="49" charset="0"/>
              </a:rPr>
              <a:t>2\n"</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zh-CN" altLang="en-US"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zh-CN" altLang="en-US" sz="1200" dirty="0">
                <a:solidFill>
                  <a:srgbClr val="2E0D6E"/>
                </a:solidFill>
                <a:latin typeface="Menlo" panose="020B0609030804020204" pitchFamily="49" charset="0"/>
              </a:rPr>
              <a:t>    </a:t>
            </a:r>
            <a:r>
              <a:rPr lang="en-US" altLang="zh-CN" sz="1200" dirty="0" err="1">
                <a:solidFill>
                  <a:srgbClr val="2E0D6E"/>
                </a:solidFill>
                <a:latin typeface="Menlo" panose="020B0609030804020204" pitchFamily="49" charset="0"/>
              </a:rPr>
              <a:t>getchar</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 (</a:t>
            </a:r>
            <a:r>
              <a:rPr lang="en-US" altLang="zh-CN" sz="1200" dirty="0" err="1">
                <a:solidFill>
                  <a:srgbClr val="000000"/>
                </a:solidFill>
                <a:latin typeface="Menlo" panose="020B0609030804020204" pitchFamily="49" charset="0"/>
              </a:rPr>
              <a:t>cSelection</a:t>
            </a:r>
            <a:r>
              <a:rPr lang="en-US" altLang="zh-CN" sz="1200" dirty="0">
                <a:solidFill>
                  <a:srgbClr val="000000"/>
                </a:solidFill>
                <a:latin typeface="Menlo" panose="020B0609030804020204" pitchFamily="49" charset="0"/>
              </a:rPr>
              <a:t> == </a:t>
            </a:r>
            <a:r>
              <a:rPr lang="en-US" altLang="zh-CN" sz="1200" dirty="0">
                <a:solidFill>
                  <a:srgbClr val="1C00CF"/>
                </a:solidFill>
                <a:latin typeface="Menlo" panose="020B0609030804020204" pitchFamily="49" charset="0"/>
              </a:rPr>
              <a:t>'1'</a:t>
            </a:r>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lang="zh-CN" altLang="en-US"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zh-CN" altLang="en-US"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74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7400"/>
                </a:solidFill>
                <a:latin typeface="Menlo" panose="020B0609030804020204" pitchFamily="49" charset="0"/>
              </a:rPr>
              <a:t>    </a:t>
            </a:r>
            <a:r>
              <a:rPr lang="en-US" altLang="zh-CN" sz="1200" dirty="0">
                <a:solidFill>
                  <a:srgbClr val="007400"/>
                </a:solidFill>
                <a:latin typeface="Menlo" panose="020B0609030804020204" pitchFamily="49" charset="0"/>
              </a:rPr>
              <a:t>// &lt;#statements#&gt; </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r>
              <a:rPr lang="zh-CN" altLang="en-US"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p:txBody>
      </p:sp>
      <p:sp>
        <p:nvSpPr>
          <p:cNvPr id="11" name="左大括号 10"/>
          <p:cNvSpPr/>
          <p:nvPr/>
        </p:nvSpPr>
        <p:spPr>
          <a:xfrm>
            <a:off x="3534258" y="1222408"/>
            <a:ext cx="200344" cy="50917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 name="矩形 1"/>
          <p:cNvSpPr/>
          <p:nvPr/>
        </p:nvSpPr>
        <p:spPr>
          <a:xfrm>
            <a:off x="-289249" y="1547450"/>
            <a:ext cx="4572000" cy="1200329"/>
          </a:xfrm>
          <a:prstGeom prst="rect">
            <a:avLst/>
          </a:prstGeom>
        </p:spPr>
        <p:txBody>
          <a:bodyPr>
            <a:spAutoFit/>
          </a:bodyPr>
          <a:lstStyle/>
          <a:p>
            <a:pPr lvl="0"/>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 (</a:t>
            </a:r>
            <a:r>
              <a:rPr lang="en-US" altLang="zh-CN" sz="1200" dirty="0" err="1">
                <a:solidFill>
                  <a:srgbClr val="000000"/>
                </a:solidFill>
                <a:latin typeface="Menlo" panose="020B0609030804020204" pitchFamily="49" charset="0"/>
              </a:rPr>
              <a:t>IsXiaomingBetter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endParaRPr lang="en-US" altLang="zh-CN" sz="1200" dirty="0">
              <a:solidFill>
                <a:srgbClr val="0074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p:txBody>
      </p:sp>
      <p:sp>
        <p:nvSpPr>
          <p:cNvPr id="9" name="右大括号 8"/>
          <p:cNvSpPr/>
          <p:nvPr/>
        </p:nvSpPr>
        <p:spPr>
          <a:xfrm>
            <a:off x="2345324" y="1581540"/>
            <a:ext cx="221381" cy="12003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cxnSp>
        <p:nvCxnSpPr>
          <p:cNvPr id="12" name="直线箭头连接符 11"/>
          <p:cNvCxnSpPr/>
          <p:nvPr/>
        </p:nvCxnSpPr>
        <p:spPr>
          <a:xfrm>
            <a:off x="2676613" y="2147614"/>
            <a:ext cx="758450" cy="1272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38286" y="3132887"/>
            <a:ext cx="3185487" cy="2862322"/>
          </a:xfrm>
          <a:prstGeom prst="rect">
            <a:avLst/>
          </a:prstGeom>
          <a:noFill/>
        </p:spPr>
        <p:txBody>
          <a:bodyPr wrap="none" rtlCol="0">
            <a:spAutoFit/>
          </a:bodyPr>
          <a:lstStyle/>
          <a:p>
            <a:r>
              <a:rPr kumimoji="1" lang="zh-CN" altLang="en-US" dirty="0">
                <a:latin typeface="微软雅黑" panose="020B0503020204020204" pitchFamily="34" charset="-122"/>
                <a:ea typeface="微软雅黑" panose="020B0503020204020204" pitchFamily="34" charset="-122"/>
              </a:rPr>
              <a:t>提取不同分支中的共同部分</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这部分是不受分支逻辑影响的</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可以前置共用</a:t>
            </a:r>
            <a:endParaRPr kumimoji="1" lang="en-US" altLang="zh-CN" dirty="0">
              <a:latin typeface="微软雅黑" panose="020B0503020204020204" pitchFamily="34" charset="-122"/>
              <a:ea typeface="微软雅黑" panose="020B0503020204020204" pitchFamily="34" charset="-122"/>
            </a:endParaRPr>
          </a:p>
          <a:p>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考虑：</a:t>
            </a:r>
            <a:endParaRPr kumimoji="1" lang="en-US" altLang="zh-CN" dirty="0">
              <a:latin typeface="微软雅黑" panose="020B0503020204020204" pitchFamily="34" charset="-122"/>
              <a:ea typeface="微软雅黑" panose="020B0503020204020204" pitchFamily="34" charset="-122"/>
            </a:endParaRPr>
          </a:p>
          <a:p>
            <a:pPr lvl="0"/>
            <a:r>
              <a:rPr lang="en-US" altLang="zh-CN" sz="1200" dirty="0">
                <a:solidFill>
                  <a:srgbClr val="AA0D91"/>
                </a:solidFill>
                <a:latin typeface="Menlo" panose="020B0609030804020204" pitchFamily="49" charset="0"/>
              </a:rPr>
              <a:t>if</a:t>
            </a:r>
            <a:r>
              <a:rPr lang="en-US" altLang="zh-CN" sz="1200" dirty="0">
                <a:solidFill>
                  <a:srgbClr val="000000"/>
                </a:solidFill>
                <a:latin typeface="Menlo" panose="020B0609030804020204" pitchFamily="49" charset="0"/>
              </a:rPr>
              <a:t>(</a:t>
            </a:r>
            <a:r>
              <a:rPr lang="en-US" altLang="zh-CN" sz="1200" dirty="0" err="1">
                <a:solidFill>
                  <a:srgbClr val="000000"/>
                </a:solidFill>
                <a:latin typeface="Menlo" panose="020B0609030804020204" pitchFamily="49" charset="0"/>
              </a:rPr>
              <a:t>DoesXiaomingPlayComputer</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zh-CN" altLang="en-US"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pPr lvl="0"/>
            <a:r>
              <a:rPr lang="en-US" altLang="zh-CN" sz="1200" dirty="0">
                <a:solidFill>
                  <a:srgbClr val="AA0D91"/>
                </a:solidFill>
                <a:latin typeface="Menlo" panose="020B0609030804020204" pitchFamily="49" charset="0"/>
              </a:rPr>
              <a:t>else</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    </a:t>
            </a:r>
            <a:r>
              <a:rPr lang="en-US" altLang="zh-CN" sz="1200" dirty="0">
                <a:solidFill>
                  <a:srgbClr val="007400"/>
                </a:solidFill>
                <a:latin typeface="Menlo" panose="020B0609030804020204" pitchFamily="49" charset="0"/>
              </a:rPr>
              <a:t>// &lt;#statements#&gt;</a:t>
            </a:r>
            <a:r>
              <a:rPr lang="en-US" altLang="zh-CN" sz="1200" dirty="0">
                <a:solidFill>
                  <a:srgbClr val="000000"/>
                </a:solidFill>
                <a:latin typeface="Menlo" panose="020B0609030804020204" pitchFamily="49" charset="0"/>
              </a:rPr>
              <a:t>    </a:t>
            </a:r>
            <a:endParaRPr lang="en-US" altLang="zh-CN" sz="1200" dirty="0">
              <a:solidFill>
                <a:srgbClr val="000000"/>
              </a:solidFill>
              <a:latin typeface="Menlo" panose="020B0609030804020204" pitchFamily="49" charset="0"/>
            </a:endParaRPr>
          </a:p>
          <a:p>
            <a:pPr lvl="0"/>
            <a:r>
              <a:rPr lang="en-US" altLang="zh-CN" sz="1200" dirty="0">
                <a:solidFill>
                  <a:srgbClr val="000000"/>
                </a:solidFill>
                <a:latin typeface="Menlo" panose="020B0609030804020204" pitchFamily="49" charset="0"/>
              </a:rPr>
              <a:t>}</a:t>
            </a:r>
            <a:endParaRPr lang="en-US" altLang="zh-CN" sz="1200" dirty="0">
              <a:solidFill>
                <a:srgbClr val="000000"/>
              </a:solidFill>
              <a:latin typeface="Menlo" panose="020B0609030804020204" pitchFamily="49" charset="0"/>
            </a:endParaRPr>
          </a:p>
          <a:p>
            <a:r>
              <a:rPr kumimoji="1" lang="zh-CN" altLang="en-US" dirty="0">
                <a:latin typeface="微软雅黑" panose="020B0503020204020204" pitchFamily="34" charset="-122"/>
                <a:ea typeface="微软雅黑" panose="020B0503020204020204" pitchFamily="34" charset="-122"/>
              </a:rPr>
              <a:t>是否可以提取并前置？</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第三次优化（对代码架构）</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672" y="1246548"/>
            <a:ext cx="4223821" cy="5077250"/>
          </a:xfrm>
          <a:prstGeom prst="rect">
            <a:avLst/>
          </a:prstGeom>
        </p:spPr>
      </p:pic>
      <p:graphicFrame>
        <p:nvGraphicFramePr>
          <p:cNvPr id="7" name="表格 6"/>
          <p:cNvGraphicFramePr>
            <a:graphicFrameLocks noGrp="1"/>
          </p:cNvGraphicFramePr>
          <p:nvPr/>
        </p:nvGraphicFramePr>
        <p:xfrm>
          <a:off x="4579256" y="3220929"/>
          <a:ext cx="4223820" cy="2765982"/>
        </p:xfrm>
        <a:graphic>
          <a:graphicData uri="http://schemas.openxmlformats.org/drawingml/2006/table">
            <a:tbl>
              <a:tblPr firstRow="1" bandRow="1">
                <a:tableStyleId>{5C22544A-7EE6-4342-B048-85BDC9FD1C3A}</a:tableStyleId>
              </a:tblPr>
              <a:tblGrid>
                <a:gridCol w="844764"/>
                <a:gridCol w="844764"/>
                <a:gridCol w="844764"/>
                <a:gridCol w="844764"/>
                <a:gridCol w="844764"/>
              </a:tblGrid>
              <a:tr h="921994">
                <a:tc>
                  <a:txBody>
                    <a:bodyPr/>
                    <a:lstStyle/>
                    <a:p>
                      <a:pPr algn="ctr"/>
                      <a:r>
                        <a:rPr lang="zh-CN" altLang="en-US" dirty="0">
                          <a:latin typeface="微软雅黑" panose="020B0503020204020204" pitchFamily="34" charset="-122"/>
                          <a:ea typeface="微软雅黑" panose="020B0503020204020204" pitchFamily="34" charset="-122"/>
                        </a:rPr>
                        <a:t>条件</a:t>
                      </a:r>
                      <a:endParaRPr lang="en-US" altLang="zh-CN" dirty="0">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false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false</a:t>
                      </a:r>
                      <a:endParaRPr lang="zh-CN" altLang="en-US" dirty="0">
                        <a:latin typeface="微软雅黑" panose="020B0503020204020204" pitchFamily="34" charset="-122"/>
                        <a:ea typeface="微软雅黑" panose="020B0503020204020204" pitchFamily="34" charset="-122"/>
                      </a:endParaRPr>
                    </a:p>
                  </a:txBody>
                  <a:tcPr anchor="ctr"/>
                </a:tc>
              </a:tr>
              <a:tr h="921994">
                <a:tc>
                  <a:txBody>
                    <a:bodyPr/>
                    <a:lstStyle/>
                    <a:p>
                      <a:pPr algn="ct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false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true</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dirty="0">
                          <a:latin typeface="微软雅黑" panose="020B0503020204020204" pitchFamily="34" charset="-122"/>
                          <a:ea typeface="微软雅黑" panose="020B0503020204020204" pitchFamily="34" charset="-122"/>
                        </a:rPr>
                        <a:t>false</a:t>
                      </a:r>
                      <a:endParaRPr lang="zh-CN" altLang="en-US" dirty="0">
                        <a:latin typeface="微软雅黑" panose="020B0503020204020204" pitchFamily="34" charset="-122"/>
                        <a:ea typeface="微软雅黑" panose="020B0503020204020204" pitchFamily="34" charset="-122"/>
                      </a:endParaRPr>
                    </a:p>
                  </a:txBody>
                  <a:tcPr anchor="ctr"/>
                </a:tc>
              </a:tr>
              <a:tr h="921994">
                <a:tc>
                  <a:txBody>
                    <a:bodyPr/>
                    <a:lstStyle/>
                    <a:p>
                      <a:pPr algn="ctr"/>
                      <a:r>
                        <a:rPr lang="zh-CN" altLang="en-US" dirty="0">
                          <a:latin typeface="微软雅黑" panose="020B0503020204020204" pitchFamily="34" charset="-122"/>
                          <a:ea typeface="微软雅黑" panose="020B0503020204020204" pitchFamily="34" charset="-122"/>
                        </a:rPr>
                        <a:t>输出</a:t>
                      </a:r>
                      <a:endParaRPr lang="zh-CN" altLang="en-US" dirty="0">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rgbClr val="C00000"/>
                          </a:solidFill>
                          <a:latin typeface="微软雅黑" panose="020B0503020204020204" pitchFamily="34" charset="-122"/>
                          <a:ea typeface="微软雅黑" panose="020B0503020204020204" pitchFamily="34" charset="-122"/>
                        </a:rPr>
                        <a:t>输出</a:t>
                      </a:r>
                      <a:endParaRPr lang="zh-CN" altLang="en-US" dirty="0">
                        <a:solidFill>
                          <a:srgbClr val="C00000"/>
                        </a:solidFill>
                        <a:latin typeface="微软雅黑" panose="020B0503020204020204" pitchFamily="34" charset="-122"/>
                        <a:ea typeface="微软雅黑" panose="020B0503020204020204" pitchFamily="34" charset="-122"/>
                      </a:endParaRPr>
                    </a:p>
                    <a:p>
                      <a:pPr algn="ctr"/>
                      <a:r>
                        <a:rPr lang="en-US" altLang="zh-CN" dirty="0">
                          <a:solidFill>
                            <a:srgbClr val="C00000"/>
                          </a:solidFill>
                          <a:latin typeface="微软雅黑" panose="020B0503020204020204" pitchFamily="34" charset="-122"/>
                          <a:ea typeface="微软雅黑" panose="020B0503020204020204" pitchFamily="34" charset="-122"/>
                        </a:rPr>
                        <a:t>1</a:t>
                      </a:r>
                      <a:endParaRPr lang="zh-CN" altLang="en-US" dirty="0">
                        <a:solidFill>
                          <a:srgbClr val="C0000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rgbClr val="C00000"/>
                          </a:solidFill>
                          <a:latin typeface="微软雅黑" panose="020B0503020204020204" pitchFamily="34" charset="-122"/>
                          <a:ea typeface="微软雅黑" panose="020B0503020204020204" pitchFamily="34" charset="-122"/>
                        </a:rPr>
                        <a:t>输出</a:t>
                      </a:r>
                      <a:endParaRPr lang="zh-CN" altLang="en-US" dirty="0">
                        <a:solidFill>
                          <a:srgbClr val="C00000"/>
                        </a:solidFill>
                        <a:latin typeface="微软雅黑" panose="020B0503020204020204" pitchFamily="34" charset="-122"/>
                        <a:ea typeface="微软雅黑" panose="020B0503020204020204" pitchFamily="34" charset="-122"/>
                      </a:endParaRPr>
                    </a:p>
                    <a:p>
                      <a:pPr algn="ctr"/>
                      <a:r>
                        <a:rPr lang="en-US" altLang="zh-CN" dirty="0">
                          <a:solidFill>
                            <a:srgbClr val="C00000"/>
                          </a:solidFill>
                          <a:latin typeface="微软雅黑" panose="020B0503020204020204" pitchFamily="34" charset="-122"/>
                          <a:ea typeface="微软雅黑" panose="020B0503020204020204" pitchFamily="34" charset="-122"/>
                        </a:rPr>
                        <a:t>2</a:t>
                      </a:r>
                      <a:endParaRPr lang="zh-CN" altLang="en-US" dirty="0">
                        <a:solidFill>
                          <a:srgbClr val="C0000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rgbClr val="C00000"/>
                          </a:solidFill>
                          <a:latin typeface="微软雅黑" panose="020B0503020204020204" pitchFamily="34" charset="-122"/>
                          <a:ea typeface="微软雅黑" panose="020B0503020204020204" pitchFamily="34" charset="-122"/>
                        </a:rPr>
                        <a:t>输出</a:t>
                      </a:r>
                      <a:endParaRPr lang="zh-CN" altLang="en-US" dirty="0">
                        <a:solidFill>
                          <a:srgbClr val="C00000"/>
                        </a:solidFill>
                        <a:latin typeface="微软雅黑" panose="020B0503020204020204" pitchFamily="34" charset="-122"/>
                        <a:ea typeface="微软雅黑" panose="020B0503020204020204" pitchFamily="34" charset="-122"/>
                      </a:endParaRPr>
                    </a:p>
                    <a:p>
                      <a:pPr algn="ctr"/>
                      <a:r>
                        <a:rPr lang="en-US" altLang="zh-CN" dirty="0">
                          <a:solidFill>
                            <a:srgbClr val="C00000"/>
                          </a:solidFill>
                          <a:latin typeface="微软雅黑" panose="020B0503020204020204" pitchFamily="34" charset="-122"/>
                          <a:ea typeface="微软雅黑" panose="020B0503020204020204" pitchFamily="34" charset="-122"/>
                        </a:rPr>
                        <a:t>3</a:t>
                      </a:r>
                      <a:endParaRPr lang="zh-CN" altLang="en-US" dirty="0">
                        <a:solidFill>
                          <a:srgbClr val="C00000"/>
                        </a:solidFill>
                        <a:latin typeface="微软雅黑" panose="020B0503020204020204" pitchFamily="34" charset="-122"/>
                        <a:ea typeface="微软雅黑"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dirty="0">
                          <a:solidFill>
                            <a:srgbClr val="C00000"/>
                          </a:solidFill>
                          <a:latin typeface="微软雅黑" panose="020B0503020204020204" pitchFamily="34" charset="-122"/>
                          <a:ea typeface="微软雅黑" panose="020B0503020204020204" pitchFamily="34" charset="-122"/>
                        </a:rPr>
                        <a:t>输出</a:t>
                      </a:r>
                      <a:endParaRPr lang="zh-CN" altLang="en-US" dirty="0">
                        <a:solidFill>
                          <a:srgbClr val="C00000"/>
                        </a:solidFill>
                        <a:latin typeface="微软雅黑" panose="020B0503020204020204" pitchFamily="34" charset="-122"/>
                        <a:ea typeface="微软雅黑" panose="020B0503020204020204" pitchFamily="34" charset="-122"/>
                      </a:endParaRPr>
                    </a:p>
                    <a:p>
                      <a:pPr algn="ctr"/>
                      <a:r>
                        <a:rPr lang="en-US" altLang="zh-CN" dirty="0">
                          <a:solidFill>
                            <a:srgbClr val="C00000"/>
                          </a:solidFill>
                          <a:latin typeface="微软雅黑" panose="020B0503020204020204" pitchFamily="34" charset="-122"/>
                          <a:ea typeface="微软雅黑" panose="020B0503020204020204" pitchFamily="34" charset="-122"/>
                        </a:rPr>
                        <a:t>4</a:t>
                      </a:r>
                      <a:endParaRPr lang="zh-CN" altLang="en-US" dirty="0">
                        <a:solidFill>
                          <a:srgbClr val="C00000"/>
                        </a:solidFill>
                        <a:latin typeface="微软雅黑" panose="020B0503020204020204" pitchFamily="34" charset="-122"/>
                        <a:ea typeface="微软雅黑" panose="020B0503020204020204" pitchFamily="34" charset="-122"/>
                      </a:endParaRPr>
                    </a:p>
                  </a:txBody>
                  <a:tcPr anchor="ctr"/>
                </a:tc>
              </a:tr>
            </a:tbl>
          </a:graphicData>
        </a:graphic>
      </p:graphicFrame>
      <p:sp>
        <p:nvSpPr>
          <p:cNvPr id="10" name="矩形 9"/>
          <p:cNvSpPr/>
          <p:nvPr/>
        </p:nvSpPr>
        <p:spPr>
          <a:xfrm>
            <a:off x="5604253" y="1943811"/>
            <a:ext cx="614803" cy="1200329"/>
          </a:xfrm>
          <a:prstGeom prst="rect">
            <a:avLst/>
          </a:prstGeom>
        </p:spPr>
        <p:txBody>
          <a:bodyPr wrap="square">
            <a:spAutoFit/>
          </a:bodyPr>
          <a:lstStyle/>
          <a:p>
            <a:r>
              <a:rPr kumimoji="1" lang="zh-CN" altLang="en-US" dirty="0">
                <a:latin typeface="微软雅黑" panose="020B0503020204020204" pitchFamily="34" charset="-122"/>
                <a:ea typeface="微软雅黑" panose="020B0503020204020204" pitchFamily="34" charset="-122"/>
              </a:rPr>
              <a:t>组合条件</a:t>
            </a:r>
            <a:endParaRPr lang="zh-CN" altLang="en-US" dirty="0"/>
          </a:p>
        </p:txBody>
      </p:sp>
      <p:sp>
        <p:nvSpPr>
          <p:cNvPr id="14" name="矩形 13"/>
          <p:cNvSpPr/>
          <p:nvPr/>
        </p:nvSpPr>
        <p:spPr>
          <a:xfrm>
            <a:off x="5565144" y="3428999"/>
            <a:ext cx="575774" cy="142213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第三次优化</a:t>
            </a:r>
            <a:r>
              <a:rPr lang="zh-CN" altLang="en-US" sz="2400" dirty="0"/>
              <a:t>（对代码架构）</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672" y="1246548"/>
            <a:ext cx="4223821" cy="5077250"/>
          </a:xfrm>
          <a:prstGeom prst="rect">
            <a:avLst/>
          </a:prstGeom>
        </p:spPr>
      </p:pic>
      <p:sp>
        <p:nvSpPr>
          <p:cNvPr id="9" name="右箭头 8"/>
          <p:cNvSpPr/>
          <p:nvPr/>
        </p:nvSpPr>
        <p:spPr>
          <a:xfrm>
            <a:off x="4331370" y="3248565"/>
            <a:ext cx="724264" cy="536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r="14538"/>
          <a:stretch>
            <a:fillRect/>
          </a:stretch>
        </p:blipFill>
        <p:spPr>
          <a:xfrm>
            <a:off x="5091764" y="0"/>
            <a:ext cx="4052235" cy="685800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最终代码</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2" name="矩形 1"/>
          <p:cNvSpPr/>
          <p:nvPr/>
        </p:nvSpPr>
        <p:spPr>
          <a:xfrm>
            <a:off x="128588" y="1210976"/>
            <a:ext cx="7258050" cy="3754874"/>
          </a:xfrm>
          <a:prstGeom prst="rect">
            <a:avLst/>
          </a:prstGeom>
        </p:spPr>
        <p:txBody>
          <a:bodyPr wrap="square">
            <a:spAutoFit/>
          </a:bodyPr>
          <a:lstStyle/>
          <a:p>
            <a:r>
              <a:rPr lang="en-US" altLang="zh-CN" sz="1400" dirty="0">
                <a:solidFill>
                  <a:srgbClr val="643820"/>
                </a:solidFill>
                <a:latin typeface="Menlo" panose="020B0609030804020204" pitchFamily="49" charset="0"/>
              </a:rPr>
              <a:t>#include </a:t>
            </a:r>
            <a:r>
              <a:rPr lang="en-US" altLang="zh-CN" sz="1400" dirty="0">
                <a:solidFill>
                  <a:srgbClr val="C41A16"/>
                </a:solidFill>
                <a:latin typeface="Menlo" panose="020B0609030804020204" pitchFamily="49" charset="0"/>
              </a:rPr>
              <a:t>&lt;</a:t>
            </a:r>
            <a:r>
              <a:rPr lang="en-US" altLang="zh-CN" sz="1400" dirty="0" err="1">
                <a:solidFill>
                  <a:srgbClr val="C41A16"/>
                </a:solidFill>
                <a:latin typeface="Menlo" panose="020B0609030804020204" pitchFamily="49" charset="0"/>
              </a:rPr>
              <a:t>stdio.h</a:t>
            </a:r>
            <a:r>
              <a:rPr lang="en-US" altLang="zh-CN" sz="1400" dirty="0">
                <a:solidFill>
                  <a:srgbClr val="C41A16"/>
                </a:solidFill>
                <a:latin typeface="Menlo" panose="020B0609030804020204" pitchFamily="49" charset="0"/>
              </a:rPr>
              <a:t>&gt;</a:t>
            </a:r>
            <a:endParaRPr lang="en-US" altLang="zh-CN" sz="1400" dirty="0">
              <a:solidFill>
                <a:srgbClr val="643820"/>
              </a:solidFill>
              <a:latin typeface="Menlo" panose="020B0609030804020204" pitchFamily="49" charset="0"/>
            </a:endParaRPr>
          </a:p>
          <a:p>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a:t>
            </a:r>
            <a:r>
              <a:rPr lang="en-US" altLang="zh-CN" sz="1400" dirty="0">
                <a:solidFill>
                  <a:srgbClr val="0F68A0"/>
                </a:solidFill>
                <a:latin typeface="Menlo" panose="020B0609030804020204" pitchFamily="49" charset="0"/>
              </a:rPr>
              <a:t>main</a:t>
            </a:r>
            <a:r>
              <a:rPr lang="en-US" altLang="zh-CN" sz="1400" dirty="0">
                <a:solidFill>
                  <a:srgbClr val="000000"/>
                </a:solidFill>
                <a:latin typeface="Menlo" panose="020B0609030804020204" pitchFamily="49" charset="0"/>
              </a:rPr>
              <a:t>(</a:t>
            </a:r>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argc</a:t>
            </a: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char</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argv</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007400"/>
                </a:solidFill>
                <a:latin typeface="Menlo" panose="020B0609030804020204" pitchFamily="49" charset="0"/>
              </a:rPr>
              <a:t>//Version: 3</a:t>
            </a:r>
            <a:endParaRPr lang="en-US" altLang="zh-CN" sz="1400" dirty="0">
              <a:solidFill>
                <a:srgbClr val="0074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_Bool</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IsXiaomingBetter</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_Bool</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DoesXiaomingPlayComputer</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char</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cSelection</a:t>
            </a:r>
            <a:r>
              <a:rPr lang="en-US" altLang="zh-CN" sz="1400" dirty="0">
                <a:solidFill>
                  <a:srgbClr val="000000"/>
                </a:solidFill>
                <a:latin typeface="Menlo" panose="020B0609030804020204" pitchFamily="49" charset="0"/>
              </a:rPr>
              <a:t> = </a:t>
            </a:r>
            <a:r>
              <a:rPr lang="en-US" altLang="zh-CN" sz="1400" dirty="0">
                <a:solidFill>
                  <a:srgbClr val="1C00CF"/>
                </a:solidFill>
                <a:latin typeface="Menlo" panose="020B0609030804020204" pitchFamily="49" charset="0"/>
              </a:rPr>
              <a:t>'\0'</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妈咪</a:t>
            </a:r>
            <a:r>
              <a:rPr lang="en-US" altLang="zh-CN" sz="1400" dirty="0">
                <a:solidFill>
                  <a:srgbClr val="C41A16"/>
                </a:solidFill>
                <a:latin typeface="Menlo" panose="020B0609030804020204" pitchFamily="49" charset="0"/>
              </a:rPr>
              <a:t>: </a:t>
            </a:r>
            <a:r>
              <a:rPr lang="zh-CN" altLang="en-US" sz="1400" dirty="0">
                <a:solidFill>
                  <a:srgbClr val="C41A16"/>
                </a:solidFill>
                <a:latin typeface="Menlo" panose="020B0609030804020204" pitchFamily="49" charset="0"/>
              </a:rPr>
              <a:t>你和小明谁的成绩更好</a:t>
            </a:r>
            <a:r>
              <a:rPr lang="en-US" altLang="zh-CN" sz="1400" dirty="0">
                <a:solidFill>
                  <a:srgbClr val="C41A16"/>
                </a:solidFill>
                <a:latin typeface="Menlo" panose="020B0609030804020204" pitchFamily="49" charset="0"/>
              </a:rPr>
              <a:t>?\n</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"1. </a:t>
            </a:r>
            <a:r>
              <a:rPr lang="zh-CN" altLang="en-US" sz="1400" dirty="0">
                <a:solidFill>
                  <a:srgbClr val="C41A16"/>
                </a:solidFill>
                <a:latin typeface="Menlo" panose="020B0609030804020204" pitchFamily="49" charset="0"/>
              </a:rPr>
              <a:t>小明成绩更好</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"2. </a:t>
            </a:r>
            <a:r>
              <a:rPr lang="zh-CN" altLang="en-US" sz="1400" dirty="0">
                <a:solidFill>
                  <a:srgbClr val="C41A16"/>
                </a:solidFill>
                <a:latin typeface="Menlo" panose="020B0609030804020204" pitchFamily="49" charset="0"/>
              </a:rPr>
              <a:t>我成绩更好</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请选择 </a:t>
            </a:r>
            <a:r>
              <a:rPr lang="en-US" altLang="zh-CN" sz="1400" dirty="0">
                <a:solidFill>
                  <a:srgbClr val="C41A16"/>
                </a:solidFill>
                <a:latin typeface="Menlo" panose="020B0609030804020204" pitchFamily="49" charset="0"/>
              </a:rPr>
              <a:t>1 </a:t>
            </a:r>
            <a:r>
              <a:rPr lang="zh-CN" altLang="en-US" sz="1400" dirty="0">
                <a:solidFill>
                  <a:srgbClr val="C41A16"/>
                </a:solidFill>
                <a:latin typeface="Menlo" panose="020B0609030804020204" pitchFamily="49" charset="0"/>
              </a:rPr>
              <a:t>或 </a:t>
            </a:r>
            <a:r>
              <a:rPr lang="en-US" altLang="zh-CN" sz="1400" dirty="0">
                <a:solidFill>
                  <a:srgbClr val="C41A16"/>
                </a:solidFill>
                <a:latin typeface="Menlo" panose="020B0609030804020204" pitchFamily="49" charset="0"/>
              </a:rPr>
              <a:t>2:\n"</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cSelection</a:t>
            </a:r>
            <a:r>
              <a:rPr lang="en-US" altLang="zh-CN" sz="1400" dirty="0">
                <a:solidFill>
                  <a:srgbClr val="000000"/>
                </a:solidFill>
                <a:latin typeface="Menlo" panose="020B0609030804020204" pitchFamily="49" charset="0"/>
              </a:rPr>
              <a:t> = </a:t>
            </a:r>
            <a:r>
              <a:rPr lang="en-US" altLang="zh-CN" sz="1400" dirty="0" err="1">
                <a:solidFill>
                  <a:srgbClr val="2E0D6E"/>
                </a:solidFill>
                <a:latin typeface="Menlo" panose="020B0609030804020204" pitchFamily="49" charset="0"/>
              </a:rPr>
              <a:t>getchar</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zh-CN" altLang="en-US" sz="1400" dirty="0">
                <a:solidFill>
                  <a:srgbClr val="2E0D6E"/>
                </a:solidFill>
                <a:latin typeface="Menlo" panose="020B0609030804020204" pitchFamily="49" charset="0"/>
              </a:rPr>
              <a:t>    </a:t>
            </a:r>
            <a:r>
              <a:rPr lang="en-US" altLang="zh-CN" sz="1400" dirty="0" err="1">
                <a:solidFill>
                  <a:srgbClr val="2E0D6E"/>
                </a:solidFill>
                <a:latin typeface="Menlo" panose="020B0609030804020204" pitchFamily="49" charset="0"/>
              </a:rPr>
              <a:t>getchar</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IsXiaomingBetter</a:t>
            </a:r>
            <a:r>
              <a:rPr lang="en-US" altLang="zh-CN" sz="1400" dirty="0">
                <a:solidFill>
                  <a:srgbClr val="000000"/>
                </a:solidFill>
                <a:latin typeface="Menlo" panose="020B0609030804020204" pitchFamily="49" charset="0"/>
              </a:rPr>
              <a:t> = (</a:t>
            </a:r>
            <a:r>
              <a:rPr lang="en-US" altLang="zh-CN" sz="1400" dirty="0" err="1">
                <a:solidFill>
                  <a:srgbClr val="000000"/>
                </a:solidFill>
                <a:latin typeface="Menlo" panose="020B0609030804020204" pitchFamily="49" charset="0"/>
              </a:rPr>
              <a:t>cSelection</a:t>
            </a:r>
            <a:r>
              <a:rPr lang="en-US" altLang="zh-CN" sz="1400" dirty="0">
                <a:solidFill>
                  <a:srgbClr val="000000"/>
                </a:solidFill>
                <a:latin typeface="Menlo" panose="020B0609030804020204" pitchFamily="49" charset="0"/>
              </a:rPr>
              <a:t> == </a:t>
            </a:r>
            <a:r>
              <a:rPr lang="en-US" altLang="zh-CN" sz="1400" dirty="0">
                <a:solidFill>
                  <a:srgbClr val="1C00CF"/>
                </a:solidFill>
                <a:latin typeface="Menlo" panose="020B0609030804020204" pitchFamily="49" charset="0"/>
              </a:rPr>
              <a:t>'1'</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p:txBody>
      </p:sp>
      <p:sp>
        <p:nvSpPr>
          <p:cNvPr id="8" name="矩形 7"/>
          <p:cNvSpPr/>
          <p:nvPr/>
        </p:nvSpPr>
        <p:spPr>
          <a:xfrm>
            <a:off x="3825094" y="5647024"/>
            <a:ext cx="4956048" cy="369332"/>
          </a:xfrm>
          <a:prstGeom prst="rect">
            <a:avLst/>
          </a:prstGeom>
        </p:spPr>
        <p:txBody>
          <a:bodyPr wrap="square">
            <a:spAutoFit/>
          </a:bodyPr>
          <a:lstStyle/>
          <a:p>
            <a:r>
              <a:rPr kumimoji="1" lang="en-US" altLang="zh-CN" dirty="0">
                <a:latin typeface="微软雅黑" panose="020B0503020204020204" pitchFamily="34" charset="-122"/>
                <a:ea typeface="微软雅黑" panose="020B0503020204020204" pitchFamily="34" charset="-122"/>
              </a:rPr>
              <a:t>Part1.</a:t>
            </a:r>
            <a:r>
              <a:rPr kumimoji="1" lang="zh-CN" altLang="en-US" dirty="0">
                <a:latin typeface="微软雅黑" panose="020B0503020204020204" pitchFamily="34" charset="-122"/>
                <a:ea typeface="微软雅黑" panose="020B0503020204020204" pitchFamily="34" charset="-122"/>
              </a:rPr>
              <a:t> 头文件、变量定义、第一次输出和输入</a:t>
            </a:r>
            <a:endParaRPr kumimoji="1" lang="en-US" altLang="zh-CN" dirty="0">
              <a:latin typeface="微软雅黑" panose="020B0503020204020204" pitchFamily="34" charset="-122"/>
              <a:ea typeface="微软雅黑" panose="020B0503020204020204" pitchFamily="34" charset="-122"/>
            </a:endParaRPr>
          </a:p>
        </p:txBody>
      </p:sp>
      <p:cxnSp>
        <p:nvCxnSpPr>
          <p:cNvPr id="11" name="直线连接符 10"/>
          <p:cNvCxnSpPr/>
          <p:nvPr/>
        </p:nvCxnSpPr>
        <p:spPr>
          <a:xfrm>
            <a:off x="201168"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627888"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063752"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a:bodyPr>
          <a:lstStyle/>
          <a:p>
            <a:r>
              <a:rPr lang="en-US" altLang="zh-CN" dirty="0"/>
              <a:t>1.</a:t>
            </a:r>
            <a:r>
              <a:rPr lang="zh-CN" altLang="en-US" dirty="0"/>
              <a:t>运算符与表达式</a:t>
            </a:r>
            <a:r>
              <a:rPr lang="zh-CN" altLang="en-US" sz="2700" dirty="0">
                <a:solidFill>
                  <a:srgbClr val="FFFF00"/>
                </a:solidFill>
              </a:rPr>
              <a:t>：优先级 与 结合律</a:t>
            </a:r>
            <a:endParaRPr lang="zh-CN" altLang="en-US" sz="2700" dirty="0">
              <a:solidFill>
                <a:srgbClr val="FFFF00"/>
              </a:solidFill>
            </a:endParaRPr>
          </a:p>
        </p:txBody>
      </p:sp>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FEA670D1-0F80-4A82-9E8E-33E60009375C}" type="slidenum">
              <a:rPr lang="en-US" altLang="zh-CN" sz="1200" b="0">
                <a:solidFill>
                  <a:schemeClr val="bg1"/>
                </a:solidFill>
              </a:rPr>
            </a:fld>
            <a:endParaRPr lang="en-US" altLang="zh-CN" sz="1200" b="0" dirty="0">
              <a:solidFill>
                <a:schemeClr val="bg1"/>
              </a:solidFill>
            </a:endParaRPr>
          </a:p>
        </p:txBody>
      </p:sp>
      <p:sp>
        <p:nvSpPr>
          <p:cNvPr id="5" name="Date Placeholder 4"/>
          <p:cNvSpPr>
            <a:spLocks noGrp="1"/>
          </p:cNvSpPr>
          <p:nvPr>
            <p:ph type="dt" sz="half" idx="10"/>
          </p:nvPr>
        </p:nvSpPr>
        <p:spPr/>
        <p:txBody>
          <a:bodyPr/>
          <a:lstStyle/>
          <a:p>
            <a:fld id="{CBB52987-ABE8-4AAE-85E9-86EBDBAED2F2}"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2" name="矩形 1"/>
          <p:cNvSpPr/>
          <p:nvPr/>
        </p:nvSpPr>
        <p:spPr>
          <a:xfrm>
            <a:off x="1597093" y="1511704"/>
            <a:ext cx="6446390" cy="461665"/>
          </a:xfrm>
          <a:prstGeom prst="rect">
            <a:avLst/>
          </a:prstGeom>
        </p:spPr>
        <p:txBody>
          <a:bodyPr wrap="square">
            <a:spAutoFit/>
          </a:bodyPr>
          <a:lstStyle/>
          <a:p>
            <a:r>
              <a:rPr lang="en-US" altLang="zh-CN" sz="2400" b="1" u="sng" dirty="0">
                <a:solidFill>
                  <a:srgbClr val="000000"/>
                </a:solidFill>
                <a:latin typeface="Menlo" panose="020B0609030804020204" pitchFamily="49" charset="0"/>
              </a:rPr>
              <a:t>avg = Num1 + Num2 + Num3 / </a:t>
            </a:r>
            <a:r>
              <a:rPr lang="en-US" altLang="zh-CN" sz="2400" b="1" u="sng" dirty="0">
                <a:solidFill>
                  <a:srgbClr val="1C00CF"/>
                </a:solidFill>
                <a:latin typeface="Menlo" panose="020B0609030804020204" pitchFamily="49" charset="0"/>
              </a:rPr>
              <a:t>3.0</a:t>
            </a:r>
            <a:endParaRPr lang="zh-CN" altLang="en-US" sz="2400" dirty="0"/>
          </a:p>
        </p:txBody>
      </p:sp>
      <p:sp>
        <p:nvSpPr>
          <p:cNvPr id="3" name="文本框 2"/>
          <p:cNvSpPr txBox="1"/>
          <p:nvPr/>
        </p:nvSpPr>
        <p:spPr>
          <a:xfrm>
            <a:off x="6125671" y="1899414"/>
            <a:ext cx="415498" cy="369332"/>
          </a:xfrm>
          <a:prstGeom prst="rect">
            <a:avLst/>
          </a:prstGeom>
          <a:noFill/>
        </p:spPr>
        <p:txBody>
          <a:bodyPr wrap="none" rtlCol="0">
            <a:spAutoFit/>
          </a:bodyPr>
          <a:lstStyle/>
          <a:p>
            <a:r>
              <a:rPr kumimoji="1" lang="en-US" altLang="zh-CN" b="1" dirty="0">
                <a:solidFill>
                  <a:srgbClr val="0000FF"/>
                </a:solidFill>
                <a:latin typeface="微软雅黑" panose="020B0503020204020204" pitchFamily="34" charset="-122"/>
                <a:ea typeface="微软雅黑" panose="020B0503020204020204" pitchFamily="34" charset="-122"/>
              </a:rPr>
              <a:t>①</a:t>
            </a:r>
            <a:endParaRPr kumimoji="1" lang="zh-CN" altLang="en-US" b="1" dirty="0">
              <a:solidFill>
                <a:srgbClr val="0000F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602437" y="1899414"/>
            <a:ext cx="417102" cy="369332"/>
          </a:xfrm>
          <a:prstGeom prst="rect">
            <a:avLst/>
          </a:prstGeom>
          <a:noFill/>
        </p:spPr>
        <p:txBody>
          <a:bodyPr wrap="none" rtlCol="0">
            <a:spAutoFit/>
          </a:bodyPr>
          <a:lstStyle/>
          <a:p>
            <a:r>
              <a:rPr kumimoji="1" lang="en-US" altLang="zh-CN" b="1" dirty="0">
                <a:solidFill>
                  <a:srgbClr val="0000FF"/>
                </a:solidFill>
                <a:latin typeface="微软雅黑" panose="020B0503020204020204" pitchFamily="34" charset="-122"/>
                <a:ea typeface="微软雅黑" panose="020B0503020204020204" pitchFamily="34" charset="-122"/>
              </a:rPr>
              <a:t>②</a:t>
            </a:r>
            <a:endParaRPr kumimoji="1"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864856" y="1899414"/>
            <a:ext cx="415498" cy="369332"/>
          </a:xfrm>
          <a:prstGeom prst="rect">
            <a:avLst/>
          </a:prstGeom>
          <a:noFill/>
        </p:spPr>
        <p:txBody>
          <a:bodyPr wrap="none" rtlCol="0">
            <a:spAutoFit/>
          </a:bodyPr>
          <a:lstStyle/>
          <a:p>
            <a:r>
              <a:rPr kumimoji="1" lang="en-US" altLang="zh-CN" b="1" dirty="0">
                <a:solidFill>
                  <a:srgbClr val="0000FF"/>
                </a:solidFill>
                <a:latin typeface="微软雅黑" panose="020B0503020204020204" pitchFamily="34" charset="-122"/>
                <a:ea typeface="微软雅黑" panose="020B0503020204020204" pitchFamily="34" charset="-122"/>
              </a:rPr>
              <a:t>③</a:t>
            </a:r>
            <a:endParaRPr kumimoji="1" lang="zh-CN" altLang="en-US" b="1" dirty="0">
              <a:solidFill>
                <a:srgbClr val="0000FF"/>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2290426" y="1899414"/>
            <a:ext cx="415498" cy="369332"/>
          </a:xfrm>
          <a:prstGeom prst="rect">
            <a:avLst/>
          </a:prstGeom>
          <a:noFill/>
        </p:spPr>
        <p:txBody>
          <a:bodyPr wrap="none" rtlCol="0">
            <a:spAutoFit/>
          </a:bodyPr>
          <a:lstStyle/>
          <a:p>
            <a:r>
              <a:rPr kumimoji="1" lang="en-US" altLang="zh-CN" b="1" dirty="0">
                <a:solidFill>
                  <a:srgbClr val="0000FF"/>
                </a:solidFill>
                <a:latin typeface="微软雅黑" panose="020B0503020204020204" pitchFamily="34" charset="-122"/>
                <a:ea typeface="微软雅黑" panose="020B0503020204020204" pitchFamily="34" charset="-122"/>
              </a:rPr>
              <a:t>④</a:t>
            </a:r>
            <a:endParaRPr kumimoji="1" lang="zh-CN" altLang="en-US" b="1" dirty="0">
              <a:solidFill>
                <a:srgbClr val="0000FF"/>
              </a:solidFill>
              <a:latin typeface="微软雅黑" panose="020B0503020204020204" pitchFamily="34" charset="-122"/>
              <a:ea typeface="微软雅黑" panose="020B0503020204020204" pitchFamily="34" charset="-122"/>
            </a:endParaRPr>
          </a:p>
        </p:txBody>
      </p:sp>
      <p:sp>
        <p:nvSpPr>
          <p:cNvPr id="9" name="矩形 8"/>
          <p:cNvSpPr/>
          <p:nvPr/>
        </p:nvSpPr>
        <p:spPr>
          <a:xfrm>
            <a:off x="198562" y="1936392"/>
            <a:ext cx="2031325" cy="369332"/>
          </a:xfrm>
          <a:prstGeom prst="rect">
            <a:avLst/>
          </a:prstGeom>
        </p:spPr>
        <p:txBody>
          <a:bodyPr wrap="none">
            <a:spAutoFit/>
          </a:bodyPr>
          <a:lstStyle/>
          <a:p>
            <a:r>
              <a:rPr lang="zh-CN" altLang="en-US" b="1" dirty="0">
                <a:solidFill>
                  <a:srgbClr val="0000FF"/>
                </a:solidFill>
                <a:latin typeface="微软雅黑" panose="020B0503020204020204" pitchFamily="34" charset="-122"/>
                <a:ea typeface="微软雅黑" panose="020B0503020204020204" pitchFamily="34" charset="-122"/>
              </a:rPr>
              <a:t>运算符执行顺序：</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2" name="左中括号 11"/>
          <p:cNvSpPr/>
          <p:nvPr/>
        </p:nvSpPr>
        <p:spPr>
          <a:xfrm rot="16200000">
            <a:off x="5922602" y="2144606"/>
            <a:ext cx="762194" cy="1294726"/>
          </a:xfrm>
          <a:prstGeom prst="lef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文本框 14"/>
          <p:cNvSpPr txBox="1"/>
          <p:nvPr/>
        </p:nvSpPr>
        <p:spPr>
          <a:xfrm>
            <a:off x="5816291" y="2803734"/>
            <a:ext cx="1034257" cy="369332"/>
          </a:xfrm>
          <a:prstGeom prst="rect">
            <a:avLst/>
          </a:prstGeom>
          <a:noFill/>
        </p:spPr>
        <p:txBody>
          <a:bodyPr wrap="none" rtlCol="0">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①</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or</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②</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18" name="左中括号 17"/>
          <p:cNvSpPr/>
          <p:nvPr/>
        </p:nvSpPr>
        <p:spPr>
          <a:xfrm rot="16200000">
            <a:off x="3372262" y="2144605"/>
            <a:ext cx="762194" cy="1294726"/>
          </a:xfrm>
          <a:prstGeom prst="lef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9" name="文本框 18"/>
          <p:cNvSpPr txBox="1"/>
          <p:nvPr/>
        </p:nvSpPr>
        <p:spPr>
          <a:xfrm>
            <a:off x="3236229" y="2806416"/>
            <a:ext cx="1034257" cy="369332"/>
          </a:xfrm>
          <a:prstGeom prst="rect">
            <a:avLst/>
          </a:prstGeom>
          <a:noFill/>
        </p:spPr>
        <p:txBody>
          <a:bodyPr wrap="none" rtlCol="0">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③</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or</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④</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左中括号 19"/>
          <p:cNvSpPr/>
          <p:nvPr/>
        </p:nvSpPr>
        <p:spPr>
          <a:xfrm rot="16200000">
            <a:off x="4641698" y="2263963"/>
            <a:ext cx="762194" cy="2577985"/>
          </a:xfrm>
          <a:prstGeom prst="lef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p:cNvSpPr txBox="1"/>
          <p:nvPr/>
        </p:nvSpPr>
        <p:spPr>
          <a:xfrm>
            <a:off x="4555476" y="3570268"/>
            <a:ext cx="1034257" cy="369332"/>
          </a:xfrm>
          <a:prstGeom prst="rect">
            <a:avLst/>
          </a:prstGeom>
          <a:noFill/>
        </p:spPr>
        <p:txBody>
          <a:bodyPr wrap="none" rtlCol="0">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⑤</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or</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⑥</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a:xfrm>
            <a:off x="201524" y="3473712"/>
            <a:ext cx="180049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算子求值顺序：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3" name="左中括号 22"/>
          <p:cNvSpPr/>
          <p:nvPr/>
        </p:nvSpPr>
        <p:spPr>
          <a:xfrm rot="16200000">
            <a:off x="3030035" y="3055070"/>
            <a:ext cx="762194" cy="2577985"/>
          </a:xfrm>
          <a:prstGeom prst="lef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矩形 15"/>
          <p:cNvSpPr/>
          <p:nvPr/>
        </p:nvSpPr>
        <p:spPr>
          <a:xfrm>
            <a:off x="4270486" y="4351938"/>
            <a:ext cx="415498" cy="369332"/>
          </a:xfrm>
          <a:prstGeom prst="rect">
            <a:avLst/>
          </a:prstGeom>
        </p:spPr>
        <p:txBody>
          <a:bodyPr wrap="none">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⑦</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最终代码</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2" name="矩形 1"/>
          <p:cNvSpPr/>
          <p:nvPr/>
        </p:nvSpPr>
        <p:spPr>
          <a:xfrm>
            <a:off x="128588" y="1239554"/>
            <a:ext cx="7258050" cy="2462213"/>
          </a:xfrm>
          <a:prstGeom prst="rect">
            <a:avLst/>
          </a:prstGeom>
        </p:spPr>
        <p:txBody>
          <a:bodyPr wrap="square">
            <a:spAutoFit/>
          </a:bodyPr>
          <a:lstStyle/>
          <a:p>
            <a:pPr lvl="0"/>
            <a:r>
              <a:rPr lang="zh-CN" altLang="en-US"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cSelection</a:t>
            </a:r>
            <a:r>
              <a:rPr lang="en-US" altLang="zh-CN" sz="1400" dirty="0">
                <a:solidFill>
                  <a:srgbClr val="000000"/>
                </a:solidFill>
                <a:latin typeface="Menlo" panose="020B0609030804020204" pitchFamily="49" charset="0"/>
              </a:rPr>
              <a:t> = </a:t>
            </a:r>
            <a:r>
              <a:rPr lang="en-US" altLang="zh-CN" sz="1400" dirty="0">
                <a:solidFill>
                  <a:srgbClr val="1C00CF"/>
                </a:solidFill>
                <a:latin typeface="Menlo" panose="020B0609030804020204" pitchFamily="49" charset="0"/>
              </a:rPr>
              <a:t>'\0'</a:t>
            </a:r>
            <a:r>
              <a:rPr lang="en-US" altLang="zh-CN" sz="1400" dirty="0">
                <a:solidFill>
                  <a:srgbClr val="000000"/>
                </a:solidFill>
                <a:latin typeface="Menlo" panose="020B0609030804020204" pitchFamily="49" charset="0"/>
              </a:rPr>
              <a:t>; </a:t>
            </a:r>
            <a:r>
              <a:rPr lang="en-US" altLang="zh-CN" sz="1400" dirty="0">
                <a:solidFill>
                  <a:srgbClr val="007400"/>
                </a:solidFill>
                <a:latin typeface="Menlo" panose="020B0609030804020204" pitchFamily="49" charset="0"/>
              </a:rPr>
              <a:t>//Why do it again?</a:t>
            </a:r>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zh-CN" altLang="en-US" sz="1400" dirty="0">
                <a:solidFill>
                  <a:srgbClr val="2E0D6E"/>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妈咪</a:t>
            </a:r>
            <a:r>
              <a:rPr lang="en-US" altLang="zh-CN" sz="1400" dirty="0">
                <a:solidFill>
                  <a:srgbClr val="C41A16"/>
                </a:solidFill>
                <a:latin typeface="Menlo" panose="020B0609030804020204" pitchFamily="49" charset="0"/>
              </a:rPr>
              <a:t>: </a:t>
            </a:r>
            <a:r>
              <a:rPr lang="zh-CN" altLang="en-US" sz="1400" dirty="0">
                <a:solidFill>
                  <a:srgbClr val="C41A16"/>
                </a:solidFill>
                <a:latin typeface="Menlo" panose="020B0609030804020204" pitchFamily="49" charset="0"/>
              </a:rPr>
              <a:t>小明玩电脑么</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"1. </a:t>
            </a:r>
            <a:r>
              <a:rPr lang="zh-CN" altLang="en-US" sz="1400" dirty="0">
                <a:solidFill>
                  <a:srgbClr val="C41A16"/>
                </a:solidFill>
                <a:latin typeface="Menlo" panose="020B0609030804020204" pitchFamily="49" charset="0"/>
              </a:rPr>
              <a:t>玩</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"2. </a:t>
            </a:r>
            <a:r>
              <a:rPr lang="zh-CN" altLang="en-US" sz="1400" dirty="0">
                <a:solidFill>
                  <a:srgbClr val="C41A16"/>
                </a:solidFill>
                <a:latin typeface="Menlo" panose="020B0609030804020204" pitchFamily="49" charset="0"/>
              </a:rPr>
              <a:t>不玩</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请选择 </a:t>
            </a:r>
            <a:r>
              <a:rPr lang="en-US" altLang="zh-CN" sz="1400" dirty="0">
                <a:solidFill>
                  <a:srgbClr val="C41A16"/>
                </a:solidFill>
                <a:latin typeface="Menlo" panose="020B0609030804020204" pitchFamily="49" charset="0"/>
              </a:rPr>
              <a:t>1 </a:t>
            </a:r>
            <a:r>
              <a:rPr lang="zh-CN" altLang="en-US" sz="1400" dirty="0">
                <a:solidFill>
                  <a:srgbClr val="C41A16"/>
                </a:solidFill>
                <a:latin typeface="Menlo" panose="020B0609030804020204" pitchFamily="49" charset="0"/>
              </a:rPr>
              <a:t>或 </a:t>
            </a:r>
            <a:r>
              <a:rPr lang="en-US" altLang="zh-CN" sz="1400" dirty="0">
                <a:solidFill>
                  <a:srgbClr val="C41A16"/>
                </a:solidFill>
                <a:latin typeface="Menlo" panose="020B0609030804020204" pitchFamily="49" charset="0"/>
              </a:rPr>
              <a:t>2\n"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zh-CN" altLang="en-US"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cSelection</a:t>
            </a:r>
            <a:r>
              <a:rPr lang="en-US" altLang="zh-CN" sz="1400" dirty="0">
                <a:solidFill>
                  <a:srgbClr val="000000"/>
                </a:solidFill>
                <a:latin typeface="Menlo" panose="020B0609030804020204" pitchFamily="49" charset="0"/>
              </a:rPr>
              <a:t> = </a:t>
            </a:r>
            <a:r>
              <a:rPr lang="en-US" altLang="zh-CN" sz="1400" dirty="0" err="1">
                <a:solidFill>
                  <a:srgbClr val="2E0D6E"/>
                </a:solidFill>
                <a:latin typeface="Menlo" panose="020B0609030804020204" pitchFamily="49" charset="0"/>
              </a:rPr>
              <a:t>getchar</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zh-CN" altLang="en-US" sz="1400" dirty="0">
                <a:solidFill>
                  <a:srgbClr val="2E0D6E"/>
                </a:solidFill>
                <a:latin typeface="Menlo" panose="020B0609030804020204" pitchFamily="49" charset="0"/>
              </a:rPr>
              <a:t>    </a:t>
            </a:r>
            <a:r>
              <a:rPr lang="en-US" altLang="zh-CN" sz="1400" dirty="0" err="1">
                <a:solidFill>
                  <a:srgbClr val="2E0D6E"/>
                </a:solidFill>
                <a:latin typeface="Menlo" panose="020B0609030804020204" pitchFamily="49" charset="0"/>
              </a:rPr>
              <a:t>getchar</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DoesXiaomingPlayComputer</a:t>
            </a:r>
            <a:r>
              <a:rPr lang="en-US" altLang="zh-CN" sz="1400" dirty="0">
                <a:solidFill>
                  <a:srgbClr val="000000"/>
                </a:solidFill>
                <a:latin typeface="Menlo" panose="020B0609030804020204" pitchFamily="49" charset="0"/>
              </a:rPr>
              <a:t> = (</a:t>
            </a:r>
            <a:r>
              <a:rPr lang="en-US" altLang="zh-CN" sz="1400" dirty="0" err="1">
                <a:solidFill>
                  <a:srgbClr val="000000"/>
                </a:solidFill>
                <a:latin typeface="Menlo" panose="020B0609030804020204" pitchFamily="49" charset="0"/>
              </a:rPr>
              <a:t>cSelection</a:t>
            </a:r>
            <a:r>
              <a:rPr lang="en-US" altLang="zh-CN" sz="1400" dirty="0">
                <a:solidFill>
                  <a:srgbClr val="000000"/>
                </a:solidFill>
                <a:latin typeface="Menlo" panose="020B0609030804020204" pitchFamily="49" charset="0"/>
              </a:rPr>
              <a:t> == </a:t>
            </a:r>
            <a:r>
              <a:rPr lang="en-US" altLang="zh-CN" sz="1400" dirty="0">
                <a:solidFill>
                  <a:srgbClr val="1C00CF"/>
                </a:solidFill>
                <a:latin typeface="Menlo" panose="020B0609030804020204" pitchFamily="49" charset="0"/>
              </a:rPr>
              <a:t>'1'</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endParaRPr lang="en-US" altLang="zh-CN" sz="1400" dirty="0">
              <a:solidFill>
                <a:srgbClr val="000000"/>
              </a:solidFill>
              <a:effectLst/>
              <a:latin typeface="Menlo" panose="020B0609030804020204" pitchFamily="49" charset="0"/>
            </a:endParaRPr>
          </a:p>
        </p:txBody>
      </p:sp>
      <p:sp>
        <p:nvSpPr>
          <p:cNvPr id="7" name="矩形 6"/>
          <p:cNvSpPr/>
          <p:nvPr/>
        </p:nvSpPr>
        <p:spPr>
          <a:xfrm>
            <a:off x="3825094" y="5647024"/>
            <a:ext cx="4956048" cy="369332"/>
          </a:xfrm>
          <a:prstGeom prst="rect">
            <a:avLst/>
          </a:prstGeom>
        </p:spPr>
        <p:txBody>
          <a:bodyPr wrap="square">
            <a:spAutoFit/>
          </a:bodyPr>
          <a:lstStyle/>
          <a:p>
            <a:r>
              <a:rPr kumimoji="1" lang="en-US" altLang="zh-CN" dirty="0">
                <a:latin typeface="微软雅黑" panose="020B0503020204020204" pitchFamily="34" charset="-122"/>
                <a:ea typeface="微软雅黑" panose="020B0503020204020204" pitchFamily="34" charset="-122"/>
              </a:rPr>
              <a:t>Part2.</a:t>
            </a:r>
            <a:r>
              <a:rPr kumimoji="1" lang="zh-CN" altLang="en-US" dirty="0">
                <a:latin typeface="微软雅黑" panose="020B0503020204020204" pitchFamily="34" charset="-122"/>
                <a:ea typeface="微软雅黑" panose="020B0503020204020204" pitchFamily="34" charset="-122"/>
              </a:rPr>
              <a:t> 第二次输出和输入</a:t>
            </a:r>
            <a:endParaRPr kumimoji="1" lang="en-US" altLang="zh-CN" dirty="0">
              <a:latin typeface="微软雅黑" panose="020B0503020204020204" pitchFamily="34" charset="-122"/>
              <a:ea typeface="微软雅黑" panose="020B0503020204020204" pitchFamily="34" charset="-122"/>
            </a:endParaRPr>
          </a:p>
        </p:txBody>
      </p:sp>
      <p:cxnSp>
        <p:nvCxnSpPr>
          <p:cNvPr id="8" name="直线连接符 7"/>
          <p:cNvCxnSpPr/>
          <p:nvPr/>
        </p:nvCxnSpPr>
        <p:spPr>
          <a:xfrm>
            <a:off x="201168"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627888"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1063752"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最终代码</a:t>
            </a:r>
            <a:endParaRPr lang="zh-CN" altLang="en-US" dirty="0"/>
          </a:p>
        </p:txBody>
      </p:sp>
      <p:sp>
        <p:nvSpPr>
          <p:cNvPr id="4" name="Date Placeholder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2" name="矩形 1"/>
          <p:cNvSpPr/>
          <p:nvPr/>
        </p:nvSpPr>
        <p:spPr>
          <a:xfrm>
            <a:off x="128588" y="1239554"/>
            <a:ext cx="7258050" cy="3970318"/>
          </a:xfrm>
          <a:prstGeom prst="rect">
            <a:avLst/>
          </a:prstGeom>
        </p:spPr>
        <p:txBody>
          <a:bodyPr wrap="square">
            <a:spAutoFit/>
          </a:bodyPr>
          <a:lstStyle/>
          <a:p>
            <a:r>
              <a:rPr lang="zh-CN" altLang="en-US" sz="1400" dirty="0">
                <a:solidFill>
                  <a:srgbClr val="AA0D91"/>
                </a:solidFill>
                <a:latin typeface="Menlo" panose="020B0609030804020204" pitchFamily="49" charset="0"/>
              </a:rPr>
              <a:t>    </a:t>
            </a:r>
            <a:r>
              <a:rPr lang="en-US" altLang="zh-CN" sz="1400" dirty="0">
                <a:solidFill>
                  <a:srgbClr val="AA0D91"/>
                </a:solidFill>
                <a:latin typeface="Menlo" panose="020B0609030804020204" pitchFamily="49" charset="0"/>
              </a:rPr>
              <a:t>if</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IsXiaomingBetter</a:t>
            </a:r>
            <a:r>
              <a:rPr lang="en-US" altLang="zh-CN" sz="1400" dirty="0">
                <a:solidFill>
                  <a:srgbClr val="000000"/>
                </a:solidFill>
                <a:latin typeface="Menlo" panose="020B0609030804020204" pitchFamily="49" charset="0"/>
              </a:rPr>
              <a:t> &amp;&amp; </a:t>
            </a:r>
            <a:r>
              <a:rPr lang="en-US" altLang="zh-CN" sz="1400" dirty="0" err="1">
                <a:solidFill>
                  <a:srgbClr val="000000"/>
                </a:solidFill>
                <a:latin typeface="Menlo" panose="020B0609030804020204" pitchFamily="49" charset="0"/>
              </a:rPr>
              <a:t>DoesXiaomingPlayComputer</a:t>
            </a:r>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妈咪：你看，人家是功课都学好了才玩电脑，你呢？</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else</a:t>
            </a: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if</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IsXiaomingBetter</a:t>
            </a:r>
            <a:r>
              <a:rPr lang="en-US" altLang="zh-CN" sz="1400" dirty="0">
                <a:solidFill>
                  <a:srgbClr val="000000"/>
                </a:solidFill>
                <a:latin typeface="Menlo" panose="020B0609030804020204" pitchFamily="49" charset="0"/>
              </a:rPr>
              <a:t> &amp;&amp; !</a:t>
            </a:r>
            <a:r>
              <a:rPr lang="en-US" altLang="zh-CN" sz="1400" dirty="0" err="1">
                <a:solidFill>
                  <a:srgbClr val="000000"/>
                </a:solidFill>
                <a:latin typeface="Menlo" panose="020B0609030804020204" pitchFamily="49" charset="0"/>
              </a:rPr>
              <a:t>DoesXiaomingPlayComputer</a:t>
            </a:r>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妈咪：你看，人家就是不玩电脑成绩才这么好！</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br>
              <a:rPr lang="en-US" altLang="zh-CN" sz="1400" dirty="0">
                <a:solidFill>
                  <a:srgbClr val="000000"/>
                </a:solidFill>
                <a:latin typeface="Menlo" panose="020B0609030804020204" pitchFamily="49" charset="0"/>
              </a:rPr>
            </a:b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else</a:t>
            </a: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if</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IsXiaomingBetter</a:t>
            </a:r>
            <a:r>
              <a:rPr lang="en-US" altLang="zh-CN" sz="1400" dirty="0">
                <a:solidFill>
                  <a:srgbClr val="000000"/>
                </a:solidFill>
                <a:latin typeface="Menlo" panose="020B0609030804020204" pitchFamily="49" charset="0"/>
              </a:rPr>
              <a:t> &amp;&amp; </a:t>
            </a:r>
            <a:r>
              <a:rPr lang="en-US" altLang="zh-CN" sz="1400" dirty="0" err="1">
                <a:solidFill>
                  <a:srgbClr val="000000"/>
                </a:solidFill>
                <a:latin typeface="Menlo" panose="020B0609030804020204" pitchFamily="49" charset="0"/>
              </a:rPr>
              <a:t>DoesXiaomingPlayComputer</a:t>
            </a:r>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妈咪：你看，他就是因为玩电脑成绩才不好的！</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else</a:t>
            </a:r>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妈咪：你看，人家成绩差的都知道不玩电脑，你呢？</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a:t>
            </a:r>
            <a:r>
              <a:rPr lang="zh-CN" altLang="en-US" sz="1400" dirty="0">
                <a:solidFill>
                  <a:srgbClr val="C41A16"/>
                </a:solidFill>
                <a:latin typeface="Menlo" panose="020B0609030804020204" pitchFamily="49" charset="0"/>
              </a:rPr>
              <a:t>你：</a:t>
            </a:r>
            <a:r>
              <a:rPr lang="en-US" altLang="zh-CN" sz="1400" dirty="0">
                <a:solidFill>
                  <a:srgbClr val="C41A16"/>
                </a:solidFill>
                <a:latin typeface="Menlo" panose="020B0609030804020204" pitchFamily="49" charset="0"/>
              </a:rPr>
              <a:t>(╯‵□′)╯︵┻━┻\n"</a:t>
            </a:r>
            <a:r>
              <a:rPr lang="en-US" altLang="zh-CN" sz="1400" dirty="0">
                <a:solidFill>
                  <a:srgbClr val="000000"/>
                </a:solidFill>
                <a:latin typeface="Menlo" panose="020B0609030804020204" pitchFamily="49" charset="0"/>
              </a:rPr>
              <a:t>);</a:t>
            </a:r>
            <a:endParaRPr lang="en-US" altLang="zh-CN" sz="1400" dirty="0">
              <a:solidFill>
                <a:srgbClr val="C41A16"/>
              </a:solidFill>
              <a:latin typeface="Menlo" panose="020B0609030804020204" pitchFamily="49" charset="0"/>
            </a:endParaRPr>
          </a:p>
          <a:p>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return</a:t>
            </a:r>
            <a:r>
              <a:rPr lang="en-US" altLang="zh-CN" sz="1400" dirty="0">
                <a:solidFill>
                  <a:srgbClr val="000000"/>
                </a:solidFill>
                <a:latin typeface="Menlo" panose="020B0609030804020204" pitchFamily="49" charset="0"/>
              </a:rPr>
              <a:t> </a:t>
            </a:r>
            <a:r>
              <a:rPr lang="en-US" altLang="zh-CN" sz="1400" dirty="0">
                <a:solidFill>
                  <a:srgbClr val="1C00CF"/>
                </a:solidFill>
                <a:latin typeface="Menlo" panose="020B0609030804020204" pitchFamily="49" charset="0"/>
              </a:rPr>
              <a:t>0</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r>
              <a:rPr lang="en-US" altLang="zh-CN" sz="1400" dirty="0">
                <a:solidFill>
                  <a:srgbClr val="000000"/>
                </a:solidFill>
                <a:latin typeface="Menlo" panose="020B0609030804020204" pitchFamily="49" charset="0"/>
              </a:rPr>
              <a:t>}</a:t>
            </a:r>
            <a:endParaRPr lang="en-US" altLang="zh-CN" sz="1400" dirty="0">
              <a:solidFill>
                <a:srgbClr val="AA0D91"/>
              </a:solidFill>
              <a:latin typeface="Menlo" panose="020B0609030804020204" pitchFamily="49" charset="0"/>
            </a:endParaRPr>
          </a:p>
        </p:txBody>
      </p:sp>
      <p:sp>
        <p:nvSpPr>
          <p:cNvPr id="7" name="矩形 6"/>
          <p:cNvSpPr/>
          <p:nvPr/>
        </p:nvSpPr>
        <p:spPr>
          <a:xfrm>
            <a:off x="3825094" y="4563541"/>
            <a:ext cx="4956048" cy="369332"/>
          </a:xfrm>
          <a:prstGeom prst="rect">
            <a:avLst/>
          </a:prstGeom>
        </p:spPr>
        <p:txBody>
          <a:bodyPr wrap="square">
            <a:spAutoFit/>
          </a:bodyPr>
          <a:lstStyle/>
          <a:p>
            <a:r>
              <a:rPr kumimoji="1" lang="en-US" altLang="zh-CN" dirty="0">
                <a:latin typeface="微软雅黑" panose="020B0503020204020204" pitchFamily="34" charset="-122"/>
                <a:ea typeface="微软雅黑" panose="020B0503020204020204" pitchFamily="34" charset="-122"/>
              </a:rPr>
              <a:t>Part3.</a:t>
            </a:r>
            <a:r>
              <a:rPr kumimoji="1" lang="zh-CN" altLang="en-US" dirty="0">
                <a:latin typeface="微软雅黑" panose="020B0503020204020204" pitchFamily="34" charset="-122"/>
                <a:ea typeface="微软雅黑" panose="020B0503020204020204" pitchFamily="34" charset="-122"/>
              </a:rPr>
              <a:t> 选择过程和最终输出</a:t>
            </a:r>
            <a:endParaRPr kumimoji="1" lang="en-US" altLang="zh-CN" dirty="0">
              <a:latin typeface="微软雅黑" panose="020B0503020204020204" pitchFamily="34" charset="-122"/>
              <a:ea typeface="微软雅黑" panose="020B0503020204020204" pitchFamily="34" charset="-122"/>
            </a:endParaRPr>
          </a:p>
        </p:txBody>
      </p:sp>
      <p:cxnSp>
        <p:nvCxnSpPr>
          <p:cNvPr id="8" name="直线连接符 7"/>
          <p:cNvCxnSpPr/>
          <p:nvPr/>
        </p:nvCxnSpPr>
        <p:spPr>
          <a:xfrm>
            <a:off x="201168"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 name="直线连接符 8"/>
          <p:cNvCxnSpPr/>
          <p:nvPr/>
        </p:nvCxnSpPr>
        <p:spPr>
          <a:xfrm>
            <a:off x="627888"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线连接符 9"/>
          <p:cNvCxnSpPr/>
          <p:nvPr/>
        </p:nvCxnSpPr>
        <p:spPr>
          <a:xfrm>
            <a:off x="1063752" y="1280160"/>
            <a:ext cx="0" cy="503834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01168" y="5073475"/>
            <a:ext cx="6790642" cy="1200329"/>
          </a:xfrm>
          <a:prstGeom prst="rect">
            <a:avLst/>
          </a:prstGeom>
          <a:noFill/>
        </p:spPr>
        <p:txBody>
          <a:bodyPr wrap="none" rtlCol="0">
            <a:spAutoFit/>
          </a:bodyPr>
          <a:lstStyle/>
          <a:p>
            <a:r>
              <a:rPr kumimoji="1" lang="zh-CN" altLang="en-US" b="1" dirty="0">
                <a:solidFill>
                  <a:srgbClr val="C00000"/>
                </a:solidFill>
                <a:latin typeface="微软雅黑" panose="020B0503020204020204" pitchFamily="34" charset="-122"/>
                <a:ea typeface="微软雅黑" panose="020B0503020204020204" pitchFamily="34" charset="-122"/>
              </a:rPr>
              <a:t>编码规范：</a:t>
            </a:r>
            <a:endParaRPr kumimoji="1" lang="en-US" altLang="zh-CN" b="1" dirty="0">
              <a:solidFill>
                <a:srgbClr val="C00000"/>
              </a:solidFill>
              <a:latin typeface="微软雅黑" panose="020B0503020204020204" pitchFamily="34" charset="-122"/>
              <a:ea typeface="微软雅黑" panose="020B0503020204020204" pitchFamily="34" charset="-122"/>
            </a:endParaRPr>
          </a:p>
          <a:p>
            <a:r>
              <a:rPr kumimoji="1" lang="en-US" altLang="zh-CN" b="1" dirty="0">
                <a:solidFill>
                  <a:srgbClr val="C00000"/>
                </a:solidFill>
                <a:latin typeface="微软雅黑" panose="020B0503020204020204" pitchFamily="34" charset="-122"/>
                <a:ea typeface="微软雅黑" panose="020B0503020204020204" pitchFamily="34" charset="-122"/>
              </a:rPr>
              <a:t>if</a:t>
            </a:r>
            <a:r>
              <a:rPr kumimoji="1" lang="zh-CN" altLang="en-US" b="1" dirty="0">
                <a:solidFill>
                  <a:srgbClr val="C00000"/>
                </a:solidFill>
                <a:latin typeface="微软雅黑" panose="020B0503020204020204" pitchFamily="34" charset="-122"/>
                <a:ea typeface="微软雅黑" panose="020B0503020204020204" pitchFamily="34" charset="-122"/>
              </a:rPr>
              <a:t>、</a:t>
            </a:r>
            <a:r>
              <a:rPr kumimoji="1" lang="en-US" altLang="zh-CN" b="1" dirty="0">
                <a:solidFill>
                  <a:srgbClr val="C00000"/>
                </a:solidFill>
                <a:latin typeface="微软雅黑" panose="020B0503020204020204" pitchFamily="34" charset="-122"/>
                <a:ea typeface="微软雅黑" panose="020B0503020204020204" pitchFamily="34" charset="-122"/>
              </a:rPr>
              <a:t>else</a:t>
            </a:r>
            <a:r>
              <a:rPr kumimoji="1" lang="zh-CN" altLang="en-US" b="1" dirty="0">
                <a:solidFill>
                  <a:srgbClr val="C00000"/>
                </a:solidFill>
                <a:latin typeface="微软雅黑" panose="020B0503020204020204" pitchFamily="34" charset="-122"/>
                <a:ea typeface="微软雅黑" panose="020B0503020204020204" pitchFamily="34" charset="-122"/>
              </a:rPr>
              <a:t> 之后，即使只有一条受控语句，也必须使用大括号。</a:t>
            </a:r>
            <a:endParaRPr kumimoji="1" lang="en-US" altLang="zh-CN" b="1" dirty="0">
              <a:solidFill>
                <a:srgbClr val="C00000"/>
              </a:solidFill>
              <a:latin typeface="微软雅黑" panose="020B0503020204020204" pitchFamily="34" charset="-122"/>
              <a:ea typeface="微软雅黑" panose="020B0503020204020204" pitchFamily="34" charset="-122"/>
            </a:endParaRPr>
          </a:p>
          <a:p>
            <a:r>
              <a:rPr kumimoji="1" lang="zh-CN" altLang="en-US" b="1" dirty="0">
                <a:solidFill>
                  <a:srgbClr val="C00000"/>
                </a:solidFill>
                <a:latin typeface="微软雅黑" panose="020B0503020204020204" pitchFamily="34" charset="-122"/>
                <a:ea typeface="微软雅黑" panose="020B0503020204020204" pitchFamily="34" charset="-122"/>
              </a:rPr>
              <a:t>前大括号：单独占一行，与</a:t>
            </a:r>
            <a:r>
              <a:rPr kumimoji="1" lang="en-US" altLang="zh-CN" b="1" dirty="0">
                <a:solidFill>
                  <a:srgbClr val="C00000"/>
                </a:solidFill>
                <a:latin typeface="微软雅黑" panose="020B0503020204020204" pitchFamily="34" charset="-122"/>
                <a:ea typeface="微软雅黑" panose="020B0503020204020204" pitchFamily="34" charset="-122"/>
              </a:rPr>
              <a:t>if</a:t>
            </a:r>
            <a:r>
              <a:rPr kumimoji="1" lang="zh-CN" altLang="en-US" b="1" dirty="0">
                <a:solidFill>
                  <a:srgbClr val="C00000"/>
                </a:solidFill>
                <a:latin typeface="微软雅黑" panose="020B0503020204020204" pitchFamily="34" charset="-122"/>
                <a:ea typeface="微软雅黑" panose="020B0503020204020204" pitchFamily="34" charset="-122"/>
              </a:rPr>
              <a:t>、</a:t>
            </a:r>
            <a:r>
              <a:rPr kumimoji="1" lang="en-US" altLang="zh-CN" b="1" dirty="0">
                <a:solidFill>
                  <a:srgbClr val="C00000"/>
                </a:solidFill>
                <a:latin typeface="微软雅黑" panose="020B0503020204020204" pitchFamily="34" charset="-122"/>
                <a:ea typeface="微软雅黑" panose="020B0503020204020204" pitchFamily="34" charset="-122"/>
              </a:rPr>
              <a:t>else</a:t>
            </a:r>
            <a:r>
              <a:rPr kumimoji="1" lang="zh-CN" altLang="en-US" b="1" dirty="0">
                <a:solidFill>
                  <a:srgbClr val="C00000"/>
                </a:solidFill>
                <a:latin typeface="微软雅黑" panose="020B0503020204020204" pitchFamily="34" charset="-122"/>
                <a:ea typeface="微软雅黑" panose="020B0503020204020204" pitchFamily="34" charset="-122"/>
              </a:rPr>
              <a:t>对齐；或，在</a:t>
            </a:r>
            <a:r>
              <a:rPr kumimoji="1" lang="en-US" altLang="zh-CN" b="1" dirty="0">
                <a:solidFill>
                  <a:srgbClr val="C00000"/>
                </a:solidFill>
                <a:latin typeface="微软雅黑" panose="020B0503020204020204" pitchFamily="34" charset="-122"/>
                <a:ea typeface="微软雅黑" panose="020B0503020204020204" pitchFamily="34" charset="-122"/>
              </a:rPr>
              <a:t>if</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else</a:t>
            </a:r>
            <a:r>
              <a:rPr kumimoji="1" lang="zh-CN" altLang="en-US" b="1" dirty="0">
                <a:solidFill>
                  <a:srgbClr val="C00000"/>
                </a:solidFill>
                <a:latin typeface="微软雅黑" panose="020B0503020204020204" pitchFamily="34" charset="-122"/>
                <a:ea typeface="微软雅黑" panose="020B0503020204020204" pitchFamily="34" charset="-122"/>
              </a:rPr>
              <a:t>的行尾</a:t>
            </a:r>
            <a:endParaRPr kumimoji="1" lang="en-US" altLang="zh-CN" b="1" dirty="0">
              <a:solidFill>
                <a:srgbClr val="C00000"/>
              </a:solidFill>
              <a:latin typeface="微软雅黑" panose="020B0503020204020204" pitchFamily="34" charset="-122"/>
              <a:ea typeface="微软雅黑" panose="020B0503020204020204" pitchFamily="34" charset="-122"/>
            </a:endParaRPr>
          </a:p>
          <a:p>
            <a:r>
              <a:rPr kumimoji="1" lang="zh-CN" altLang="en-US" b="1" dirty="0">
                <a:solidFill>
                  <a:srgbClr val="C00000"/>
                </a:solidFill>
                <a:latin typeface="微软雅黑" panose="020B0503020204020204" pitchFamily="34" charset="-122"/>
                <a:ea typeface="微软雅黑" panose="020B0503020204020204" pitchFamily="34" charset="-122"/>
              </a:rPr>
              <a:t>后大括号：单独占一行，与</a:t>
            </a:r>
            <a:r>
              <a:rPr kumimoji="1" lang="en-US" altLang="zh-CN" b="1" dirty="0">
                <a:solidFill>
                  <a:srgbClr val="C00000"/>
                </a:solidFill>
                <a:latin typeface="微软雅黑" panose="020B0503020204020204" pitchFamily="34" charset="-122"/>
                <a:ea typeface="微软雅黑" panose="020B0503020204020204" pitchFamily="34" charset="-122"/>
              </a:rPr>
              <a:t>if</a:t>
            </a:r>
            <a:r>
              <a:rPr kumimoji="1" lang="zh-CN" altLang="en-US" b="1" dirty="0">
                <a:solidFill>
                  <a:srgbClr val="C00000"/>
                </a:solidFill>
                <a:latin typeface="微软雅黑" panose="020B0503020204020204" pitchFamily="34" charset="-122"/>
                <a:ea typeface="微软雅黑" panose="020B0503020204020204" pitchFamily="34" charset="-122"/>
              </a:rPr>
              <a:t>、</a:t>
            </a:r>
            <a:r>
              <a:rPr kumimoji="1" lang="en-US" altLang="zh-CN" b="1" dirty="0">
                <a:solidFill>
                  <a:srgbClr val="C00000"/>
                </a:solidFill>
                <a:latin typeface="微软雅黑" panose="020B0503020204020204" pitchFamily="34" charset="-122"/>
                <a:ea typeface="微软雅黑" panose="020B0503020204020204" pitchFamily="34" charset="-122"/>
              </a:rPr>
              <a:t>else</a:t>
            </a:r>
            <a:r>
              <a:rPr kumimoji="1" lang="zh-CN" altLang="en-US" b="1" dirty="0">
                <a:solidFill>
                  <a:srgbClr val="C00000"/>
                </a:solidFill>
                <a:latin typeface="微软雅黑" panose="020B0503020204020204" pitchFamily="34" charset="-122"/>
                <a:ea typeface="微软雅黑" panose="020B0503020204020204" pitchFamily="34" charset="-122"/>
              </a:rPr>
              <a:t>对齐</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64332" y="1483258"/>
            <a:ext cx="3700853" cy="2080732"/>
          </a:xfrm>
        </p:spPr>
        <p:txBody>
          <a:bodyPr/>
          <a:lstStyle/>
          <a:p>
            <a:r>
              <a:rPr lang="zh-CN" altLang="en-US" dirty="0"/>
              <a:t>忘了大括号</a:t>
            </a:r>
            <a:endParaRPr lang="zh-CN" altLang="en-US" dirty="0"/>
          </a:p>
          <a:p>
            <a:r>
              <a:rPr lang="zh-CN" altLang="en-US" dirty="0">
                <a:solidFill>
                  <a:srgbClr val="FF0000"/>
                </a:solidFill>
              </a:rPr>
              <a:t>混淆</a:t>
            </a:r>
            <a:r>
              <a:rPr lang="en-US" altLang="zh-CN" dirty="0">
                <a:solidFill>
                  <a:srgbClr val="FF0000"/>
                </a:solidFill>
              </a:rPr>
              <a:t>=</a:t>
            </a:r>
            <a:r>
              <a:rPr lang="zh-CN" altLang="en-US" dirty="0">
                <a:solidFill>
                  <a:srgbClr val="FF0000"/>
                </a:solidFill>
              </a:rPr>
              <a:t>与</a:t>
            </a:r>
            <a:r>
              <a:rPr lang="en-US" altLang="zh-CN" dirty="0">
                <a:solidFill>
                  <a:srgbClr val="FF0000"/>
                </a:solidFill>
              </a:rPr>
              <a:t>==</a:t>
            </a:r>
            <a:endParaRPr lang="en-US" altLang="zh-CN" dirty="0"/>
          </a:p>
          <a:p>
            <a:r>
              <a:rPr lang="en-US" altLang="zh-CN" dirty="0"/>
              <a:t>if</a:t>
            </a:r>
            <a:r>
              <a:rPr lang="zh-CN" altLang="en-US" dirty="0"/>
              <a:t>（）后面多了分号</a:t>
            </a:r>
            <a:endParaRPr lang="zh-CN" altLang="en-US" dirty="0"/>
          </a:p>
          <a:p>
            <a:r>
              <a:rPr lang="en-US" altLang="zh-CN" dirty="0"/>
              <a:t>if-else</a:t>
            </a:r>
            <a:r>
              <a:rPr lang="zh-CN" altLang="en-US" dirty="0"/>
              <a:t>匹配错误</a:t>
            </a:r>
            <a:endParaRPr lang="zh-CN" altLang="en-US" dirty="0"/>
          </a:p>
        </p:txBody>
      </p:sp>
      <p:sp>
        <p:nvSpPr>
          <p:cNvPr id="3" name="Title 2"/>
          <p:cNvSpPr>
            <a:spLocks noGrp="1"/>
          </p:cNvSpPr>
          <p:nvPr>
            <p:ph type="title"/>
          </p:nvPr>
        </p:nvSpPr>
        <p:spPr/>
        <p:txBody>
          <a:bodyPr/>
          <a:lstStyle/>
          <a:p>
            <a:r>
              <a:rPr lang="en-US" altLang="zh-CN" dirty="0"/>
              <a:t>if</a:t>
            </a:r>
            <a:r>
              <a:rPr lang="zh-CN" altLang="en-US" dirty="0"/>
              <a:t>语句常见错误</a:t>
            </a:r>
            <a:endParaRPr lang="zh-CN" altLang="en-US" dirty="0"/>
          </a:p>
        </p:txBody>
      </p:sp>
      <p:sp>
        <p:nvSpPr>
          <p:cNvPr id="4" name="Date Placeholder 3"/>
          <p:cNvSpPr>
            <a:spLocks noGrp="1"/>
          </p:cNvSpPr>
          <p:nvPr>
            <p:ph type="dt" sz="half" idx="10"/>
          </p:nvPr>
        </p:nvSpPr>
        <p:spPr/>
        <p:txBody>
          <a:bodyPr/>
          <a:lstStyle/>
          <a:p>
            <a:fld id="{91BD2878-E1CB-4469-A607-29AAAD10CE8F}"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6078827" y="1194040"/>
            <a:ext cx="2866617" cy="2658693"/>
          </a:xfrm>
          <a:prstGeom prst="rect">
            <a:avLst/>
          </a:prstGeom>
          <a:solidFill>
            <a:schemeClr val="accent6">
              <a:lumMod val="40000"/>
              <a:lumOff val="60000"/>
            </a:schemeClr>
          </a:solidFill>
          <a:ln>
            <a:noFill/>
          </a:ln>
        </p:spPr>
        <p:txBody>
          <a:bodyPr lIns="92075" tIns="46038" rIns="92075" bIns="46038" anchor="ctr"/>
          <a:lstStyle/>
          <a:p>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score;</a:t>
            </a:r>
            <a:endParaRPr lang="en-GB" altLang="zh-CN" sz="1600" dirty="0">
              <a:solidFill>
                <a:srgbClr val="000000"/>
              </a:solidFill>
              <a:latin typeface="Menlo" panose="020B0609030804020204" pitchFamily="49" charset="0"/>
            </a:endParaRPr>
          </a:p>
          <a:p>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IsPass</a:t>
            </a:r>
            <a:r>
              <a:rPr lang="en-GB" altLang="zh-CN" sz="1600" dirty="0">
                <a:solidFill>
                  <a:srgbClr val="000000"/>
                </a:solidFill>
                <a:latin typeface="Menlo" panose="020B0609030804020204" pitchFamily="49" charset="0"/>
              </a:rPr>
              <a:t> = </a:t>
            </a:r>
            <a:r>
              <a:rPr lang="en-GB" altLang="zh-CN" sz="1600" dirty="0">
                <a:solidFill>
                  <a:srgbClr val="1C00CF"/>
                </a:solidFill>
                <a:latin typeface="Menlo" panose="020B0609030804020204" pitchFamily="49" charset="0"/>
              </a:rPr>
              <a:t>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err="1">
                <a:solidFill>
                  <a:srgbClr val="2E0D6E"/>
                </a:solidFill>
                <a:latin typeface="Menlo" panose="020B0609030804020204" pitchFamily="49" charset="0"/>
              </a:rPr>
              <a:t>scanf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"%d"</a:t>
            </a:r>
            <a:r>
              <a:rPr lang="en-GB" altLang="zh-CN" sz="1600" dirty="0">
                <a:solidFill>
                  <a:srgbClr val="000000"/>
                </a:solidFill>
                <a:latin typeface="Menlo" panose="020B0609030804020204" pitchFamily="49" charset="0"/>
              </a:rPr>
              <a:t>, &amp;score);</a:t>
            </a:r>
            <a:endParaRPr lang="en-GB" altLang="zh-CN" sz="1600" dirty="0">
              <a:solidFill>
                <a:srgbClr val="000000"/>
              </a:solidFill>
              <a:latin typeface="Menlo" panose="020B0609030804020204" pitchFamily="49" charset="0"/>
            </a:endParaRPr>
          </a:p>
          <a:p>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(score &gt; </a:t>
            </a:r>
            <a:r>
              <a:rPr lang="en-GB" altLang="zh-CN" sz="1600" dirty="0">
                <a:solidFill>
                  <a:srgbClr val="1C00CF"/>
                </a:solidFill>
                <a:latin typeface="Menlo" panose="020B0609030804020204" pitchFamily="49" charset="0"/>
              </a:rPr>
              <a:t>60</a:t>
            </a:r>
            <a:r>
              <a:rPr lang="en-GB" altLang="zh-CN" sz="1600" dirty="0">
                <a:solidFill>
                  <a:srgbClr val="000000"/>
                </a:solidFill>
                <a:latin typeface="Menlo" panose="020B0609030804020204" pitchFamily="49" charset="0"/>
              </a:rPr>
              <a:t> )</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IsPass</a:t>
            </a:r>
            <a:r>
              <a:rPr lang="en-GB" altLang="zh-CN" sz="1600" dirty="0">
                <a:solidFill>
                  <a:srgbClr val="000000"/>
                </a:solidFill>
                <a:latin typeface="Menlo" panose="020B0609030804020204" pitchFamily="49" charset="0"/>
              </a:rPr>
              <a:t> = </a:t>
            </a:r>
            <a:r>
              <a:rPr lang="en-GB" altLang="zh-CN" sz="1600" dirty="0">
                <a:solidFill>
                  <a:srgbClr val="1C00CF"/>
                </a:solidFill>
                <a:latin typeface="Menlo" panose="020B0609030804020204" pitchFamily="49" charset="0"/>
              </a:rPr>
              <a:t>1</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err="1">
                <a:solidFill>
                  <a:srgbClr val="2E0D6E"/>
                </a:solidFill>
                <a:latin typeface="Menlo" panose="020B0609030804020204" pitchFamily="49" charset="0"/>
              </a:rPr>
              <a:t>printf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"Pass!"</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(score == </a:t>
            </a:r>
            <a:r>
              <a:rPr lang="en-GB" altLang="zh-CN" sz="1600" dirty="0">
                <a:solidFill>
                  <a:srgbClr val="1C00CF"/>
                </a:solidFill>
                <a:latin typeface="Menlo" panose="020B0609030804020204" pitchFamily="49" charset="0"/>
              </a:rPr>
              <a:t>100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err="1">
                <a:solidFill>
                  <a:srgbClr val="2E0D6E"/>
                </a:solidFill>
                <a:latin typeface="Menlo" panose="020B0609030804020204" pitchFamily="49" charset="0"/>
              </a:rPr>
              <a:t>printf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"Genius!"</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p:txBody>
      </p:sp>
      <p:sp>
        <p:nvSpPr>
          <p:cNvPr id="8" name="Rectangle 7"/>
          <p:cNvSpPr/>
          <p:nvPr/>
        </p:nvSpPr>
        <p:spPr>
          <a:xfrm>
            <a:off x="192024" y="3974498"/>
            <a:ext cx="2866616" cy="2307430"/>
          </a:xfrm>
          <a:prstGeom prst="rect">
            <a:avLst/>
          </a:prstGeom>
          <a:solidFill>
            <a:schemeClr val="accent6">
              <a:lumMod val="40000"/>
              <a:lumOff val="60000"/>
            </a:schemeClr>
          </a:solidFill>
          <a:ln>
            <a:noFill/>
          </a:ln>
        </p:spPr>
        <p:txBody>
          <a:bodyPr lIns="92075" tIns="46038" rIns="92075" bIns="46038" anchor="ctr"/>
          <a:lstStyle/>
          <a:p>
            <a:pPr lvl="0"/>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score;</a:t>
            </a:r>
            <a:endParaRPr lang="en-GB" altLang="zh-CN" sz="1600" dirty="0">
              <a:solidFill>
                <a:srgbClr val="000000"/>
              </a:solidFill>
              <a:latin typeface="Menlo" panose="020B0609030804020204" pitchFamily="49" charset="0"/>
            </a:endParaRPr>
          </a:p>
          <a:p>
            <a:pPr lvl="0"/>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IsPass</a:t>
            </a:r>
            <a:r>
              <a:rPr lang="en-GB" altLang="zh-CN" sz="1600" dirty="0">
                <a:solidFill>
                  <a:srgbClr val="000000"/>
                </a:solidFill>
                <a:latin typeface="Menlo" panose="020B0609030804020204" pitchFamily="49" charset="0"/>
              </a:rPr>
              <a:t> = </a:t>
            </a:r>
            <a:r>
              <a:rPr lang="en-GB" altLang="zh-CN" sz="1600" dirty="0">
                <a:solidFill>
                  <a:srgbClr val="1C00CF"/>
                </a:solidFill>
                <a:latin typeface="Menlo" panose="020B0609030804020204" pitchFamily="49" charset="0"/>
              </a:rPr>
              <a:t>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err="1">
                <a:solidFill>
                  <a:srgbClr val="2E0D6E"/>
                </a:solidFill>
                <a:latin typeface="Menlo" panose="020B0609030804020204" pitchFamily="49" charset="0"/>
              </a:rPr>
              <a:t>scanf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"%d"</a:t>
            </a:r>
            <a:r>
              <a:rPr lang="en-GB" altLang="zh-CN" sz="1600" dirty="0">
                <a:solidFill>
                  <a:srgbClr val="000000"/>
                </a:solidFill>
                <a:latin typeface="Menlo" panose="020B0609030804020204" pitchFamily="49" charset="0"/>
              </a:rPr>
              <a:t>, &amp;score);</a:t>
            </a:r>
            <a:endParaRPr lang="en-GB" altLang="zh-CN" sz="1600" dirty="0">
              <a:solidFill>
                <a:srgbClr val="000000"/>
              </a:solidFill>
              <a:latin typeface="Menlo" panose="020B0609030804020204" pitchFamily="49" charset="0"/>
            </a:endParaRPr>
          </a:p>
          <a:p>
            <a:pPr lvl="0"/>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(score &gt; </a:t>
            </a:r>
            <a:r>
              <a:rPr lang="en-GB" altLang="zh-CN" sz="1600" dirty="0">
                <a:solidFill>
                  <a:srgbClr val="1C00CF"/>
                </a:solidFill>
                <a:latin typeface="Menlo" panose="020B0609030804020204" pitchFamily="49" charset="0"/>
              </a:rPr>
              <a:t>60</a:t>
            </a:r>
            <a:r>
              <a:rPr lang="en-GB" altLang="zh-CN" sz="1600" dirty="0">
                <a:solidFill>
                  <a:srgbClr val="000000"/>
                </a:solidFill>
                <a:latin typeface="Menlo" panose="020B0609030804020204" pitchFamily="49" charset="0"/>
              </a:rPr>
              <a:t> )</a:t>
            </a:r>
            <a:endParaRPr lang="en-GB" altLang="zh-CN" sz="1600"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IsPass</a:t>
            </a:r>
            <a:r>
              <a:rPr lang="en-GB" altLang="zh-CN" sz="1600" dirty="0">
                <a:solidFill>
                  <a:srgbClr val="000000"/>
                </a:solidFill>
                <a:latin typeface="Menlo" panose="020B0609030804020204" pitchFamily="49" charset="0"/>
              </a:rPr>
              <a:t> = </a:t>
            </a:r>
            <a:r>
              <a:rPr lang="en-GB" altLang="zh-CN" sz="1600" dirty="0">
                <a:solidFill>
                  <a:srgbClr val="1C00CF"/>
                </a:solidFill>
                <a:latin typeface="Menlo" panose="020B0609030804020204" pitchFamily="49" charset="0"/>
              </a:rPr>
              <a:t>1</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b="1" u="sng" dirty="0" err="1">
                <a:solidFill>
                  <a:srgbClr val="2E0D6E"/>
                </a:solidFill>
                <a:latin typeface="Menlo" panose="020B0609030804020204" pitchFamily="49" charset="0"/>
              </a:rPr>
              <a:t>printf</a:t>
            </a:r>
            <a:r>
              <a:rPr lang="en-GB" altLang="zh-CN" sz="1600" b="1" u="sng" dirty="0">
                <a:solidFill>
                  <a:srgbClr val="000000"/>
                </a:solidFill>
                <a:latin typeface="Menlo" panose="020B0609030804020204" pitchFamily="49" charset="0"/>
              </a:rPr>
              <a:t>(</a:t>
            </a:r>
            <a:r>
              <a:rPr lang="en-GB" altLang="zh-CN" sz="1600" b="1" u="sng" dirty="0">
                <a:solidFill>
                  <a:srgbClr val="C41A16"/>
                </a:solidFill>
                <a:latin typeface="Menlo" panose="020B0609030804020204" pitchFamily="49" charset="0"/>
              </a:rPr>
              <a:t>"Pass!"</a:t>
            </a:r>
            <a:r>
              <a:rPr lang="en-GB" altLang="zh-CN" sz="1600" b="1" u="sng" dirty="0">
                <a:solidFill>
                  <a:srgbClr val="000000"/>
                </a:solidFill>
                <a:latin typeface="Menlo" panose="020B0609030804020204" pitchFamily="49" charset="0"/>
              </a:rPr>
              <a:t>);</a:t>
            </a:r>
            <a:endParaRPr lang="en-GB" altLang="zh-CN" sz="1600" b="1" u="sng" dirty="0">
              <a:solidFill>
                <a:srgbClr val="000000"/>
              </a:solidFill>
              <a:latin typeface="Menlo" panose="020B0609030804020204" pitchFamily="49" charset="0"/>
            </a:endParaRPr>
          </a:p>
          <a:p>
            <a:pPr lvl="0"/>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(score == </a:t>
            </a:r>
            <a:r>
              <a:rPr lang="en-GB" altLang="zh-CN" sz="1600" dirty="0">
                <a:solidFill>
                  <a:srgbClr val="1C00CF"/>
                </a:solidFill>
                <a:latin typeface="Menlo" panose="020B0609030804020204" pitchFamily="49" charset="0"/>
              </a:rPr>
              <a:t>100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dirty="0" err="1">
                <a:solidFill>
                  <a:srgbClr val="2E0D6E"/>
                </a:solidFill>
                <a:latin typeface="Menlo" panose="020B0609030804020204" pitchFamily="49" charset="0"/>
              </a:rPr>
              <a:t>printf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"Genius!"</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p:txBody>
      </p:sp>
      <p:sp>
        <p:nvSpPr>
          <p:cNvPr id="9" name="Rectangle 8"/>
          <p:cNvSpPr/>
          <p:nvPr/>
        </p:nvSpPr>
        <p:spPr>
          <a:xfrm>
            <a:off x="3152240" y="3985212"/>
            <a:ext cx="2866616" cy="2296715"/>
          </a:xfrm>
          <a:prstGeom prst="rect">
            <a:avLst/>
          </a:prstGeom>
          <a:solidFill>
            <a:schemeClr val="accent6">
              <a:lumMod val="40000"/>
              <a:lumOff val="60000"/>
            </a:schemeClr>
          </a:solidFill>
          <a:ln>
            <a:noFill/>
          </a:ln>
        </p:spPr>
        <p:txBody>
          <a:bodyPr lIns="92075" tIns="46038" rIns="92075" bIns="46038" anchor="ctr"/>
          <a:lstStyle/>
          <a:p>
            <a:pPr lvl="0"/>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score;</a:t>
            </a:r>
            <a:endParaRPr lang="en-GB" altLang="zh-CN" sz="1600" dirty="0">
              <a:solidFill>
                <a:srgbClr val="000000"/>
              </a:solidFill>
              <a:latin typeface="Menlo" panose="020B0609030804020204" pitchFamily="49" charset="0"/>
            </a:endParaRPr>
          </a:p>
          <a:p>
            <a:pPr lvl="0"/>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IsPass</a:t>
            </a:r>
            <a:r>
              <a:rPr lang="en-GB" altLang="zh-CN" sz="1600" dirty="0">
                <a:solidFill>
                  <a:srgbClr val="000000"/>
                </a:solidFill>
                <a:latin typeface="Menlo" panose="020B0609030804020204" pitchFamily="49" charset="0"/>
              </a:rPr>
              <a:t> = </a:t>
            </a:r>
            <a:r>
              <a:rPr lang="en-GB" altLang="zh-CN" sz="1600" dirty="0">
                <a:solidFill>
                  <a:srgbClr val="1C00CF"/>
                </a:solidFill>
                <a:latin typeface="Menlo" panose="020B0609030804020204" pitchFamily="49" charset="0"/>
              </a:rPr>
              <a:t>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err="1">
                <a:solidFill>
                  <a:srgbClr val="2E0D6E"/>
                </a:solidFill>
                <a:latin typeface="Menlo" panose="020B0609030804020204" pitchFamily="49" charset="0"/>
              </a:rPr>
              <a:t>scanf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"%d"</a:t>
            </a:r>
            <a:r>
              <a:rPr lang="en-GB" altLang="zh-CN" sz="1600" dirty="0">
                <a:solidFill>
                  <a:srgbClr val="000000"/>
                </a:solidFill>
                <a:latin typeface="Menlo" panose="020B0609030804020204" pitchFamily="49" charset="0"/>
              </a:rPr>
              <a:t>, &amp;score);</a:t>
            </a:r>
            <a:endParaRPr lang="en-GB" altLang="zh-CN" sz="1600" dirty="0">
              <a:solidFill>
                <a:srgbClr val="000000"/>
              </a:solidFill>
              <a:latin typeface="Menlo" panose="020B0609030804020204" pitchFamily="49" charset="0"/>
            </a:endParaRPr>
          </a:p>
          <a:p>
            <a:pPr lvl="0"/>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(score &gt; </a:t>
            </a:r>
            <a:r>
              <a:rPr lang="en-GB" altLang="zh-CN" sz="1600" dirty="0">
                <a:solidFill>
                  <a:srgbClr val="1C00CF"/>
                </a:solidFill>
                <a:latin typeface="Menlo" panose="020B0609030804020204" pitchFamily="49" charset="0"/>
              </a:rPr>
              <a:t>60</a:t>
            </a:r>
            <a:r>
              <a:rPr lang="en-GB" altLang="zh-CN" sz="1600" dirty="0">
                <a:solidFill>
                  <a:srgbClr val="000000"/>
                </a:solidFill>
                <a:latin typeface="Menlo" panose="020B0609030804020204" pitchFamily="49" charset="0"/>
              </a:rPr>
              <a:t> )</a:t>
            </a:r>
            <a:endParaRPr lang="en-GB" altLang="zh-CN" sz="1600"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IsPass</a:t>
            </a:r>
            <a:r>
              <a:rPr lang="en-GB" altLang="zh-CN" sz="1600" dirty="0">
                <a:solidFill>
                  <a:srgbClr val="000000"/>
                </a:solidFill>
                <a:latin typeface="Menlo" panose="020B0609030804020204" pitchFamily="49" charset="0"/>
              </a:rPr>
              <a:t> = </a:t>
            </a:r>
            <a:r>
              <a:rPr lang="en-GB" altLang="zh-CN" sz="1600" dirty="0">
                <a:solidFill>
                  <a:srgbClr val="1C00CF"/>
                </a:solidFill>
                <a:latin typeface="Menlo" panose="020B0609030804020204" pitchFamily="49" charset="0"/>
              </a:rPr>
              <a:t>1</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b="1" u="sng" dirty="0" err="1">
                <a:solidFill>
                  <a:srgbClr val="2E0D6E"/>
                </a:solidFill>
                <a:latin typeface="Menlo" panose="020B0609030804020204" pitchFamily="49" charset="0"/>
              </a:rPr>
              <a:t>printf</a:t>
            </a:r>
            <a:r>
              <a:rPr lang="en-GB" altLang="zh-CN" sz="1600" b="1" u="sng" dirty="0">
                <a:solidFill>
                  <a:srgbClr val="000000"/>
                </a:solidFill>
                <a:latin typeface="Menlo" panose="020B0609030804020204" pitchFamily="49" charset="0"/>
              </a:rPr>
              <a:t>(</a:t>
            </a:r>
            <a:r>
              <a:rPr lang="en-GB" altLang="zh-CN" sz="1600" b="1" u="sng" dirty="0">
                <a:solidFill>
                  <a:srgbClr val="C41A16"/>
                </a:solidFill>
                <a:latin typeface="Menlo" panose="020B0609030804020204" pitchFamily="49" charset="0"/>
              </a:rPr>
              <a:t>"Pass!"</a:t>
            </a:r>
            <a:r>
              <a:rPr lang="en-GB" altLang="zh-CN" sz="1600" b="1" u="sng" dirty="0">
                <a:solidFill>
                  <a:srgbClr val="000000"/>
                </a:solidFill>
                <a:latin typeface="Menlo" panose="020B0609030804020204" pitchFamily="49" charset="0"/>
              </a:rPr>
              <a:t>);</a:t>
            </a:r>
            <a:endParaRPr lang="en-GB" altLang="zh-CN" sz="1600" b="1" u="sng" dirty="0">
              <a:solidFill>
                <a:srgbClr val="000000"/>
              </a:solidFill>
              <a:latin typeface="Menlo" panose="020B0609030804020204" pitchFamily="49" charset="0"/>
            </a:endParaRPr>
          </a:p>
          <a:p>
            <a:pPr lvl="0"/>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a:t>
            </a:r>
            <a:r>
              <a:rPr lang="en-GB" altLang="zh-CN" sz="1600" b="1" u="sng" dirty="0">
                <a:solidFill>
                  <a:srgbClr val="000000"/>
                </a:solidFill>
                <a:latin typeface="Menlo" panose="020B0609030804020204" pitchFamily="49" charset="0"/>
              </a:rPr>
              <a:t>score = </a:t>
            </a:r>
            <a:r>
              <a:rPr lang="en-GB" altLang="zh-CN" sz="1600" b="1" u="sng" dirty="0">
                <a:solidFill>
                  <a:srgbClr val="1C00CF"/>
                </a:solidFill>
                <a:latin typeface="Menlo" panose="020B0609030804020204" pitchFamily="49" charset="0"/>
              </a:rPr>
              <a:t>100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dirty="0" err="1">
                <a:solidFill>
                  <a:srgbClr val="2E0D6E"/>
                </a:solidFill>
                <a:latin typeface="Menlo" panose="020B0609030804020204" pitchFamily="49" charset="0"/>
              </a:rPr>
              <a:t>printf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"Genius!"</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p:txBody>
      </p:sp>
      <p:sp>
        <p:nvSpPr>
          <p:cNvPr id="10" name="Rectangle 9"/>
          <p:cNvSpPr/>
          <p:nvPr/>
        </p:nvSpPr>
        <p:spPr>
          <a:xfrm>
            <a:off x="6078827" y="3985213"/>
            <a:ext cx="2866616" cy="2296714"/>
          </a:xfrm>
          <a:prstGeom prst="rect">
            <a:avLst/>
          </a:prstGeom>
          <a:solidFill>
            <a:schemeClr val="accent6">
              <a:lumMod val="40000"/>
              <a:lumOff val="60000"/>
            </a:schemeClr>
          </a:solidFill>
          <a:ln>
            <a:noFill/>
          </a:ln>
        </p:spPr>
        <p:txBody>
          <a:bodyPr lIns="92075" tIns="46038" rIns="92075" bIns="46038" anchor="ctr"/>
          <a:lstStyle/>
          <a:p>
            <a:pPr lvl="0"/>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score;</a:t>
            </a:r>
            <a:endParaRPr lang="en-GB" altLang="zh-CN" sz="1600" dirty="0">
              <a:solidFill>
                <a:srgbClr val="000000"/>
              </a:solidFill>
              <a:latin typeface="Menlo" panose="020B0609030804020204" pitchFamily="49" charset="0"/>
            </a:endParaRPr>
          </a:p>
          <a:p>
            <a:pPr lvl="0"/>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IsPass</a:t>
            </a:r>
            <a:r>
              <a:rPr lang="en-GB" altLang="zh-CN" sz="1600" dirty="0">
                <a:solidFill>
                  <a:srgbClr val="000000"/>
                </a:solidFill>
                <a:latin typeface="Menlo" panose="020B0609030804020204" pitchFamily="49" charset="0"/>
              </a:rPr>
              <a:t> = </a:t>
            </a:r>
            <a:r>
              <a:rPr lang="en-GB" altLang="zh-CN" sz="1600" dirty="0">
                <a:solidFill>
                  <a:srgbClr val="1C00CF"/>
                </a:solidFill>
                <a:latin typeface="Menlo" panose="020B0609030804020204" pitchFamily="49" charset="0"/>
              </a:rPr>
              <a:t>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err="1">
                <a:solidFill>
                  <a:srgbClr val="2E0D6E"/>
                </a:solidFill>
                <a:latin typeface="Menlo" panose="020B0609030804020204" pitchFamily="49" charset="0"/>
              </a:rPr>
              <a:t>scanf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"%d"</a:t>
            </a:r>
            <a:r>
              <a:rPr lang="en-GB" altLang="zh-CN" sz="1600" dirty="0">
                <a:solidFill>
                  <a:srgbClr val="000000"/>
                </a:solidFill>
                <a:latin typeface="Menlo" panose="020B0609030804020204" pitchFamily="49" charset="0"/>
              </a:rPr>
              <a:t>, &amp;score);</a:t>
            </a:r>
            <a:endParaRPr lang="en-GB" altLang="zh-CN" sz="1600" dirty="0">
              <a:solidFill>
                <a:srgbClr val="000000"/>
              </a:solidFill>
              <a:latin typeface="Menlo" panose="020B0609030804020204" pitchFamily="49" charset="0"/>
            </a:endParaRPr>
          </a:p>
          <a:p>
            <a:pPr lvl="0"/>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(score &gt; </a:t>
            </a:r>
            <a:r>
              <a:rPr lang="en-GB" altLang="zh-CN" sz="1600" dirty="0">
                <a:solidFill>
                  <a:srgbClr val="1C00CF"/>
                </a:solidFill>
                <a:latin typeface="Menlo" panose="020B0609030804020204" pitchFamily="49" charset="0"/>
              </a:rPr>
              <a:t>60</a:t>
            </a:r>
            <a:r>
              <a:rPr lang="en-GB" altLang="zh-CN" sz="1600" dirty="0">
                <a:solidFill>
                  <a:srgbClr val="000000"/>
                </a:solidFill>
                <a:latin typeface="Menlo" panose="020B0609030804020204" pitchFamily="49" charset="0"/>
              </a:rPr>
              <a:t> )</a:t>
            </a:r>
            <a:r>
              <a:rPr lang="en-US" altLang="zh-CN" sz="1600" b="1" u="sng" dirty="0">
                <a:solidFill>
                  <a:srgbClr val="000000"/>
                </a:solidFill>
                <a:latin typeface="Menlo" panose="020B0609030804020204" pitchFamily="49" charset="0"/>
              </a:rPr>
              <a:t>;</a:t>
            </a:r>
            <a:endParaRPr lang="en-GB" altLang="zh-CN" sz="1600" b="1" u="sng"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IsPass</a:t>
            </a:r>
            <a:r>
              <a:rPr lang="en-GB" altLang="zh-CN" sz="1600" dirty="0">
                <a:solidFill>
                  <a:srgbClr val="000000"/>
                </a:solidFill>
                <a:latin typeface="Menlo" panose="020B0609030804020204" pitchFamily="49" charset="0"/>
              </a:rPr>
              <a:t> = </a:t>
            </a:r>
            <a:r>
              <a:rPr lang="en-GB" altLang="zh-CN" sz="1600" dirty="0">
                <a:solidFill>
                  <a:srgbClr val="1C00CF"/>
                </a:solidFill>
                <a:latin typeface="Menlo" panose="020B0609030804020204" pitchFamily="49" charset="0"/>
              </a:rPr>
              <a:t>1</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b="1" u="sng" dirty="0" err="1">
                <a:solidFill>
                  <a:srgbClr val="2E0D6E"/>
                </a:solidFill>
                <a:latin typeface="Menlo" panose="020B0609030804020204" pitchFamily="49" charset="0"/>
              </a:rPr>
              <a:t>printf</a:t>
            </a:r>
            <a:r>
              <a:rPr lang="en-GB" altLang="zh-CN" sz="1600" b="1" u="sng" dirty="0">
                <a:solidFill>
                  <a:srgbClr val="000000"/>
                </a:solidFill>
                <a:latin typeface="Menlo" panose="020B0609030804020204" pitchFamily="49" charset="0"/>
              </a:rPr>
              <a:t>(</a:t>
            </a:r>
            <a:r>
              <a:rPr lang="en-GB" altLang="zh-CN" sz="1600" b="1" u="sng" dirty="0">
                <a:solidFill>
                  <a:srgbClr val="C41A16"/>
                </a:solidFill>
                <a:latin typeface="Menlo" panose="020B0609030804020204" pitchFamily="49" charset="0"/>
              </a:rPr>
              <a:t>"Pass!"</a:t>
            </a:r>
            <a:r>
              <a:rPr lang="en-GB" altLang="zh-CN" sz="1600" b="1" u="sng" dirty="0">
                <a:solidFill>
                  <a:srgbClr val="000000"/>
                </a:solidFill>
                <a:latin typeface="Menlo" panose="020B0609030804020204" pitchFamily="49" charset="0"/>
              </a:rPr>
              <a:t>);</a:t>
            </a:r>
            <a:endParaRPr lang="en-GB" altLang="zh-CN" sz="1600" b="1" u="sng" dirty="0">
              <a:solidFill>
                <a:srgbClr val="000000"/>
              </a:solidFill>
              <a:latin typeface="Menlo" panose="020B0609030804020204" pitchFamily="49" charset="0"/>
            </a:endParaRPr>
          </a:p>
          <a:p>
            <a:pPr lvl="0"/>
            <a:r>
              <a:rPr lang="en-GB" altLang="zh-CN" sz="1600" dirty="0">
                <a:solidFill>
                  <a:srgbClr val="AA0D91"/>
                </a:solidFill>
                <a:latin typeface="Menlo" panose="020B0609030804020204" pitchFamily="49" charset="0"/>
              </a:rPr>
              <a:t>if</a:t>
            </a:r>
            <a:r>
              <a:rPr lang="en-GB" altLang="zh-CN" sz="1600" dirty="0">
                <a:solidFill>
                  <a:srgbClr val="000000"/>
                </a:solidFill>
                <a:latin typeface="Menlo" panose="020B0609030804020204" pitchFamily="49" charset="0"/>
              </a:rPr>
              <a:t> (</a:t>
            </a:r>
            <a:r>
              <a:rPr lang="en-GB" altLang="zh-CN" sz="1600" b="1" u="sng" dirty="0">
                <a:solidFill>
                  <a:srgbClr val="000000"/>
                </a:solidFill>
                <a:latin typeface="Menlo" panose="020B0609030804020204" pitchFamily="49" charset="0"/>
              </a:rPr>
              <a:t>score = </a:t>
            </a:r>
            <a:r>
              <a:rPr lang="en-GB" altLang="zh-CN" sz="1600" b="1" u="sng" dirty="0">
                <a:solidFill>
                  <a:srgbClr val="1C00CF"/>
                </a:solidFill>
                <a:latin typeface="Menlo" panose="020B0609030804020204" pitchFamily="49" charset="0"/>
              </a:rPr>
              <a:t>100</a:t>
            </a:r>
            <a:r>
              <a:rPr lang="en-GB"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GB" altLang="zh-CN" sz="1600" dirty="0">
                <a:solidFill>
                  <a:srgbClr val="000000"/>
                </a:solidFill>
                <a:latin typeface="Menlo" panose="020B0609030804020204" pitchFamily="49" charset="0"/>
              </a:rPr>
              <a:t>    </a:t>
            </a:r>
            <a:r>
              <a:rPr lang="en-GB" altLang="zh-CN" sz="1600" dirty="0" err="1">
                <a:solidFill>
                  <a:srgbClr val="2E0D6E"/>
                </a:solidFill>
                <a:latin typeface="Menlo" panose="020B0609030804020204" pitchFamily="49" charset="0"/>
              </a:rPr>
              <a:t>printf</a:t>
            </a:r>
            <a:r>
              <a:rPr lang="en-GB" altLang="zh-CN" sz="1600" dirty="0">
                <a:solidFill>
                  <a:srgbClr val="000000"/>
                </a:solidFill>
                <a:latin typeface="Menlo" panose="020B0609030804020204" pitchFamily="49" charset="0"/>
              </a:rPr>
              <a:t>(</a:t>
            </a:r>
            <a:r>
              <a:rPr lang="en-GB" altLang="zh-CN" sz="1600" dirty="0">
                <a:solidFill>
                  <a:srgbClr val="C41A16"/>
                </a:solidFill>
                <a:latin typeface="Menlo" panose="020B0609030804020204" pitchFamily="49" charset="0"/>
              </a:rPr>
              <a:t>"Genius!"</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pPr lvl="0"/>
            <a:r>
              <a:rPr lang="en-US"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77371" y="1348269"/>
            <a:ext cx="8403771" cy="645124"/>
          </a:xfrm>
        </p:spPr>
        <p:txBody>
          <a:bodyPr/>
          <a:lstStyle/>
          <a:p>
            <a:r>
              <a:rPr lang="en-US" altLang="zh-CN" dirty="0"/>
              <a:t>switch</a:t>
            </a:r>
            <a:r>
              <a:rPr lang="zh-CN" altLang="en-US" dirty="0"/>
              <a:t>语句的格式：</a:t>
            </a:r>
            <a:endParaRPr lang="zh-CN" altLang="en-US" dirty="0"/>
          </a:p>
        </p:txBody>
      </p:sp>
      <p:sp>
        <p:nvSpPr>
          <p:cNvPr id="26627" name="Rectangle 2"/>
          <p:cNvSpPr>
            <a:spLocks noGrp="1" noChangeArrowheads="1"/>
          </p:cNvSpPr>
          <p:nvPr>
            <p:ph type="title"/>
          </p:nvPr>
        </p:nvSpPr>
        <p:spPr/>
        <p:txBody>
          <a:bodyPr>
            <a:normAutofit/>
          </a:bodyPr>
          <a:lstStyle/>
          <a:p>
            <a:pPr eaLnBrk="1" hangingPunct="1"/>
            <a:r>
              <a:rPr lang="en-US" altLang="zh-CN" dirty="0"/>
              <a:t>2.2 </a:t>
            </a:r>
            <a:r>
              <a:rPr lang="zh-CN" altLang="en-US" dirty="0"/>
              <a:t>条件分支</a:t>
            </a:r>
            <a:r>
              <a:rPr lang="zh-CN" altLang="en-US" sz="2800" dirty="0">
                <a:solidFill>
                  <a:srgbClr val="FFFF00"/>
                </a:solidFill>
              </a:rPr>
              <a:t>：</a:t>
            </a:r>
            <a:r>
              <a:rPr lang="en-US" altLang="zh-CN" sz="2800" dirty="0">
                <a:solidFill>
                  <a:srgbClr val="FFFF00"/>
                </a:solidFill>
              </a:rPr>
              <a:t>switch</a:t>
            </a:r>
            <a:r>
              <a:rPr lang="zh-CN" altLang="en-US" sz="2800" dirty="0">
                <a:solidFill>
                  <a:srgbClr val="FFFF00"/>
                </a:solidFill>
              </a:rPr>
              <a:t>语句</a:t>
            </a:r>
            <a:endParaRPr lang="zh-CN" altLang="en-US" dirty="0">
              <a:solidFill>
                <a:srgbClr val="FFFF00"/>
              </a:solidFill>
            </a:endParaRPr>
          </a:p>
        </p:txBody>
      </p:sp>
      <p:sp>
        <p:nvSpPr>
          <p:cNvPr id="26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宋体" panose="02010600030101010101" pitchFamily="2" charset="-122"/>
              </a:defRPr>
            </a:lvl1pPr>
            <a:lvl2pPr marL="742950" indent="-285750" eaLnBrk="0" hangingPunct="0">
              <a:defRPr>
                <a:solidFill>
                  <a:schemeClr val="tx1"/>
                </a:solidFill>
                <a:latin typeface="Verdana" panose="020B0604030504040204" pitchFamily="34" charset="0"/>
                <a:ea typeface="宋体" panose="02010600030101010101" pitchFamily="2" charset="-122"/>
              </a:defRPr>
            </a:lvl2pPr>
            <a:lvl3pPr marL="1143000" indent="-228600" eaLnBrk="0" hangingPunct="0">
              <a:defRPr>
                <a:solidFill>
                  <a:schemeClr val="tx1"/>
                </a:solidFill>
                <a:latin typeface="Verdana" panose="020B0604030504040204" pitchFamily="34" charset="0"/>
                <a:ea typeface="宋体" panose="02010600030101010101" pitchFamily="2" charset="-122"/>
              </a:defRPr>
            </a:lvl3pPr>
            <a:lvl4pPr marL="1600200" indent="-228600" eaLnBrk="0" hangingPunct="0">
              <a:defRPr>
                <a:solidFill>
                  <a:schemeClr val="tx1"/>
                </a:solidFill>
                <a:latin typeface="Verdana" panose="020B0604030504040204" pitchFamily="34" charset="0"/>
                <a:ea typeface="宋体" panose="02010600030101010101" pitchFamily="2" charset="-122"/>
              </a:defRPr>
            </a:lvl4pPr>
            <a:lvl5pPr marL="2057400" indent="-228600" eaLnBrk="0" hangingPunc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fld id="{53B0B9B3-C51C-4D40-85BF-E683E257926D}" type="slidenum">
              <a:rPr lang="en-US" altLang="zh-CN">
                <a:solidFill>
                  <a:schemeClr val="bg1"/>
                </a:solidFill>
              </a:rPr>
            </a:fld>
            <a:endParaRPr lang="en-US" altLang="zh-CN">
              <a:solidFill>
                <a:schemeClr val="bg1"/>
              </a:solidFill>
            </a:endParaRPr>
          </a:p>
        </p:txBody>
      </p:sp>
      <p:sp>
        <p:nvSpPr>
          <p:cNvPr id="3" name="Rectangle 2"/>
          <p:cNvSpPr/>
          <p:nvPr/>
        </p:nvSpPr>
        <p:spPr>
          <a:xfrm>
            <a:off x="4375183" y="2537490"/>
            <a:ext cx="4189500" cy="253640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计算</a:t>
            </a:r>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后面表达式的值：</a:t>
            </a:r>
            <a:endParaRPr lang="en-US" altLang="zh-CN" dirty="0">
              <a:latin typeface="微软雅黑" panose="020B0503020204020204" pitchFamily="34" charset="-122"/>
              <a:ea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当表达式的值与某一个</a:t>
            </a:r>
            <a:r>
              <a:rPr lang="en-US" altLang="zh-CN" dirty="0">
                <a:latin typeface="微软雅黑" panose="020B0503020204020204" pitchFamily="34" charset="-122"/>
                <a:ea typeface="微软雅黑" panose="020B0503020204020204" pitchFamily="34" charset="-122"/>
              </a:rPr>
              <a:t>case</a:t>
            </a:r>
            <a:r>
              <a:rPr lang="zh-CN" altLang="en-US" dirty="0">
                <a:latin typeface="微软雅黑" panose="020B0503020204020204" pitchFamily="34" charset="-122"/>
                <a:ea typeface="微软雅黑" panose="020B0503020204020204" pitchFamily="34" charset="-122"/>
              </a:rPr>
              <a:t>后面的常量表达式的值相等时，就执行此</a:t>
            </a:r>
            <a:r>
              <a:rPr lang="en-US" altLang="zh-CN" dirty="0">
                <a:latin typeface="微软雅黑" panose="020B0503020204020204" pitchFamily="34" charset="-122"/>
                <a:ea typeface="微软雅黑" panose="020B0503020204020204" pitchFamily="34" charset="-122"/>
              </a:rPr>
              <a:t>case</a:t>
            </a:r>
            <a:r>
              <a:rPr lang="zh-CN" altLang="en-US" dirty="0">
                <a:latin typeface="微软雅黑" panose="020B0503020204020204" pitchFamily="34" charset="-122"/>
                <a:ea typeface="微软雅黑" panose="020B0503020204020204" pitchFamily="34" charset="-122"/>
              </a:rPr>
              <a:t>后面的语句，</a:t>
            </a:r>
            <a:r>
              <a:rPr lang="zh-CN" altLang="en-US" dirty="0">
                <a:solidFill>
                  <a:srgbClr val="0D13A9"/>
                </a:solidFill>
                <a:latin typeface="微软雅黑" panose="020B0503020204020204" pitchFamily="34" charset="-122"/>
                <a:ea typeface="微软雅黑" panose="020B0503020204020204" pitchFamily="34" charset="-122"/>
              </a:rPr>
              <a:t>及后续语句序列</a:t>
            </a:r>
            <a:r>
              <a:rPr lang="en-US" altLang="zh-CN" dirty="0">
                <a:latin typeface="微软雅黑" panose="020B0503020204020204" pitchFamily="34" charset="-122"/>
                <a:ea typeface="微软雅黑" panose="020B0503020204020204" pitchFamily="34" charset="-122"/>
              </a:rPr>
              <a:t>;</a:t>
            </a:r>
            <a:br>
              <a:rPr lang="en-US" altLang="zh-CN" dirty="0">
                <a:latin typeface="微软雅黑" panose="020B0503020204020204" pitchFamily="34" charset="-122"/>
                <a:ea typeface="微软雅黑" panose="020B0503020204020204" pitchFamily="34" charset="-122"/>
              </a:rPr>
            </a:br>
            <a:r>
              <a:rPr lang="en-US" altLang="zh-CN" dirty="0">
                <a:latin typeface="微软雅黑" panose="020B0503020204020204" pitchFamily="34" charset="-122"/>
                <a:ea typeface="微软雅黑" panose="020B0503020204020204" pitchFamily="34" charset="-122"/>
              </a:rPr>
              <a:t>2. </a:t>
            </a:r>
            <a:r>
              <a:rPr lang="zh-CN" altLang="en-US" dirty="0">
                <a:latin typeface="微软雅黑" panose="020B0503020204020204" pitchFamily="34" charset="-122"/>
                <a:ea typeface="微软雅黑" panose="020B0503020204020204" pitchFamily="34" charset="-122"/>
              </a:rPr>
              <a:t>若没有匹配任何一个</a:t>
            </a:r>
            <a:r>
              <a:rPr lang="en-US" altLang="zh-CN" dirty="0">
                <a:latin typeface="微软雅黑" panose="020B0503020204020204" pitchFamily="34" charset="-122"/>
                <a:ea typeface="微软雅黑" panose="020B0503020204020204" pitchFamily="34" charset="-122"/>
              </a:rPr>
              <a:t>case</a:t>
            </a:r>
            <a:r>
              <a:rPr lang="zh-CN" altLang="en-US" dirty="0">
                <a:latin typeface="微软雅黑" panose="020B0503020204020204" pitchFamily="34" charset="-122"/>
                <a:ea typeface="微软雅黑" panose="020B0503020204020204" pitchFamily="34" charset="-122"/>
              </a:rPr>
              <a:t>，就执行</a:t>
            </a:r>
            <a:r>
              <a:rPr lang="en-US" altLang="zh-CN" dirty="0">
                <a:latin typeface="微软雅黑" panose="020B0503020204020204" pitchFamily="34" charset="-122"/>
                <a:ea typeface="微软雅黑" panose="020B0503020204020204" pitchFamily="34" charset="-122"/>
              </a:rPr>
              <a:t>default</a:t>
            </a:r>
            <a:r>
              <a:rPr lang="zh-CN" altLang="en-US" dirty="0">
                <a:latin typeface="微软雅黑" panose="020B0503020204020204" pitchFamily="34" charset="-122"/>
                <a:ea typeface="微软雅黑" panose="020B0503020204020204" pitchFamily="34" charset="-122"/>
              </a:rPr>
              <a:t>后面的语句。</a:t>
            </a:r>
            <a:endParaRPr lang="zh-CN" altLang="en-US" dirty="0">
              <a:latin typeface="微软雅黑" panose="020B0503020204020204" pitchFamily="34" charset="-122"/>
              <a:ea typeface="微软雅黑" panose="020B0503020204020204" pitchFamily="34" charset="-122"/>
            </a:endParaRPr>
          </a:p>
        </p:txBody>
      </p:sp>
      <p:sp>
        <p:nvSpPr>
          <p:cNvPr id="2" name="Date Placeholder 1"/>
          <p:cNvSpPr>
            <a:spLocks noGrp="1"/>
          </p:cNvSpPr>
          <p:nvPr>
            <p:ph type="dt" sz="half" idx="10"/>
          </p:nvPr>
        </p:nvSpPr>
        <p:spPr/>
        <p:txBody>
          <a:bodyPr/>
          <a:lstStyle/>
          <a:p>
            <a:fld id="{1F50EB34-7692-4ACC-AD18-4E3EC9C416ED}" type="datetime1">
              <a:rPr lang="zh-CN" altLang="en-US" smtClean="0"/>
            </a:fld>
            <a:endParaRPr lang="zh-CN" altLang="en-US"/>
          </a:p>
        </p:txBody>
      </p:sp>
      <p:sp>
        <p:nvSpPr>
          <p:cNvPr id="7" name="Footer Placeholder 6"/>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pic>
        <p:nvPicPr>
          <p:cNvPr id="8" name="图片 7"/>
          <p:cNvPicPr>
            <a:picLocks noChangeAspect="1"/>
          </p:cNvPicPr>
          <p:nvPr/>
        </p:nvPicPr>
        <p:blipFill>
          <a:blip r:embed="rId1"/>
          <a:stretch>
            <a:fillRect/>
          </a:stretch>
        </p:blipFill>
        <p:spPr>
          <a:xfrm>
            <a:off x="446278" y="2267460"/>
            <a:ext cx="3594100" cy="2692400"/>
          </a:xfrm>
          <a:prstGeom prst="rect">
            <a:avLst/>
          </a:prstGeom>
        </p:spPr>
      </p:pic>
      <p:sp>
        <p:nvSpPr>
          <p:cNvPr id="9" name="矩形 8"/>
          <p:cNvSpPr/>
          <p:nvPr/>
        </p:nvSpPr>
        <p:spPr>
          <a:xfrm>
            <a:off x="1091184" y="2609088"/>
            <a:ext cx="2474976" cy="1011936"/>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1255301" y="3621024"/>
            <a:ext cx="2146742"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此结构可重复出现</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6D36F074-4BCE-4893-8D08-E1864316A571}" type="slidenum">
              <a:rPr lang="en-US" altLang="zh-CN">
                <a:latin typeface="Verdana" panose="020B0604030504040204" pitchFamily="34" charset="0"/>
                <a:ea typeface="宋体" panose="02010600030101010101" pitchFamily="2" charset="-122"/>
              </a:rPr>
            </a:fld>
            <a:endParaRPr lang="en-US" altLang="zh-CN">
              <a:latin typeface="Verdana" panose="020B0604030504040204" pitchFamily="34" charset="0"/>
              <a:ea typeface="宋体" panose="02010600030101010101" pitchFamily="2" charset="-122"/>
            </a:endParaRPr>
          </a:p>
        </p:txBody>
      </p:sp>
      <p:sp>
        <p:nvSpPr>
          <p:cNvPr id="27651" name="Rectangle 2"/>
          <p:cNvSpPr>
            <a:spLocks noGrp="1" noChangeArrowheads="1"/>
          </p:cNvSpPr>
          <p:nvPr>
            <p:ph type="title"/>
          </p:nvPr>
        </p:nvSpPr>
        <p:spPr/>
        <p:txBody>
          <a:bodyPr>
            <a:normAutofit/>
          </a:bodyPr>
          <a:lstStyle/>
          <a:p>
            <a:r>
              <a:rPr lang="en-US" altLang="zh-CN" dirty="0"/>
              <a:t>2.2 </a:t>
            </a:r>
            <a:r>
              <a:rPr lang="zh-CN" altLang="en-US" dirty="0"/>
              <a:t>条件分支</a:t>
            </a:r>
            <a:r>
              <a:rPr lang="zh-CN" altLang="en-US" dirty="0">
                <a:solidFill>
                  <a:srgbClr val="FFFF00"/>
                </a:solidFill>
              </a:rPr>
              <a:t>：</a:t>
            </a:r>
            <a:r>
              <a:rPr lang="en-US" altLang="zh-CN" dirty="0">
                <a:solidFill>
                  <a:srgbClr val="FFFF00"/>
                </a:solidFill>
              </a:rPr>
              <a:t>switch</a:t>
            </a:r>
            <a:r>
              <a:rPr lang="zh-CN" altLang="en-US" dirty="0">
                <a:solidFill>
                  <a:srgbClr val="FFFF00"/>
                </a:solidFill>
              </a:rPr>
              <a:t>语句</a:t>
            </a:r>
            <a:endParaRPr lang="zh-CN" altLang="en-US" dirty="0"/>
          </a:p>
        </p:txBody>
      </p:sp>
      <p:sp>
        <p:nvSpPr>
          <p:cNvPr id="27652" name="Rectangle 3"/>
          <p:cNvSpPr>
            <a:spLocks noGrp="1" noChangeArrowheads="1"/>
          </p:cNvSpPr>
          <p:nvPr>
            <p:ph type="body" idx="1"/>
          </p:nvPr>
        </p:nvSpPr>
        <p:spPr>
          <a:xfrm>
            <a:off x="374417" y="1554480"/>
            <a:ext cx="8284029" cy="4657344"/>
          </a:xfrm>
        </p:spPr>
        <p:txBody>
          <a:bodyPr>
            <a:normAutofit/>
          </a:bodyPr>
          <a:lstStyle/>
          <a:p>
            <a:pPr marL="0" indent="0" eaLnBrk="1" hangingPunct="1">
              <a:lnSpc>
                <a:spcPct val="150000"/>
              </a:lnSpc>
              <a:buNone/>
            </a:pPr>
            <a:r>
              <a:rPr lang="zh-CN" altLang="en-US" sz="2000" b="1" dirty="0">
                <a:solidFill>
                  <a:srgbClr val="CC0000"/>
                </a:solidFill>
              </a:rPr>
              <a:t>说明：</a:t>
            </a:r>
            <a:endParaRPr lang="zh-CN" altLang="en-US" sz="2000" b="1" dirty="0"/>
          </a:p>
          <a:p>
            <a:pPr lvl="1" eaLnBrk="1" hangingPunct="1">
              <a:lnSpc>
                <a:spcPct val="150000"/>
              </a:lnSpc>
              <a:buFont typeface="Arial" panose="020B0604020202020204" pitchFamily="34" charset="0"/>
              <a:buChar char="•"/>
            </a:pPr>
            <a:r>
              <a:rPr lang="en-US" altLang="zh-CN" sz="1800" dirty="0"/>
              <a:t>switch</a:t>
            </a:r>
            <a:r>
              <a:rPr lang="zh-CN" altLang="en-US" sz="1800" dirty="0"/>
              <a:t>后面括弧内的</a:t>
            </a:r>
            <a:r>
              <a:rPr lang="zh-CN" altLang="en-US" sz="1800" b="1" dirty="0">
                <a:solidFill>
                  <a:srgbClr val="0D13A9"/>
                </a:solidFill>
              </a:rPr>
              <a:t>表达式</a:t>
            </a:r>
            <a:r>
              <a:rPr lang="zh-CN" altLang="en-US" sz="1800" dirty="0"/>
              <a:t>，一般基于</a:t>
            </a:r>
            <a:r>
              <a:rPr lang="zh-CN" altLang="en-US" sz="1800" dirty="0">
                <a:solidFill>
                  <a:srgbClr val="C00000"/>
                </a:solidFill>
              </a:rPr>
              <a:t>整型</a:t>
            </a:r>
            <a:r>
              <a:rPr lang="zh-CN" altLang="en-US" sz="1800" dirty="0"/>
              <a:t>。</a:t>
            </a:r>
            <a:endParaRPr lang="zh-CN" altLang="en-US" sz="1800" dirty="0"/>
          </a:p>
          <a:p>
            <a:pPr lvl="1">
              <a:lnSpc>
                <a:spcPct val="150000"/>
              </a:lnSpc>
              <a:buFont typeface="Arial" panose="020B0604020202020204" pitchFamily="34" charset="0"/>
              <a:buChar char="•"/>
            </a:pPr>
            <a:r>
              <a:rPr lang="en-US" altLang="zh-CN" sz="1800" b="1" dirty="0">
                <a:solidFill>
                  <a:srgbClr val="0D13A9"/>
                </a:solidFill>
              </a:rPr>
              <a:t>case</a:t>
            </a:r>
            <a:r>
              <a:rPr lang="zh-CN" altLang="en-US" sz="1800" b="1" dirty="0">
                <a:solidFill>
                  <a:srgbClr val="0D13A9"/>
                </a:solidFill>
              </a:rPr>
              <a:t>常量表达式</a:t>
            </a:r>
            <a:r>
              <a:rPr lang="zh-CN" altLang="en-US" sz="1800" dirty="0"/>
              <a:t>只是起语句</a:t>
            </a:r>
            <a:r>
              <a:rPr lang="zh-CN" altLang="en-US" sz="1800" b="1" dirty="0">
                <a:solidFill>
                  <a:srgbClr val="C00000"/>
                </a:solidFill>
              </a:rPr>
              <a:t>标号作用</a:t>
            </a:r>
            <a:r>
              <a:rPr lang="zh-CN" altLang="en-US" sz="1800" dirty="0"/>
              <a:t>，并不做条件判断。应该在执行一个</a:t>
            </a:r>
            <a:r>
              <a:rPr lang="en-US" altLang="zh-CN" sz="1800" dirty="0"/>
              <a:t>case</a:t>
            </a:r>
            <a:r>
              <a:rPr lang="zh-CN" altLang="en-US" sz="1800" dirty="0"/>
              <a:t>分支后</a:t>
            </a:r>
            <a:r>
              <a:rPr lang="en-US" altLang="zh-CN" sz="1800" dirty="0"/>
              <a:t>,</a:t>
            </a:r>
            <a:r>
              <a:rPr lang="zh-CN" altLang="en-US" sz="1800" dirty="0"/>
              <a:t>可以用一个</a:t>
            </a:r>
            <a:r>
              <a:rPr lang="en-US" altLang="zh-CN" sz="1800" b="1" dirty="0">
                <a:solidFill>
                  <a:srgbClr val="C00000"/>
                </a:solidFill>
              </a:rPr>
              <a:t>break</a:t>
            </a:r>
            <a:r>
              <a:rPr lang="zh-CN" altLang="en-US" sz="1800" dirty="0"/>
              <a:t>语句终止执行</a:t>
            </a:r>
            <a:r>
              <a:rPr lang="en-US" altLang="zh-CN" sz="1800" dirty="0"/>
              <a:t>switch</a:t>
            </a:r>
            <a:r>
              <a:rPr lang="zh-CN" altLang="en-US" sz="1800" dirty="0"/>
              <a:t>语句</a:t>
            </a:r>
            <a:r>
              <a:rPr lang="zh-CN" altLang="en-US" sz="1800" dirty="0">
                <a:solidFill>
                  <a:srgbClr val="CC0000"/>
                </a:solidFill>
              </a:rPr>
              <a:t>。</a:t>
            </a:r>
            <a:endParaRPr lang="en-US" altLang="zh-CN" sz="1800" dirty="0">
              <a:solidFill>
                <a:srgbClr val="CC0000"/>
              </a:solidFill>
            </a:endParaRPr>
          </a:p>
          <a:p>
            <a:pPr lvl="1" eaLnBrk="1" hangingPunct="1">
              <a:lnSpc>
                <a:spcPct val="150000"/>
              </a:lnSpc>
              <a:buFont typeface="Arial" panose="020B0604020202020204" pitchFamily="34" charset="0"/>
              <a:buChar char="•"/>
            </a:pPr>
            <a:r>
              <a:rPr lang="zh-CN" altLang="en-US" sz="1800" dirty="0"/>
              <a:t>每一个</a:t>
            </a:r>
            <a:r>
              <a:rPr lang="en-US" altLang="zh-CN" sz="1800" b="1" dirty="0">
                <a:solidFill>
                  <a:srgbClr val="0D13A9"/>
                </a:solidFill>
              </a:rPr>
              <a:t>case</a:t>
            </a:r>
            <a:r>
              <a:rPr lang="zh-CN" altLang="en-US" sz="1800" b="1" dirty="0">
                <a:solidFill>
                  <a:srgbClr val="0D13A9"/>
                </a:solidFill>
              </a:rPr>
              <a:t>常量表达式</a:t>
            </a:r>
            <a:r>
              <a:rPr lang="zh-CN" altLang="en-US" sz="1800" dirty="0"/>
              <a:t>的值</a:t>
            </a:r>
            <a:r>
              <a:rPr lang="zh-CN" altLang="en-US" sz="1800" b="1" dirty="0">
                <a:solidFill>
                  <a:srgbClr val="C00000"/>
                </a:solidFill>
              </a:rPr>
              <a:t>必须互不相同</a:t>
            </a:r>
            <a:r>
              <a:rPr lang="zh-CN" altLang="en-US" sz="1800" dirty="0"/>
              <a:t>，否则会出现矛盾方案。</a:t>
            </a:r>
            <a:endParaRPr lang="zh-CN" altLang="en-US" sz="1800" dirty="0"/>
          </a:p>
          <a:p>
            <a:pPr lvl="1" eaLnBrk="1" hangingPunct="1">
              <a:lnSpc>
                <a:spcPct val="150000"/>
              </a:lnSpc>
              <a:buFont typeface="Arial" panose="020B0604020202020204" pitchFamily="34" charset="0"/>
              <a:buChar char="•"/>
            </a:pPr>
            <a:r>
              <a:rPr lang="zh-CN" altLang="en-US" sz="1800" dirty="0"/>
              <a:t>各个</a:t>
            </a:r>
            <a:r>
              <a:rPr lang="en-US" altLang="zh-CN" sz="1800" dirty="0"/>
              <a:t>case</a:t>
            </a:r>
            <a:r>
              <a:rPr lang="zh-CN" altLang="en-US" sz="1800" dirty="0"/>
              <a:t>和</a:t>
            </a:r>
            <a:r>
              <a:rPr lang="en-US" altLang="zh-CN" sz="1800" dirty="0"/>
              <a:t>default</a:t>
            </a:r>
            <a:r>
              <a:rPr lang="zh-CN" altLang="en-US" sz="1800" dirty="0"/>
              <a:t>的</a:t>
            </a:r>
            <a:r>
              <a:rPr lang="zh-CN" altLang="en-US" sz="1800" b="1" dirty="0">
                <a:solidFill>
                  <a:srgbClr val="C00000"/>
                </a:solidFill>
              </a:rPr>
              <a:t>出现次序不影响执行结果</a:t>
            </a:r>
            <a:r>
              <a:rPr lang="zh-CN" altLang="en-US" sz="1800" b="1" dirty="0"/>
              <a:t>。</a:t>
            </a:r>
            <a:endParaRPr lang="zh-CN" altLang="en-US" sz="1800" b="1" dirty="0">
              <a:solidFill>
                <a:schemeClr val="accent2"/>
              </a:solidFill>
            </a:endParaRPr>
          </a:p>
          <a:p>
            <a:pPr lvl="1" eaLnBrk="1" hangingPunct="1">
              <a:lnSpc>
                <a:spcPct val="150000"/>
              </a:lnSpc>
              <a:buFont typeface="Arial" panose="020B0604020202020204" pitchFamily="34" charset="0"/>
              <a:buChar char="•"/>
            </a:pPr>
            <a:r>
              <a:rPr lang="zh-CN" altLang="en-US" sz="1800" dirty="0"/>
              <a:t>多个标号可以</a:t>
            </a:r>
            <a:r>
              <a:rPr lang="zh-CN" altLang="en-US" sz="1800" b="1" dirty="0">
                <a:solidFill>
                  <a:srgbClr val="C00000"/>
                </a:solidFill>
              </a:rPr>
              <a:t>共用一组执行语句</a:t>
            </a:r>
            <a:r>
              <a:rPr lang="zh-CN" altLang="en-US" sz="1800" dirty="0"/>
              <a:t>。</a:t>
            </a:r>
            <a:endParaRPr lang="zh-CN" altLang="en-US" sz="1800" dirty="0"/>
          </a:p>
        </p:txBody>
      </p:sp>
      <p:sp>
        <p:nvSpPr>
          <p:cNvPr id="2" name="Date Placeholder 1"/>
          <p:cNvSpPr>
            <a:spLocks noGrp="1"/>
          </p:cNvSpPr>
          <p:nvPr>
            <p:ph type="dt" sz="half" idx="10"/>
          </p:nvPr>
        </p:nvSpPr>
        <p:spPr/>
        <p:txBody>
          <a:bodyPr/>
          <a:lstStyle/>
          <a:p>
            <a:fld id="{D0B9564F-A028-4E6C-B684-C4B67F642516}" type="datetime1">
              <a:rPr lang="zh-CN" altLang="en-US" smtClean="0"/>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CN" dirty="0"/>
              <a:t>2.2 </a:t>
            </a:r>
            <a:r>
              <a:rPr lang="zh-CN" altLang="en-US" dirty="0"/>
              <a:t>条件分支</a:t>
            </a:r>
            <a:r>
              <a:rPr lang="zh-CN" altLang="en-US" dirty="0">
                <a:solidFill>
                  <a:srgbClr val="FFFF00"/>
                </a:solidFill>
              </a:rPr>
              <a:t>：</a:t>
            </a:r>
            <a:r>
              <a:rPr lang="en-US" altLang="zh-CN" dirty="0">
                <a:solidFill>
                  <a:srgbClr val="FFFF00"/>
                </a:solidFill>
              </a:rPr>
              <a:t>switch</a:t>
            </a:r>
            <a:r>
              <a:rPr lang="zh-CN" altLang="en-US" dirty="0">
                <a:solidFill>
                  <a:srgbClr val="FFFF00"/>
                </a:solidFill>
              </a:rPr>
              <a:t>语句</a:t>
            </a:r>
            <a:endParaRPr lang="zh-CN" altLang="en-US" dirty="0"/>
          </a:p>
        </p:txBody>
      </p:sp>
      <p:sp>
        <p:nvSpPr>
          <p:cNvPr id="4" name="Date Placeholder 3"/>
          <p:cNvSpPr>
            <a:spLocks noGrp="1"/>
          </p:cNvSpPr>
          <p:nvPr>
            <p:ph type="dt" sz="half" idx="10"/>
          </p:nvPr>
        </p:nvSpPr>
        <p:spPr/>
        <p:txBody>
          <a:bodyPr/>
          <a:lstStyle/>
          <a:p>
            <a:fld id="{E53AAF72-600A-4CF6-81B1-D55CFE5F2D1C}"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4165247" y="-15682"/>
            <a:ext cx="4978753" cy="6361618"/>
          </a:xfrm>
          <a:prstGeom prst="rect">
            <a:avLst/>
          </a:prstGeom>
          <a:solidFill>
            <a:schemeClr val="accent6">
              <a:lumMod val="40000"/>
              <a:lumOff val="60000"/>
            </a:schemeClr>
          </a:solidFill>
          <a:ln>
            <a:noFill/>
          </a:ln>
        </p:spPr>
        <p:txBody>
          <a:bodyPr lIns="92075" tIns="46038" rIns="92075" bIns="46038" anchor="ctr"/>
          <a:lstStyle/>
          <a:p>
            <a:pPr>
              <a:lnSpc>
                <a:spcPct val="95000"/>
              </a:lnSpc>
            </a:pPr>
            <a:r>
              <a:rPr lang="en-US" altLang="zh-CN" sz="1600" dirty="0">
                <a:solidFill>
                  <a:srgbClr val="008100"/>
                </a:solidFill>
                <a:latin typeface="Arial" panose="020B0604020202020204" pitchFamily="34" charset="0"/>
                <a:ea typeface="微软雅黑" panose="020B0503020204020204" pitchFamily="34" charset="-122"/>
              </a:rPr>
              <a:t>/*</a:t>
            </a:r>
            <a:r>
              <a:rPr lang="zh-CN" altLang="en-US" sz="1600" dirty="0">
                <a:solidFill>
                  <a:srgbClr val="008100"/>
                </a:solidFill>
                <a:latin typeface="Arial" panose="020B0604020202020204" pitchFamily="34" charset="0"/>
                <a:ea typeface="微软雅黑" panose="020B0503020204020204" pitchFamily="34" charset="-122"/>
              </a:rPr>
              <a:t>以英文单词形式输出星期几</a:t>
            </a:r>
            <a:r>
              <a:rPr lang="en-US" altLang="zh-CN" sz="1600" dirty="0">
                <a:solidFill>
                  <a:srgbClr val="008100"/>
                </a:solidFill>
                <a:latin typeface="Arial" panose="020B0604020202020204" pitchFamily="34" charset="0"/>
                <a:ea typeface="微软雅黑" panose="020B0503020204020204" pitchFamily="34" charset="-122"/>
              </a:rPr>
              <a:t>*/</a:t>
            </a:r>
            <a:endParaRPr lang="en-US" altLang="zh-CN" sz="1600" dirty="0">
              <a:solidFill>
                <a:srgbClr val="008100"/>
              </a:solidFill>
              <a:latin typeface="Arial" panose="020B0604020202020204" pitchFamily="34" charset="0"/>
              <a:ea typeface="微软雅黑" panose="020B0503020204020204" pitchFamily="34" charset="-122"/>
            </a:endParaRPr>
          </a:p>
          <a:p>
            <a:r>
              <a:rPr lang="en-US" altLang="zh-CN" sz="1600" dirty="0">
                <a:solidFill>
                  <a:srgbClr val="643820"/>
                </a:solidFill>
                <a:latin typeface="Menlo" panose="020B0609030804020204" pitchFamily="49" charset="0"/>
              </a:rPr>
              <a:t>#include </a:t>
            </a:r>
            <a:r>
              <a:rPr lang="en-US" altLang="zh-CN" sz="1600" dirty="0">
                <a:solidFill>
                  <a:srgbClr val="C41A16"/>
                </a:solidFill>
                <a:latin typeface="Menlo" panose="020B0609030804020204" pitchFamily="49" charset="0"/>
              </a:rPr>
              <a:t>&lt;</a:t>
            </a:r>
            <a:r>
              <a:rPr lang="en-US" altLang="zh-CN" sz="1600" dirty="0" err="1">
                <a:solidFill>
                  <a:srgbClr val="C41A16"/>
                </a:solidFill>
                <a:latin typeface="Menlo" panose="020B0609030804020204" pitchFamily="49" charset="0"/>
              </a:rPr>
              <a:t>stdio.h</a:t>
            </a:r>
            <a:r>
              <a:rPr lang="en-US" altLang="zh-CN" sz="1600" dirty="0">
                <a:solidFill>
                  <a:srgbClr val="C41A16"/>
                </a:solidFill>
                <a:latin typeface="Menlo" panose="020B0609030804020204" pitchFamily="49" charset="0"/>
              </a:rPr>
              <a:t>&gt;</a:t>
            </a:r>
            <a:endParaRPr lang="en-US" altLang="zh-CN" sz="1600" dirty="0">
              <a:solidFill>
                <a:srgbClr val="643820"/>
              </a:solidFill>
              <a:latin typeface="Menlo" panose="020B0609030804020204" pitchFamily="49" charset="0"/>
            </a:endParaRPr>
          </a:p>
          <a:p>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main</a:t>
            </a:r>
            <a:r>
              <a:rPr lang="en-US" altLang="zh-CN" sz="1600" dirty="0">
                <a:solidFill>
                  <a:srgbClr val="000000"/>
                </a:solidFill>
                <a:latin typeface="Menlo" panose="020B0609030804020204" pitchFamily="49" charset="0"/>
              </a:rPr>
              <a:t>(</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argc</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char</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argv</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nWeek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scanf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"%d"</a:t>
            </a:r>
            <a:r>
              <a:rPr lang="en-US" altLang="zh-CN" sz="1600" dirty="0">
                <a:solidFill>
                  <a:srgbClr val="000000"/>
                </a:solidFill>
                <a:latin typeface="Menlo" panose="020B0609030804020204" pitchFamily="49" charset="0"/>
              </a:rPr>
              <a:t>, &amp;</a:t>
            </a:r>
            <a:r>
              <a:rPr lang="en-US" altLang="zh-CN" sz="1600" dirty="0" err="1">
                <a:solidFill>
                  <a:srgbClr val="000000"/>
                </a:solidFill>
                <a:latin typeface="Menlo" panose="020B0609030804020204" pitchFamily="49" charset="0"/>
              </a:rPr>
              <a:t>nWeek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switch</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nWeek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case</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1</a:t>
            </a: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"Monday\n"</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break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case</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2</a:t>
            </a: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"Tuesday\n"</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break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case</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3</a:t>
            </a: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"Wednesday\n"</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break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case</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4</a:t>
            </a: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"Thursday\n"</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break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case</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5</a:t>
            </a: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"Friday\n"</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break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case</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6</a:t>
            </a: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"Saturday\n"</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break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case</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7</a:t>
            </a:r>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"Sunday\n"</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break</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return</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latin typeface="Menlo" panose="020B0609030804020204" pitchFamily="49" charset="0"/>
            </a:endParaRPr>
          </a:p>
        </p:txBody>
      </p:sp>
      <p:sp>
        <p:nvSpPr>
          <p:cNvPr id="7" name="Rounded Rectangular Callout 6"/>
          <p:cNvSpPr/>
          <p:nvPr/>
        </p:nvSpPr>
        <p:spPr>
          <a:xfrm>
            <a:off x="7266600" y="1074202"/>
            <a:ext cx="1804248" cy="646986"/>
          </a:xfrm>
          <a:prstGeom prst="wedgeRoundRectCallout">
            <a:avLst>
              <a:gd name="adj1" fmla="val -120330"/>
              <a:gd name="adj2" fmla="val 113028"/>
              <a:gd name="adj3" fmla="val 16667"/>
            </a:avLst>
          </a:prstGeom>
          <a:solidFill>
            <a:schemeClr val="bg1"/>
          </a:solidFill>
          <a:ln>
            <a:noFill/>
          </a:ln>
        </p:spPr>
        <p:txBody>
          <a:bodyPr wrap="square">
            <a:spAutoFit/>
          </a:bodyPr>
          <a:lstStyle/>
          <a:p>
            <a:r>
              <a:rPr lang="en-US" altLang="zh-CN" sz="1600" b="1" dirty="0">
                <a:solidFill>
                  <a:srgbClr val="FF0000"/>
                </a:solidFill>
                <a:latin typeface="微软雅黑" panose="020B0503020204020204" pitchFamily="34" charset="-122"/>
                <a:ea typeface="微软雅黑" panose="020B0503020204020204" pitchFamily="34" charset="-122"/>
              </a:rPr>
              <a:t>case</a:t>
            </a:r>
            <a:r>
              <a:rPr lang="zh-CN" altLang="en-US" sz="1600" b="1" dirty="0">
                <a:solidFill>
                  <a:srgbClr val="FF0000"/>
                </a:solidFill>
                <a:latin typeface="微软雅黑" panose="020B0503020204020204" pitchFamily="34" charset="-122"/>
                <a:ea typeface="微软雅黑" panose="020B0503020204020204" pitchFamily="34" charset="-122"/>
              </a:rPr>
              <a:t>就像是界碑，但也仅仅是界碑。</a:t>
            </a:r>
            <a:endParaRPr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9" name="Content Placeholder 1"/>
          <p:cNvSpPr>
            <a:spLocks noGrp="1"/>
          </p:cNvSpPr>
          <p:nvPr>
            <p:ph idx="1"/>
          </p:nvPr>
        </p:nvSpPr>
        <p:spPr>
          <a:xfrm>
            <a:off x="135732" y="1931314"/>
            <a:ext cx="3700853" cy="2080732"/>
          </a:xfrm>
        </p:spPr>
        <p:txBody>
          <a:bodyPr>
            <a:normAutofit/>
          </a:bodyPr>
          <a:lstStyle/>
          <a:p>
            <a:r>
              <a:rPr lang="en-US" altLang="zh-CN" dirty="0"/>
              <a:t>break</a:t>
            </a:r>
            <a:r>
              <a:rPr lang="zh-CN" altLang="en-US" dirty="0"/>
              <a:t>语句的作用</a:t>
            </a:r>
            <a:endParaRPr lang="zh-CN" altLang="en-US" dirty="0"/>
          </a:p>
          <a:p>
            <a:r>
              <a:rPr lang="zh-CN" altLang="en-US" dirty="0"/>
              <a:t>如果没有</a:t>
            </a:r>
            <a:r>
              <a:rPr lang="en-US" altLang="zh-CN" dirty="0"/>
              <a:t>break</a:t>
            </a:r>
            <a:r>
              <a:rPr lang="zh-CN" altLang="en-US" dirty="0"/>
              <a:t>会怎样？</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p:nvPr/>
        </p:nvSpPr>
        <p:spPr>
          <a:xfrm>
            <a:off x="120523" y="1890092"/>
            <a:ext cx="4017401" cy="4524315"/>
          </a:xfrm>
          <a:prstGeom prst="rect">
            <a:avLst/>
          </a:prstGeom>
          <a:solidFill>
            <a:schemeClr val="accent6">
              <a:lumMod val="40000"/>
              <a:lumOff val="60000"/>
            </a:schemeClr>
          </a:solidFill>
        </p:spPr>
        <p:txBody>
          <a:bodyPr wrap="square">
            <a:spAutoFit/>
          </a:bodyPr>
          <a:lstStyle/>
          <a:p>
            <a:pPr marL="0" lvl="1"/>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分段计价</a:t>
            </a:r>
            <a:r>
              <a:rPr lang="en-US" altLang="zh-CN" dirty="0">
                <a:solidFill>
                  <a:srgbClr val="008100"/>
                </a:solidFill>
                <a:latin typeface="微软雅黑" panose="020B0503020204020204" pitchFamily="34" charset="-122"/>
                <a:ea typeface="微软雅黑" panose="020B0503020204020204" pitchFamily="34" charset="-122"/>
              </a:rPr>
              <a:t>*/</a:t>
            </a:r>
            <a:endParaRPr lang="en-US" altLang="zh-CN" dirty="0">
              <a:solidFill>
                <a:srgbClr val="008100"/>
              </a:solidFill>
              <a:latin typeface="微软雅黑" panose="020B0503020204020204" pitchFamily="34" charset="-122"/>
              <a:ea typeface="微软雅黑" panose="020B0503020204020204" pitchFamily="34" charset="-122"/>
            </a:endParaRPr>
          </a:p>
          <a:p>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(Number &gt; </a:t>
            </a:r>
            <a:r>
              <a:rPr lang="en-GB" altLang="zh-CN" dirty="0">
                <a:solidFill>
                  <a:srgbClr val="1C00CF"/>
                </a:solidFill>
                <a:latin typeface="Menlo" panose="020B0609030804020204" pitchFamily="49" charset="0"/>
              </a:rPr>
              <a:t>500</a:t>
            </a:r>
            <a:r>
              <a:rPr lang="en-GB"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 = </a:t>
            </a:r>
            <a:r>
              <a:rPr lang="en-GB" altLang="zh-CN" dirty="0">
                <a:solidFill>
                  <a:srgbClr val="1C00CF"/>
                </a:solidFill>
                <a:latin typeface="Menlo" panose="020B0609030804020204" pitchFamily="49" charset="0"/>
              </a:rPr>
              <a:t>0.15</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AA0D91"/>
                </a:solidFill>
                <a:latin typeface="Menlo" panose="020B0609030804020204" pitchFamily="49" charset="0"/>
              </a:rPr>
              <a:t>else</a:t>
            </a: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(Number &gt; </a:t>
            </a:r>
            <a:r>
              <a:rPr lang="en-GB" altLang="zh-CN" dirty="0">
                <a:solidFill>
                  <a:srgbClr val="1C00CF"/>
                </a:solidFill>
                <a:latin typeface="Menlo" panose="020B0609030804020204" pitchFamily="49" charset="0"/>
              </a:rPr>
              <a:t>300</a:t>
            </a:r>
            <a:r>
              <a:rPr lang="en-GB"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 = </a:t>
            </a:r>
            <a:r>
              <a:rPr lang="en-GB" altLang="zh-CN" dirty="0">
                <a:solidFill>
                  <a:srgbClr val="1C00CF"/>
                </a:solidFill>
                <a:latin typeface="Menlo" panose="020B0609030804020204" pitchFamily="49" charset="0"/>
              </a:rPr>
              <a:t>0.10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AA0D91"/>
                </a:solidFill>
                <a:latin typeface="Menlo" panose="020B0609030804020204" pitchFamily="49" charset="0"/>
              </a:rPr>
              <a:t>else</a:t>
            </a: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(Number &gt; </a:t>
            </a:r>
            <a:r>
              <a:rPr lang="en-GB" altLang="zh-CN" dirty="0">
                <a:solidFill>
                  <a:srgbClr val="1C00CF"/>
                </a:solidFill>
                <a:latin typeface="Menlo" panose="020B0609030804020204" pitchFamily="49" charset="0"/>
              </a:rPr>
              <a:t>100</a:t>
            </a:r>
            <a:r>
              <a:rPr lang="en-GB"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a:t>
            </a:r>
            <a:r>
              <a:rPr lang="en-GB" altLang="zh-CN" dirty="0">
                <a:solidFill>
                  <a:srgbClr val="1C00CF"/>
                </a:solidFill>
                <a:latin typeface="Menlo" panose="020B0609030804020204" pitchFamily="49" charset="0"/>
              </a:rPr>
              <a:t>0.075</a:t>
            </a:r>
            <a:r>
              <a:rPr lang="en-GB" altLang="zh-CN" dirty="0">
                <a:solidFill>
                  <a:srgbClr val="000000"/>
                </a:solidFill>
                <a:latin typeface="Menlo" panose="020B0609030804020204" pitchFamily="49" charset="0"/>
              </a:rPr>
              <a:t>;</a:t>
            </a:r>
            <a:r>
              <a:rPr lang="en-US" altLang="zh-CN" dirty="0">
                <a:solidFill>
                  <a:srgbClr val="000000"/>
                </a:solidFill>
                <a:latin typeface="Menlo" panose="020B0609030804020204" pitchFamily="49" charset="0"/>
              </a:rPr>
              <a:t> </a:t>
            </a:r>
            <a:endParaRPr lang="en-US"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AA0D91"/>
                </a:solidFill>
                <a:latin typeface="Menlo" panose="020B0609030804020204" pitchFamily="49" charset="0"/>
              </a:rPr>
              <a:t>else</a:t>
            </a:r>
            <a:r>
              <a:rPr lang="en-GB" altLang="zh-CN" dirty="0">
                <a:solidFill>
                  <a:srgbClr val="000000"/>
                </a:solidFill>
                <a:latin typeface="Menlo" panose="020B0609030804020204" pitchFamily="49" charset="0"/>
              </a:rPr>
              <a:t> </a:t>
            </a:r>
            <a:r>
              <a:rPr lang="en-GB" altLang="zh-CN" dirty="0">
                <a:solidFill>
                  <a:srgbClr val="AA0D91"/>
                </a:solidFill>
                <a:latin typeface="Menlo" panose="020B0609030804020204" pitchFamily="49" charset="0"/>
              </a:rPr>
              <a:t>if</a:t>
            </a:r>
            <a:r>
              <a:rPr lang="en-GB" altLang="zh-CN" dirty="0">
                <a:solidFill>
                  <a:srgbClr val="000000"/>
                </a:solidFill>
                <a:latin typeface="Menlo" panose="020B0609030804020204" pitchFamily="49" charset="0"/>
              </a:rPr>
              <a:t> (Number &gt; </a:t>
            </a:r>
            <a:r>
              <a:rPr lang="en-GB" altLang="zh-CN" dirty="0">
                <a:solidFill>
                  <a:srgbClr val="1C00CF"/>
                </a:solidFill>
                <a:latin typeface="Menlo" panose="020B0609030804020204" pitchFamily="49" charset="0"/>
              </a:rPr>
              <a:t>50</a:t>
            </a:r>
            <a:r>
              <a:rPr lang="en-GB" altLang="zh-CN" dirty="0">
                <a:solidFill>
                  <a:srgbClr val="000000"/>
                </a:solidFill>
                <a:latin typeface="Menlo" panose="020B0609030804020204" pitchFamily="49" charset="0"/>
              </a:rPr>
              <a:t>)</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 = </a:t>
            </a:r>
            <a:r>
              <a:rPr lang="en-GB" altLang="zh-CN" dirty="0">
                <a:solidFill>
                  <a:srgbClr val="1C00CF"/>
                </a:solidFill>
                <a:latin typeface="Menlo" panose="020B0609030804020204" pitchFamily="49" charset="0"/>
              </a:rPr>
              <a:t>0.05</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AA0D91"/>
                </a:solidFill>
                <a:latin typeface="Menlo" panose="020B0609030804020204" pitchFamily="49" charset="0"/>
              </a:rPr>
              <a:t>else</a:t>
            </a:r>
            <a:r>
              <a:rPr lang="zh-CN" altLang="en-US" dirty="0">
                <a:solidFill>
                  <a:srgbClr val="AA0D91"/>
                </a:solidFill>
                <a:latin typeface="Menlo" panose="020B0609030804020204" pitchFamily="49" charset="0"/>
              </a:rPr>
              <a:t> </a:t>
            </a:r>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GB" altLang="zh-CN" dirty="0">
                <a:solidFill>
                  <a:srgbClr val="000000"/>
                </a:solidFill>
                <a:latin typeface="Menlo" panose="020B0609030804020204" pitchFamily="49" charset="0"/>
              </a:rPr>
              <a:t>    Cost=</a:t>
            </a:r>
            <a:r>
              <a:rPr lang="en-GB" altLang="zh-CN" dirty="0">
                <a:solidFill>
                  <a:srgbClr val="1C00CF"/>
                </a:solidFill>
                <a:latin typeface="Menlo" panose="020B0609030804020204" pitchFamily="49" charset="0"/>
              </a:rPr>
              <a:t>0</a:t>
            </a:r>
            <a:r>
              <a:rPr lang="en-GB"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endParaRPr lang="en-GB" altLang="zh-CN" dirty="0">
              <a:solidFill>
                <a:srgbClr val="000000"/>
              </a:solidFill>
              <a:latin typeface="Menlo" panose="020B0609030804020204" pitchFamily="49" charset="0"/>
            </a:endParaRPr>
          </a:p>
        </p:txBody>
      </p:sp>
      <p:sp>
        <p:nvSpPr>
          <p:cNvPr id="3" name="Title 2"/>
          <p:cNvSpPr>
            <a:spLocks noGrp="1"/>
          </p:cNvSpPr>
          <p:nvPr>
            <p:ph type="title"/>
          </p:nvPr>
        </p:nvSpPr>
        <p:spPr/>
        <p:txBody>
          <a:bodyPr/>
          <a:lstStyle/>
          <a:p>
            <a:r>
              <a:rPr lang="en-US" altLang="zh-CN" dirty="0"/>
              <a:t>switch</a:t>
            </a:r>
            <a:r>
              <a:rPr lang="zh-CN" altLang="en-US" dirty="0"/>
              <a:t>语句</a:t>
            </a:r>
            <a:endParaRPr lang="zh-CN" altLang="en-US" dirty="0"/>
          </a:p>
        </p:txBody>
      </p:sp>
      <p:sp>
        <p:nvSpPr>
          <p:cNvPr id="4" name="Date Placeholder 3"/>
          <p:cNvSpPr>
            <a:spLocks noGrp="1"/>
          </p:cNvSpPr>
          <p:nvPr>
            <p:ph type="dt" sz="half" idx="10"/>
          </p:nvPr>
        </p:nvSpPr>
        <p:spPr/>
        <p:txBody>
          <a:bodyPr/>
          <a:lstStyle/>
          <a:p>
            <a:fld id="{E53AAF72-600A-4CF6-81B1-D55CFE5F2D1C}"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4165247" y="-15682"/>
            <a:ext cx="4978753" cy="6873682"/>
          </a:xfrm>
          <a:prstGeom prst="rect">
            <a:avLst/>
          </a:prstGeom>
          <a:solidFill>
            <a:schemeClr val="accent6">
              <a:lumMod val="40000"/>
              <a:lumOff val="60000"/>
            </a:schemeClr>
          </a:solidFill>
          <a:ln>
            <a:noFill/>
          </a:ln>
        </p:spPr>
        <p:txBody>
          <a:bodyPr lIns="92075" tIns="46038" rIns="92075" bIns="46038" anchor="ctr"/>
          <a:lstStyle/>
          <a:p>
            <a:r>
              <a:rPr lang="en-GB" altLang="zh-CN" sz="1600" dirty="0">
                <a:solidFill>
                  <a:srgbClr val="643820"/>
                </a:solidFill>
                <a:latin typeface="Menlo" panose="020B0609030804020204" pitchFamily="49" charset="0"/>
              </a:rPr>
              <a:t>#include </a:t>
            </a:r>
            <a:r>
              <a:rPr lang="en-GB" altLang="zh-CN" sz="1600" dirty="0">
                <a:solidFill>
                  <a:srgbClr val="C41A16"/>
                </a:solidFill>
                <a:latin typeface="Menlo" panose="020B0609030804020204" pitchFamily="49" charset="0"/>
              </a:rPr>
              <a:t>&lt;</a:t>
            </a:r>
            <a:r>
              <a:rPr lang="en-GB" altLang="zh-CN" sz="1600" dirty="0" err="1">
                <a:solidFill>
                  <a:srgbClr val="C41A16"/>
                </a:solidFill>
                <a:latin typeface="Menlo" panose="020B0609030804020204" pitchFamily="49" charset="0"/>
              </a:rPr>
              <a:t>stdio.h</a:t>
            </a:r>
            <a:r>
              <a:rPr lang="en-GB" altLang="zh-CN" sz="1600" dirty="0">
                <a:solidFill>
                  <a:srgbClr val="C41A16"/>
                </a:solidFill>
                <a:latin typeface="Menlo" panose="020B0609030804020204" pitchFamily="49" charset="0"/>
              </a:rPr>
              <a:t>&gt;</a:t>
            </a:r>
            <a:endParaRPr lang="en-GB" altLang="zh-CN" sz="1600" dirty="0">
              <a:solidFill>
                <a:srgbClr val="C41A16"/>
              </a:solidFill>
              <a:latin typeface="Menlo" panose="020B0609030804020204" pitchFamily="49" charset="0"/>
            </a:endParaRPr>
          </a:p>
          <a:p>
            <a:endParaRPr lang="en-GB" altLang="zh-CN" sz="1600" dirty="0">
              <a:solidFill>
                <a:srgbClr val="643820"/>
              </a:solidFill>
              <a:latin typeface="Menlo" panose="020B0609030804020204" pitchFamily="49" charset="0"/>
            </a:endParaRPr>
          </a:p>
          <a:p>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a:t>
            </a:r>
            <a:r>
              <a:rPr lang="en-GB" altLang="zh-CN" sz="1600" dirty="0">
                <a:solidFill>
                  <a:srgbClr val="0F68A0"/>
                </a:solidFill>
                <a:latin typeface="Menlo" panose="020B0609030804020204" pitchFamily="49" charset="0"/>
              </a:rPr>
              <a:t>main</a:t>
            </a:r>
            <a:r>
              <a:rPr lang="en-GB" altLang="zh-CN" sz="1600" dirty="0">
                <a:solidFill>
                  <a:srgbClr val="000000"/>
                </a:solidFill>
                <a:latin typeface="Menlo" panose="020B0609030804020204" pitchFamily="49" charset="0"/>
              </a:rPr>
              <a:t>(</a:t>
            </a:r>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argc</a:t>
            </a:r>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char</a:t>
            </a:r>
            <a:r>
              <a:rPr lang="en-GB" altLang="zh-CN" sz="1600" dirty="0">
                <a:solidFill>
                  <a:srgbClr val="000000"/>
                </a:solidFill>
                <a:latin typeface="Menlo" panose="020B0609030804020204" pitchFamily="49" charset="0"/>
              </a:rPr>
              <a:t>* </a:t>
            </a:r>
            <a:r>
              <a:rPr lang="en-GB" altLang="zh-CN" sz="1600" dirty="0" err="1">
                <a:solidFill>
                  <a:srgbClr val="000000"/>
                </a:solidFill>
                <a:latin typeface="Menlo" panose="020B0609030804020204" pitchFamily="49" charset="0"/>
              </a:rPr>
              <a:t>argv</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unsigned</a:t>
            </a:r>
            <a:r>
              <a:rPr lang="en-GB" altLang="zh-CN" sz="1600" dirty="0">
                <a:solidFill>
                  <a:srgbClr val="000000"/>
                </a:solidFill>
                <a:latin typeface="Menlo" panose="020B0609030804020204" pitchFamily="49" charset="0"/>
              </a:rPr>
              <a:t> </a:t>
            </a:r>
            <a:r>
              <a:rPr lang="en-GB" altLang="zh-CN" sz="1600" dirty="0" err="1">
                <a:solidFill>
                  <a:srgbClr val="AA0D91"/>
                </a:solidFill>
                <a:latin typeface="Menlo" panose="020B0609030804020204" pitchFamily="49" charset="0"/>
              </a:rPr>
              <a:t>int</a:t>
            </a:r>
            <a:r>
              <a:rPr lang="en-GB" altLang="zh-CN" sz="1600" dirty="0">
                <a:solidFill>
                  <a:srgbClr val="000000"/>
                </a:solidFill>
                <a:latin typeface="Menlo" panose="020B0609030804020204" pitchFamily="49" charset="0"/>
              </a:rPr>
              <a:t> number;</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float</a:t>
            </a:r>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0.0f</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number /= </a:t>
            </a:r>
            <a:r>
              <a:rPr lang="en-GB" altLang="zh-CN" sz="1600" dirty="0">
                <a:solidFill>
                  <a:srgbClr val="1C00CF"/>
                </a:solidFill>
                <a:latin typeface="Menlo" panose="020B0609030804020204" pitchFamily="49" charset="0"/>
              </a:rPr>
              <a:t>50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switch</a:t>
            </a:r>
            <a:r>
              <a:rPr lang="en-GB" altLang="zh-CN" sz="1600" dirty="0">
                <a:solidFill>
                  <a:srgbClr val="000000"/>
                </a:solidFill>
                <a:latin typeface="Menlo" panose="020B0609030804020204" pitchFamily="49" charset="0"/>
              </a:rPr>
              <a:t> (number) {</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1</a:t>
            </a:r>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0.0f</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break</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2</a:t>
            </a:r>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0.05f</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break</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3</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4</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5</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6</a:t>
            </a:r>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0.075f</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break</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7</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8</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9</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case</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10</a:t>
            </a:r>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0.1f</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break</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default</a:t>
            </a:r>
            <a:r>
              <a:rPr lang="en-GB" altLang="zh-CN" sz="1600" dirty="0">
                <a:solidFill>
                  <a:srgbClr val="000000"/>
                </a:solidFill>
                <a:latin typeface="Menlo" panose="020B0609030804020204" pitchFamily="49" charset="0"/>
              </a:rPr>
              <a:t>: cost = </a:t>
            </a:r>
            <a:r>
              <a:rPr lang="en-GB" altLang="zh-CN" sz="1600" dirty="0">
                <a:solidFill>
                  <a:srgbClr val="1C00CF"/>
                </a:solidFill>
                <a:latin typeface="Menlo" panose="020B0609030804020204" pitchFamily="49" charset="0"/>
              </a:rPr>
              <a:t>0.15f</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    </a:t>
            </a:r>
            <a:r>
              <a:rPr lang="en-GB" altLang="zh-CN" sz="1600" dirty="0">
                <a:solidFill>
                  <a:srgbClr val="AA0D91"/>
                </a:solidFill>
                <a:latin typeface="Menlo" panose="020B0609030804020204" pitchFamily="49" charset="0"/>
              </a:rPr>
              <a:t>return</a:t>
            </a:r>
            <a:r>
              <a:rPr lang="en-GB" altLang="zh-CN" sz="1600" dirty="0">
                <a:solidFill>
                  <a:srgbClr val="000000"/>
                </a:solidFill>
                <a:latin typeface="Menlo" panose="020B0609030804020204" pitchFamily="49" charset="0"/>
              </a:rPr>
              <a:t> </a:t>
            </a:r>
            <a:r>
              <a:rPr lang="en-GB" altLang="zh-CN" sz="1600" dirty="0">
                <a:solidFill>
                  <a:srgbClr val="1C00CF"/>
                </a:solidFill>
                <a:latin typeface="Menlo" panose="020B0609030804020204" pitchFamily="49" charset="0"/>
              </a:rPr>
              <a:t>0</a:t>
            </a:r>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a:p>
            <a:r>
              <a:rPr lang="en-GB" altLang="zh-CN" sz="1600" dirty="0">
                <a:solidFill>
                  <a:srgbClr val="000000"/>
                </a:solidFill>
                <a:latin typeface="Menlo" panose="020B0609030804020204" pitchFamily="49" charset="0"/>
              </a:rPr>
              <a:t>}</a:t>
            </a:r>
            <a:endParaRPr lang="en-GB" altLang="zh-CN" sz="1600" dirty="0">
              <a:solidFill>
                <a:srgbClr val="000000"/>
              </a:solidFill>
              <a:latin typeface="Menlo" panose="020B0609030804020204" pitchFamily="49" charset="0"/>
            </a:endParaRPr>
          </a:p>
        </p:txBody>
      </p:sp>
      <p:sp>
        <p:nvSpPr>
          <p:cNvPr id="9" name="Content Placeholder 1"/>
          <p:cNvSpPr>
            <a:spLocks noGrp="1"/>
          </p:cNvSpPr>
          <p:nvPr>
            <p:ph idx="1"/>
          </p:nvPr>
        </p:nvSpPr>
        <p:spPr>
          <a:xfrm>
            <a:off x="73152" y="1224184"/>
            <a:ext cx="3700853" cy="905377"/>
          </a:xfrm>
        </p:spPr>
        <p:txBody>
          <a:bodyPr>
            <a:normAutofit fontScale="92500"/>
          </a:bodyPr>
          <a:lstStyle/>
          <a:p>
            <a:r>
              <a:rPr lang="zh-CN" altLang="en-US" dirty="0"/>
              <a:t>分段计价的</a:t>
            </a:r>
            <a:r>
              <a:rPr lang="en-US" altLang="zh-CN" dirty="0"/>
              <a:t>switch</a:t>
            </a:r>
            <a:r>
              <a:rPr lang="zh-CN" altLang="en-US" dirty="0"/>
              <a:t>实现，合理选择分支结构</a:t>
            </a:r>
            <a:endParaRPr lang="zh-CN" altLang="en-US" dirty="0"/>
          </a:p>
        </p:txBody>
      </p:sp>
      <p:sp>
        <p:nvSpPr>
          <p:cNvPr id="2" name="右箭头 1"/>
          <p:cNvSpPr/>
          <p:nvPr/>
        </p:nvSpPr>
        <p:spPr>
          <a:xfrm>
            <a:off x="3708047" y="3673493"/>
            <a:ext cx="914400" cy="585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if-else</a:t>
            </a:r>
            <a:r>
              <a:rPr kumimoji="1" lang="zh-CN" altLang="en-US" dirty="0"/>
              <a:t> </a:t>
            </a:r>
            <a:r>
              <a:rPr kumimoji="1" lang="en-US" altLang="zh-CN" dirty="0"/>
              <a:t>if-else</a:t>
            </a:r>
            <a:r>
              <a:rPr kumimoji="1" lang="zh-CN" altLang="en-US" dirty="0"/>
              <a:t> 与 </a:t>
            </a:r>
            <a:r>
              <a:rPr kumimoji="1" lang="en-US" altLang="zh-CN" dirty="0"/>
              <a:t>switch</a:t>
            </a:r>
            <a:endParaRPr kumimoji="1" lang="zh-CN" altLang="en-US" dirty="0"/>
          </a:p>
        </p:txBody>
      </p:sp>
      <p:sp>
        <p:nvSpPr>
          <p:cNvPr id="4" name="日期占位符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灯片编号占位符 5"/>
          <p:cNvSpPr>
            <a:spLocks noGrp="1"/>
          </p:cNvSpPr>
          <p:nvPr>
            <p:ph type="sldNum" sz="quarter" idx="12"/>
          </p:nvPr>
        </p:nvSpPr>
        <p:spPr/>
        <p:txBody>
          <a:bodyPr/>
          <a:lstStyle/>
          <a:p>
            <a:fld id="{57E71E5F-B3DE-4457-8F57-E0F998074911}" type="slidenum">
              <a:rPr lang="zh-CN" altLang="en-US" smtClean="0"/>
            </a:fld>
            <a:endParaRPr lang="zh-CN" altLang="en-US"/>
          </a:p>
        </p:txBody>
      </p:sp>
      <p:pic>
        <p:nvPicPr>
          <p:cNvPr id="7" name="图片 6"/>
          <p:cNvPicPr>
            <a:picLocks noChangeAspect="1"/>
          </p:cNvPicPr>
          <p:nvPr/>
        </p:nvPicPr>
        <p:blipFill rotWithShape="1">
          <a:blip r:embed="rId1"/>
          <a:srcRect l="12557" t="15099" r="2699"/>
          <a:stretch>
            <a:fillRect/>
          </a:stretch>
        </p:blipFill>
        <p:spPr>
          <a:xfrm>
            <a:off x="485212" y="1175657"/>
            <a:ext cx="8153554" cy="5238749"/>
          </a:xfrm>
          <a:prstGeom prst="rect">
            <a:avLst/>
          </a:prstGeom>
        </p:spPr>
      </p:pic>
      <p:sp>
        <p:nvSpPr>
          <p:cNvPr id="8" name="标题 2"/>
          <p:cNvSpPr txBox="1"/>
          <p:nvPr/>
        </p:nvSpPr>
        <p:spPr>
          <a:xfrm>
            <a:off x="4914911" y="1175656"/>
            <a:ext cx="2558930" cy="149171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20000"/>
              </a:lnSpc>
            </a:pPr>
            <a:r>
              <a:rPr kumimoji="1" lang="en-US" altLang="zh-CN" dirty="0"/>
              <a:t>if-else</a:t>
            </a:r>
            <a:r>
              <a:rPr kumimoji="1" lang="zh-CN" altLang="en-US" dirty="0"/>
              <a:t> </a:t>
            </a:r>
            <a:r>
              <a:rPr kumimoji="1" lang="en-US" altLang="zh-CN" dirty="0"/>
              <a:t>if-else</a:t>
            </a:r>
            <a:r>
              <a:rPr kumimoji="1" lang="zh-CN" altLang="en-US" dirty="0"/>
              <a:t> </a:t>
            </a:r>
            <a:endParaRPr kumimoji="1" lang="en-US" altLang="zh-CN" dirty="0"/>
          </a:p>
          <a:p>
            <a:pPr>
              <a:lnSpc>
                <a:spcPct val="120000"/>
              </a:lnSpc>
            </a:pPr>
            <a:r>
              <a:rPr kumimoji="1" lang="zh-CN" altLang="en-US" dirty="0"/>
              <a:t>多分支</a:t>
            </a:r>
            <a:endParaRPr kumimoji="1" lang="en-US" altLang="zh-CN" dirty="0"/>
          </a:p>
          <a:p>
            <a:pPr>
              <a:lnSpc>
                <a:spcPct val="120000"/>
              </a:lnSpc>
            </a:pPr>
            <a:r>
              <a:rPr kumimoji="1" lang="zh-CN" altLang="en-US" dirty="0"/>
              <a:t>互不交叉</a:t>
            </a:r>
            <a:endParaRPr kumimoji="1" lang="zh-CN" altLang="en-US" dirty="0"/>
          </a:p>
        </p:txBody>
      </p:sp>
      <p:sp>
        <p:nvSpPr>
          <p:cNvPr id="9" name="矩形 8"/>
          <p:cNvSpPr/>
          <p:nvPr/>
        </p:nvSpPr>
        <p:spPr>
          <a:xfrm>
            <a:off x="8527760" y="1175656"/>
            <a:ext cx="1166766" cy="5238750"/>
          </a:xfrm>
          <a:prstGeom prst="rect">
            <a:avLst/>
          </a:prstGeom>
          <a:solidFill>
            <a:srgbClr val="6A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ndParaRPr>
          </a:p>
        </p:txBody>
      </p:sp>
      <p:sp>
        <p:nvSpPr>
          <p:cNvPr id="10" name="矩形 9"/>
          <p:cNvSpPr/>
          <p:nvPr/>
        </p:nvSpPr>
        <p:spPr>
          <a:xfrm>
            <a:off x="-681554" y="1175655"/>
            <a:ext cx="1166766" cy="5188023"/>
          </a:xfrm>
          <a:prstGeom prst="rect">
            <a:avLst/>
          </a:prstGeom>
          <a:solidFill>
            <a:srgbClr val="6A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if-else</a:t>
            </a:r>
            <a:r>
              <a:rPr kumimoji="1" lang="zh-CN" altLang="en-US" dirty="0"/>
              <a:t> </a:t>
            </a:r>
            <a:r>
              <a:rPr kumimoji="1" lang="en-US" altLang="zh-CN" dirty="0"/>
              <a:t>if-else</a:t>
            </a:r>
            <a:r>
              <a:rPr kumimoji="1" lang="zh-CN" altLang="en-US" dirty="0"/>
              <a:t> 与 </a:t>
            </a:r>
            <a:r>
              <a:rPr kumimoji="1" lang="en-US" altLang="zh-CN" dirty="0"/>
              <a:t>switch</a:t>
            </a:r>
            <a:endParaRPr kumimoji="1" lang="zh-CN" altLang="en-US" dirty="0"/>
          </a:p>
        </p:txBody>
      </p:sp>
      <p:sp>
        <p:nvSpPr>
          <p:cNvPr id="4" name="日期占位符 3"/>
          <p:cNvSpPr>
            <a:spLocks noGrp="1"/>
          </p:cNvSpPr>
          <p:nvPr>
            <p:ph type="dt" sz="half" idx="10"/>
          </p:nvPr>
        </p:nvSpPr>
        <p:spPr/>
        <p:txBody>
          <a:bodyPr/>
          <a:lstStyle/>
          <a:p>
            <a:fld id="{04DCBE90-BD0B-4E40-9A79-6F6BDED28AD2}"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灯片编号占位符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标题 2"/>
          <p:cNvSpPr txBox="1"/>
          <p:nvPr/>
        </p:nvSpPr>
        <p:spPr>
          <a:xfrm>
            <a:off x="4942904" y="1175656"/>
            <a:ext cx="2558930" cy="149171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20000"/>
              </a:lnSpc>
            </a:pPr>
            <a:r>
              <a:rPr kumimoji="1" lang="en-US" altLang="zh-CN" dirty="0"/>
              <a:t>if-else</a:t>
            </a:r>
            <a:r>
              <a:rPr kumimoji="1" lang="zh-CN" altLang="en-US" dirty="0"/>
              <a:t> </a:t>
            </a:r>
            <a:r>
              <a:rPr kumimoji="1" lang="en-US" altLang="zh-CN" dirty="0"/>
              <a:t>if-else</a:t>
            </a:r>
            <a:r>
              <a:rPr kumimoji="1" lang="zh-CN" altLang="en-US" dirty="0"/>
              <a:t> </a:t>
            </a:r>
            <a:endParaRPr kumimoji="1" lang="en-US" altLang="zh-CN" dirty="0"/>
          </a:p>
          <a:p>
            <a:pPr>
              <a:lnSpc>
                <a:spcPct val="120000"/>
              </a:lnSpc>
            </a:pPr>
            <a:r>
              <a:rPr kumimoji="1" lang="zh-CN" altLang="en-US" dirty="0"/>
              <a:t>多分支</a:t>
            </a:r>
            <a:endParaRPr kumimoji="1" lang="en-US" altLang="zh-CN" dirty="0"/>
          </a:p>
          <a:p>
            <a:pPr>
              <a:lnSpc>
                <a:spcPct val="120000"/>
              </a:lnSpc>
            </a:pPr>
            <a:r>
              <a:rPr kumimoji="1" lang="zh-CN" altLang="en-US" dirty="0"/>
              <a:t>互不交叉</a:t>
            </a:r>
            <a:endParaRPr kumimoji="1" lang="zh-CN" altLang="en-US" dirty="0"/>
          </a:p>
        </p:txBody>
      </p:sp>
      <p:pic>
        <p:nvPicPr>
          <p:cNvPr id="2" name="图片 1"/>
          <p:cNvPicPr>
            <a:picLocks noChangeAspect="1"/>
          </p:cNvPicPr>
          <p:nvPr/>
        </p:nvPicPr>
        <p:blipFill rotWithShape="1">
          <a:blip r:embed="rId1"/>
          <a:srcRect l="12502" t="15976" r="3121"/>
          <a:stretch>
            <a:fillRect/>
          </a:stretch>
        </p:blipFill>
        <p:spPr>
          <a:xfrm>
            <a:off x="513205" y="1187573"/>
            <a:ext cx="8154956" cy="5208171"/>
          </a:xfrm>
          <a:prstGeom prst="rect">
            <a:avLst/>
          </a:prstGeom>
        </p:spPr>
      </p:pic>
      <p:sp>
        <p:nvSpPr>
          <p:cNvPr id="9" name="标题 2"/>
          <p:cNvSpPr txBox="1"/>
          <p:nvPr/>
        </p:nvSpPr>
        <p:spPr>
          <a:xfrm>
            <a:off x="4942904" y="1194319"/>
            <a:ext cx="2558930" cy="1491716"/>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000" b="1" kern="1200">
                <a:solidFill>
                  <a:schemeClr val="bg1"/>
                </a:solidFill>
                <a:latin typeface="微软雅黑" panose="020B0503020204020204" pitchFamily="34" charset="-122"/>
                <a:ea typeface="微软雅黑" panose="020B0503020204020204" pitchFamily="34" charset="-122"/>
                <a:cs typeface="+mj-cs"/>
              </a:defRPr>
            </a:lvl1pPr>
          </a:lstStyle>
          <a:p>
            <a:pPr>
              <a:lnSpc>
                <a:spcPct val="120000"/>
              </a:lnSpc>
            </a:pPr>
            <a:r>
              <a:rPr kumimoji="1" lang="en-US" altLang="zh-CN" dirty="0"/>
              <a:t>switch</a:t>
            </a:r>
            <a:r>
              <a:rPr kumimoji="1" lang="zh-CN" altLang="en-US" dirty="0"/>
              <a:t> </a:t>
            </a:r>
            <a:endParaRPr kumimoji="1" lang="en-US" altLang="zh-CN" dirty="0"/>
          </a:p>
          <a:p>
            <a:pPr>
              <a:lnSpc>
                <a:spcPct val="120000"/>
              </a:lnSpc>
            </a:pPr>
            <a:r>
              <a:rPr kumimoji="1" lang="zh-CN" altLang="en-US" dirty="0"/>
              <a:t>多入口</a:t>
            </a:r>
            <a:endParaRPr kumimoji="1" lang="en-US" altLang="zh-CN" dirty="0"/>
          </a:p>
          <a:p>
            <a:pPr>
              <a:lnSpc>
                <a:spcPct val="120000"/>
              </a:lnSpc>
            </a:pPr>
            <a:r>
              <a:rPr kumimoji="1" lang="zh-CN" altLang="en-US" dirty="0"/>
              <a:t>有重叠</a:t>
            </a:r>
            <a:endParaRPr kumimoji="1" lang="zh-CN" altLang="en-US" dirty="0"/>
          </a:p>
        </p:txBody>
      </p:sp>
      <p:sp>
        <p:nvSpPr>
          <p:cNvPr id="10" name="矩形 9"/>
          <p:cNvSpPr/>
          <p:nvPr/>
        </p:nvSpPr>
        <p:spPr>
          <a:xfrm>
            <a:off x="8555753" y="1175656"/>
            <a:ext cx="1166766" cy="5220088"/>
          </a:xfrm>
          <a:prstGeom prst="rect">
            <a:avLst/>
          </a:prstGeom>
          <a:solidFill>
            <a:srgbClr val="6A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ndParaRPr>
          </a:p>
        </p:txBody>
      </p:sp>
      <p:sp>
        <p:nvSpPr>
          <p:cNvPr id="11" name="矩形 10"/>
          <p:cNvSpPr/>
          <p:nvPr/>
        </p:nvSpPr>
        <p:spPr>
          <a:xfrm>
            <a:off x="-583383" y="1168909"/>
            <a:ext cx="1166766" cy="5194769"/>
          </a:xfrm>
          <a:prstGeom prst="rect">
            <a:avLst/>
          </a:prstGeom>
          <a:solidFill>
            <a:srgbClr val="6A8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 y="1221953"/>
            <a:ext cx="4443984" cy="1411520"/>
          </a:xfrm>
        </p:spPr>
        <p:txBody>
          <a:bodyPr/>
          <a:lstStyle/>
          <a:p>
            <a:r>
              <a:rPr lang="zh-CN" altLang="en-US" dirty="0"/>
              <a:t>关于</a:t>
            </a:r>
            <a:r>
              <a:rPr lang="en-US" altLang="zh-CN" dirty="0"/>
              <a:t>if-else</a:t>
            </a:r>
            <a:r>
              <a:rPr lang="zh-CN" altLang="en-US" dirty="0"/>
              <a:t>程序结构的设计：优化选择条件，选择正确的算法，减少嵌套层数</a:t>
            </a:r>
            <a:endParaRPr lang="zh-CN" altLang="en-US" dirty="0"/>
          </a:p>
        </p:txBody>
      </p:sp>
      <p:sp>
        <p:nvSpPr>
          <p:cNvPr id="3" name="Title 2"/>
          <p:cNvSpPr>
            <a:spLocks noGrp="1"/>
          </p:cNvSpPr>
          <p:nvPr>
            <p:ph type="title"/>
          </p:nvPr>
        </p:nvSpPr>
        <p:spPr>
          <a:xfrm>
            <a:off x="267643" y="168825"/>
            <a:ext cx="8403771" cy="905377"/>
          </a:xfrm>
        </p:spPr>
        <p:txBody>
          <a:bodyPr>
            <a:normAutofit/>
          </a:bodyPr>
          <a:lstStyle/>
          <a:p>
            <a:r>
              <a:rPr lang="zh-CN" altLang="en-US" dirty="0"/>
              <a:t>优雅地设计条件分支</a:t>
            </a:r>
            <a:endParaRPr lang="zh-CN" altLang="en-US" dirty="0"/>
          </a:p>
        </p:txBody>
      </p:sp>
      <p:sp>
        <p:nvSpPr>
          <p:cNvPr id="4" name="Date Placeholder 3"/>
          <p:cNvSpPr>
            <a:spLocks noGrp="1"/>
          </p:cNvSpPr>
          <p:nvPr>
            <p:ph type="dt" sz="half" idx="10"/>
          </p:nvPr>
        </p:nvSpPr>
        <p:spPr/>
        <p:txBody>
          <a:bodyPr/>
          <a:lstStyle/>
          <a:p>
            <a:fld id="{27E3009D-951A-4684-AB6A-7DE5BA4F9B3C}"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dirty="0"/>
              <a:t>《</a:t>
            </a:r>
            <a:r>
              <a:rPr lang="zh-CN" altLang="en-US" dirty="0"/>
              <a:t>计算机语言与程序设计</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8" name="Rectangle 7"/>
          <p:cNvSpPr/>
          <p:nvPr/>
        </p:nvSpPr>
        <p:spPr>
          <a:xfrm>
            <a:off x="5038344" y="0"/>
            <a:ext cx="4099414" cy="6858000"/>
          </a:xfrm>
          <a:prstGeom prst="rect">
            <a:avLst/>
          </a:prstGeom>
          <a:solidFill>
            <a:schemeClr val="accent6">
              <a:lumMod val="40000"/>
              <a:lumOff val="60000"/>
            </a:schemeClr>
          </a:solidFill>
          <a:ln>
            <a:noFill/>
          </a:ln>
        </p:spPr>
        <p:txBody>
          <a:bodyPr lIns="92075" tIns="46038" rIns="92075" bIns="46038" anchor="t"/>
          <a:lstStyle/>
          <a:p>
            <a:r>
              <a:rPr lang="en-US" altLang="zh-CN" sz="1300" dirty="0">
                <a:solidFill>
                  <a:srgbClr val="643820"/>
                </a:solidFill>
                <a:latin typeface="Menlo" panose="020B0609030804020204" pitchFamily="49" charset="0"/>
              </a:rPr>
              <a:t>#include </a:t>
            </a:r>
            <a:r>
              <a:rPr lang="en-US" altLang="zh-CN" sz="1300" dirty="0">
                <a:solidFill>
                  <a:srgbClr val="C41A16"/>
                </a:solidFill>
                <a:latin typeface="Menlo" panose="020B0609030804020204" pitchFamily="49" charset="0"/>
              </a:rPr>
              <a:t>&lt;</a:t>
            </a:r>
            <a:r>
              <a:rPr lang="en-US" altLang="zh-CN" sz="1300" dirty="0" err="1">
                <a:solidFill>
                  <a:srgbClr val="C41A16"/>
                </a:solidFill>
                <a:latin typeface="Menlo" panose="020B0609030804020204" pitchFamily="49" charset="0"/>
              </a:rPr>
              <a:t>stdio.h</a:t>
            </a:r>
            <a:r>
              <a:rPr lang="en-US" altLang="zh-CN" sz="1300" dirty="0">
                <a:solidFill>
                  <a:srgbClr val="C41A16"/>
                </a:solidFill>
                <a:latin typeface="Menlo" panose="020B0609030804020204" pitchFamily="49" charset="0"/>
              </a:rPr>
              <a:t>&gt;</a:t>
            </a:r>
            <a:endParaRPr lang="en-US" altLang="zh-CN" sz="1300" dirty="0">
              <a:solidFill>
                <a:srgbClr val="643820"/>
              </a:solidFill>
              <a:latin typeface="Menlo" panose="020B0609030804020204" pitchFamily="49" charset="0"/>
            </a:endParaRPr>
          </a:p>
          <a:p>
            <a:r>
              <a:rPr lang="en-US" altLang="zh-CN" sz="1300" dirty="0" err="1">
                <a:solidFill>
                  <a:srgbClr val="AA0D91"/>
                </a:solidFill>
                <a:latin typeface="Menlo" panose="020B0609030804020204" pitchFamily="49" charset="0"/>
              </a:rPr>
              <a:t>int</a:t>
            </a:r>
            <a:r>
              <a:rPr lang="en-US" altLang="zh-CN" sz="1300" dirty="0">
                <a:solidFill>
                  <a:srgbClr val="000000"/>
                </a:solidFill>
                <a:latin typeface="Menlo" panose="020B0609030804020204" pitchFamily="49" charset="0"/>
              </a:rPr>
              <a:t> </a:t>
            </a:r>
            <a:r>
              <a:rPr lang="en-US" altLang="zh-CN" sz="1300" dirty="0">
                <a:solidFill>
                  <a:srgbClr val="0F68A0"/>
                </a:solidFill>
                <a:latin typeface="Menlo" panose="020B0609030804020204" pitchFamily="49" charset="0"/>
              </a:rPr>
              <a:t>main</a:t>
            </a:r>
            <a:r>
              <a:rPr lang="en-US" altLang="zh-CN" sz="1300" dirty="0">
                <a:solidFill>
                  <a:srgbClr val="000000"/>
                </a:solidFill>
                <a:latin typeface="Menlo" panose="020B0609030804020204" pitchFamily="49" charset="0"/>
              </a:rPr>
              <a:t>(</a:t>
            </a:r>
            <a:r>
              <a:rPr lang="en-US" altLang="zh-CN" sz="1300" dirty="0" err="1">
                <a:solidFill>
                  <a:srgbClr val="AA0D91"/>
                </a:solidFill>
                <a:latin typeface="Menlo" panose="020B0609030804020204" pitchFamily="49" charset="0"/>
              </a:rPr>
              <a:t>int</a:t>
            </a:r>
            <a:r>
              <a:rPr lang="en-US" altLang="zh-CN" sz="1300" dirty="0">
                <a:solidFill>
                  <a:srgbClr val="000000"/>
                </a:solidFill>
                <a:latin typeface="Menlo" panose="020B0609030804020204" pitchFamily="49" charset="0"/>
              </a:rPr>
              <a:t> </a:t>
            </a:r>
            <a:r>
              <a:rPr lang="en-US" altLang="zh-CN" sz="1300" dirty="0" err="1">
                <a:solidFill>
                  <a:srgbClr val="000000"/>
                </a:solidFill>
                <a:latin typeface="Menlo" panose="020B0609030804020204" pitchFamily="49" charset="0"/>
              </a:rPr>
              <a:t>argc</a:t>
            </a:r>
            <a:r>
              <a:rPr lang="en-US" altLang="zh-CN" sz="1300" dirty="0">
                <a:solidFill>
                  <a:srgbClr val="000000"/>
                </a:solidFill>
                <a:latin typeface="Menlo" panose="020B0609030804020204" pitchFamily="49" charset="0"/>
              </a:rPr>
              <a:t>, </a:t>
            </a:r>
            <a:r>
              <a:rPr lang="en-US" altLang="zh-CN" sz="1300" dirty="0">
                <a:solidFill>
                  <a:srgbClr val="AA0D91"/>
                </a:solidFill>
                <a:latin typeface="Menlo" panose="020B0609030804020204" pitchFamily="49" charset="0"/>
              </a:rPr>
              <a:t>char</a:t>
            </a:r>
            <a:r>
              <a:rPr lang="en-US" altLang="zh-CN" sz="1300" dirty="0">
                <a:solidFill>
                  <a:srgbClr val="000000"/>
                </a:solidFill>
                <a:latin typeface="Menlo" panose="020B0609030804020204" pitchFamily="49" charset="0"/>
              </a:rPr>
              <a:t>* </a:t>
            </a:r>
            <a:r>
              <a:rPr lang="en-US" altLang="zh-CN" sz="1300" dirty="0" err="1">
                <a:solidFill>
                  <a:srgbClr val="000000"/>
                </a:solidFill>
                <a:latin typeface="Menlo" panose="020B0609030804020204" pitchFamily="49" charset="0"/>
              </a:rPr>
              <a:t>argv</a:t>
            </a:r>
            <a:r>
              <a:rPr lang="en-US" altLang="zh-CN" sz="1300" dirty="0">
                <a:solidFill>
                  <a:srgbClr val="000000"/>
                </a:solidFill>
                <a:latin typeface="Menlo" panose="020B0609030804020204" pitchFamily="49" charset="0"/>
              </a:rPr>
              <a:t>[])</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释义性代码，不允许在实际代码中</a:t>
            </a:r>
            <a:endParaRPr lang="zh-CN" altLang="en-US" sz="1300" dirty="0">
              <a:solidFill>
                <a:srgbClr val="007400"/>
              </a:solidFill>
              <a:latin typeface="Menlo" panose="020B0609030804020204" pitchFamily="49" charset="0"/>
            </a:endParaRPr>
          </a:p>
          <a:p>
            <a:r>
              <a:rPr lang="zh-CN" altLang="en-US" sz="1300" dirty="0">
                <a:solidFill>
                  <a:srgbClr val="000000"/>
                </a:solidFill>
                <a:latin typeface="Menlo" panose="020B0609030804020204" pitchFamily="49" charset="0"/>
              </a:rPr>
              <a: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一行声明或定义多个变量</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常量</a:t>
            </a:r>
            <a:endParaRPr lang="zh-CN" altLang="en-US" sz="1300" dirty="0">
              <a:solidFill>
                <a:srgbClr val="007400"/>
              </a:solidFill>
              <a:latin typeface="Menlo" panose="020B0609030804020204" pitchFamily="49" charset="0"/>
            </a:endParaRPr>
          </a:p>
          <a:p>
            <a:r>
              <a:rPr lang="zh-CN" altLang="en-US" sz="1300" dirty="0">
                <a:solidFill>
                  <a:srgbClr val="000000"/>
                </a:solidFill>
                <a:latin typeface="Menlo" panose="020B0609030804020204" pitchFamily="49" charset="0"/>
              </a:rPr>
              <a:t>    </a:t>
            </a:r>
            <a:r>
              <a:rPr lang="en-US" altLang="zh-CN" sz="1300" dirty="0" err="1">
                <a:solidFill>
                  <a:srgbClr val="AA0D91"/>
                </a:solidFill>
                <a:latin typeface="Menlo" panose="020B0609030804020204" pitchFamily="49" charset="0"/>
              </a:rPr>
              <a:t>int</a:t>
            </a:r>
            <a:r>
              <a:rPr lang="en-US" altLang="zh-CN" sz="1300" dirty="0">
                <a:solidFill>
                  <a:srgbClr val="000000"/>
                </a:solidFill>
                <a:latin typeface="Menlo" panose="020B0609030804020204" pitchFamily="49" charset="0"/>
              </a:rPr>
              <a:t> a, b, c, d, t;</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err="1">
                <a:solidFill>
                  <a:srgbClr val="2E0D6E"/>
                </a:solidFill>
                <a:latin typeface="Menlo" panose="020B0609030804020204" pitchFamily="49" charset="0"/>
              </a:rPr>
              <a:t>scanf</a:t>
            </a:r>
            <a:r>
              <a:rPr lang="en-US" altLang="zh-CN" sz="1300" dirty="0">
                <a:solidFill>
                  <a:srgbClr val="000000"/>
                </a:solidFill>
                <a:latin typeface="Menlo" panose="020B0609030804020204" pitchFamily="49" charset="0"/>
              </a:rPr>
              <a:t>(</a:t>
            </a:r>
            <a:r>
              <a:rPr lang="en-US" altLang="zh-CN" sz="1300" dirty="0">
                <a:solidFill>
                  <a:srgbClr val="C41A16"/>
                </a:solidFill>
                <a:latin typeface="Menlo" panose="020B0609030804020204" pitchFamily="49" charset="0"/>
              </a:rPr>
              <a:t>"%</a:t>
            </a:r>
            <a:r>
              <a:rPr lang="en-US" altLang="zh-CN" sz="1300" dirty="0" err="1">
                <a:solidFill>
                  <a:srgbClr val="C41A16"/>
                </a:solidFill>
                <a:latin typeface="Menlo" panose="020B0609030804020204" pitchFamily="49" charset="0"/>
              </a:rPr>
              <a:t>d%d%d%d</a:t>
            </a:r>
            <a:r>
              <a:rPr lang="en-US" altLang="zh-CN" sz="1300" dirty="0">
                <a:solidFill>
                  <a:srgbClr val="C41A16"/>
                </a:solidFill>
                <a:latin typeface="Menlo" panose="020B0609030804020204" pitchFamily="49" charset="0"/>
              </a:rPr>
              <a:t>"</a:t>
            </a:r>
            <a:r>
              <a:rPr lang="en-US" altLang="zh-CN" sz="1300" dirty="0">
                <a:solidFill>
                  <a:srgbClr val="000000"/>
                </a:solidFill>
                <a:latin typeface="Menlo" panose="020B0609030804020204" pitchFamily="49" charset="0"/>
              </a:rPr>
              <a:t>, &amp;a, &amp;b, &amp;c, &amp;d);</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AA0D91"/>
                </a:solidFill>
                <a:latin typeface="Menlo" panose="020B0609030804020204" pitchFamily="49" charset="0"/>
              </a:rPr>
              <a:t>if</a:t>
            </a:r>
            <a:r>
              <a:rPr lang="en-US" altLang="zh-CN" sz="1300" dirty="0">
                <a:solidFill>
                  <a:srgbClr val="000000"/>
                </a:solidFill>
                <a:latin typeface="Menlo" panose="020B0609030804020204" pitchFamily="49" charset="0"/>
              </a:rPr>
              <a:t> (a &gt; b)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t = a, a = b, b = 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a&lt;=b</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007400"/>
                </a:solidFill>
                <a:latin typeface="Menlo" panose="020B0609030804020204" pitchFamily="49" charset="0"/>
              </a:rPr>
              <a:t> </a:t>
            </a:r>
            <a:r>
              <a:rPr lang="zh-CN" altLang="en-US" sz="1300" dirty="0">
                <a:solidFill>
                  <a:srgbClr val="007400"/>
                </a:solidFill>
                <a:latin typeface="Menlo" panose="020B0609030804020204" pitchFamily="49" charset="0"/>
              </a:rPr>
              <a: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逗号表达式，从左到右求值</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AA0D91"/>
                </a:solidFill>
                <a:latin typeface="Menlo" panose="020B0609030804020204" pitchFamily="49" charset="0"/>
              </a:rPr>
              <a:t>if</a:t>
            </a:r>
            <a:r>
              <a:rPr lang="en-US" altLang="zh-CN" sz="1300" dirty="0">
                <a:solidFill>
                  <a:srgbClr val="000000"/>
                </a:solidFill>
                <a:latin typeface="Menlo" panose="020B0609030804020204" pitchFamily="49" charset="0"/>
              </a:rPr>
              <a:t> (a &gt; c)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t = a, a = c, c = 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a&lt;=c</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AA0D91"/>
                </a:solidFill>
                <a:latin typeface="Menlo" panose="020B0609030804020204" pitchFamily="49" charset="0"/>
              </a:rPr>
              <a:t>if</a:t>
            </a:r>
            <a:r>
              <a:rPr lang="en-US" altLang="zh-CN" sz="1300" dirty="0">
                <a:solidFill>
                  <a:srgbClr val="000000"/>
                </a:solidFill>
                <a:latin typeface="Menlo" panose="020B0609030804020204" pitchFamily="49" charset="0"/>
              </a:rPr>
              <a:t> (a &gt; d)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t = a, a = d, d = 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a&lt;=d</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a &lt; </a:t>
            </a:r>
            <a:r>
              <a:rPr lang="en-US" altLang="zh-CN" sz="1300" dirty="0" err="1">
                <a:solidFill>
                  <a:srgbClr val="007400"/>
                </a:solidFill>
                <a:latin typeface="Menlo" panose="020B0609030804020204" pitchFamily="49" charset="0"/>
              </a:rPr>
              <a:t>b,c,d</a:t>
            </a:r>
            <a:endParaRPr lang="en-US" altLang="zh-CN" sz="1300" dirty="0">
              <a:solidFill>
                <a:srgbClr val="0074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AA0D91"/>
                </a:solidFill>
                <a:latin typeface="Menlo" panose="020B0609030804020204" pitchFamily="49" charset="0"/>
              </a:rPr>
              <a:t>if</a:t>
            </a:r>
            <a:r>
              <a:rPr lang="en-US" altLang="zh-CN" sz="1300" dirty="0">
                <a:solidFill>
                  <a:srgbClr val="000000"/>
                </a:solidFill>
                <a:latin typeface="Menlo" panose="020B0609030804020204" pitchFamily="49" charset="0"/>
              </a:rPr>
              <a:t> (b &gt; c)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t = b, b = c, c = 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b&lt;=c</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AA0D91"/>
                </a:solidFill>
                <a:latin typeface="Menlo" panose="020B0609030804020204" pitchFamily="49" charset="0"/>
              </a:rPr>
              <a:t>if</a:t>
            </a:r>
            <a:r>
              <a:rPr lang="en-US" altLang="zh-CN" sz="1300" dirty="0">
                <a:solidFill>
                  <a:srgbClr val="000000"/>
                </a:solidFill>
                <a:latin typeface="Menlo" panose="020B0609030804020204" pitchFamily="49" charset="0"/>
              </a:rPr>
              <a:t>(b &gt; d)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t = b, b = d, d = 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b&lt;=d</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a &lt; b &lt; </a:t>
            </a:r>
            <a:r>
              <a:rPr lang="en-US" altLang="zh-CN" sz="1300" dirty="0" err="1">
                <a:solidFill>
                  <a:srgbClr val="007400"/>
                </a:solidFill>
                <a:latin typeface="Menlo" panose="020B0609030804020204" pitchFamily="49" charset="0"/>
              </a:rPr>
              <a:t>c,d</a:t>
            </a:r>
            <a:endParaRPr lang="en-US" altLang="zh-CN" sz="1300" dirty="0">
              <a:solidFill>
                <a:srgbClr val="0074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AA0D91"/>
                </a:solidFill>
                <a:latin typeface="Menlo" panose="020B0609030804020204" pitchFamily="49" charset="0"/>
              </a:rPr>
              <a:t>if</a:t>
            </a:r>
            <a:r>
              <a:rPr lang="en-US" altLang="zh-CN" sz="1300" dirty="0">
                <a:solidFill>
                  <a:srgbClr val="000000"/>
                </a:solidFill>
                <a:latin typeface="Menlo" panose="020B0609030804020204" pitchFamily="49" charset="0"/>
              </a:rPr>
              <a:t>(c &gt; d)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t = c, c = d, d = 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c&lt;=d</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007400"/>
                </a:solidFill>
                <a:latin typeface="Menlo" panose="020B0609030804020204" pitchFamily="49" charset="0"/>
              </a:rPr>
              <a:t>//</a:t>
            </a:r>
            <a:r>
              <a:rPr lang="zh-CN" altLang="en-US" sz="1300" dirty="0">
                <a:solidFill>
                  <a:srgbClr val="007400"/>
                </a:solidFill>
                <a:latin typeface="Menlo" panose="020B0609030804020204" pitchFamily="49" charset="0"/>
              </a:rPr>
              <a:t>结果</a:t>
            </a:r>
            <a:r>
              <a:rPr lang="en-US" altLang="zh-CN" sz="1300" dirty="0">
                <a:solidFill>
                  <a:srgbClr val="007400"/>
                </a:solidFill>
                <a:latin typeface="Menlo" panose="020B0609030804020204" pitchFamily="49" charset="0"/>
              </a:rPr>
              <a:t>a &lt; b &lt; c &lt; d</a:t>
            </a:r>
            <a:endParaRPr lang="en-US" altLang="zh-CN" sz="1300" dirty="0">
              <a:solidFill>
                <a:srgbClr val="0074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err="1">
                <a:solidFill>
                  <a:srgbClr val="2E0D6E"/>
                </a:solidFill>
                <a:latin typeface="Menlo" panose="020B0609030804020204" pitchFamily="49" charset="0"/>
              </a:rPr>
              <a:t>printf</a:t>
            </a:r>
            <a:r>
              <a:rPr lang="en-US" altLang="zh-CN" sz="1300" dirty="0">
                <a:solidFill>
                  <a:srgbClr val="000000"/>
                </a:solidFill>
                <a:latin typeface="Menlo" panose="020B0609030804020204" pitchFamily="49" charset="0"/>
              </a:rPr>
              <a:t>(</a:t>
            </a:r>
            <a:r>
              <a:rPr lang="en-US" altLang="zh-CN" sz="1300" dirty="0">
                <a:solidFill>
                  <a:srgbClr val="C41A16"/>
                </a:solidFill>
                <a:latin typeface="Menlo" panose="020B0609030804020204" pitchFamily="49" charset="0"/>
              </a:rPr>
              <a:t>"%</a:t>
            </a:r>
            <a:r>
              <a:rPr lang="en-US" altLang="zh-CN" sz="1300" dirty="0" err="1">
                <a:solidFill>
                  <a:srgbClr val="C41A16"/>
                </a:solidFill>
                <a:latin typeface="Menlo" panose="020B0609030804020204" pitchFamily="49" charset="0"/>
              </a:rPr>
              <a:t>d,%d,%d,%d</a:t>
            </a:r>
            <a:r>
              <a:rPr lang="en-US" altLang="zh-CN" sz="1300" dirty="0">
                <a:solidFill>
                  <a:srgbClr val="C41A16"/>
                </a:solidFill>
                <a:latin typeface="Menlo" panose="020B0609030804020204" pitchFamily="49" charset="0"/>
              </a:rPr>
              <a:t>\n"</a:t>
            </a:r>
            <a:r>
              <a:rPr lang="en-US" altLang="zh-CN" sz="1300" dirty="0">
                <a:solidFill>
                  <a:srgbClr val="000000"/>
                </a:solidFill>
                <a:latin typeface="Menlo" panose="020B0609030804020204" pitchFamily="49" charset="0"/>
              </a:rPr>
              <a:t>,</a:t>
            </a:r>
            <a:r>
              <a:rPr lang="en-US" altLang="zh-CN" sz="1300" dirty="0" err="1">
                <a:solidFill>
                  <a:srgbClr val="000000"/>
                </a:solidFill>
                <a:latin typeface="Menlo" panose="020B0609030804020204" pitchFamily="49" charset="0"/>
              </a:rPr>
              <a:t>a,b,c,d</a:t>
            </a:r>
            <a:r>
              <a:rPr lang="en-US" altLang="zh-CN" sz="1300" dirty="0">
                <a:solidFill>
                  <a:srgbClr val="000000"/>
                </a:solidFill>
                <a:latin typeface="Menlo" panose="020B0609030804020204" pitchFamily="49" charset="0"/>
              </a:rPr>
              <a:t>);</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    </a:t>
            </a:r>
            <a:r>
              <a:rPr lang="en-US" altLang="zh-CN" sz="1300" dirty="0">
                <a:solidFill>
                  <a:srgbClr val="AA0D91"/>
                </a:solidFill>
                <a:latin typeface="Menlo" panose="020B0609030804020204" pitchFamily="49" charset="0"/>
              </a:rPr>
              <a:t>return</a:t>
            </a:r>
            <a:r>
              <a:rPr lang="en-US" altLang="zh-CN" sz="1300" dirty="0">
                <a:solidFill>
                  <a:srgbClr val="000000"/>
                </a:solidFill>
                <a:latin typeface="Menlo" panose="020B0609030804020204" pitchFamily="49" charset="0"/>
              </a:rPr>
              <a:t> </a:t>
            </a:r>
            <a:r>
              <a:rPr lang="en-US" altLang="zh-CN" sz="1300" dirty="0">
                <a:solidFill>
                  <a:srgbClr val="1C00CF"/>
                </a:solidFill>
                <a:latin typeface="Menlo" panose="020B0609030804020204" pitchFamily="49" charset="0"/>
              </a:rPr>
              <a:t>0</a:t>
            </a:r>
            <a:r>
              <a:rPr lang="en-US" altLang="zh-CN" sz="1300" dirty="0">
                <a:solidFill>
                  <a:srgbClr val="000000"/>
                </a:solidFill>
                <a:latin typeface="Menlo" panose="020B0609030804020204" pitchFamily="49" charset="0"/>
              </a:rPr>
              <a:t>;</a:t>
            </a:r>
            <a:endParaRPr lang="en-US" altLang="zh-CN" sz="1300" dirty="0">
              <a:solidFill>
                <a:srgbClr val="000000"/>
              </a:solidFill>
              <a:latin typeface="Menlo" panose="020B0609030804020204" pitchFamily="49" charset="0"/>
            </a:endParaRPr>
          </a:p>
          <a:p>
            <a:r>
              <a:rPr lang="en-US" altLang="zh-CN" sz="1300" dirty="0">
                <a:solidFill>
                  <a:srgbClr val="000000"/>
                </a:solidFill>
                <a:latin typeface="Menlo" panose="020B0609030804020204" pitchFamily="49" charset="0"/>
              </a:rPr>
              <a:t>}</a:t>
            </a:r>
            <a:endParaRPr lang="en-US" altLang="zh-CN" sz="1300" dirty="0">
              <a:solidFill>
                <a:srgbClr val="000000"/>
              </a:solidFill>
              <a:latin typeface="Menlo" panose="020B0609030804020204" pitchFamily="49" charset="0"/>
            </a:endParaRPr>
          </a:p>
        </p:txBody>
      </p:sp>
      <p:sp>
        <p:nvSpPr>
          <p:cNvPr id="9" name="Rectangle 8"/>
          <p:cNvSpPr/>
          <p:nvPr/>
        </p:nvSpPr>
        <p:spPr>
          <a:xfrm>
            <a:off x="534996" y="2589564"/>
            <a:ext cx="4037003" cy="2723823"/>
          </a:xfrm>
          <a:prstGeom prst="rect">
            <a:avLst/>
          </a:prstGeom>
        </p:spPr>
        <p:txBody>
          <a:bodyPr wrap="square">
            <a:spAutoFit/>
          </a:bodyPr>
          <a:lstStyle/>
          <a:p>
            <a:pPr algn="just">
              <a:lnSpc>
                <a:spcPct val="95000"/>
              </a:lnSpc>
            </a:pPr>
            <a:r>
              <a:rPr lang="zh-CN" altLang="en-US" dirty="0">
                <a:latin typeface="微软雅黑" panose="020B0503020204020204" pitchFamily="34" charset="-122"/>
                <a:ea typeface="微软雅黑" panose="020B0503020204020204" pitchFamily="34" charset="-122"/>
              </a:rPr>
              <a:t>例如，将</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a:t>
            </a:r>
            <a:r>
              <a:rPr lang="zh-CN" altLang="en-US" dirty="0">
                <a:latin typeface="微软雅黑" panose="020B0503020204020204" pitchFamily="34" charset="-122"/>
                <a:ea typeface="微软雅黑" panose="020B0503020204020204" pitchFamily="34" charset="-122"/>
              </a:rPr>
              <a:t>四个数按由小到大的顺序打印出来。</a:t>
            </a:r>
            <a:endParaRPr lang="en-US" altLang="zh-CN" dirty="0">
              <a:latin typeface="微软雅黑" panose="020B0503020204020204" pitchFamily="34" charset="-122"/>
              <a:ea typeface="微软雅黑" panose="020B0503020204020204" pitchFamily="34" charset="-122"/>
            </a:endParaRPr>
          </a:p>
          <a:p>
            <a:pPr algn="just">
              <a:lnSpc>
                <a:spcPct val="95000"/>
              </a:lnSpc>
            </a:pPr>
            <a:endParaRPr lang="en-US" altLang="zh-CN" dirty="0">
              <a:latin typeface="微软雅黑" panose="020B0503020204020204" pitchFamily="34" charset="-122"/>
              <a:ea typeface="微软雅黑" panose="020B0503020204020204" pitchFamily="34" charset="-122"/>
            </a:endParaRPr>
          </a:p>
          <a:p>
            <a:pPr algn="just">
              <a:lnSpc>
                <a:spcPct val="95000"/>
              </a:lnSpc>
            </a:pPr>
            <a:r>
              <a:rPr lang="zh-CN" altLang="en-US" dirty="0">
                <a:latin typeface="微软雅黑" panose="020B0503020204020204" pitchFamily="34" charset="-122"/>
                <a:ea typeface="微软雅黑" panose="020B0503020204020204" pitchFamily="34" charset="-122"/>
              </a:rPr>
              <a:t>如果按照常规逐一比较输出或相似的思路去求解，就会用到</a:t>
            </a:r>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多重嵌套，会有</a:t>
            </a:r>
            <a:r>
              <a:rPr lang="en-US" altLang="zh-CN" dirty="0">
                <a:latin typeface="微软雅黑" panose="020B0503020204020204" pitchFamily="34" charset="-122"/>
                <a:ea typeface="微软雅黑" panose="020B0503020204020204" pitchFamily="34" charset="-122"/>
              </a:rPr>
              <a:t>24</a:t>
            </a:r>
            <a:r>
              <a:rPr lang="zh-CN" altLang="en-US" dirty="0">
                <a:latin typeface="微软雅黑" panose="020B0503020204020204" pitchFamily="34" charset="-122"/>
                <a:ea typeface="微软雅黑" panose="020B0503020204020204" pitchFamily="34" charset="-122"/>
              </a:rPr>
              <a:t>个分支（全排列</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95000"/>
              </a:lnSpc>
            </a:pPr>
            <a:endParaRPr lang="en-US" altLang="zh-CN" dirty="0">
              <a:latin typeface="微软雅黑" panose="020B0503020204020204" pitchFamily="34" charset="-122"/>
              <a:ea typeface="微软雅黑" panose="020B0503020204020204" pitchFamily="34" charset="-122"/>
            </a:endParaRPr>
          </a:p>
          <a:p>
            <a:pPr algn="just">
              <a:lnSpc>
                <a:spcPct val="95000"/>
              </a:lnSpc>
            </a:pPr>
            <a:r>
              <a:rPr lang="zh-CN" altLang="en-US" dirty="0">
                <a:solidFill>
                  <a:srgbClr val="C00000"/>
                </a:solidFill>
                <a:latin typeface="微软雅黑" panose="020B0503020204020204" pitchFamily="34" charset="-122"/>
                <a:ea typeface="微软雅黑" panose="020B0503020204020204" pitchFamily="34" charset="-122"/>
              </a:rPr>
              <a:t>考虑：</a:t>
            </a:r>
            <a:endParaRPr lang="en-US" altLang="zh-CN" dirty="0">
              <a:solidFill>
                <a:srgbClr val="C00000"/>
              </a:solidFill>
              <a:latin typeface="微软雅黑" panose="020B0503020204020204" pitchFamily="34" charset="-122"/>
              <a:ea typeface="微软雅黑" panose="020B0503020204020204" pitchFamily="34" charset="-122"/>
            </a:endParaRPr>
          </a:p>
          <a:p>
            <a:pPr algn="just">
              <a:lnSpc>
                <a:spcPct val="95000"/>
              </a:lnSpc>
            </a:pPr>
            <a:r>
              <a:rPr lang="en-US" altLang="zh-CN" dirty="0">
                <a:solidFill>
                  <a:srgbClr val="C00000"/>
                </a:solidFill>
                <a:latin typeface="微软雅黑" panose="020B0503020204020204" pitchFamily="34" charset="-122"/>
                <a:ea typeface="微软雅黑" panose="020B0503020204020204" pitchFamily="34" charset="-122"/>
              </a:rPr>
              <a:t>①</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t</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b,</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b</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 </a:t>
            </a:r>
            <a:r>
              <a:rPr lang="en-US" altLang="zh-CN" dirty="0">
                <a:solidFill>
                  <a:srgbClr val="C00000"/>
                </a:solidFill>
                <a:latin typeface="微软雅黑" panose="020B0503020204020204" pitchFamily="34" charset="-122"/>
                <a:ea typeface="微软雅黑" panose="020B0503020204020204" pitchFamily="34" charset="-122"/>
              </a:rPr>
              <a:t>t</a:t>
            </a:r>
            <a:r>
              <a:rPr lang="zh-CN" altLang="en-US" dirty="0">
                <a:solidFill>
                  <a:srgbClr val="C00000"/>
                </a:solidFill>
                <a:latin typeface="微软雅黑" panose="020B0503020204020204" pitchFamily="34" charset="-122"/>
                <a:ea typeface="微软雅黑" panose="020B0503020204020204" pitchFamily="34" charset="-122"/>
              </a:rPr>
              <a:t> 的含义？</a:t>
            </a:r>
            <a:endParaRPr lang="en-US" altLang="zh-CN" dirty="0">
              <a:solidFill>
                <a:srgbClr val="C00000"/>
              </a:solidFill>
              <a:latin typeface="微软雅黑" panose="020B0503020204020204" pitchFamily="34" charset="-122"/>
              <a:ea typeface="微软雅黑" panose="020B0503020204020204" pitchFamily="34" charset="-122"/>
            </a:endParaRPr>
          </a:p>
          <a:p>
            <a:pPr algn="just">
              <a:lnSpc>
                <a:spcPct val="95000"/>
              </a:lnSpc>
            </a:pPr>
            <a:r>
              <a:rPr lang="en-US" altLang="zh-CN" dirty="0">
                <a:solidFill>
                  <a:srgbClr val="C00000"/>
                </a:solidFill>
                <a:latin typeface="微软雅黑" panose="020B0503020204020204" pitchFamily="34" charset="-122"/>
                <a:ea typeface="微软雅黑" panose="020B0503020204020204" pitchFamily="34" charset="-122"/>
              </a:rPr>
              <a:t>②</a:t>
            </a:r>
            <a:r>
              <a:rPr lang="zh-CN" altLang="en-US" dirty="0">
                <a:solidFill>
                  <a:srgbClr val="C00000"/>
                </a:solidFill>
                <a:latin typeface="微软雅黑" panose="020B0503020204020204" pitchFamily="34" charset="-122"/>
                <a:ea typeface="微软雅黑" panose="020B0503020204020204" pitchFamily="34" charset="-122"/>
              </a:rPr>
              <a:t> 如何判定升序降序排列？</a:t>
            </a:r>
            <a:endParaRPr lang="en-US" altLang="zh-CN"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a:bodyPr>
          <a:lstStyle/>
          <a:p>
            <a:r>
              <a:rPr lang="en-US" altLang="zh-CN" dirty="0">
                <a:solidFill>
                  <a:prstClr val="white"/>
                </a:solidFill>
              </a:rPr>
              <a:t>1.</a:t>
            </a:r>
            <a:r>
              <a:rPr lang="zh-CN" altLang="en-US" dirty="0">
                <a:solidFill>
                  <a:prstClr val="white"/>
                </a:solidFill>
              </a:rPr>
              <a:t> 运算符与表达式</a:t>
            </a:r>
            <a:r>
              <a:rPr lang="zh-CN" altLang="en-US" sz="2400" dirty="0">
                <a:solidFill>
                  <a:srgbClr val="FFFF00"/>
                </a:solidFill>
              </a:rPr>
              <a:t>：优先级 与 结合律</a:t>
            </a:r>
            <a:endParaRPr lang="zh-CN" altLang="en-US" sz="2400" dirty="0">
              <a:solidFill>
                <a:srgbClr val="FFFF00"/>
              </a:solidFill>
            </a:endParaRPr>
          </a:p>
        </p:txBody>
      </p:sp>
      <p:sp>
        <p:nvSpPr>
          <p:cNvPr id="563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chemeClr val="tx1"/>
                </a:solidFill>
                <a:latin typeface="Verdana" panose="020B0604030504040204" pitchFamily="34" charset="0"/>
                <a:ea typeface="宋体" panose="02010600030101010101" pitchFamily="2" charset="-122"/>
              </a:defRPr>
            </a:lvl1pPr>
            <a:lvl2pPr marL="742950" indent="-285750" eaLnBrk="0" hangingPunct="0">
              <a:defRPr sz="2800" b="1">
                <a:solidFill>
                  <a:schemeClr val="tx1"/>
                </a:solidFill>
                <a:latin typeface="Verdana" panose="020B0604030504040204" pitchFamily="34" charset="0"/>
                <a:ea typeface="宋体" panose="02010600030101010101" pitchFamily="2" charset="-122"/>
              </a:defRPr>
            </a:lvl2pPr>
            <a:lvl3pPr marL="1143000" indent="-228600" eaLnBrk="0" hangingPunct="0">
              <a:defRPr sz="2800" b="1">
                <a:solidFill>
                  <a:schemeClr val="tx1"/>
                </a:solidFill>
                <a:latin typeface="Verdana" panose="020B0604030504040204" pitchFamily="34" charset="0"/>
                <a:ea typeface="宋体" panose="02010600030101010101" pitchFamily="2" charset="-122"/>
              </a:defRPr>
            </a:lvl3pPr>
            <a:lvl4pPr marL="1600200" indent="-228600" eaLnBrk="0" hangingPunct="0">
              <a:defRPr sz="2800" b="1">
                <a:solidFill>
                  <a:schemeClr val="tx1"/>
                </a:solidFill>
                <a:latin typeface="Verdana" panose="020B0604030504040204" pitchFamily="34" charset="0"/>
                <a:ea typeface="宋体" panose="02010600030101010101" pitchFamily="2" charset="-122"/>
              </a:defRPr>
            </a:lvl4pPr>
            <a:lvl5pPr marL="2057400" indent="-228600" eaLnBrk="0" hangingPunct="0">
              <a:defRPr sz="28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Verdana" panose="020B0604030504040204" pitchFamily="34" charset="0"/>
                <a:ea typeface="宋体" panose="02010600030101010101" pitchFamily="2" charset="-122"/>
              </a:defRPr>
            </a:lvl9pPr>
          </a:lstStyle>
          <a:p>
            <a:pPr eaLnBrk="1" hangingPunct="1"/>
            <a:fld id="{FEA670D1-0F80-4A82-9E8E-33E60009375C}" type="slidenum">
              <a:rPr lang="en-US" altLang="zh-CN" sz="1200" b="0">
                <a:solidFill>
                  <a:schemeClr val="bg1"/>
                </a:solidFill>
              </a:rPr>
            </a:fld>
            <a:endParaRPr lang="en-US" altLang="zh-CN" sz="1200" b="0" dirty="0">
              <a:solidFill>
                <a:schemeClr val="bg1"/>
              </a:solidFill>
            </a:endParaRPr>
          </a:p>
        </p:txBody>
      </p:sp>
      <p:sp>
        <p:nvSpPr>
          <p:cNvPr id="5" name="Date Placeholder 4"/>
          <p:cNvSpPr>
            <a:spLocks noGrp="1"/>
          </p:cNvSpPr>
          <p:nvPr>
            <p:ph type="dt" sz="half" idx="10"/>
          </p:nvPr>
        </p:nvSpPr>
        <p:spPr/>
        <p:txBody>
          <a:bodyPr/>
          <a:lstStyle/>
          <a:p>
            <a:fld id="{CBB52987-ABE8-4AAE-85E9-86EBDBAED2F2}" type="datetime1">
              <a:rPr lang="zh-CN" altLang="en-US" smtClean="0"/>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2" name="矩形 1"/>
          <p:cNvSpPr/>
          <p:nvPr/>
        </p:nvSpPr>
        <p:spPr>
          <a:xfrm>
            <a:off x="1597093" y="1511704"/>
            <a:ext cx="6446390" cy="461665"/>
          </a:xfrm>
          <a:prstGeom prst="rect">
            <a:avLst/>
          </a:prstGeom>
        </p:spPr>
        <p:txBody>
          <a:bodyPr wrap="square">
            <a:spAutoFit/>
          </a:bodyPr>
          <a:lstStyle/>
          <a:p>
            <a:r>
              <a:rPr lang="en-US" altLang="zh-CN" sz="2400" b="1" u="sng" dirty="0">
                <a:solidFill>
                  <a:srgbClr val="000000"/>
                </a:solidFill>
                <a:latin typeface="Menlo" panose="020B0609030804020204" pitchFamily="49" charset="0"/>
              </a:rPr>
              <a:t>avg = (Num1 + Num2 + Num3) / </a:t>
            </a:r>
            <a:r>
              <a:rPr lang="en-US" altLang="zh-CN" sz="2400" b="1" u="sng" dirty="0">
                <a:solidFill>
                  <a:srgbClr val="1C00CF"/>
                </a:solidFill>
                <a:latin typeface="Menlo" panose="020B0609030804020204" pitchFamily="49" charset="0"/>
              </a:rPr>
              <a:t>3.0</a:t>
            </a:r>
            <a:endParaRPr lang="zh-CN" altLang="en-US" sz="2400" dirty="0"/>
          </a:p>
        </p:txBody>
      </p:sp>
      <p:sp>
        <p:nvSpPr>
          <p:cNvPr id="12" name="左中括号 11"/>
          <p:cNvSpPr/>
          <p:nvPr/>
        </p:nvSpPr>
        <p:spPr>
          <a:xfrm rot="16200000">
            <a:off x="3550796" y="1721551"/>
            <a:ext cx="762194" cy="1294726"/>
          </a:xfrm>
          <a:prstGeom prst="lef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5" name="文本框 14"/>
          <p:cNvSpPr txBox="1"/>
          <p:nvPr/>
        </p:nvSpPr>
        <p:spPr>
          <a:xfrm>
            <a:off x="3414764" y="2374580"/>
            <a:ext cx="1034257" cy="369332"/>
          </a:xfrm>
          <a:prstGeom prst="rect">
            <a:avLst/>
          </a:prstGeom>
          <a:noFill/>
        </p:spPr>
        <p:txBody>
          <a:bodyPr wrap="none" rtlCol="0">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①</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or</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②</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18" name="左中括号 17"/>
          <p:cNvSpPr/>
          <p:nvPr/>
        </p:nvSpPr>
        <p:spPr>
          <a:xfrm rot="16200000">
            <a:off x="4528876" y="2175839"/>
            <a:ext cx="762194" cy="1956163"/>
          </a:xfrm>
          <a:prstGeom prst="lef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9" name="文本框 18"/>
          <p:cNvSpPr txBox="1"/>
          <p:nvPr/>
        </p:nvSpPr>
        <p:spPr>
          <a:xfrm>
            <a:off x="4449021" y="3188498"/>
            <a:ext cx="1034257" cy="369332"/>
          </a:xfrm>
          <a:prstGeom prst="rect">
            <a:avLst/>
          </a:prstGeom>
          <a:noFill/>
        </p:spPr>
        <p:txBody>
          <a:bodyPr wrap="none" rtlCol="0">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③</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or</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④</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20" name="左中括号 19"/>
          <p:cNvSpPr/>
          <p:nvPr/>
        </p:nvSpPr>
        <p:spPr>
          <a:xfrm rot="16200000">
            <a:off x="5666487" y="2873850"/>
            <a:ext cx="762194" cy="2098270"/>
          </a:xfrm>
          <a:prstGeom prst="lef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21" name="文本框 20"/>
          <p:cNvSpPr txBox="1"/>
          <p:nvPr/>
        </p:nvSpPr>
        <p:spPr>
          <a:xfrm>
            <a:off x="5580822" y="3965140"/>
            <a:ext cx="1034257" cy="369332"/>
          </a:xfrm>
          <a:prstGeom prst="rect">
            <a:avLst/>
          </a:prstGeom>
          <a:noFill/>
        </p:spPr>
        <p:txBody>
          <a:bodyPr wrap="none" rtlCol="0">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⑤</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or</a:t>
            </a:r>
            <a:r>
              <a:rPr kumimoji="1" lang="zh-CN" altLang="en-US" b="1" dirty="0">
                <a:solidFill>
                  <a:srgbClr val="C00000"/>
                </a:solidFill>
                <a:latin typeface="微软雅黑" panose="020B0503020204020204" pitchFamily="34" charset="-122"/>
                <a:ea typeface="微软雅黑" panose="020B0503020204020204" pitchFamily="34" charset="-122"/>
              </a:rPr>
              <a:t> </a:t>
            </a:r>
            <a:r>
              <a:rPr kumimoji="1" lang="en-US" altLang="zh-CN" b="1" dirty="0">
                <a:solidFill>
                  <a:srgbClr val="C00000"/>
                </a:solidFill>
                <a:latin typeface="微软雅黑" panose="020B0503020204020204" pitchFamily="34" charset="-122"/>
                <a:ea typeface="微软雅黑" panose="020B0503020204020204" pitchFamily="34" charset="-122"/>
              </a:rPr>
              <a:t>⑥</a:t>
            </a:r>
            <a:endParaRPr kumimoji="1" lang="zh-CN" altLang="en-US" b="1" dirty="0">
              <a:solidFill>
                <a:srgbClr val="C00000"/>
              </a:solidFill>
              <a:latin typeface="微软雅黑" panose="020B0503020204020204" pitchFamily="34" charset="-122"/>
              <a:ea typeface="微软雅黑" panose="020B0503020204020204" pitchFamily="34" charset="-122"/>
            </a:endParaRPr>
          </a:p>
        </p:txBody>
      </p:sp>
      <p:sp>
        <p:nvSpPr>
          <p:cNvPr id="22" name="矩形 21"/>
          <p:cNvSpPr/>
          <p:nvPr/>
        </p:nvSpPr>
        <p:spPr>
          <a:xfrm>
            <a:off x="0" y="1224126"/>
            <a:ext cx="1800493" cy="369332"/>
          </a:xfrm>
          <a:prstGeom prst="rect">
            <a:avLst/>
          </a:prstGeom>
        </p:spPr>
        <p:txBody>
          <a:bodyPr wrap="none">
            <a:spAutoFit/>
          </a:bodyPr>
          <a:lstStyle/>
          <a:p>
            <a:r>
              <a:rPr lang="zh-CN" altLang="en-US" b="1" dirty="0">
                <a:solidFill>
                  <a:srgbClr val="C00000"/>
                </a:solidFill>
                <a:latin typeface="微软雅黑" panose="020B0503020204020204" pitchFamily="34" charset="-122"/>
                <a:ea typeface="微软雅黑" panose="020B0503020204020204" pitchFamily="34" charset="-122"/>
              </a:rPr>
              <a:t>算子求值顺序：</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23" name="左中括号 22"/>
          <p:cNvSpPr/>
          <p:nvPr/>
        </p:nvSpPr>
        <p:spPr>
          <a:xfrm rot="16200000">
            <a:off x="3682362" y="2683439"/>
            <a:ext cx="762194" cy="4064263"/>
          </a:xfrm>
          <a:prstGeom prst="leftBracket">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6" name="矩形 15"/>
          <p:cNvSpPr/>
          <p:nvPr/>
        </p:nvSpPr>
        <p:spPr>
          <a:xfrm>
            <a:off x="5632086" y="4708456"/>
            <a:ext cx="415498" cy="369332"/>
          </a:xfrm>
          <a:prstGeom prst="rect">
            <a:avLst/>
          </a:prstGeom>
        </p:spPr>
        <p:txBody>
          <a:bodyPr wrap="none">
            <a:spAutoFit/>
          </a:bodyPr>
          <a:lstStyle/>
          <a:p>
            <a:r>
              <a:rPr kumimoji="1" lang="en-US" altLang="zh-CN" b="1" dirty="0">
                <a:solidFill>
                  <a:srgbClr val="C00000"/>
                </a:solidFill>
                <a:latin typeface="微软雅黑" panose="020B0503020204020204" pitchFamily="34" charset="-122"/>
                <a:ea typeface="微软雅黑" panose="020B0503020204020204" pitchFamily="34" charset="-122"/>
              </a:rPr>
              <a:t>⑦</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关于</a:t>
            </a:r>
            <a:r>
              <a:rPr lang="en-US" altLang="zh-CN" dirty="0"/>
              <a:t>switch</a:t>
            </a:r>
            <a:r>
              <a:rPr lang="zh-CN" altLang="en-US" dirty="0"/>
              <a:t>与</a:t>
            </a:r>
            <a:r>
              <a:rPr lang="en-US" altLang="zh-CN" dirty="0"/>
              <a:t>if</a:t>
            </a:r>
            <a:r>
              <a:rPr lang="zh-CN" altLang="en-US" dirty="0"/>
              <a:t>语句</a:t>
            </a:r>
            <a:endParaRPr lang="en-US" altLang="zh-CN" dirty="0"/>
          </a:p>
          <a:p>
            <a:pPr lvl="1"/>
            <a:r>
              <a:rPr lang="zh-CN" altLang="en-US" dirty="0"/>
              <a:t>一般地，</a:t>
            </a:r>
            <a:r>
              <a:rPr lang="en-US" altLang="zh-CN" dirty="0"/>
              <a:t>switch</a:t>
            </a:r>
            <a:r>
              <a:rPr lang="zh-CN" altLang="en-US" dirty="0"/>
              <a:t>语句的程序完全可以用</a:t>
            </a:r>
            <a:r>
              <a:rPr lang="en-US" altLang="zh-CN" dirty="0"/>
              <a:t>if</a:t>
            </a:r>
            <a:r>
              <a:rPr lang="zh-CN" altLang="en-US" dirty="0"/>
              <a:t>语句写出来</a:t>
            </a:r>
            <a:endParaRPr lang="en-US" altLang="zh-CN" dirty="0"/>
          </a:p>
          <a:p>
            <a:pPr lvl="1"/>
            <a:r>
              <a:rPr lang="en-US" altLang="zh-CN" dirty="0"/>
              <a:t>if</a:t>
            </a:r>
            <a:r>
              <a:rPr lang="zh-CN" altLang="en-US" dirty="0"/>
              <a:t>语句的程序一定条件下可以用</a:t>
            </a:r>
            <a:r>
              <a:rPr lang="en-US" altLang="zh-CN" dirty="0"/>
              <a:t>switch</a:t>
            </a:r>
            <a:r>
              <a:rPr lang="zh-CN" altLang="en-US" dirty="0"/>
              <a:t>语句写出来</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使用</a:t>
            </a:r>
            <a:r>
              <a:rPr lang="en-US" altLang="zh-CN" dirty="0"/>
              <a:t>switch</a:t>
            </a:r>
            <a:r>
              <a:rPr lang="zh-CN" altLang="en-US" dirty="0"/>
              <a:t>语句比用</a:t>
            </a:r>
            <a:r>
              <a:rPr lang="en-US" altLang="zh-CN" dirty="0"/>
              <a:t>if-else</a:t>
            </a:r>
            <a:r>
              <a:rPr lang="zh-CN" altLang="en-US" dirty="0"/>
              <a:t>语句简洁，可读性高。遇到多分支选择的情形，应当尽量选用</a:t>
            </a:r>
            <a:r>
              <a:rPr lang="en-US" altLang="zh-CN" dirty="0"/>
              <a:t>switch</a:t>
            </a:r>
            <a:r>
              <a:rPr lang="zh-CN" altLang="en-US" dirty="0"/>
              <a:t>语句，避免采用嵌套较深的</a:t>
            </a:r>
            <a:r>
              <a:rPr lang="en-US" altLang="zh-CN" dirty="0"/>
              <a:t>if-else</a:t>
            </a:r>
            <a:r>
              <a:rPr lang="zh-CN" altLang="en-US" dirty="0"/>
              <a:t>语句</a:t>
            </a:r>
            <a:endParaRPr lang="zh-CN" altLang="en-US" dirty="0"/>
          </a:p>
        </p:txBody>
      </p:sp>
      <p:sp>
        <p:nvSpPr>
          <p:cNvPr id="3" name="Title 2"/>
          <p:cNvSpPr>
            <a:spLocks noGrp="1"/>
          </p:cNvSpPr>
          <p:nvPr>
            <p:ph type="title"/>
          </p:nvPr>
        </p:nvSpPr>
        <p:spPr/>
        <p:txBody>
          <a:bodyPr/>
          <a:lstStyle/>
          <a:p>
            <a:r>
              <a:rPr lang="zh-CN" altLang="en-US" dirty="0"/>
              <a:t>优雅地设计条件分支</a:t>
            </a:r>
            <a:endParaRPr lang="zh-CN" altLang="en-US" dirty="0"/>
          </a:p>
        </p:txBody>
      </p:sp>
      <p:sp>
        <p:nvSpPr>
          <p:cNvPr id="4" name="Date Placeholder 3"/>
          <p:cNvSpPr>
            <a:spLocks noGrp="1"/>
          </p:cNvSpPr>
          <p:nvPr>
            <p:ph type="dt" sz="half" idx="10"/>
          </p:nvPr>
        </p:nvSpPr>
        <p:spPr/>
        <p:txBody>
          <a:bodyPr/>
          <a:lstStyle/>
          <a:p>
            <a:fld id="{00AED2BC-9C97-4FEE-AA0A-F90C142B686B}"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sp>
        <p:nvSpPr>
          <p:cNvPr id="7" name="Rectangle 6"/>
          <p:cNvSpPr/>
          <p:nvPr/>
        </p:nvSpPr>
        <p:spPr>
          <a:xfrm>
            <a:off x="1326138" y="2967335"/>
            <a:ext cx="6085332" cy="646331"/>
          </a:xfrm>
          <a:prstGeom prst="rect">
            <a:avLst/>
          </a:prstGeom>
        </p:spPr>
        <p:txBody>
          <a:bodyPr>
            <a:spAutoFit/>
          </a:bodyPr>
          <a:lstStyle/>
          <a:p>
            <a:pPr lvl="1"/>
            <a:r>
              <a:rPr lang="en-US" altLang="zh-CN" dirty="0">
                <a:latin typeface="微软雅黑" panose="020B0503020204020204" pitchFamily="34" charset="-122"/>
                <a:ea typeface="微软雅黑" panose="020B0503020204020204" pitchFamily="34" charset="-122"/>
              </a:rPr>
              <a:t>switch</a:t>
            </a:r>
            <a:r>
              <a:rPr lang="zh-CN" altLang="en-US" dirty="0">
                <a:latin typeface="微软雅黑" panose="020B0503020204020204" pitchFamily="34" charset="-122"/>
                <a:ea typeface="微软雅黑" panose="020B0503020204020204" pitchFamily="34" charset="-122"/>
              </a:rPr>
              <a:t>语句的分支判定是按“相等”来处理的，而</a:t>
            </a:r>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语句的条件判定就要宽广得多</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优雅地设计条件分支</a:t>
            </a:r>
            <a:endParaRPr lang="zh-CN" altLang="en-US" dirty="0"/>
          </a:p>
        </p:txBody>
      </p:sp>
      <p:sp>
        <p:nvSpPr>
          <p:cNvPr id="4" name="Date Placeholder 3"/>
          <p:cNvSpPr>
            <a:spLocks noGrp="1"/>
          </p:cNvSpPr>
          <p:nvPr>
            <p:ph type="dt" sz="half" idx="10"/>
          </p:nvPr>
        </p:nvSpPr>
        <p:spPr/>
        <p:txBody>
          <a:bodyPr/>
          <a:lstStyle/>
          <a:p>
            <a:fld id="{00AED2BC-9C97-4FEE-AA0A-F90C142B686B}"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pic>
        <p:nvPicPr>
          <p:cNvPr id="10" name="图片 9"/>
          <p:cNvPicPr>
            <a:picLocks noChangeAspect="1"/>
          </p:cNvPicPr>
          <p:nvPr/>
        </p:nvPicPr>
        <p:blipFill>
          <a:blip r:embed="rId1"/>
          <a:stretch>
            <a:fillRect/>
          </a:stretch>
        </p:blipFill>
        <p:spPr>
          <a:xfrm>
            <a:off x="216663" y="1181602"/>
            <a:ext cx="4934458" cy="5125405"/>
          </a:xfrm>
          <a:prstGeom prst="rect">
            <a:avLst/>
          </a:prstGeom>
        </p:spPr>
      </p:pic>
      <p:sp>
        <p:nvSpPr>
          <p:cNvPr id="12" name="矩形 11"/>
          <p:cNvSpPr/>
          <p:nvPr/>
        </p:nvSpPr>
        <p:spPr>
          <a:xfrm>
            <a:off x="5260848" y="2747236"/>
            <a:ext cx="3883152" cy="1994136"/>
          </a:xfrm>
          <a:prstGeom prst="rect">
            <a:avLst/>
          </a:prstGeom>
        </p:spPr>
        <p:txBody>
          <a:bodyPr wrap="square">
            <a:spAutoFit/>
          </a:bodyPr>
          <a:lstStyle/>
          <a:p>
            <a:pPr>
              <a:lnSpc>
                <a:spcPct val="150000"/>
              </a:lnSpc>
            </a:pPr>
            <a:r>
              <a:rPr lang="en-US" altLang="zh-CN" sz="1400" dirty="0">
                <a:solidFill>
                  <a:srgbClr val="AA0D91"/>
                </a:solidFill>
                <a:latin typeface="Menlo" panose="020B0609030804020204" pitchFamily="49" charset="0"/>
              </a:rPr>
              <a:t>_Bool</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AreThereTomatos</a:t>
            </a:r>
            <a:r>
              <a:rPr lang="en-US" altLang="zh-CN" sz="1400" dirty="0">
                <a:solidFill>
                  <a:srgbClr val="000000"/>
                </a:solidFill>
                <a:latin typeface="Menlo" panose="020B0609030804020204" pitchFamily="49" charset="0"/>
              </a:rPr>
              <a:t> = </a:t>
            </a:r>
            <a:r>
              <a:rPr lang="en-US" altLang="zh-CN" sz="1400" dirty="0">
                <a:solidFill>
                  <a:srgbClr val="C00000"/>
                </a:solidFill>
                <a:latin typeface="Menlo" panose="020B0609030804020204" pitchFamily="49" charset="0"/>
              </a:rPr>
              <a:t>?</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pPr>
              <a:lnSpc>
                <a:spcPct val="150000"/>
              </a:lnSpc>
            </a:pPr>
            <a:r>
              <a:rPr lang="en-US" altLang="zh-CN" sz="1400" dirty="0">
                <a:solidFill>
                  <a:srgbClr val="AA0D91"/>
                </a:solidFill>
                <a:latin typeface="Menlo" panose="020B0609030804020204" pitchFamily="49" charset="0"/>
              </a:rPr>
              <a:t>unsigned</a:t>
            </a: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WaterMolenCount</a:t>
            </a:r>
            <a:r>
              <a:rPr lang="en-US" altLang="zh-CN" sz="1400" dirty="0">
                <a:solidFill>
                  <a:srgbClr val="000000"/>
                </a:solidFill>
                <a:latin typeface="Menlo" panose="020B0609030804020204" pitchFamily="49" charset="0"/>
              </a:rPr>
              <a:t> = </a:t>
            </a:r>
            <a:r>
              <a:rPr lang="en-US" altLang="zh-CN" sz="1400" dirty="0">
                <a:solidFill>
                  <a:srgbClr val="1C00CF"/>
                </a:solidFill>
                <a:latin typeface="Menlo" panose="020B0609030804020204" pitchFamily="49" charset="0"/>
              </a:rPr>
              <a:t>1ul</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pPr>
              <a:lnSpc>
                <a:spcPct val="150000"/>
              </a:lnSpc>
            </a:pPr>
            <a:r>
              <a:rPr lang="en-US" altLang="zh-CN" sz="1400" dirty="0">
                <a:solidFill>
                  <a:srgbClr val="AA0D91"/>
                </a:solidFill>
                <a:latin typeface="Menlo" panose="020B0609030804020204" pitchFamily="49" charset="0"/>
              </a:rPr>
              <a:t>if</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AreThereTomatos</a:t>
            </a:r>
            <a:r>
              <a:rPr lang="en-US" altLang="zh-CN" sz="1400" dirty="0">
                <a:solidFill>
                  <a:srgbClr val="000000"/>
                </a:solidFill>
                <a:latin typeface="Menlo" panose="020B0609030804020204" pitchFamily="49" charset="0"/>
              </a:rPr>
              <a:t>) {</a:t>
            </a:r>
            <a:endParaRPr lang="en-US" altLang="zh-CN" sz="1400" dirty="0">
              <a:solidFill>
                <a:srgbClr val="000000"/>
              </a:solidFill>
              <a:latin typeface="Menlo" panose="020B0609030804020204" pitchFamily="49" charset="0"/>
            </a:endParaRPr>
          </a:p>
          <a:p>
            <a:pPr>
              <a:lnSpc>
                <a:spcPct val="150000"/>
              </a:lnSpc>
            </a:pP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WaterMolenCount</a:t>
            </a:r>
            <a:r>
              <a:rPr lang="en-US" altLang="zh-CN" sz="1400" dirty="0">
                <a:solidFill>
                  <a:srgbClr val="000000"/>
                </a:solidFill>
                <a:latin typeface="Menlo" panose="020B0609030804020204" pitchFamily="49" charset="0"/>
              </a:rPr>
              <a:t> = </a:t>
            </a:r>
            <a:r>
              <a:rPr lang="en-US" altLang="zh-CN" sz="1400" dirty="0">
                <a:solidFill>
                  <a:srgbClr val="1C00CF"/>
                </a:solidFill>
                <a:latin typeface="Menlo" panose="020B0609030804020204" pitchFamily="49" charset="0"/>
              </a:rPr>
              <a:t>2ul</a:t>
            </a: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pPr>
              <a:lnSpc>
                <a:spcPct val="150000"/>
              </a:lnSpc>
            </a:pPr>
            <a:r>
              <a:rPr lang="en-US" altLang="zh-CN" sz="1400" dirty="0">
                <a:solidFill>
                  <a:srgbClr val="000000"/>
                </a:solidFill>
                <a:latin typeface="Menlo" panose="020B0609030804020204" pitchFamily="49" charset="0"/>
              </a:rPr>
              <a:t>}</a:t>
            </a:r>
            <a:endParaRPr lang="en-US" altLang="zh-CN" sz="1400" dirty="0">
              <a:solidFill>
                <a:srgbClr val="000000"/>
              </a:solidFill>
              <a:latin typeface="Menlo" panose="020B0609030804020204" pitchFamily="49" charset="0"/>
            </a:endParaRPr>
          </a:p>
          <a:p>
            <a:pPr>
              <a:lnSpc>
                <a:spcPct val="150000"/>
              </a:lnSpc>
            </a:pPr>
            <a:r>
              <a:rPr lang="en-US" altLang="zh-CN" sz="1400" dirty="0" err="1">
                <a:solidFill>
                  <a:srgbClr val="26474B"/>
                </a:solidFill>
                <a:latin typeface="Menlo" panose="020B0609030804020204" pitchFamily="49" charset="0"/>
              </a:rPr>
              <a:t>BuyWaterMolens</a:t>
            </a:r>
            <a:r>
              <a:rPr lang="en-US" altLang="zh-CN" sz="1400" dirty="0">
                <a:solidFill>
                  <a:srgbClr val="000000"/>
                </a:solidFill>
                <a:latin typeface="Menlo" panose="020B0609030804020204" pitchFamily="49" charset="0"/>
              </a:rPr>
              <a:t>(</a:t>
            </a:r>
            <a:r>
              <a:rPr lang="en-US" altLang="zh-CN" sz="1400" dirty="0" err="1">
                <a:solidFill>
                  <a:srgbClr val="000000"/>
                </a:solidFill>
                <a:latin typeface="Menlo" panose="020B0609030804020204" pitchFamily="49" charset="0"/>
              </a:rPr>
              <a:t>WaterMolenCount</a:t>
            </a:r>
            <a:r>
              <a:rPr lang="en-US" altLang="zh-CN" sz="1400" dirty="0">
                <a:solidFill>
                  <a:srgbClr val="000000"/>
                </a:solidFill>
                <a:latin typeface="Menlo" panose="020B0609030804020204" pitchFamily="49" charset="0"/>
              </a:rPr>
              <a:t>);</a:t>
            </a:r>
            <a:endParaRPr lang="en-US" altLang="zh-CN" sz="1400" dirty="0">
              <a:solidFill>
                <a:srgbClr val="000000"/>
              </a:solidFill>
              <a:effectLst/>
              <a:latin typeface="Menlo" panose="020B06090308040202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74417" y="1748619"/>
          <a:ext cx="8402640" cy="2966720"/>
        </p:xfrm>
        <a:graphic>
          <a:graphicData uri="http://schemas.openxmlformats.org/drawingml/2006/table">
            <a:tbl>
              <a:tblPr firstRow="1" bandRow="1">
                <a:tableStyleId>{5C22544A-7EE6-4342-B048-85BDC9FD1C3A}</a:tableStyleId>
              </a:tblPr>
              <a:tblGrid>
                <a:gridCol w="1120775"/>
                <a:gridCol w="2240281"/>
                <a:gridCol w="1088613"/>
                <a:gridCol w="1331259"/>
                <a:gridCol w="2621712"/>
              </a:tblGrid>
              <a:tr h="370840">
                <a:tc>
                  <a:txBody>
                    <a:bodyPr/>
                    <a:lstStyle/>
                    <a:p>
                      <a:pPr algn="ctr"/>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运算符</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功能</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目</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结合律</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b="1" i="0" u="none" strike="noStrike" kern="1200" baseline="0" dirty="0">
                          <a:solidFill>
                            <a:schemeClr val="tx1"/>
                          </a:solidFill>
                          <a:latin typeface="微软雅黑" panose="020B0503020204020204" pitchFamily="34" charset="-122"/>
                          <a:ea typeface="微软雅黑" panose="020B0503020204020204" pitchFamily="34" charset="-122"/>
                          <a:cs typeface="+mn-cs"/>
                        </a:rPr>
                        <a:t>用法</a:t>
                      </a:r>
                      <a:endParaRPr lang="zh-CN" altLang="en-US" b="1" dirty="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取正值</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单目</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自右向左</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+expr</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取负值</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单目</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自右向左</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-expr</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乘法</a:t>
                      </a:r>
                      <a:endPar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b="0">
                          <a:solidFill>
                            <a:schemeClr val="tx1"/>
                          </a:solidFill>
                          <a:latin typeface="微软雅黑" panose="020B0503020204020204" pitchFamily="34" charset="-122"/>
                          <a:ea typeface="微软雅黑" panose="020B0503020204020204" pitchFamily="34" charset="-122"/>
                        </a:rPr>
                        <a:t>双目</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a:solidFill>
                            <a:schemeClr val="tx1"/>
                          </a:solidFill>
                          <a:latin typeface="微软雅黑" panose="020B0503020204020204" pitchFamily="34" charset="-122"/>
                          <a:ea typeface="微软雅黑" panose="020B0503020204020204" pitchFamily="34" charset="-122"/>
                        </a:rPr>
                        <a:t>自左向右</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b="0">
                          <a:solidFill>
                            <a:schemeClr val="tx1"/>
                          </a:solidFill>
                          <a:latin typeface="微软雅黑" panose="020B0503020204020204" pitchFamily="34" charset="-122"/>
                          <a:ea typeface="微软雅黑" panose="020B0503020204020204" pitchFamily="34" charset="-122"/>
                        </a:rPr>
                        <a:t>expr1 * expr2</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除法</a:t>
                      </a:r>
                      <a:endPar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endParaRPr>
                    </a:p>
                  </a:txBody>
                  <a:tcPr/>
                </a:tc>
                <a:tc>
                  <a:txBody>
                    <a:bodyPr/>
                    <a:lstStyle/>
                    <a:p>
                      <a:pPr algn="ctr"/>
                      <a:r>
                        <a:rPr lang="zh-CN" altLang="en-US" b="0">
                          <a:solidFill>
                            <a:schemeClr val="tx1"/>
                          </a:solidFill>
                          <a:latin typeface="微软雅黑" panose="020B0503020204020204" pitchFamily="34" charset="-122"/>
                          <a:ea typeface="微软雅黑" panose="020B0503020204020204" pitchFamily="34" charset="-122"/>
                        </a:rPr>
                        <a:t>双目</a:t>
                      </a:r>
                      <a:endParaRPr lang="zh-CN" altLang="en-US" b="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a:solidFill>
                            <a:schemeClr val="tx1"/>
                          </a:solidFill>
                          <a:latin typeface="微软雅黑" panose="020B0503020204020204" pitchFamily="34" charset="-122"/>
                          <a:ea typeface="微软雅黑" panose="020B0503020204020204" pitchFamily="34" charset="-122"/>
                        </a:rPr>
                        <a:t>自左向右</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expr1 / expr2</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整数求余</a:t>
                      </a:r>
                      <a:r>
                        <a:rPr lang="en-US" altLang="zh-CN"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a:t>
                      </a:r>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模数运算</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a:solidFill>
                            <a:schemeClr val="tx1"/>
                          </a:solidFill>
                          <a:latin typeface="微软雅黑" panose="020B0503020204020204" pitchFamily="34" charset="-122"/>
                          <a:ea typeface="微软雅黑" panose="020B0503020204020204" pitchFamily="34" charset="-122"/>
                        </a:rPr>
                        <a:t>双目</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a:solidFill>
                            <a:schemeClr val="tx1"/>
                          </a:solidFill>
                          <a:latin typeface="微软雅黑" panose="020B0503020204020204" pitchFamily="34" charset="-122"/>
                          <a:ea typeface="微软雅黑" panose="020B0503020204020204" pitchFamily="34" charset="-122"/>
                        </a:rPr>
                        <a:t>自左向右</a:t>
                      </a:r>
                      <a:endParaRPr lang="zh-CN" altLang="en-US" b="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expr1 % expr2</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加法</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a:solidFill>
                            <a:schemeClr val="tx1"/>
                          </a:solidFill>
                          <a:latin typeface="微软雅黑" panose="020B0503020204020204" pitchFamily="34" charset="-122"/>
                          <a:ea typeface="微软雅黑" panose="020B0503020204020204" pitchFamily="34" charset="-122"/>
                        </a:rPr>
                        <a:t>双目</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a:solidFill>
                            <a:schemeClr val="tx1"/>
                          </a:solidFill>
                          <a:latin typeface="微软雅黑" panose="020B0503020204020204" pitchFamily="34" charset="-122"/>
                          <a:ea typeface="微软雅黑" panose="020B0503020204020204" pitchFamily="34" charset="-122"/>
                        </a:rPr>
                        <a:t>自左向右</a:t>
                      </a:r>
                      <a:endParaRPr lang="zh-CN" altLang="en-US" b="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expr1 + expr2</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r>
              <a:tr h="370840">
                <a:tc>
                  <a:txBody>
                    <a:bodyPr/>
                    <a:lstStyle/>
                    <a:p>
                      <a:pPr algn="ctr"/>
                      <a:r>
                        <a:rPr lang="en-US" altLang="zh-CN" b="0" dirty="0">
                          <a:solidFill>
                            <a:schemeClr val="tx1"/>
                          </a:solidFill>
                          <a:latin typeface="微软雅黑" panose="020B0503020204020204" pitchFamily="34" charset="-122"/>
                          <a:ea typeface="微软雅黑" panose="020B0503020204020204" pitchFamily="34" charset="-122"/>
                        </a:rPr>
                        <a:t>-</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zh-CN" altLang="en-US" sz="1800" b="0" i="0" u="none" strike="noStrike" kern="1200" baseline="0" dirty="0">
                          <a:solidFill>
                            <a:schemeClr val="tx1"/>
                          </a:solidFill>
                          <a:latin typeface="微软雅黑" panose="020B0503020204020204" pitchFamily="34" charset="-122"/>
                          <a:ea typeface="微软雅黑" panose="020B0503020204020204" pitchFamily="34" charset="-122"/>
                          <a:cs typeface="+mn-cs"/>
                        </a:rPr>
                        <a:t>减法</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双目</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pPr algn="ctr"/>
                      <a:r>
                        <a:rPr lang="zh-CN" altLang="en-US" b="0" dirty="0">
                          <a:solidFill>
                            <a:schemeClr val="tx1"/>
                          </a:solidFill>
                          <a:latin typeface="微软雅黑" panose="020B0503020204020204" pitchFamily="34" charset="-122"/>
                          <a:ea typeface="微软雅黑" panose="020B0503020204020204" pitchFamily="34" charset="-122"/>
                        </a:rPr>
                        <a:t>自左向右</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c>
                  <a:txBody>
                    <a:bodyPr/>
                    <a:lstStyle/>
                    <a:p>
                      <a:r>
                        <a:rPr lang="en-US" altLang="zh-CN" b="0" dirty="0">
                          <a:solidFill>
                            <a:schemeClr val="tx1"/>
                          </a:solidFill>
                          <a:latin typeface="微软雅黑" panose="020B0503020204020204" pitchFamily="34" charset="-122"/>
                          <a:ea typeface="微软雅黑" panose="020B0503020204020204" pitchFamily="34" charset="-122"/>
                        </a:rPr>
                        <a:t>expr1 - expr2</a:t>
                      </a:r>
                      <a:endParaRPr lang="zh-CN" altLang="en-US" b="0" dirty="0">
                        <a:solidFill>
                          <a:schemeClr val="tx1"/>
                        </a:solidFill>
                        <a:latin typeface="微软雅黑" panose="020B0503020204020204" pitchFamily="34" charset="-122"/>
                        <a:ea typeface="微软雅黑" panose="020B0503020204020204" pitchFamily="34" charset="-122"/>
                      </a:endParaRPr>
                    </a:p>
                  </a:txBody>
                  <a:tcPr/>
                </a:tc>
              </a:tr>
            </a:tbl>
          </a:graphicData>
        </a:graphic>
      </p:graphicFrame>
      <p:sp>
        <p:nvSpPr>
          <p:cNvPr id="3" name="Title 2"/>
          <p:cNvSpPr>
            <a:spLocks noGrp="1"/>
          </p:cNvSpPr>
          <p:nvPr>
            <p:ph type="title"/>
          </p:nvPr>
        </p:nvSpPr>
        <p:spPr/>
        <p:txBody>
          <a:bodyPr/>
          <a:lstStyle/>
          <a:p>
            <a:r>
              <a:rPr lang="en-US" altLang="zh-CN" dirty="0">
                <a:solidFill>
                  <a:prstClr val="white"/>
                </a:solidFill>
              </a:rPr>
              <a:t>1.1</a:t>
            </a:r>
            <a:r>
              <a:rPr lang="zh-CN" altLang="en-US" dirty="0">
                <a:solidFill>
                  <a:prstClr val="white"/>
                </a:solidFill>
              </a:rPr>
              <a:t> </a:t>
            </a:r>
            <a:r>
              <a:rPr lang="zh-CN" altLang="en-US" dirty="0"/>
              <a:t>算术运算符与表达式</a:t>
            </a:r>
            <a:endParaRPr lang="zh-CN" altLang="en-US" dirty="0"/>
          </a:p>
        </p:txBody>
      </p:sp>
      <p:sp>
        <p:nvSpPr>
          <p:cNvPr id="4" name="Date Placeholder 3"/>
          <p:cNvSpPr>
            <a:spLocks noGrp="1"/>
          </p:cNvSpPr>
          <p:nvPr>
            <p:ph type="dt" sz="half" idx="10"/>
          </p:nvPr>
        </p:nvSpPr>
        <p:spPr/>
        <p:txBody>
          <a:bodyPr/>
          <a:lstStyle/>
          <a:p>
            <a:fld id="{951C9D1D-B67F-484E-9CC5-174FE02CD82D}" type="datetime1">
              <a:rPr lang="zh-CN" altLang="en-US" smtClean="0"/>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fld>
            <a:endParaRPr lang="zh-CN" altLang="en-US"/>
          </a:p>
        </p:txBody>
      </p:sp>
      <p:cxnSp>
        <p:nvCxnSpPr>
          <p:cNvPr id="9" name="直线箭头连接符 8"/>
          <p:cNvCxnSpPr>
            <a:stCxn id="10" idx="0"/>
          </p:cNvCxnSpPr>
          <p:nvPr/>
        </p:nvCxnSpPr>
        <p:spPr>
          <a:xfrm flipV="1">
            <a:off x="4832730" y="4715339"/>
            <a:ext cx="591008" cy="37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686759" y="5093659"/>
            <a:ext cx="8291942" cy="646331"/>
          </a:xfrm>
          <a:prstGeom prst="rect">
            <a:avLst/>
          </a:prstGeom>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结合律</a:t>
            </a:r>
            <a:r>
              <a:rPr lang="zh-CN" altLang="en-US" b="1" dirty="0">
                <a:latin typeface="微软雅黑" panose="020B0503020204020204" pitchFamily="34" charset="-122"/>
                <a:ea typeface="微软雅黑" panose="020B0503020204020204" pitchFamily="34" charset="-122"/>
              </a:rPr>
              <a:t>只适用于</a:t>
            </a:r>
            <a:r>
              <a:rPr lang="zh-CN" altLang="en-US" b="1" dirty="0">
                <a:solidFill>
                  <a:srgbClr val="C00000"/>
                </a:solidFill>
                <a:latin typeface="微软雅黑" panose="020B0503020204020204" pitchFamily="34" charset="-122"/>
                <a:ea typeface="微软雅黑" panose="020B0503020204020204" pitchFamily="34" charset="-122"/>
              </a:rPr>
              <a:t>两个同优先级运算符</a:t>
            </a:r>
            <a:r>
              <a:rPr lang="zh-CN" altLang="en-US" b="1" dirty="0">
                <a:solidFill>
                  <a:srgbClr val="0000FF"/>
                </a:solidFill>
                <a:latin typeface="微软雅黑" panose="020B0503020204020204" pitchFamily="34" charset="-122"/>
                <a:ea typeface="微软雅黑" panose="020B0503020204020204" pitchFamily="34" charset="-122"/>
              </a:rPr>
              <a:t>共享一个数据时</a:t>
            </a:r>
            <a:r>
              <a:rPr lang="zh-CN" altLang="en-US" b="1" dirty="0">
                <a:solidFill>
                  <a:srgbClr val="C00000"/>
                </a:solidFill>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决定</a:t>
            </a:r>
            <a:r>
              <a:rPr lang="zh-CN" altLang="en-US" b="1" dirty="0">
                <a:solidFill>
                  <a:srgbClr val="C00000"/>
                </a:solidFill>
                <a:latin typeface="微软雅黑" panose="020B0503020204020204" pitchFamily="34" charset="-122"/>
                <a:ea typeface="微软雅黑" panose="020B0503020204020204" pitchFamily="34" charset="-122"/>
              </a:rPr>
              <a:t>计算</a:t>
            </a:r>
            <a:r>
              <a:rPr lang="zh-CN" altLang="en-US" b="1" dirty="0">
                <a:solidFill>
                  <a:srgbClr val="0000FF"/>
                </a:solidFill>
                <a:latin typeface="微软雅黑" panose="020B0503020204020204" pitchFamily="34" charset="-122"/>
                <a:ea typeface="微软雅黑" panose="020B0503020204020204" pitchFamily="34" charset="-122"/>
              </a:rPr>
              <a:t>顺序</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例如：</a:t>
            </a:r>
            <a:r>
              <a:rPr lang="en-US" altLang="zh-CN" dirty="0">
                <a:latin typeface="微软雅黑" panose="020B0503020204020204" pitchFamily="34" charset="-122"/>
                <a:ea typeface="微软雅黑" panose="020B0503020204020204" pitchFamily="34" charset="-122"/>
              </a:rPr>
              <a:t>12</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，除法运算优先使用</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zh-CN" altLang="en-US" dirty="0">
                <a:solidFill>
                  <a:srgbClr val="0000FF"/>
                </a:solidFill>
                <a:latin typeface="微软雅黑" panose="020B0503020204020204" pitchFamily="34" charset="-122"/>
                <a:ea typeface="微软雅黑" panose="020B0503020204020204" pitchFamily="34" charset="-122"/>
              </a:rPr>
              <a:t>但</a:t>
            </a:r>
            <a:r>
              <a:rPr lang="en-US" altLang="zh-CN" dirty="0">
                <a:solidFill>
                  <a:srgbClr val="0000FF"/>
                </a:solidFill>
                <a:latin typeface="微软雅黑" panose="020B0503020204020204" pitchFamily="34" charset="-122"/>
                <a:ea typeface="微软雅黑" panose="020B0503020204020204" pitchFamily="34" charset="-122"/>
              </a:rPr>
              <a:t>12</a:t>
            </a:r>
            <a:r>
              <a:rPr lang="zh-CN" altLang="en-US" dirty="0">
                <a:solidFill>
                  <a:srgbClr val="0000FF"/>
                </a:solidFill>
                <a:latin typeface="微软雅黑" panose="020B0503020204020204" pitchFamily="34" charset="-122"/>
                <a:ea typeface="微软雅黑" panose="020B0503020204020204" pitchFamily="34" charset="-122"/>
              </a:rPr>
              <a:t>和</a:t>
            </a:r>
            <a:r>
              <a:rPr lang="en-US" altLang="zh-CN" dirty="0">
                <a:solidFill>
                  <a:srgbClr val="0000FF"/>
                </a:solidFill>
                <a:latin typeface="微软雅黑" panose="020B0503020204020204" pitchFamily="34" charset="-122"/>
                <a:ea typeface="微软雅黑" panose="020B0503020204020204" pitchFamily="34" charset="-122"/>
              </a:rPr>
              <a:t>3</a:t>
            </a:r>
            <a:r>
              <a:rPr lang="zh-CN" altLang="en-US" dirty="0">
                <a:solidFill>
                  <a:srgbClr val="0000FF"/>
                </a:solidFill>
                <a:latin typeface="微软雅黑" panose="020B0503020204020204" pitchFamily="34" charset="-122"/>
                <a:ea typeface="微软雅黑" panose="020B0503020204020204" pitchFamily="34" charset="-122"/>
              </a:rPr>
              <a:t>谁先被取值</a:t>
            </a:r>
            <a:r>
              <a:rPr lang="zh-CN" altLang="en-US" dirty="0">
                <a:latin typeface="微软雅黑" panose="020B0503020204020204" pitchFamily="34" charset="-122"/>
                <a:ea typeface="微软雅黑" panose="020B0503020204020204" pitchFamily="34" charset="-122"/>
              </a:rPr>
              <a:t>，</a:t>
            </a:r>
            <a:r>
              <a:rPr lang="zh-CN" altLang="en-US" dirty="0">
                <a:solidFill>
                  <a:srgbClr val="C00000"/>
                </a:solidFill>
                <a:latin typeface="微软雅黑" panose="020B0503020204020204" pitchFamily="34" charset="-122"/>
                <a:ea typeface="微软雅黑" panose="020B0503020204020204" pitchFamily="34" charset="-122"/>
              </a:rPr>
              <a:t>不确定！</a:t>
            </a:r>
            <a:endParaRPr lang="zh-CN" altLang="en-US" strike="noStrike" dirty="0">
              <a:solidFill>
                <a:srgbClr val="C00000"/>
              </a:solidFill>
              <a:effectLst/>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23603</Words>
  <Application>WPS 演示</Application>
  <PresentationFormat>全屏显示(4:3)</PresentationFormat>
  <Paragraphs>2579</Paragraphs>
  <Slides>81</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81</vt:i4>
      </vt:variant>
    </vt:vector>
  </HeadingPairs>
  <TitlesOfParts>
    <vt:vector size="98" baseType="lpstr">
      <vt:lpstr>Arial</vt:lpstr>
      <vt:lpstr>宋体</vt:lpstr>
      <vt:lpstr>Wingdings</vt:lpstr>
      <vt:lpstr>微软雅黑</vt:lpstr>
      <vt:lpstr>Menlo</vt:lpstr>
      <vt:lpstr>Times New Roman</vt:lpstr>
      <vt:lpstr>Verdana</vt:lpstr>
      <vt:lpstr>Calibri Light</vt:lpstr>
      <vt:lpstr>Arial Unicode MS</vt:lpstr>
      <vt:lpstr>Calibri</vt:lpstr>
      <vt:lpstr>SegoeUI</vt:lpstr>
      <vt:lpstr>Segoe Print</vt:lpstr>
      <vt:lpstr>黑体</vt:lpstr>
      <vt:lpstr>楷体_GB2312</vt:lpstr>
      <vt:lpstr>新宋体</vt:lpstr>
      <vt:lpstr>Microsoft YaHei UI</vt:lpstr>
      <vt:lpstr>Office Theme</vt:lpstr>
      <vt:lpstr>《计算机语言与程序设计》 第3周 运算符、表达式、语句</vt:lpstr>
      <vt:lpstr>1. 运算符与表达式：运算符、算子、表达式</vt:lpstr>
      <vt:lpstr>1.运算符与表达式：运算符属性</vt:lpstr>
      <vt:lpstr>1.运算符与表达式：运算符属性</vt:lpstr>
      <vt:lpstr>1.运算符与表达式：表达式嵌套</vt:lpstr>
      <vt:lpstr>1.运算符与表达式：优先级 与 结合律</vt:lpstr>
      <vt:lpstr>1.运算符与表达式：优先级 与 结合律</vt:lpstr>
      <vt:lpstr>1. 运算符与表达式：优先级 与 结合律</vt:lpstr>
      <vt:lpstr>1.1 算术运算符与表达式</vt:lpstr>
      <vt:lpstr>1.1 算术运算符与表达式</vt:lpstr>
      <vt:lpstr>1.1 算术运算符与表达式</vt:lpstr>
      <vt:lpstr>1.2 类型转换运算符</vt:lpstr>
      <vt:lpstr>1.2 类型转换运算符：显式类型转换</vt:lpstr>
      <vt:lpstr>1.2 类型转换运算符：显式类型转换</vt:lpstr>
      <vt:lpstr>1.2 类型转换运算符：隐式类型转换</vt:lpstr>
      <vt:lpstr>1.2 类型转换运算符：隐式类型转换</vt:lpstr>
      <vt:lpstr>1.2 类型转换运算符：隐式类型转换</vt:lpstr>
      <vt:lpstr>1.3. 类型转换运算符：类型转换规则</vt:lpstr>
      <vt:lpstr>1.2 类型转换运算符：类型转换规则</vt:lpstr>
      <vt:lpstr>1.2 类型转换运算符：类型转换规则</vt:lpstr>
      <vt:lpstr>1.2 类型转换运算符：类型转换规则</vt:lpstr>
      <vt:lpstr>1.2 类型转换运算符：类型转换规则</vt:lpstr>
      <vt:lpstr>1.3 自增自减运算符</vt:lpstr>
      <vt:lpstr>1.4. 自增自减运算符</vt:lpstr>
      <vt:lpstr>1.3 自增自减运算符</vt:lpstr>
      <vt:lpstr>1.3 自增自减运算符</vt:lpstr>
      <vt:lpstr>1.3 自增自减运算符</vt:lpstr>
      <vt:lpstr>1.3 自增自减运算符（对同一变量，不能在一个表达式中连用）</vt:lpstr>
      <vt:lpstr>1.3 赋值运算符和赋值表达式</vt:lpstr>
      <vt:lpstr>1.3 赋值运算符和赋值表达式</vt:lpstr>
      <vt:lpstr>1.3 赋值运算符和赋值表达式：返回值</vt:lpstr>
      <vt:lpstr>1.3 赋值运算符和赋值表达式：返回值</vt:lpstr>
      <vt:lpstr>1.3 赋值运算符和赋值表达式：返回值</vt:lpstr>
      <vt:lpstr>1.3 赋值运算符和赋值表达式：返回值</vt:lpstr>
      <vt:lpstr>1.3 赋值运算符和赋值表达式：左值表达式</vt:lpstr>
      <vt:lpstr>1.3 赋值运算符和赋值表达式：左值表达式</vt:lpstr>
      <vt:lpstr>1.4 关系运算符和关系表达式</vt:lpstr>
      <vt:lpstr>1.4 关系运算符和关系表达式</vt:lpstr>
      <vt:lpstr>1.4 关系运算符和关系表达式</vt:lpstr>
      <vt:lpstr>1.5 逻辑运算符与逻辑表达式</vt:lpstr>
      <vt:lpstr>1.5 逻辑运算符与逻辑表达式</vt:lpstr>
      <vt:lpstr>1.6. 位运算符与表达式</vt:lpstr>
      <vt:lpstr>1.6. 位运算符与表达式</vt:lpstr>
      <vt:lpstr>1.6. 位运算符与表达式：按位异或</vt:lpstr>
      <vt:lpstr>1.6. 位运算符与表达式：左移与右移</vt:lpstr>
      <vt:lpstr>局部小结：位运算符与逻辑表达式</vt:lpstr>
      <vt:lpstr>1.7 条件赋值运算符</vt:lpstr>
      <vt:lpstr>1.8 取长度运算符</vt:lpstr>
      <vt:lpstr>1.9 逗号运算符</vt:lpstr>
      <vt:lpstr>1.9 逗号运算符</vt:lpstr>
      <vt:lpstr>1.9 逗号运算符</vt:lpstr>
      <vt:lpstr>优先级与结合率</vt:lpstr>
      <vt:lpstr>2. C语句概述</vt:lpstr>
      <vt:lpstr>2. C语句概述</vt:lpstr>
      <vt:lpstr>2. C语句概述</vt:lpstr>
      <vt:lpstr>2.1 条件分支: if</vt:lpstr>
      <vt:lpstr>2.1 条件分支: if-else</vt:lpstr>
      <vt:lpstr>2.1 条件分支: 嵌套</vt:lpstr>
      <vt:lpstr>2.1 条件分支: 嵌套</vt:lpstr>
      <vt:lpstr>2.1 条件分支: 嵌套</vt:lpstr>
      <vt:lpstr>条件分支</vt:lpstr>
      <vt:lpstr>基本分析</vt:lpstr>
      <vt:lpstr>第一层代码</vt:lpstr>
      <vt:lpstr>第一次优化</vt:lpstr>
      <vt:lpstr>第二层代码</vt:lpstr>
      <vt:lpstr>第二次优化（对第二层代码）</vt:lpstr>
      <vt:lpstr>第三次优化（对代码架构）</vt:lpstr>
      <vt:lpstr>第三次优化（对代码架构）</vt:lpstr>
      <vt:lpstr>最终代码</vt:lpstr>
      <vt:lpstr>最终代码</vt:lpstr>
      <vt:lpstr>最终代码</vt:lpstr>
      <vt:lpstr>if语句常见错误</vt:lpstr>
      <vt:lpstr>2.2 条件分支：switch语句</vt:lpstr>
      <vt:lpstr>2.2 条件分支：switch语句</vt:lpstr>
      <vt:lpstr>2.2 条件分支：switch语句</vt:lpstr>
      <vt:lpstr>switch语句</vt:lpstr>
      <vt:lpstr>if-else if-else 与 switch</vt:lpstr>
      <vt:lpstr>if-else if-else 与 switch</vt:lpstr>
      <vt:lpstr>优雅地设计条件分支</vt:lpstr>
      <vt:lpstr>优雅地设计条件分支</vt:lpstr>
      <vt:lpstr>优雅地设计条件分支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Tsinghua</dc:creator>
  <cp:lastModifiedBy>xiaosong </cp:lastModifiedBy>
  <cp:revision>584</cp:revision>
  <dcterms:created xsi:type="dcterms:W3CDTF">2017-04-20T02:24:00Z</dcterms:created>
  <dcterms:modified xsi:type="dcterms:W3CDTF">2021-01-02T03:18:59Z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