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48" r:id="rId5"/>
    <p:sldId id="450" r:id="rId6"/>
    <p:sldId id="449" r:id="rId7"/>
    <p:sldId id="451" r:id="rId8"/>
    <p:sldId id="454" r:id="rId9"/>
    <p:sldId id="452" r:id="rId10"/>
    <p:sldId id="508" r:id="rId11"/>
    <p:sldId id="453" r:id="rId12"/>
    <p:sldId id="455" r:id="rId13"/>
    <p:sldId id="456" r:id="rId14"/>
    <p:sldId id="457" r:id="rId15"/>
    <p:sldId id="458" r:id="rId16"/>
    <p:sldId id="459" r:id="rId17"/>
    <p:sldId id="404" r:id="rId18"/>
    <p:sldId id="461" r:id="rId19"/>
    <p:sldId id="462" r:id="rId20"/>
    <p:sldId id="463" r:id="rId21"/>
    <p:sldId id="506" r:id="rId22"/>
    <p:sldId id="507" r:id="rId23"/>
    <p:sldId id="465" r:id="rId24"/>
    <p:sldId id="473" r:id="rId25"/>
    <p:sldId id="468" r:id="rId26"/>
    <p:sldId id="469" r:id="rId27"/>
    <p:sldId id="470" r:id="rId28"/>
    <p:sldId id="472" r:id="rId29"/>
    <p:sldId id="474" r:id="rId30"/>
    <p:sldId id="475" r:id="rId31"/>
    <p:sldId id="476" r:id="rId32"/>
    <p:sldId id="477" r:id="rId33"/>
    <p:sldId id="478" r:id="rId34"/>
    <p:sldId id="479" r:id="rId35"/>
    <p:sldId id="480" r:id="rId36"/>
    <p:sldId id="481" r:id="rId37"/>
    <p:sldId id="483" r:id="rId38"/>
    <p:sldId id="484" r:id="rId39"/>
    <p:sldId id="485" r:id="rId40"/>
    <p:sldId id="486" r:id="rId41"/>
    <p:sldId id="490" r:id="rId42"/>
    <p:sldId id="488" r:id="rId43"/>
    <p:sldId id="505" r:id="rId44"/>
    <p:sldId id="492" r:id="rId45"/>
    <p:sldId id="494" r:id="rId46"/>
    <p:sldId id="493" r:id="rId47"/>
    <p:sldId id="495" r:id="rId48"/>
    <p:sldId id="496"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336699"/>
    <a:srgbClr val="4382C1"/>
    <a:srgbClr val="FFD4D1"/>
    <a:srgbClr val="FE877E"/>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76" autoAdjust="0"/>
    <p:restoredTop sz="86386" autoAdjust="0"/>
  </p:normalViewPr>
  <p:slideViewPr>
    <p:cSldViewPr snapToGrid="0">
      <p:cViewPr varScale="1">
        <p:scale>
          <a:sx n="113" d="100"/>
          <a:sy n="113" d="100"/>
        </p:scale>
        <p:origin x="1560" y="176"/>
      </p:cViewPr>
      <p:guideLst/>
    </p:cSldViewPr>
  </p:slideViewPr>
  <p:outlineViewPr>
    <p:cViewPr>
      <p:scale>
        <a:sx n="33" d="100"/>
        <a:sy n="33" d="100"/>
      </p:scale>
      <p:origin x="0" y="-916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A631-02D2-4821-B9FA-0B65AD7E21DA}"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BD296-0A38-40F3-8676-01D4E16431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F9FBD296-0A38-40F3-8676-01D4E164319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9FBD296-0A38-40F3-8676-01D4E164319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F9FBD296-0A38-40F3-8676-01D4E164319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004F97D9-2CB0-4669-9B97-25C13A52307D}" type="datetime1">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57E71E5F-B3DE-4457-8F57-E0F998074911}" type="slidenum">
              <a:rPr lang="zh-CN" altLang="en-US" smtClean="0"/>
            </a:fld>
            <a:endParaRPr lang="zh-CN" altLang="en-US"/>
          </a:p>
        </p:txBody>
      </p:sp>
      <p:sp>
        <p:nvSpPr>
          <p:cNvPr id="7" name="Rectangle 6"/>
          <p:cNvSpPr/>
          <p:nvPr userDrawn="1"/>
        </p:nvSpPr>
        <p:spPr>
          <a:xfrm>
            <a:off x="0" y="0"/>
            <a:ext cx="9144000" cy="39243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143000" y="4066495"/>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19E3AD50-5F76-4960-AD30-F75273E4A6B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A6D8A9E2-21CE-4297-80D1-37F98AEB094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371" y="1348268"/>
            <a:ext cx="8403771" cy="4828695"/>
          </a:xfrm>
        </p:spPr>
        <p:txBody>
          <a:bodyPr>
            <a:normAutofit/>
          </a:bodyPr>
          <a:lstStyle>
            <a:lvl1pPr marL="536575" indent="-536575" algn="l">
              <a:lnSpc>
                <a:spcPct val="110000"/>
              </a:lnSpc>
              <a:buClr>
                <a:schemeClr val="tx1"/>
              </a:buClr>
              <a:buFont typeface="Wingdings" panose="05000000000000000000" pitchFamily="2" charset="2"/>
              <a:buChar char="p"/>
              <a:defRPr sz="2400"/>
            </a:lvl1pPr>
            <a:lvl2pPr marL="900430" indent="-443230" algn="l">
              <a:spcBef>
                <a:spcPts val="1000"/>
              </a:spcBef>
              <a:buFont typeface="Wingdings" panose="05000000000000000000" pitchFamily="2" charset="2"/>
              <a:buChar char="Ø"/>
              <a:defRPr sz="2000"/>
            </a:lvl2pPr>
            <a:lvl3pPr algn="l">
              <a:defRPr sz="1800"/>
            </a:lvl3pPr>
            <a:lvl4pPr algn="l">
              <a:defRPr sz="1600"/>
            </a:lvl4pPr>
            <a:lvl5pPr algn="l">
              <a:defRPr sz="1600"/>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dirty="0"/>
          </a:p>
        </p:txBody>
      </p:sp>
      <p:sp>
        <p:nvSpPr>
          <p:cNvPr id="7" name="Rectangle 6"/>
          <p:cNvSpPr/>
          <p:nvPr userDrawn="1"/>
        </p:nvSpPr>
        <p:spPr>
          <a:xfrm>
            <a:off x="0" y="1"/>
            <a:ext cx="9144000" cy="1179443"/>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8" name="Rectangle 7"/>
          <p:cNvSpPr/>
          <p:nvPr userDrawn="1"/>
        </p:nvSpPr>
        <p:spPr>
          <a:xfrm>
            <a:off x="0" y="6356350"/>
            <a:ext cx="9144000" cy="50165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2" name="Title 1"/>
          <p:cNvSpPr>
            <a:spLocks noGrp="1"/>
          </p:cNvSpPr>
          <p:nvPr>
            <p:ph type="title"/>
          </p:nvPr>
        </p:nvSpPr>
        <p:spPr>
          <a:xfrm>
            <a:off x="377371" y="168825"/>
            <a:ext cx="8403771" cy="905377"/>
          </a:xfrm>
        </p:spPr>
        <p:txBody>
          <a:bodyPr>
            <a:normAutofit/>
          </a:bodyPr>
          <a:lstStyle>
            <a:lvl1pPr>
              <a:defRPr sz="4000" b="1">
                <a:solidFill>
                  <a:schemeClr val="bg1"/>
                </a:solidFill>
              </a:defRPr>
            </a:lvl1pPr>
          </a:lstStyle>
          <a:p>
            <a:r>
              <a:rPr lang="en-US" altLang="zh-CN"/>
              <a:t>Click to edit Master title style</a:t>
            </a:r>
            <a:endParaRPr lang="en-US" dirty="0"/>
          </a:p>
        </p:txBody>
      </p:sp>
      <p:sp>
        <p:nvSpPr>
          <p:cNvPr id="4" name="Date Placeholder 3"/>
          <p:cNvSpPr>
            <a:spLocks noGrp="1"/>
          </p:cNvSpPr>
          <p:nvPr>
            <p:ph type="dt" sz="half" idx="10"/>
          </p:nvPr>
        </p:nvSpPr>
        <p:spPr>
          <a:xfrm>
            <a:off x="374417" y="6414407"/>
            <a:ext cx="2192288" cy="365125"/>
          </a:xfrm>
        </p:spPr>
        <p:txBody>
          <a:bodyPr/>
          <a:lstStyle>
            <a:lvl1pPr>
              <a:defRPr>
                <a:solidFill>
                  <a:schemeClr val="bg1"/>
                </a:solidFill>
              </a:defRPr>
            </a:lvl1p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a:xfrm>
            <a:off x="2930624" y="6414407"/>
            <a:ext cx="3288432" cy="365125"/>
          </a:xfrm>
        </p:spPr>
        <p:txBody>
          <a:bodyPr/>
          <a:lstStyle>
            <a:lvl1pPr>
              <a:defRPr>
                <a:solidFill>
                  <a:schemeClr val="bg1"/>
                </a:solidFill>
              </a:defRPr>
            </a:lvl1p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a:xfrm>
            <a:off x="6610109" y="6414407"/>
            <a:ext cx="2192288" cy="365125"/>
          </a:xfrm>
        </p:spPr>
        <p:txBody>
          <a:bodyPr/>
          <a:lstStyle>
            <a:lvl1pPr>
              <a:defRPr>
                <a:solidFill>
                  <a:schemeClr val="bg1"/>
                </a:solidFill>
              </a:defRPr>
            </a:lvl1pPr>
          </a:lstStyle>
          <a:p>
            <a:fld id="{57E71E5F-B3DE-4457-8F57-E0F99807491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7AB53BCE-23D9-46F3-BA49-D57FD110813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Date Placeholder 4"/>
          <p:cNvSpPr>
            <a:spLocks noGrp="1"/>
          </p:cNvSpPr>
          <p:nvPr>
            <p:ph type="dt" sz="half" idx="10"/>
          </p:nvPr>
        </p:nvSpPr>
        <p:spPr/>
        <p:txBody>
          <a:bodyPr/>
          <a:lstStyle/>
          <a:p>
            <a:fld id="{B689E5C1-22C7-4F9E-9824-A77D8EED1D8D}"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7" name="Date Placeholder 6"/>
          <p:cNvSpPr>
            <a:spLocks noGrp="1"/>
          </p:cNvSpPr>
          <p:nvPr>
            <p:ph type="dt" sz="half" idx="10"/>
          </p:nvPr>
        </p:nvSpPr>
        <p:spPr/>
        <p:txBody>
          <a:bodyPr/>
          <a:lstStyle/>
          <a:p>
            <a:fld id="{2D72298C-E6E0-4DAC-8611-1F41A875EE2F}" type="datetime1">
              <a:rPr lang="zh-CN" altLang="en-US" smtClean="0"/>
            </a:fld>
            <a:endParaRPr lang="zh-CN" altLang="en-US"/>
          </a:p>
        </p:txBody>
      </p:sp>
      <p:sp>
        <p:nvSpPr>
          <p:cNvPr id="8" name="Footer Placeholder 7"/>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9" name="Slide Number Placeholder 8"/>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0FB3D8E3-E10C-4414-B0D7-F69AB2DC8358}"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5" name="Slide Number Placeholder 4"/>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DCFE-2797-4623-AA4B-9FB5225E618F}"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033E8EC0-93D9-406D-9524-150F53784035}"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7DF8D12D-C1F2-4C66-B86C-4D8107B6BA3D}"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371" y="365126"/>
            <a:ext cx="8403771"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377371" y="1825625"/>
            <a:ext cx="8403771"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2"/>
          </p:nvPr>
        </p:nvSpPr>
        <p:spPr>
          <a:xfrm>
            <a:off x="374417" y="6356351"/>
            <a:ext cx="2192288"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EB25684-1F7E-4CAD-B9C6-34932D25C8B6}" type="datetime1">
              <a:rPr lang="zh-CN" altLang="en-US" smtClean="0"/>
            </a:fld>
            <a:endParaRPr lang="zh-CN" altLang="en-US"/>
          </a:p>
        </p:txBody>
      </p:sp>
      <p:sp>
        <p:nvSpPr>
          <p:cNvPr id="5" name="Footer Placeholder 4"/>
          <p:cNvSpPr>
            <a:spLocks noGrp="1"/>
          </p:cNvSpPr>
          <p:nvPr>
            <p:ph type="ftr" sz="quarter" idx="3"/>
          </p:nvPr>
        </p:nvSpPr>
        <p:spPr>
          <a:xfrm>
            <a:off x="2930624" y="6356351"/>
            <a:ext cx="3288432"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4"/>
          </p:nvPr>
        </p:nvSpPr>
        <p:spPr>
          <a:xfrm>
            <a:off x="6610109" y="6356351"/>
            <a:ext cx="2192288"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7E71E5F-B3DE-4457-8F57-E0F998074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ts val="5400"/>
              </a:lnSpc>
              <a:spcBef>
                <a:spcPts val="6750"/>
              </a:spcBef>
              <a:spcAft>
                <a:spcPts val="900"/>
              </a:spcAft>
            </a:pPr>
            <a:r>
              <a:rPr lang="en-US" altLang="zh-CN" sz="4400" b="1" dirty="0">
                <a:solidFill>
                  <a:schemeClr val="bg1"/>
                </a:solidFill>
              </a:rPr>
              <a:t>《</a:t>
            </a:r>
            <a:r>
              <a:rPr lang="zh-CN" altLang="en-US" sz="4400" b="1" dirty="0">
                <a:solidFill>
                  <a:schemeClr val="bg1"/>
                </a:solidFill>
              </a:rPr>
              <a:t>计算机语言与程序设计</a:t>
            </a:r>
            <a:r>
              <a:rPr lang="en-US" altLang="zh-CN" sz="4400" b="1" dirty="0">
                <a:solidFill>
                  <a:schemeClr val="bg1"/>
                </a:solidFill>
              </a:rPr>
              <a:t>》</a:t>
            </a:r>
            <a:br>
              <a:rPr lang="en-US" altLang="zh-CN" sz="4400" b="1" dirty="0">
                <a:solidFill>
                  <a:schemeClr val="bg1"/>
                </a:solidFill>
              </a:rPr>
            </a:br>
            <a:r>
              <a:rPr lang="zh-CN" altLang="en-US" sz="4400" b="1" dirty="0">
                <a:solidFill>
                  <a:schemeClr val="bg1"/>
                </a:solidFill>
              </a:rPr>
              <a:t>第</a:t>
            </a:r>
            <a:r>
              <a:rPr lang="en-US" altLang="zh-CN" sz="4400" b="1" dirty="0">
                <a:solidFill>
                  <a:schemeClr val="bg1"/>
                </a:solidFill>
              </a:rPr>
              <a:t>10</a:t>
            </a:r>
            <a:r>
              <a:rPr lang="zh-CN" altLang="en-US" sz="4400" b="1" dirty="0">
                <a:solidFill>
                  <a:schemeClr val="bg1"/>
                </a:solidFill>
              </a:rPr>
              <a:t>周  结构体与共用体</a:t>
            </a:r>
            <a:endParaRPr lang="zh-CN" altLang="en-US" sz="4400" b="1" dirty="0">
              <a:solidFill>
                <a:schemeClr val="bg1"/>
              </a:solidFill>
            </a:endParaRPr>
          </a:p>
        </p:txBody>
      </p:sp>
      <p:sp>
        <p:nvSpPr>
          <p:cNvPr id="3" name="Subtitle 2"/>
          <p:cNvSpPr>
            <a:spLocks noGrp="1"/>
          </p:cNvSpPr>
          <p:nvPr>
            <p:ph type="subTitle" idx="1"/>
          </p:nvPr>
        </p:nvSpPr>
        <p:spPr>
          <a:xfrm>
            <a:off x="1143000" y="4300537"/>
            <a:ext cx="6858000" cy="1121569"/>
          </a:xfrm>
        </p:spPr>
        <p:txBody>
          <a:bodyPr>
            <a:normAutofit/>
          </a:bodyPr>
          <a:lstStyle/>
          <a:p>
            <a:pPr marL="267970"/>
            <a:r>
              <a:rPr lang="zh-CN" altLang="en-US" sz="2100" dirty="0">
                <a:solidFill>
                  <a:schemeClr val="tx1"/>
                </a:solidFill>
                <a:latin typeface="微软雅黑" panose="020B0503020204020204" pitchFamily="34" charset="-122"/>
              </a:rPr>
              <a:t>清华大学 自动化系</a:t>
            </a:r>
            <a:endParaRPr lang="en-US" altLang="zh-CN" sz="2100" dirty="0">
              <a:solidFill>
                <a:schemeClr val="tx1"/>
              </a:solidFill>
              <a:latin typeface="微软雅黑" panose="020B0503020204020204" pitchFamily="34" charset="-122"/>
            </a:endParaRPr>
          </a:p>
          <a:p>
            <a:pPr marL="267970"/>
            <a:r>
              <a:rPr lang="zh-CN" altLang="en-US" sz="2100" dirty="0"/>
              <a:t>范 静 涛</a:t>
            </a:r>
            <a:endParaRPr lang="en-US" altLang="zh-CN" sz="2100" dirty="0"/>
          </a:p>
        </p:txBody>
      </p:sp>
      <p:sp>
        <p:nvSpPr>
          <p:cNvPr id="4" name="Date Placeholder 3"/>
          <p:cNvSpPr>
            <a:spLocks noGrp="1"/>
          </p:cNvSpPr>
          <p:nvPr>
            <p:ph type="dt" sz="half" idx="10"/>
          </p:nvPr>
        </p:nvSpPr>
        <p:spPr/>
        <p:txBody>
          <a:bodyPr/>
          <a:lstStyle/>
          <a:p>
            <a:fld id="{8C1B6C0A-6462-4F24-BEFA-8908EEE915AF}"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在有的编译器中</a:t>
            </a:r>
            <a:r>
              <a:rPr lang="en-US" altLang="zh-CN" dirty="0" err="1"/>
              <a:t>sizeof</a:t>
            </a:r>
            <a:r>
              <a:rPr lang="zh-CN" altLang="en-US" dirty="0"/>
              <a:t>得到的结构体内存长度比理论值大。</a:t>
            </a:r>
            <a:endParaRPr lang="en-US" altLang="zh-CN" dirty="0"/>
          </a:p>
          <a:p>
            <a:r>
              <a:rPr lang="zh-CN" altLang="en-US" dirty="0"/>
              <a:t>结构体起始地址、每个成员相对起始地址的偏移量、结构体总内存长度都有要求。</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：存储</a:t>
            </a:r>
            <a:endParaRPr lang="zh-CN" altLang="en-US" dirty="0">
              <a:solidFill>
                <a:srgbClr val="FFFF00"/>
              </a:solidFill>
            </a:endParaRPr>
          </a:p>
        </p:txBody>
      </p:sp>
      <p:sp>
        <p:nvSpPr>
          <p:cNvPr id="8" name="Rectangle 7"/>
          <p:cNvSpPr/>
          <p:nvPr/>
        </p:nvSpPr>
        <p:spPr>
          <a:xfrm>
            <a:off x="798394" y="2719041"/>
            <a:ext cx="4572000" cy="1754326"/>
          </a:xfrm>
          <a:prstGeom prst="rect">
            <a:avLst/>
          </a:prstGeom>
        </p:spPr>
        <p:txBody>
          <a:bodyPr>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 </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 </a:t>
            </a:r>
            <a:r>
              <a:rPr lang="en-US" altLang="zh-CN" dirty="0">
                <a:solidFill>
                  <a:srgbClr val="008100"/>
                </a:solidFill>
                <a:latin typeface="+mj-lt"/>
                <a:ea typeface="微软雅黑" panose="020B0503020204020204" pitchFamily="34" charset="-122"/>
              </a:rPr>
              <a:t>//4</a:t>
            </a:r>
            <a:r>
              <a:rPr lang="zh-CN" altLang="en-US" dirty="0">
                <a:solidFill>
                  <a:srgbClr val="008100"/>
                </a:solidFill>
                <a:latin typeface="+mj-lt"/>
                <a:ea typeface="微软雅黑" panose="020B0503020204020204" pitchFamily="34" charset="-122"/>
              </a:rPr>
              <a:t>字节</a:t>
            </a:r>
            <a:endParaRPr lang="zh-CN" altLang="en-US" dirty="0">
              <a:solidFill>
                <a:srgbClr val="008100"/>
              </a:solidFill>
              <a:latin typeface="+mj-lt"/>
              <a:ea typeface="微软雅黑" panose="020B0503020204020204" pitchFamily="34" charset="-122"/>
            </a:endParaRPr>
          </a:p>
          <a:p>
            <a:pPr lvl="1"/>
            <a:r>
              <a:rPr lang="en-US" altLang="zh-CN" dirty="0">
                <a:latin typeface="+mj-lt"/>
                <a:ea typeface="微软雅黑" panose="020B0503020204020204" pitchFamily="34" charset="-122"/>
              </a:rPr>
              <a:t>char b; </a:t>
            </a:r>
            <a:r>
              <a:rPr lang="en-US" altLang="zh-CN" dirty="0">
                <a:solidFill>
                  <a:srgbClr val="008100"/>
                </a:solidFill>
                <a:latin typeface="+mj-lt"/>
                <a:ea typeface="微软雅黑" panose="020B0503020204020204" pitchFamily="34" charset="-122"/>
              </a:rPr>
              <a:t>//1</a:t>
            </a:r>
            <a:r>
              <a:rPr lang="zh-CN" altLang="en-US" dirty="0">
                <a:solidFill>
                  <a:srgbClr val="008100"/>
                </a:solidFill>
                <a:latin typeface="+mj-lt"/>
                <a:ea typeface="微软雅黑" panose="020B0503020204020204" pitchFamily="34" charset="-122"/>
              </a:rPr>
              <a:t>字节</a:t>
            </a:r>
            <a:endParaRPr lang="zh-CN" altLang="en-US" dirty="0">
              <a:solidFill>
                <a:srgbClr val="008100"/>
              </a:solidFill>
              <a:latin typeface="+mj-lt"/>
              <a:ea typeface="微软雅黑" panose="020B0503020204020204" pitchFamily="34" charset="-122"/>
            </a:endParaRPr>
          </a:p>
          <a:p>
            <a:pPr lvl="1"/>
            <a:r>
              <a:rPr lang="en-US" altLang="zh-CN" dirty="0">
                <a:latin typeface="+mj-lt"/>
                <a:ea typeface="微软雅黑" panose="020B0503020204020204" pitchFamily="34" charset="-122"/>
              </a:rPr>
              <a:t>short c; </a:t>
            </a:r>
            <a:r>
              <a:rPr lang="en-US" altLang="zh-CN" dirty="0">
                <a:solidFill>
                  <a:srgbClr val="008100"/>
                </a:solidFill>
                <a:latin typeface="+mj-lt"/>
                <a:ea typeface="微软雅黑" panose="020B0503020204020204" pitchFamily="34" charset="-122"/>
              </a:rPr>
              <a:t>//2</a:t>
            </a:r>
            <a:r>
              <a:rPr lang="zh-CN" altLang="en-US" dirty="0">
                <a:solidFill>
                  <a:srgbClr val="008100"/>
                </a:solidFill>
                <a:latin typeface="+mj-lt"/>
                <a:ea typeface="微软雅黑" panose="020B0503020204020204" pitchFamily="34" charset="-122"/>
              </a:rPr>
              <a:t>字节</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pic>
        <p:nvPicPr>
          <p:cNvPr id="9" name="Picture 8"/>
          <p:cNvPicPr>
            <a:picLocks noChangeAspect="1"/>
          </p:cNvPicPr>
          <p:nvPr/>
        </p:nvPicPr>
        <p:blipFill rotWithShape="1">
          <a:blip r:embed="rId1"/>
          <a:srcRect b="16601"/>
          <a:stretch>
            <a:fillRect/>
          </a:stretch>
        </p:blipFill>
        <p:spPr>
          <a:xfrm>
            <a:off x="4269598" y="2841872"/>
            <a:ext cx="3655393" cy="1798371"/>
          </a:xfrm>
          <a:prstGeom prst="rect">
            <a:avLst/>
          </a:prstGeom>
        </p:spPr>
      </p:pic>
      <p:pic>
        <p:nvPicPr>
          <p:cNvPr id="10" name="Picture 9"/>
          <p:cNvPicPr>
            <a:picLocks noChangeAspect="1"/>
          </p:cNvPicPr>
          <p:nvPr/>
        </p:nvPicPr>
        <p:blipFill rotWithShape="1">
          <a:blip r:embed="rId2"/>
          <a:srcRect b="15719"/>
          <a:stretch>
            <a:fillRect/>
          </a:stretch>
        </p:blipFill>
        <p:spPr>
          <a:xfrm>
            <a:off x="3750449" y="4647451"/>
            <a:ext cx="4693689" cy="1562284"/>
          </a:xfrm>
          <a:prstGeom prst="rect">
            <a:avLst/>
          </a:prstGeom>
        </p:spPr>
      </p:pic>
      <p:sp>
        <p:nvSpPr>
          <p:cNvPr id="11" name="Rectangle 10"/>
          <p:cNvSpPr/>
          <p:nvPr/>
        </p:nvSpPr>
        <p:spPr>
          <a:xfrm>
            <a:off x="798394" y="4560683"/>
            <a:ext cx="2931089" cy="1754326"/>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B</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a:p>
            <a:pPr lvl="1"/>
            <a:r>
              <a:rPr lang="en-US" altLang="zh-CN" dirty="0">
                <a:latin typeface="+mj-lt"/>
                <a:ea typeface="微软雅黑" panose="020B0503020204020204" pitchFamily="34" charset="-122"/>
              </a:rPr>
              <a:t>char b; </a:t>
            </a:r>
            <a:r>
              <a:rPr lang="en-US" altLang="zh-CN" dirty="0">
                <a:solidFill>
                  <a:srgbClr val="008000"/>
                </a:solidFill>
                <a:latin typeface="+mj-lt"/>
                <a:ea typeface="微软雅黑" panose="020B0503020204020204" pitchFamily="34" charset="-122"/>
              </a:rPr>
              <a:t>//1</a:t>
            </a:r>
            <a:r>
              <a:rPr lang="zh-CN" altLang="en-US" dirty="0">
                <a:solidFill>
                  <a:srgbClr val="008000"/>
                </a:solidFill>
                <a:latin typeface="+mj-lt"/>
                <a:ea typeface="微软雅黑" panose="020B0503020204020204" pitchFamily="34" charset="-122"/>
              </a:rPr>
              <a:t>字节</a:t>
            </a:r>
            <a:endParaRPr lang="zh-CN" altLang="en-US" dirty="0">
              <a:solidFill>
                <a:srgbClr val="008000"/>
              </a:solidFill>
              <a:latin typeface="+mj-lt"/>
              <a:ea typeface="微软雅黑" panose="020B0503020204020204" pitchFamily="34" charset="-122"/>
            </a:endParaRP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 </a:t>
            </a:r>
            <a:r>
              <a:rPr lang="en-US" altLang="zh-CN" dirty="0">
                <a:solidFill>
                  <a:srgbClr val="008000"/>
                </a:solidFill>
                <a:latin typeface="+mj-lt"/>
                <a:ea typeface="微软雅黑" panose="020B0503020204020204" pitchFamily="34" charset="-122"/>
              </a:rPr>
              <a:t>//4</a:t>
            </a:r>
            <a:r>
              <a:rPr lang="zh-CN" altLang="en-US" dirty="0">
                <a:solidFill>
                  <a:srgbClr val="008000"/>
                </a:solidFill>
                <a:latin typeface="+mj-lt"/>
                <a:ea typeface="微软雅黑" panose="020B0503020204020204" pitchFamily="34" charset="-122"/>
              </a:rPr>
              <a:t>字节</a:t>
            </a:r>
            <a:endParaRPr lang="zh-CN" altLang="en-US" dirty="0">
              <a:solidFill>
                <a:srgbClr val="008000"/>
              </a:solidFill>
              <a:latin typeface="+mj-lt"/>
              <a:ea typeface="微软雅黑" panose="020B0503020204020204" pitchFamily="34" charset="-122"/>
            </a:endParaRPr>
          </a:p>
          <a:p>
            <a:pPr lvl="1"/>
            <a:r>
              <a:rPr lang="en-US" altLang="zh-CN" dirty="0">
                <a:latin typeface="+mj-lt"/>
                <a:ea typeface="微软雅黑" panose="020B0503020204020204" pitchFamily="34" charset="-122"/>
              </a:rPr>
              <a:t>short c; </a:t>
            </a:r>
            <a:r>
              <a:rPr lang="en-US" altLang="zh-CN" dirty="0">
                <a:solidFill>
                  <a:srgbClr val="008000"/>
                </a:solidFill>
                <a:latin typeface="+mj-lt"/>
                <a:ea typeface="微软雅黑" panose="020B0503020204020204" pitchFamily="34" charset="-122"/>
              </a:rPr>
              <a:t>//2</a:t>
            </a:r>
            <a:r>
              <a:rPr lang="zh-CN" altLang="en-US" dirty="0">
                <a:solidFill>
                  <a:srgbClr val="008000"/>
                </a:solidFill>
                <a:latin typeface="+mj-lt"/>
                <a:ea typeface="微软雅黑" panose="020B0503020204020204" pitchFamily="34" charset="-122"/>
              </a:rPr>
              <a:t>字节</a:t>
            </a:r>
            <a:endParaRPr lang="zh-CN" altLang="en-US" dirty="0">
              <a:solidFill>
                <a:srgbClr val="0080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两种初始化方式：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：初始化</a:t>
            </a:r>
            <a:endParaRPr lang="zh-CN" altLang="en-US" dirty="0">
              <a:solidFill>
                <a:srgbClr val="FFFF00"/>
              </a:solidFill>
            </a:endParaRPr>
          </a:p>
        </p:txBody>
      </p:sp>
      <p:sp>
        <p:nvSpPr>
          <p:cNvPr id="3" name="Rectangle 2"/>
          <p:cNvSpPr/>
          <p:nvPr/>
        </p:nvSpPr>
        <p:spPr>
          <a:xfrm>
            <a:off x="1317009" y="2136844"/>
            <a:ext cx="6421272" cy="369332"/>
          </a:xfrm>
          <a:prstGeom prst="rect">
            <a:avLst/>
          </a:prstGeom>
          <a:solidFill>
            <a:schemeClr val="bg1">
              <a:lumMod val="95000"/>
            </a:schemeClr>
          </a:solidFill>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  结构体对象名 </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初值序列</a:t>
            </a:r>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12" name="Rectangle 11"/>
          <p:cNvSpPr/>
          <p:nvPr/>
        </p:nvSpPr>
        <p:spPr>
          <a:xfrm>
            <a:off x="1317007" y="2639995"/>
            <a:ext cx="6421273" cy="1200329"/>
          </a:xfrm>
          <a:prstGeom prst="rect">
            <a:avLst/>
          </a:prstGeom>
          <a:solidFill>
            <a:schemeClr val="bg1">
              <a:lumMod val="95000"/>
            </a:schemeClr>
          </a:solidFill>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zh-CN" altLang="en-US" dirty="0">
                <a:latin typeface="+mj-lt"/>
                <a:ea typeface="微软雅黑" panose="020B0503020204020204" pitchFamily="34" charset="-122"/>
              </a:rPr>
              <a:t>成员列表</a:t>
            </a:r>
            <a:endParaRPr lang="zh-CN" altLang="en-US" dirty="0">
              <a:latin typeface="+mj-lt"/>
              <a:ea typeface="微软雅黑" panose="020B0503020204020204" pitchFamily="34" charset="-122"/>
            </a:endParaRPr>
          </a:p>
          <a:p>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结构体对象名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初值序列</a:t>
            </a:r>
            <a:r>
              <a:rPr lang="en-US" altLang="zh-CN" dirty="0">
                <a:latin typeface="+mj-lt"/>
                <a:ea typeface="微软雅黑" panose="020B0503020204020204" pitchFamily="34" charset="-122"/>
              </a:rPr>
              <a:t>1};</a:t>
            </a:r>
            <a:endParaRPr lang="zh-CN" altLang="en-US" dirty="0">
              <a:latin typeface="+mj-lt"/>
              <a:ea typeface="微软雅黑" panose="020B0503020204020204" pitchFamily="34" charset="-122"/>
            </a:endParaRPr>
          </a:p>
        </p:txBody>
      </p:sp>
      <p:sp>
        <p:nvSpPr>
          <p:cNvPr id="13" name="Rectangle 12"/>
          <p:cNvSpPr/>
          <p:nvPr/>
        </p:nvSpPr>
        <p:spPr>
          <a:xfrm>
            <a:off x="965371" y="5132051"/>
            <a:ext cx="7560859"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endParaRPr lang="en-US" altLang="zh-CN" dirty="0">
              <a:latin typeface="微软雅黑" panose="020B0503020204020204" pitchFamily="34" charset="-122"/>
              <a:ea typeface="微软雅黑" panose="020B0503020204020204" pitchFamily="34" charset="-122"/>
            </a:endParaRPr>
          </a:p>
          <a:p>
            <a:r>
              <a:rPr lang="en-US" altLang="zh-CN" dirty="0" err="1">
                <a:latin typeface="+mj-lt"/>
              </a:rPr>
              <a:t>struct</a:t>
            </a:r>
            <a:r>
              <a:rPr lang="en-US" altLang="zh-CN" dirty="0">
                <a:latin typeface="+mj-lt"/>
              </a:rPr>
              <a:t> </a:t>
            </a:r>
            <a:r>
              <a:rPr lang="en-US" altLang="zh-CN" dirty="0" err="1">
                <a:latin typeface="+mj-lt"/>
              </a:rPr>
              <a:t>tagSTAFF</a:t>
            </a:r>
            <a:r>
              <a:rPr lang="en-US" altLang="zh-CN" dirty="0">
                <a:latin typeface="+mj-lt"/>
              </a:rPr>
              <a:t> s1={1001,“Li </a:t>
            </a:r>
            <a:r>
              <a:rPr lang="en-US" altLang="zh-CN" dirty="0" err="1">
                <a:latin typeface="+mj-lt"/>
              </a:rPr>
              <a:t>Min”,‘M</a:t>
            </a:r>
            <a:r>
              <a:rPr lang="en-US" altLang="zh-CN" dirty="0">
                <a:latin typeface="+mj-lt"/>
              </a:rPr>
              <a:t>’,{1980,10,6},2700.0};//</a:t>
            </a:r>
            <a:r>
              <a:rPr lang="zh-CN" altLang="en-US" dirty="0">
                <a:solidFill>
                  <a:srgbClr val="008000"/>
                </a:solidFill>
                <a:latin typeface="微软雅黑" panose="020B0503020204020204" pitchFamily="34" charset="-122"/>
                <a:ea typeface="微软雅黑" panose="020B0503020204020204" pitchFamily="34" charset="-122"/>
              </a:rPr>
              <a:t>嵌套了结构体成员</a:t>
            </a:r>
            <a:endParaRPr lang="en-US" altLang="zh-CN" dirty="0">
              <a:solidFill>
                <a:srgbClr val="008000"/>
              </a:solidFill>
              <a:latin typeface="微软雅黑" panose="020B0503020204020204" pitchFamily="34" charset="-122"/>
              <a:ea typeface="微软雅黑" panose="020B0503020204020204" pitchFamily="34" charset="-122"/>
            </a:endParaRPr>
          </a:p>
          <a:p>
            <a:r>
              <a:rPr lang="en-US" altLang="zh-CN" dirty="0" err="1">
                <a:latin typeface="+mj-lt"/>
              </a:rPr>
              <a:t>struct</a:t>
            </a:r>
            <a:r>
              <a:rPr lang="en-US" altLang="zh-CN" dirty="0">
                <a:latin typeface="+mj-lt"/>
              </a:rPr>
              <a:t> </a:t>
            </a:r>
            <a:r>
              <a:rPr lang="en-US" altLang="zh-CN" dirty="0" err="1">
                <a:latin typeface="+mj-lt"/>
              </a:rPr>
              <a:t>tagSTAFF</a:t>
            </a:r>
            <a:r>
              <a:rPr lang="en-US" altLang="zh-CN" dirty="0">
                <a:latin typeface="+mj-lt"/>
              </a:rPr>
              <a:t> s2={1002,"Ma Gang",'M',1978,3,22,3100.0};</a:t>
            </a:r>
            <a:endParaRPr lang="zh-CN" altLang="en-US"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一般形式</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：成员引用</a:t>
            </a:r>
            <a:endParaRPr lang="zh-CN" altLang="en-US" dirty="0">
              <a:solidFill>
                <a:srgbClr val="FFFF00"/>
              </a:solidFill>
            </a:endParaRPr>
          </a:p>
        </p:txBody>
      </p:sp>
      <p:sp>
        <p:nvSpPr>
          <p:cNvPr id="8" name="Rectangle 7"/>
          <p:cNvSpPr/>
          <p:nvPr/>
        </p:nvSpPr>
        <p:spPr>
          <a:xfrm>
            <a:off x="2547936" y="2006903"/>
            <a:ext cx="2377574" cy="369332"/>
          </a:xfrm>
          <a:prstGeom prst="rect">
            <a:avLst/>
          </a:prstGeom>
          <a:solidFill>
            <a:schemeClr val="bg1">
              <a:lumMod val="95000"/>
            </a:schemeClr>
          </a:solidFill>
        </p:spPr>
        <p:txBody>
          <a:bodyPr wrap="square">
            <a:spAutoFit/>
          </a:bodyPr>
          <a:lstStyle/>
          <a:p>
            <a:r>
              <a:rPr lang="zh-CN" altLang="en-US" dirty="0">
                <a:latin typeface="+mj-lt"/>
                <a:ea typeface="微软雅黑" panose="020B0503020204020204" pitchFamily="34" charset="-122"/>
              </a:rPr>
              <a:t>结构体对象名</a:t>
            </a:r>
            <a:r>
              <a:rPr lang="en-US" altLang="zh-CN" b="1" dirty="0">
                <a:latin typeface="+mj-lt"/>
                <a:ea typeface="微软雅黑" panose="020B0503020204020204" pitchFamily="34" charset="-122"/>
              </a:rPr>
              <a:t>.</a:t>
            </a:r>
            <a:r>
              <a:rPr lang="zh-CN" altLang="en-US" dirty="0">
                <a:latin typeface="+mj-lt"/>
                <a:ea typeface="微软雅黑" panose="020B0503020204020204" pitchFamily="34" charset="-122"/>
              </a:rPr>
              <a:t>成员名</a:t>
            </a:r>
            <a:endParaRPr lang="zh-CN" altLang="en-US" dirty="0">
              <a:latin typeface="+mj-lt"/>
              <a:ea typeface="微软雅黑" panose="020B0503020204020204" pitchFamily="34" charset="-122"/>
            </a:endParaRPr>
          </a:p>
        </p:txBody>
      </p:sp>
      <p:sp>
        <p:nvSpPr>
          <p:cNvPr id="10" name="Rectangle 9"/>
          <p:cNvSpPr/>
          <p:nvPr/>
        </p:nvSpPr>
        <p:spPr>
          <a:xfrm>
            <a:off x="837864" y="4401215"/>
            <a:ext cx="7711264" cy="923330"/>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对象成员引用运算符（．）左边运算对象</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必须是结构体对象，右边</a:t>
            </a:r>
            <a:r>
              <a:rPr lang="en-US" altLang="zh-CN" dirty="0">
                <a:latin typeface="微软雅黑" panose="020B0503020204020204" pitchFamily="34" charset="-122"/>
                <a:ea typeface="微软雅黑" panose="020B0503020204020204" pitchFamily="34" charset="-122"/>
              </a:rPr>
              <a:t>member</a:t>
            </a:r>
            <a:r>
              <a:rPr lang="zh-CN" altLang="en-US" dirty="0">
                <a:latin typeface="微软雅黑" panose="020B0503020204020204" pitchFamily="34" charset="-122"/>
                <a:ea typeface="微软雅黑" panose="020B0503020204020204" pitchFamily="34" charset="-122"/>
              </a:rPr>
              <a:t>必须是结构体中的成员名。</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如果成员本身又是一个结构体对象，就要用成员引用运算符，级联引用。</a:t>
            </a:r>
            <a:endParaRPr lang="zh-CN" altLang="en-US" dirty="0">
              <a:latin typeface="微软雅黑" panose="020B0503020204020204" pitchFamily="34" charset="-122"/>
              <a:ea typeface="微软雅黑" panose="020B0503020204020204" pitchFamily="34" charset="-122"/>
            </a:endParaRPr>
          </a:p>
        </p:txBody>
      </p:sp>
      <p:sp>
        <p:nvSpPr>
          <p:cNvPr id="11" name="Rectangle 10"/>
          <p:cNvSpPr/>
          <p:nvPr/>
        </p:nvSpPr>
        <p:spPr>
          <a:xfrm>
            <a:off x="1366700" y="5250700"/>
            <a:ext cx="7501650" cy="1077218"/>
          </a:xfrm>
          <a:prstGeom prst="rect">
            <a:avLst/>
          </a:prstGeom>
        </p:spPr>
        <p:txBody>
          <a:bodyPr wrap="square">
            <a:spAutoFit/>
          </a:bodyPr>
          <a:lstStyle/>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struct</a:t>
            </a:r>
            <a:r>
              <a:rPr lang="en-US" altLang="zh-CN" sz="1600" dirty="0">
                <a:solidFill>
                  <a:srgbClr val="000000"/>
                </a:solidFill>
                <a:latin typeface="Menlo" panose="020B0609030804020204" pitchFamily="49" charset="0"/>
              </a:rPr>
              <a:t> </a:t>
            </a:r>
            <a:r>
              <a:rPr lang="en-US" altLang="zh-CN" sz="1600" dirty="0" err="1">
                <a:solidFill>
                  <a:srgbClr val="3F6E74"/>
                </a:solidFill>
                <a:latin typeface="Menlo" panose="020B0609030804020204" pitchFamily="49" charset="0"/>
              </a:rPr>
              <a:t>tagSTAFF</a:t>
            </a:r>
            <a:r>
              <a:rPr lang="en-US" altLang="zh-CN" sz="1600" dirty="0">
                <a:solidFill>
                  <a:srgbClr val="000000"/>
                </a:solidFill>
                <a:latin typeface="Menlo" panose="020B0609030804020204" pitchFamily="49" charset="0"/>
              </a:rPr>
              <a:t> x;</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x.</a:t>
            </a:r>
            <a:r>
              <a:rPr lang="en-US" altLang="zh-CN" sz="1600" dirty="0" err="1">
                <a:solidFill>
                  <a:srgbClr val="3F6E74"/>
                </a:solidFill>
                <a:latin typeface="Menlo" panose="020B0609030804020204" pitchFamily="49" charset="0"/>
              </a:rPr>
              <a:t>birthday</a:t>
            </a:r>
            <a:r>
              <a:rPr lang="en-US" altLang="zh-CN" sz="1600" dirty="0" err="1">
                <a:solidFill>
                  <a:srgbClr val="000000"/>
                </a:solidFill>
                <a:latin typeface="Menlo" panose="020B0609030804020204" pitchFamily="49" charset="0"/>
              </a:rPr>
              <a:t>.</a:t>
            </a:r>
            <a:r>
              <a:rPr lang="en-US" altLang="zh-CN" sz="1600" dirty="0" err="1">
                <a:solidFill>
                  <a:srgbClr val="3F6E74"/>
                </a:solidFill>
                <a:latin typeface="Menlo" panose="020B0609030804020204" pitchFamily="49" charset="0"/>
              </a:rPr>
              <a:t>year</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2019</a:t>
            </a:r>
            <a:r>
              <a:rPr lang="en-US" altLang="zh-CN" sz="1600" dirty="0">
                <a:solidFill>
                  <a:srgbClr val="000000"/>
                </a:solidFill>
                <a:latin typeface="Menlo" panose="020B0609030804020204" pitchFamily="49" charset="0"/>
              </a:rPr>
              <a:t>;</a:t>
            </a:r>
            <a:r>
              <a:rPr lang="zh-CN" altLang="en-US" sz="1600" dirty="0">
                <a:solidFill>
                  <a:srgbClr val="0074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逐级访问成员</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x.</a:t>
            </a:r>
            <a:r>
              <a:rPr lang="en-US" altLang="zh-CN" sz="1600" dirty="0" err="1">
                <a:solidFill>
                  <a:srgbClr val="3F6E74"/>
                </a:solidFill>
                <a:latin typeface="Menlo" panose="020B0609030804020204" pitchFamily="49" charset="0"/>
              </a:rPr>
              <a:t>birthday</a:t>
            </a:r>
            <a:r>
              <a:rPr lang="en-US" altLang="zh-CN" sz="1600" dirty="0" err="1">
                <a:solidFill>
                  <a:srgbClr val="000000"/>
                </a:solidFill>
                <a:latin typeface="Menlo" panose="020B0609030804020204" pitchFamily="49" charset="0"/>
              </a:rPr>
              <a:t>.</a:t>
            </a:r>
            <a:r>
              <a:rPr lang="en-US" altLang="zh-CN" sz="1600" dirty="0" err="1">
                <a:solidFill>
                  <a:srgbClr val="3F6E74"/>
                </a:solidFill>
                <a:latin typeface="Menlo" panose="020B0609030804020204" pitchFamily="49" charset="0"/>
              </a:rPr>
              <a:t>month</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12</a:t>
            </a:r>
            <a:r>
              <a:rPr lang="en-US" altLang="zh-CN" sz="1600" dirty="0">
                <a:solidFill>
                  <a:srgbClr val="000000"/>
                </a:solidFill>
                <a:latin typeface="Menlo" panose="020B0609030804020204" pitchFamily="49" charset="0"/>
              </a:rPr>
              <a:t>;</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x.</a:t>
            </a:r>
            <a:r>
              <a:rPr lang="en-US" altLang="zh-CN" sz="1600" dirty="0" err="1">
                <a:solidFill>
                  <a:srgbClr val="3F6E74"/>
                </a:solidFill>
                <a:latin typeface="Menlo" panose="020B0609030804020204" pitchFamily="49" charset="0"/>
              </a:rPr>
              <a:t>birthday</a:t>
            </a:r>
            <a:r>
              <a:rPr lang="en-US" altLang="zh-CN" sz="1600" dirty="0" err="1">
                <a:solidFill>
                  <a:srgbClr val="000000"/>
                </a:solidFill>
                <a:latin typeface="Menlo" panose="020B0609030804020204" pitchFamily="49" charset="0"/>
              </a:rPr>
              <a:t>.</a:t>
            </a:r>
            <a:r>
              <a:rPr lang="en-US" altLang="zh-CN" sz="1600" dirty="0" err="1">
                <a:solidFill>
                  <a:srgbClr val="3F6E74"/>
                </a:solidFill>
                <a:latin typeface="Menlo" panose="020B0609030804020204" pitchFamily="49" charset="0"/>
              </a:rPr>
              <a:t>day</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9</a:t>
            </a:r>
            <a:r>
              <a:rPr lang="en-US" altLang="zh-CN" sz="1600" dirty="0">
                <a:solidFill>
                  <a:srgbClr val="000000"/>
                </a:solidFill>
                <a:latin typeface="Menlo" panose="020B0609030804020204" pitchFamily="49" charset="0"/>
              </a:rPr>
              <a:t>;</a:t>
            </a:r>
            <a:endParaRPr lang="en-US" altLang="zh-CN" sz="1600" dirty="0">
              <a:solidFill>
                <a:srgbClr val="3F6E74"/>
              </a:solidFill>
              <a:latin typeface="Menlo" panose="020B0609030804020204" pitchFamily="49" charset="0"/>
            </a:endParaRPr>
          </a:p>
        </p:txBody>
      </p:sp>
      <p:sp>
        <p:nvSpPr>
          <p:cNvPr id="3" name="矩形 2"/>
          <p:cNvSpPr/>
          <p:nvPr/>
        </p:nvSpPr>
        <p:spPr>
          <a:xfrm>
            <a:off x="614783" y="2509856"/>
            <a:ext cx="8340775" cy="1754326"/>
          </a:xfrm>
          <a:prstGeom prst="rect">
            <a:avLst/>
          </a:prstGeom>
        </p:spPr>
        <p:txBody>
          <a:bodyPr wrap="square">
            <a:spAutoFit/>
          </a:bodyPr>
          <a:lstStyle/>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Sudent</a:t>
            </a:r>
            <a:r>
              <a:rPr lang="en-US" altLang="zh-CN" dirty="0">
                <a:solidFill>
                  <a:srgbClr val="000000"/>
                </a:solidFill>
                <a:latin typeface="Menlo" panose="020B0609030804020204" pitchFamily="49" charset="0"/>
              </a:rPr>
              <a:t> a;</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Sudent</a:t>
            </a:r>
            <a:r>
              <a:rPr lang="en-US" altLang="zh-CN" dirty="0">
                <a:solidFill>
                  <a:srgbClr val="000000"/>
                </a:solidFill>
                <a:latin typeface="Menlo" panose="020B0609030804020204" pitchFamily="49" charset="0"/>
              </a:rPr>
              <a:t> b;</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将</a:t>
            </a:r>
            <a:r>
              <a:rPr lang="en-US" altLang="zh-CN" dirty="0">
                <a:solidFill>
                  <a:srgbClr val="007400"/>
                </a:solidFill>
                <a:latin typeface="Menlo" panose="020B0609030804020204" pitchFamily="49" charset="0"/>
              </a:rPr>
              <a:t>10002</a:t>
            </a:r>
            <a:r>
              <a:rPr lang="zh-CN" altLang="en-US" dirty="0">
                <a:solidFill>
                  <a:srgbClr val="007400"/>
                </a:solidFill>
                <a:latin typeface="Menlo" panose="020B0609030804020204" pitchFamily="49" charset="0"/>
              </a:rPr>
              <a:t>赋值给</a:t>
            </a:r>
            <a:r>
              <a:rPr lang="en-US" altLang="zh-CN" dirty="0">
                <a:solidFill>
                  <a:srgbClr val="007400"/>
                </a:solidFill>
                <a:latin typeface="Menlo" panose="020B0609030804020204" pitchFamily="49" charset="0"/>
              </a:rPr>
              <a:t>a</a:t>
            </a:r>
            <a:r>
              <a:rPr lang="zh-CN" altLang="en-US" dirty="0">
                <a:solidFill>
                  <a:srgbClr val="007400"/>
                </a:solidFill>
                <a:latin typeface="Menlo" panose="020B0609030804020204" pitchFamily="49" charset="0"/>
              </a:rPr>
              <a:t>对象中的</a:t>
            </a:r>
            <a:r>
              <a:rPr lang="en-US" altLang="zh-CN" dirty="0">
                <a:solidFill>
                  <a:srgbClr val="007400"/>
                </a:solidFill>
                <a:latin typeface="Menlo" panose="020B0609030804020204" pitchFamily="49" charset="0"/>
              </a:rPr>
              <a:t>no</a:t>
            </a:r>
            <a:r>
              <a:rPr lang="zh-CN" altLang="en-US" dirty="0">
                <a:solidFill>
                  <a:srgbClr val="007400"/>
                </a:solidFill>
                <a:latin typeface="Menlo" panose="020B0609030804020204" pitchFamily="49" charset="0"/>
              </a:rPr>
              <a:t>成员，对象成员引用运算结果是成员本身</a:t>
            </a:r>
            <a:endParaRPr lang="zh-CN" altLang="en-US" dirty="0">
              <a:solidFill>
                <a:srgbClr val="0074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a.</a:t>
            </a:r>
            <a:r>
              <a:rPr lang="en-US" altLang="zh-CN" dirty="0" err="1">
                <a:solidFill>
                  <a:srgbClr val="3F6E74"/>
                </a:solidFill>
                <a:latin typeface="Menlo" panose="020B0609030804020204" pitchFamily="49" charset="0"/>
              </a:rPr>
              <a:t>no</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10002</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b.</a:t>
            </a:r>
            <a:r>
              <a:rPr lang="en-US" altLang="zh-CN" dirty="0" err="1">
                <a:solidFill>
                  <a:srgbClr val="3F6E74"/>
                </a:solidFill>
                <a:latin typeface="Menlo" panose="020B0609030804020204" pitchFamily="49" charset="0"/>
              </a:rPr>
              <a:t>age</a:t>
            </a:r>
            <a:r>
              <a:rPr lang="en-US" altLang="zh-CN" dirty="0">
                <a:solidFill>
                  <a:srgbClr val="000000"/>
                </a:solidFill>
                <a:latin typeface="Menlo" panose="020B0609030804020204" pitchFamily="49" charset="0"/>
              </a:rPr>
              <a:t> = </a:t>
            </a:r>
            <a:r>
              <a:rPr lang="en-US" altLang="zh-CN" dirty="0" err="1">
                <a:solidFill>
                  <a:srgbClr val="000000"/>
                </a:solidFill>
                <a:latin typeface="Menlo" panose="020B0609030804020204" pitchFamily="49" charset="0"/>
              </a:rPr>
              <a:t>a.</a:t>
            </a:r>
            <a:r>
              <a:rPr lang="en-US" altLang="zh-CN" dirty="0" err="1">
                <a:solidFill>
                  <a:srgbClr val="3F6E74"/>
                </a:solidFill>
                <a:latin typeface="Menlo" panose="020B0609030804020204" pitchFamily="49" charset="0"/>
              </a:rPr>
              <a:t>age</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500.0</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在表达式中可以引用对象成员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a.</a:t>
            </a:r>
            <a:r>
              <a:rPr lang="en-US" altLang="zh-CN" dirty="0" err="1">
                <a:solidFill>
                  <a:srgbClr val="3F6E74"/>
                </a:solidFill>
                <a:latin typeface="Menlo" panose="020B0609030804020204" pitchFamily="49" charset="0"/>
              </a:rPr>
              <a:t>no</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按优先级等价于</a:t>
            </a:r>
            <a:r>
              <a:rPr lang="en-US" altLang="zh-CN" dirty="0">
                <a:solidFill>
                  <a:srgbClr val="007400"/>
                </a:solidFill>
                <a:latin typeface="Menlo" panose="020B0609030804020204" pitchFamily="49" charset="0"/>
              </a:rPr>
              <a:t>(</a:t>
            </a:r>
            <a:r>
              <a:rPr lang="en-US" altLang="zh-CN" dirty="0" err="1">
                <a:solidFill>
                  <a:srgbClr val="007400"/>
                </a:solidFill>
                <a:latin typeface="Menlo" panose="020B0609030804020204" pitchFamily="49" charset="0"/>
              </a:rPr>
              <a:t>a.no</a:t>
            </a:r>
            <a:r>
              <a:rPr lang="en-US" altLang="zh-CN" dirty="0">
                <a:solidFill>
                  <a:srgbClr val="007400"/>
                </a:solidFill>
                <a:latin typeface="Menlo" panose="020B0609030804020204" pitchFamily="49" charset="0"/>
              </a:rPr>
              <a:t>)++</a:t>
            </a:r>
            <a:endParaRPr lang="en-US" altLang="zh-CN" dirty="0">
              <a:solidFill>
                <a:srgbClr val="007400"/>
              </a:solidFill>
              <a:effectLst/>
              <a:latin typeface="Menlo" panose="020B060903080402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不能将一个结构体对象作为整体进行输入或输出，只能对结构体对象中基本类型成员逐个进行输入或输出</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a:t>结构体对象</a:t>
            </a:r>
            <a:r>
              <a:rPr lang="zh-CN" altLang="en-US" sz="2400">
                <a:solidFill>
                  <a:srgbClr val="FFFF00"/>
                </a:solidFill>
              </a:rPr>
              <a:t>：输入与输出</a:t>
            </a:r>
            <a:endParaRPr lang="zh-CN" altLang="en-US" dirty="0">
              <a:solidFill>
                <a:srgbClr val="FFFF00"/>
              </a:solidFill>
            </a:endParaRPr>
          </a:p>
        </p:txBody>
      </p:sp>
      <p:sp>
        <p:nvSpPr>
          <p:cNvPr id="8" name="Rectangle 7"/>
          <p:cNvSpPr/>
          <p:nvPr/>
        </p:nvSpPr>
        <p:spPr>
          <a:xfrm>
            <a:off x="1398678" y="2877362"/>
            <a:ext cx="6830922" cy="2126864"/>
          </a:xfrm>
          <a:prstGeom prst="rect">
            <a:avLst/>
          </a:prstGeom>
        </p:spPr>
        <p:txBody>
          <a:bodyPr wrap="square">
            <a:spAutoFit/>
          </a:bodyPr>
          <a:lstStyle/>
          <a:p>
            <a:pPr>
              <a:lnSpc>
                <a:spcPct val="150000"/>
              </a:lnSpc>
            </a:pPr>
            <a:r>
              <a:rPr lang="zh-CN" altLang="en-US" dirty="0">
                <a:latin typeface="+mj-lt"/>
                <a:ea typeface="微软雅黑" panose="020B0503020204020204" pitchFamily="34" charset="-122"/>
              </a:rPr>
              <a:t>例如：</a:t>
            </a:r>
            <a:endParaRPr lang="en-US" altLang="zh-CN" dirty="0">
              <a:latin typeface="+mj-lt"/>
              <a:ea typeface="微软雅黑" panose="020B0503020204020204" pitchFamily="34" charset="-122"/>
            </a:endParaRPr>
          </a:p>
          <a:p>
            <a:pPr>
              <a:lnSpc>
                <a:spcPct val="150000"/>
              </a:lnSpc>
            </a:pP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tagSTAFF</a:t>
            </a:r>
            <a:r>
              <a:rPr lang="en-US" altLang="zh-CN" dirty="0">
                <a:solidFill>
                  <a:srgbClr val="000000"/>
                </a:solidFill>
                <a:latin typeface="Menlo" panose="020B0609030804020204" pitchFamily="49" charset="0"/>
              </a:rPr>
              <a:t> x;</a:t>
            </a:r>
            <a:endParaRPr lang="en-US" altLang="zh-CN" dirty="0">
              <a:solidFill>
                <a:srgbClr val="3F6E74"/>
              </a:solidFill>
              <a:latin typeface="Menlo" panose="020B0609030804020204" pitchFamily="49" charset="0"/>
            </a:endParaRPr>
          </a:p>
          <a:p>
            <a:pPr>
              <a:lnSpc>
                <a:spcPct val="150000"/>
              </a:lnSpc>
            </a:pPr>
            <a:r>
              <a:rPr lang="en-US" altLang="zh-CN" dirty="0" err="1">
                <a:solidFill>
                  <a:srgbClr val="2E0D6E"/>
                </a:solidFill>
                <a:latin typeface="Menlo" panose="020B0609030804020204" pitchFamily="49" charset="0"/>
              </a:rPr>
              <a:t>scanf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"%d"</a:t>
            </a:r>
            <a:r>
              <a:rPr lang="en-US" altLang="zh-CN" dirty="0">
                <a:solidFill>
                  <a:srgbClr val="000000"/>
                </a:solidFill>
                <a:latin typeface="Menlo" panose="020B0609030804020204" pitchFamily="49" charset="0"/>
              </a:rPr>
              <a:t>, &amp;</a:t>
            </a:r>
            <a:r>
              <a:rPr lang="en-US" altLang="zh-CN" dirty="0" err="1">
                <a:solidFill>
                  <a:srgbClr val="000000"/>
                </a:solidFill>
                <a:latin typeface="Menlo" panose="020B0609030804020204" pitchFamily="49" charset="0"/>
              </a:rPr>
              <a:t>x.</a:t>
            </a:r>
            <a:r>
              <a:rPr lang="en-US" altLang="zh-CN" dirty="0" err="1">
                <a:solidFill>
                  <a:srgbClr val="3F6E74"/>
                </a:solidFill>
                <a:latin typeface="Menlo" panose="020B0609030804020204" pitchFamily="49" charset="0"/>
              </a:rPr>
              <a:t>birthday</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day</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pPr>
              <a:lnSpc>
                <a:spcPct val="150000"/>
              </a:lnSpc>
            </a:pPr>
            <a:r>
              <a:rPr lang="en-US" altLang="zh-CN" dirty="0">
                <a:solidFill>
                  <a:srgbClr val="2E0D6E"/>
                </a:solidFill>
                <a:latin typeface="Menlo" panose="020B0609030804020204" pitchFamily="49" charset="0"/>
              </a:rPr>
              <a:t>gets</a:t>
            </a:r>
            <a:r>
              <a:rPr lang="en-US" altLang="zh-CN" dirty="0">
                <a:solidFill>
                  <a:srgbClr val="000000"/>
                </a:solidFill>
                <a:latin typeface="Menlo" panose="020B0609030804020204" pitchFamily="49" charset="0"/>
              </a:rPr>
              <a:t>(</a:t>
            </a:r>
            <a:r>
              <a:rPr lang="en-US" altLang="zh-CN" dirty="0" err="1">
                <a:solidFill>
                  <a:srgbClr val="000000"/>
                </a:solidFill>
                <a:latin typeface="Menlo" panose="020B0609030804020204" pitchFamily="49" charset="0"/>
              </a:rPr>
              <a:t>x.</a:t>
            </a:r>
            <a:r>
              <a:rPr lang="en-US" altLang="zh-CN" dirty="0" err="1">
                <a:solidFill>
                  <a:srgbClr val="3F6E74"/>
                </a:solidFill>
                <a:latin typeface="Menlo" panose="020B0609030804020204" pitchFamily="49" charset="0"/>
              </a:rPr>
              <a:t>name</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pPr>
              <a:lnSpc>
                <a:spcPct val="150000"/>
              </a:lnSpc>
            </a:pPr>
            <a:endParaRPr lang="zh-CN" altLang="en-US" dirty="0">
              <a:latin typeface="+mj-lt"/>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1984975"/>
          </a:xfrm>
        </p:spPr>
        <p:txBody>
          <a:bodyPr>
            <a:normAutofit/>
          </a:bodyPr>
          <a:lstStyle/>
          <a:p>
            <a:r>
              <a:rPr lang="zh-CN" altLang="en-US" b="1" dirty="0">
                <a:solidFill>
                  <a:srgbClr val="C00000"/>
                </a:solidFill>
              </a:rPr>
              <a:t>结构体对象可以进行赋值运算</a:t>
            </a:r>
            <a:r>
              <a:rPr lang="zh-CN" altLang="en-US" dirty="0"/>
              <a:t>，但不能对进行算术运算、关系运算等</a:t>
            </a:r>
            <a:endParaRPr lang="en-US" altLang="zh-CN" dirty="0"/>
          </a:p>
          <a:p>
            <a:r>
              <a:rPr lang="zh-CN" altLang="en-US" dirty="0"/>
              <a:t>结构体对象赋值，本质上是按内存形式将一个对象的全体成员完全复制到另一个对象中</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：运算</a:t>
            </a:r>
            <a:endParaRPr lang="zh-CN" altLang="en-US" dirty="0">
              <a:solidFill>
                <a:srgbClr val="FFFF00"/>
              </a:solidFill>
            </a:endParaRPr>
          </a:p>
        </p:txBody>
      </p:sp>
      <p:sp>
        <p:nvSpPr>
          <p:cNvPr id="8" name="Rectangle 7"/>
          <p:cNvSpPr/>
          <p:nvPr/>
        </p:nvSpPr>
        <p:spPr>
          <a:xfrm>
            <a:off x="374417" y="3333244"/>
            <a:ext cx="6647072" cy="2534284"/>
          </a:xfrm>
          <a:prstGeom prst="rect">
            <a:avLst/>
          </a:prstGeom>
        </p:spPr>
        <p:txBody>
          <a:bodyPr wrap="square">
            <a:spAutoFit/>
          </a:bodyPr>
          <a:lstStyle/>
          <a:p>
            <a:pPr>
              <a:lnSpc>
                <a:spcPct val="150000"/>
              </a:lnSpc>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tagCOMPLEX</a:t>
            </a:r>
            <a:r>
              <a:rPr lang="en-US" altLang="zh-CN" dirty="0">
                <a:solidFill>
                  <a:srgbClr val="000000"/>
                </a:solidFill>
                <a:latin typeface="Menlo" panose="020B0609030804020204" pitchFamily="49" charset="0"/>
              </a:rPr>
              <a:t> m;</a:t>
            </a:r>
            <a:endParaRPr lang="en-US" altLang="zh-CN" dirty="0">
              <a:solidFill>
                <a:srgbClr val="3F6E74"/>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tagCOMPLEX</a:t>
            </a:r>
            <a:r>
              <a:rPr lang="en-US" altLang="zh-CN" dirty="0">
                <a:solidFill>
                  <a:srgbClr val="000000"/>
                </a:solidFill>
                <a:latin typeface="Menlo" panose="020B0609030804020204" pitchFamily="49" charset="0"/>
              </a:rPr>
              <a:t> n;</a:t>
            </a:r>
            <a:endParaRPr lang="en-US" altLang="zh-CN" dirty="0">
              <a:solidFill>
                <a:srgbClr val="3F6E74"/>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tagCOMPLEX</a:t>
            </a:r>
            <a:r>
              <a:rPr lang="en-US" altLang="zh-CN" dirty="0">
                <a:solidFill>
                  <a:srgbClr val="000000"/>
                </a:solidFill>
                <a:latin typeface="Menlo" panose="020B0609030804020204" pitchFamily="49" charset="0"/>
              </a:rPr>
              <a:t> k;</a:t>
            </a:r>
            <a:endParaRPr lang="en-US" altLang="zh-CN" dirty="0">
              <a:solidFill>
                <a:srgbClr val="3F6E74"/>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    m = 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正确，结构体对象允许赋值</a:t>
            </a:r>
            <a:endParaRPr lang="zh-CN" altLang="en-US" dirty="0">
              <a:solidFill>
                <a:srgbClr val="007400"/>
              </a:solidFill>
              <a:latin typeface="Menlo" panose="020B0609030804020204" pitchFamily="49" charset="0"/>
            </a:endParaRPr>
          </a:p>
          <a:p>
            <a:pPr>
              <a:lnSpc>
                <a:spcPct val="150000"/>
              </a:lnSpc>
            </a:pP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k = m + 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错误，结构体对象不能做算术运算</a:t>
            </a:r>
            <a:endParaRPr lang="zh-CN" altLang="en-US" dirty="0">
              <a:solidFill>
                <a:srgbClr val="007400"/>
              </a:solidFill>
              <a:latin typeface="Menlo" panose="020B0609030804020204" pitchFamily="49" charset="0"/>
            </a:endParaRPr>
          </a:p>
          <a:p>
            <a:pPr>
              <a:lnSpc>
                <a:spcPct val="150000"/>
              </a:lnSpc>
            </a:pP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m &gt; 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错误，结构体对象不能做关系运算</a:t>
            </a:r>
            <a:endParaRPr lang="zh-CN" altLang="en-US" dirty="0">
              <a:solidFill>
                <a:srgbClr val="007400"/>
              </a:solidFill>
              <a:latin typeface="Menlo" panose="020B0609030804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本节课主要内容</a:t>
            </a:r>
            <a:endParaRPr lang="zh-CN" altLang="en-US" dirty="0"/>
          </a:p>
        </p:txBody>
      </p:sp>
      <p:sp>
        <p:nvSpPr>
          <p:cNvPr id="3" name="Content Placeholder 2"/>
          <p:cNvSpPr>
            <a:spLocks noGrp="1"/>
          </p:cNvSpPr>
          <p:nvPr>
            <p:ph idx="1"/>
          </p:nvPr>
        </p:nvSpPr>
        <p:spPr/>
        <p:txBody>
          <a:bodyPr>
            <a:normAutofit/>
          </a:bodyPr>
          <a:lstStyle/>
          <a:p>
            <a:r>
              <a:rPr lang="zh-CN" altLang="en-US" dirty="0">
                <a:latin typeface="+mj-lt"/>
              </a:rPr>
              <a:t>结构体类型</a:t>
            </a:r>
            <a:endParaRPr lang="en-US" altLang="zh-CN" dirty="0">
              <a:latin typeface="+mj-lt"/>
            </a:endParaRPr>
          </a:p>
          <a:p>
            <a:r>
              <a:rPr lang="zh-CN" altLang="en-US" b="1" dirty="0">
                <a:solidFill>
                  <a:srgbClr val="C00000"/>
                </a:solidFill>
              </a:rPr>
              <a:t>结构体与数组、指针</a:t>
            </a:r>
            <a:endParaRPr lang="en-US" altLang="zh-CN" b="1" dirty="0">
              <a:solidFill>
                <a:srgbClr val="C00000"/>
              </a:solidFill>
            </a:endParaRPr>
          </a:p>
          <a:p>
            <a:r>
              <a:rPr lang="zh-CN" altLang="en-US" dirty="0"/>
              <a:t>结构体与函数</a:t>
            </a:r>
            <a:endParaRPr lang="en-US" altLang="zh-CN" dirty="0"/>
          </a:p>
          <a:p>
            <a:r>
              <a:rPr lang="zh-CN" altLang="en-US" dirty="0"/>
              <a:t>共用体类型</a:t>
            </a:r>
            <a:endParaRPr lang="en-US" altLang="zh-CN" dirty="0"/>
          </a:p>
          <a:p>
            <a:r>
              <a:rPr lang="zh-CN" altLang="en-US" dirty="0"/>
              <a:t>枚举与位域类型</a:t>
            </a:r>
            <a:endParaRPr lang="en-US" altLang="zh-CN" dirty="0"/>
          </a:p>
        </p:txBody>
      </p:sp>
      <p:sp>
        <p:nvSpPr>
          <p:cNvPr id="4" name="Date Placeholder 3"/>
          <p:cNvSpPr>
            <a:spLocks noGrp="1"/>
          </p:cNvSpPr>
          <p:nvPr>
            <p:ph type="dt" sz="half" idx="10"/>
          </p:nvPr>
        </p:nvSpPr>
        <p:spPr/>
        <p:txBody>
          <a:bodyPr/>
          <a:lstStyle/>
          <a:p>
            <a:fld id="{A327CB3B-AA9F-4310-82B6-4F6B3B980893}"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1743919"/>
          </a:xfrm>
        </p:spPr>
        <p:txBody>
          <a:bodyPr/>
          <a:lstStyle/>
          <a:p>
            <a:r>
              <a:rPr lang="zh-CN" altLang="en-US" dirty="0"/>
              <a:t>结构体的成员可以是数组，数组元素也可以是结构体类型</a:t>
            </a:r>
            <a:endParaRPr lang="en-US" altLang="zh-CN" dirty="0"/>
          </a:p>
          <a:p>
            <a:endParaRPr lang="en-US" altLang="zh-CN" dirty="0"/>
          </a:p>
          <a:p>
            <a:r>
              <a:rPr lang="zh-CN" altLang="en-US" dirty="0"/>
              <a:t>数组元素是结构体类型，称为结构体数组</a:t>
            </a:r>
            <a:endParaRPr lang="zh-CN" altLang="en-US" dirty="0"/>
          </a:p>
        </p:txBody>
      </p:sp>
      <p:sp>
        <p:nvSpPr>
          <p:cNvPr id="3" name="Title 2"/>
          <p:cNvSpPr>
            <a:spLocks noGrp="1"/>
          </p:cNvSpPr>
          <p:nvPr>
            <p:ph type="title"/>
          </p:nvPr>
        </p:nvSpPr>
        <p:spPr/>
        <p:txBody>
          <a:bodyPr/>
          <a:lstStyle/>
          <a:p>
            <a:r>
              <a:rPr lang="zh-CN" altLang="en-US" dirty="0"/>
              <a:t>结构体与数组</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620921" y="3092187"/>
            <a:ext cx="6085332"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struct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结构体类型名 结构体数组名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常量表达式</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7"/>
          <p:cNvSpPr/>
          <p:nvPr/>
        </p:nvSpPr>
        <p:spPr>
          <a:xfrm>
            <a:off x="1620921" y="3698963"/>
            <a:ext cx="5532120" cy="2031325"/>
          </a:xfrm>
          <a:prstGeom prst="rect">
            <a:avLst/>
          </a:prstGeom>
        </p:spPr>
        <p:txBody>
          <a:bodyPr>
            <a:spAutoFit/>
          </a:bodyPr>
          <a:lstStyle/>
          <a:p>
            <a:r>
              <a:rPr lang="zh-CN" altLang="en-US" dirty="0">
                <a:latin typeface="+mj-lt"/>
                <a:ea typeface="微软雅黑" panose="020B0503020204020204" pitchFamily="34" charset="-122"/>
              </a:rPr>
              <a:t>例如：</a:t>
            </a:r>
            <a:endParaRPr lang="en-US" altLang="zh-CN" dirty="0">
              <a:latin typeface="+mj-lt"/>
              <a:ea typeface="微软雅黑" panose="020B0503020204020204" pitchFamily="34" charset="-122"/>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tagPOINT</a:t>
            </a:r>
            <a:r>
              <a:rPr lang="en-US" altLang="zh-CN" dirty="0">
                <a:solidFill>
                  <a:srgbClr val="000000"/>
                </a:solidFill>
                <a:latin typeface="Menlo" panose="020B0609030804020204" pitchFamily="49" charset="0"/>
              </a:rPr>
              <a:t> {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点类型</a:t>
            </a:r>
            <a:endParaRPr lang="zh-CN" altLang="en-US" dirty="0">
              <a:solidFill>
                <a:srgbClr val="0B4F79"/>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x;</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y;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平面上点的</a:t>
            </a:r>
            <a:r>
              <a:rPr lang="en-US" altLang="zh-CN" dirty="0">
                <a:solidFill>
                  <a:srgbClr val="007400"/>
                </a:solidFill>
                <a:latin typeface="Menlo" panose="020B0609030804020204" pitchFamily="49" charset="0"/>
              </a:rPr>
              <a:t>x</a:t>
            </a:r>
            <a:r>
              <a:rPr lang="zh-CN" altLang="en-US" dirty="0">
                <a:solidFill>
                  <a:srgbClr val="007400"/>
                </a:solidFill>
                <a:latin typeface="Menlo" panose="020B0609030804020204" pitchFamily="49" charset="0"/>
              </a:rPr>
              <a:t>、</a:t>
            </a:r>
            <a:r>
              <a:rPr lang="en-US" altLang="zh-CN" dirty="0">
                <a:solidFill>
                  <a:srgbClr val="007400"/>
                </a:solidFill>
                <a:latin typeface="Menlo" panose="020B0609030804020204" pitchFamily="49" charset="0"/>
              </a:rPr>
              <a:t>y</a:t>
            </a:r>
            <a:r>
              <a:rPr lang="zh-CN" altLang="en-US" dirty="0">
                <a:solidFill>
                  <a:srgbClr val="007400"/>
                </a:solidFill>
                <a:latin typeface="Menlo" panose="020B0609030804020204" pitchFamily="49" charset="0"/>
              </a:rPr>
              <a:t>坐标</a:t>
            </a:r>
            <a:endParaRPr lang="zh-CN" altLang="en-US" dirty="0">
              <a:solidFill>
                <a:srgbClr val="0074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表示</a:t>
            </a:r>
            <a:r>
              <a:rPr lang="en-US" altLang="zh-CN" dirty="0">
                <a:solidFill>
                  <a:srgbClr val="007400"/>
                </a:solidFill>
                <a:latin typeface="Menlo" panose="020B0609030804020204" pitchFamily="49" charset="0"/>
              </a:rPr>
              <a:t>100</a:t>
            </a:r>
            <a:r>
              <a:rPr lang="zh-CN" altLang="en-US" dirty="0">
                <a:solidFill>
                  <a:srgbClr val="007400"/>
                </a:solidFill>
                <a:latin typeface="Menlo" panose="020B0609030804020204" pitchFamily="49" charset="0"/>
              </a:rPr>
              <a:t>个点的数据对象</a:t>
            </a:r>
            <a:endParaRPr lang="zh-CN" altLang="en-US" dirty="0">
              <a:solidFill>
                <a:srgbClr val="007400"/>
              </a:solidFill>
              <a:latin typeface="Menlo" panose="020B0609030804020204" pitchFamily="49" charset="0"/>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tagPOINT</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points</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结构体数组进行初始化，如一维结构体数组初始化形式为</a:t>
            </a:r>
            <a:br>
              <a:rPr lang="en-US" altLang="zh-CN" dirty="0"/>
            </a:br>
            <a:br>
              <a:rPr lang="en-US" altLang="zh-CN" dirty="0"/>
            </a:br>
            <a:br>
              <a:rPr lang="en-US" altLang="zh-CN" dirty="0"/>
            </a:br>
            <a:r>
              <a:rPr lang="zh-CN" altLang="en-US" dirty="0"/>
              <a:t>初值序列必须按内存形式做到类型、次序一一对应。</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470561" y="2072924"/>
            <a:ext cx="6353033" cy="369332"/>
          </a:xfrm>
          <a:prstGeom prst="rect">
            <a:avLst/>
          </a:prstGeom>
          <a:solidFill>
            <a:schemeClr val="bg1">
              <a:lumMod val="95000"/>
            </a:schemeClr>
          </a:solidFill>
        </p:spPr>
        <p:txBody>
          <a:bodyPr wrap="square">
            <a:spAutoFit/>
          </a:bodyPr>
          <a:lstStyle/>
          <a:p>
            <a:r>
              <a:rPr lang="en-US" altLang="zh-CN" dirty="0" err="1">
                <a:latin typeface="微软雅黑" panose="020B0503020204020204" pitchFamily="34" charset="-122"/>
                <a:ea typeface="微软雅黑" panose="020B0503020204020204" pitchFamily="34" charset="-122"/>
              </a:rPr>
              <a:t>struct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结构体类型名 结构体数组名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常量表达式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初值序列</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Rectangle 8"/>
          <p:cNvSpPr/>
          <p:nvPr/>
        </p:nvSpPr>
        <p:spPr>
          <a:xfrm>
            <a:off x="362858" y="3478407"/>
            <a:ext cx="4010493" cy="2031325"/>
          </a:xfrm>
          <a:prstGeom prst="rect">
            <a:avLst/>
          </a:prstGeom>
        </p:spPr>
        <p:txBody>
          <a:bodyPr wrap="square">
            <a:spAutoFit/>
          </a:bodyPr>
          <a:lstStyle/>
          <a:p>
            <a:r>
              <a:rPr lang="zh-CN" altLang="en-US" dirty="0">
                <a:latin typeface="+mj-lt"/>
                <a:ea typeface="微软雅黑" panose="020B0503020204020204" pitchFamily="34" charset="-122"/>
              </a:rPr>
              <a:t>例如：</a:t>
            </a:r>
            <a:endParaRPr lang="en-US" altLang="zh-CN" dirty="0">
              <a:latin typeface="+mj-lt"/>
              <a:ea typeface="微软雅黑" panose="020B0503020204020204" pitchFamily="34" charset="-122"/>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tagRECT</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矩形框类型</a:t>
            </a:r>
            <a:endParaRPr lang="zh-CN" altLang="en-US" dirty="0">
              <a:solidFill>
                <a:srgbClr val="0B4F79"/>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left;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top;</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right;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bottom;</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p:txBody>
      </p:sp>
      <p:sp>
        <p:nvSpPr>
          <p:cNvPr id="10" name="Title 2"/>
          <p:cNvSpPr>
            <a:spLocks noGrp="1"/>
          </p:cNvSpPr>
          <p:nvPr>
            <p:ph type="title"/>
          </p:nvPr>
        </p:nvSpPr>
        <p:spPr/>
        <p:txBody>
          <a:bodyPr/>
          <a:lstStyle/>
          <a:p>
            <a:r>
              <a:rPr lang="zh-CN" altLang="en-US" dirty="0"/>
              <a:t>结构体与数组</a:t>
            </a:r>
            <a:endParaRPr lang="zh-CN" altLang="en-US" dirty="0"/>
          </a:p>
        </p:txBody>
      </p:sp>
      <p:sp>
        <p:nvSpPr>
          <p:cNvPr id="3" name="矩形 2"/>
          <p:cNvSpPr/>
          <p:nvPr/>
        </p:nvSpPr>
        <p:spPr>
          <a:xfrm>
            <a:off x="4324109" y="4656374"/>
            <a:ext cx="4572000" cy="1754326"/>
          </a:xfrm>
          <a:prstGeom prst="rect">
            <a:avLst/>
          </a:prstGeom>
        </p:spPr>
        <p:txBody>
          <a:bodyPr>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tagRECT</a:t>
            </a:r>
            <a:r>
              <a:rPr lang="en-US" altLang="zh-CN" dirty="0">
                <a:solidFill>
                  <a:srgbClr val="000000"/>
                </a:solidFill>
                <a:latin typeface="Menlo" panose="020B0609030804020204" pitchFamily="49" charset="0"/>
              </a:rPr>
              <a:t> </a:t>
            </a:r>
            <a:r>
              <a:rPr lang="en-US" altLang="zh-CN" dirty="0" err="1">
                <a:solidFill>
                  <a:srgbClr val="0F68A0"/>
                </a:solidFill>
                <a:latin typeface="Menlo" panose="020B0609030804020204" pitchFamily="49" charset="0"/>
              </a:rPr>
              <a:t>rects</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25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32</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200</a:t>
            </a:r>
            <a:r>
              <a:rPr lang="en-US" altLang="zh-CN" dirty="0">
                <a:solidFill>
                  <a:srgbClr val="000000"/>
                </a:solidFill>
                <a:latin typeface="Menlo" panose="020B0609030804020204" pitchFamily="49" charset="0"/>
              </a:rPr>
              <a:t>}</a:t>
            </a:r>
            <a:endParaRPr lang="en-US" altLang="zh-CN" dirty="0">
              <a:solidFill>
                <a:srgbClr val="1C00CF"/>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初始化时，数组元素个数可以不指定，而由编译器根据初值自动确定</a:t>
            </a:r>
            <a:endParaRPr lang="zh-CN" altLang="en-US" dirty="0">
              <a:solidFill>
                <a:srgbClr val="007400"/>
              </a:solidFill>
              <a:effectLst/>
              <a:latin typeface="Menlo" panose="020B0609030804020204" pitchFamily="49" charset="0"/>
            </a:endParaRPr>
          </a:p>
        </p:txBody>
      </p:sp>
      <p:sp>
        <p:nvSpPr>
          <p:cNvPr id="8" name="矩形 7"/>
          <p:cNvSpPr/>
          <p:nvPr/>
        </p:nvSpPr>
        <p:spPr>
          <a:xfrm>
            <a:off x="4324109" y="2960100"/>
            <a:ext cx="4442520" cy="1754326"/>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tagRECT</a:t>
            </a:r>
            <a:r>
              <a:rPr lang="en-US" altLang="zh-CN" dirty="0">
                <a:solidFill>
                  <a:srgbClr val="000000"/>
                </a:solidFill>
                <a:latin typeface="Menlo" panose="020B0609030804020204" pitchFamily="49" charset="0"/>
              </a:rPr>
              <a:t> </a:t>
            </a:r>
            <a:r>
              <a:rPr lang="en-US" altLang="zh-CN" dirty="0" err="1">
                <a:solidFill>
                  <a:srgbClr val="0F68A0"/>
                </a:solidFill>
                <a:latin typeface="Menlo" panose="020B0609030804020204" pitchFamily="49" charset="0"/>
              </a:rPr>
              <a:t>rects</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25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32</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200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除最外面的一对大括号外，其他大括号可以省略</a:t>
            </a:r>
            <a:endParaRPr lang="zh-CN" altLang="en-US" dirty="0">
              <a:solidFill>
                <a:srgbClr val="007400"/>
              </a:solidFill>
              <a:effectLst/>
              <a:latin typeface="Menlo" panose="020B0609030804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9"/>
            <a:ext cx="8403771" cy="2900402"/>
          </a:xfrm>
        </p:spPr>
        <p:txBody>
          <a:bodyPr/>
          <a:lstStyle/>
          <a:p>
            <a:r>
              <a:rPr lang="zh-CN" altLang="en-US" dirty="0"/>
              <a:t>引用结构体数组成员需要将数组下标运算、对象成员引用运算结合起来操作，其一般形式为：</a:t>
            </a:r>
            <a:endParaRPr lang="en-US" altLang="zh-CN" dirty="0"/>
          </a:p>
          <a:p>
            <a:endParaRPr lang="en-US" altLang="zh-CN" dirty="0"/>
          </a:p>
          <a:p>
            <a:endParaRPr lang="en-US" altLang="zh-CN" dirty="0"/>
          </a:p>
          <a:p>
            <a:r>
              <a:rPr lang="zh-CN" altLang="en-US" dirty="0"/>
              <a:t>结构体类型中数组成员类型既可以是基本数据类型又可以是指针类型、结构体类型、数组。</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结构体与数组</a:t>
            </a:r>
            <a:endParaRPr lang="zh-CN" altLang="en-US" dirty="0"/>
          </a:p>
        </p:txBody>
      </p:sp>
      <p:sp>
        <p:nvSpPr>
          <p:cNvPr id="8" name="Rectangle 7"/>
          <p:cNvSpPr/>
          <p:nvPr/>
        </p:nvSpPr>
        <p:spPr>
          <a:xfrm>
            <a:off x="2674188" y="2369709"/>
            <a:ext cx="3300904" cy="369332"/>
          </a:xfrm>
          <a:prstGeom prst="rect">
            <a:avLst/>
          </a:prstGeom>
        </p:spPr>
        <p:txBody>
          <a:bodyPr wrap="none">
            <a:spAutoFit/>
          </a:bodyPr>
          <a:lstStyle/>
          <a:p>
            <a:r>
              <a:rPr lang="zh-CN" altLang="en-US" dirty="0">
                <a:solidFill>
                  <a:srgbClr val="000000"/>
                </a:solidFill>
                <a:latin typeface="黑体" panose="02010609060101010101" pitchFamily="49" charset="-122"/>
                <a:ea typeface="黑体" panose="02010609060101010101" pitchFamily="49" charset="-122"/>
              </a:rPr>
              <a:t>数组对象</a:t>
            </a:r>
            <a:r>
              <a:rPr lang="en-US" altLang="zh-CN" dirty="0">
                <a:solidFill>
                  <a:srgbClr val="A41515"/>
                </a:solidFill>
                <a:latin typeface="DroidSansMono"/>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下标表达式</a:t>
            </a:r>
            <a:r>
              <a:rPr lang="en-US" altLang="zh-CN" dirty="0">
                <a:solidFill>
                  <a:srgbClr val="A41515"/>
                </a:solidFill>
                <a:latin typeface="DroidSansMono"/>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成员名</a:t>
            </a:r>
            <a:endParaRPr lang="zh-CN" altLang="en-US" dirty="0"/>
          </a:p>
        </p:txBody>
      </p:sp>
      <p:sp>
        <p:nvSpPr>
          <p:cNvPr id="9" name="Rectangle 8"/>
          <p:cNvSpPr/>
          <p:nvPr/>
        </p:nvSpPr>
        <p:spPr>
          <a:xfrm>
            <a:off x="901892" y="2870607"/>
            <a:ext cx="734589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 </a:t>
            </a:r>
            <a:r>
              <a:rPr lang="en-US" altLang="zh-CN" dirty="0">
                <a:latin typeface="微软雅黑" panose="020B0503020204020204" pitchFamily="34" charset="-122"/>
                <a:ea typeface="微软雅黑" panose="020B0503020204020204" pitchFamily="34" charset="-122"/>
              </a:rPr>
              <a:t>r[0].left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r[0].top</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10;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数组对象</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下标表达式</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是结构体对象</a:t>
            </a:r>
            <a:endParaRPr lang="zh-CN" altLang="en-US" dirty="0">
              <a:latin typeface="微软雅黑" panose="020B0503020204020204" pitchFamily="34" charset="-122"/>
              <a:ea typeface="微软雅黑" panose="020B0503020204020204" pitchFamily="34" charset="-122"/>
            </a:endParaRPr>
          </a:p>
        </p:txBody>
      </p:sp>
      <p:sp>
        <p:nvSpPr>
          <p:cNvPr id="10" name="Rectangle 9"/>
          <p:cNvSpPr/>
          <p:nvPr/>
        </p:nvSpPr>
        <p:spPr>
          <a:xfrm>
            <a:off x="374417" y="4522738"/>
            <a:ext cx="4580273"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tagTRIANGLE</a:t>
            </a:r>
            <a:r>
              <a:rPr lang="en-US" altLang="zh-CN" dirty="0">
                <a:solidFill>
                  <a:srgbClr val="000000"/>
                </a:solidFill>
                <a:latin typeface="Menlo" panose="020B0609030804020204" pitchFamily="49" charset="0"/>
              </a:rPr>
              <a:t> {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三角形类型</a:t>
            </a:r>
            <a:endParaRPr lang="zh-CN" altLang="en-US" dirty="0">
              <a:solidFill>
                <a:srgbClr val="0B4F79"/>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由</a:t>
            </a:r>
            <a:r>
              <a:rPr lang="en-US" altLang="zh-CN" dirty="0">
                <a:solidFill>
                  <a:srgbClr val="007400"/>
                </a:solidFill>
                <a:latin typeface="Menlo" panose="020B0609030804020204" pitchFamily="49" charset="0"/>
              </a:rPr>
              <a:t>3</a:t>
            </a:r>
            <a:r>
              <a:rPr lang="zh-CN" altLang="en-US" dirty="0">
                <a:solidFill>
                  <a:srgbClr val="007400"/>
                </a:solidFill>
                <a:latin typeface="Menlo" panose="020B0609030804020204" pitchFamily="49" charset="0"/>
              </a:rPr>
              <a:t>个平面上的点描述三角形</a:t>
            </a:r>
            <a:endParaRPr lang="zh-CN" altLang="en-US" dirty="0">
              <a:solidFill>
                <a:srgbClr val="0074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tagPOINT</a:t>
            </a:r>
            <a:r>
              <a:rPr lang="en-US" altLang="zh-CN" dirty="0">
                <a:solidFill>
                  <a:srgbClr val="000000"/>
                </a:solidFill>
                <a:latin typeface="Menlo" panose="020B0609030804020204" pitchFamily="49" charset="0"/>
              </a:rPr>
              <a:t> p[</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tri</a:t>
            </a:r>
            <a:r>
              <a:rPr lang="en-US" altLang="zh-CN" dirty="0">
                <a:solidFill>
                  <a:srgbClr val="000000"/>
                </a:solidFill>
                <a:latin typeface="Menlo" panose="020B0609030804020204" pitchFamily="49" charset="0"/>
              </a:rPr>
              <a:t>;</a:t>
            </a:r>
            <a:endParaRPr lang="en-US" altLang="zh-CN" dirty="0">
              <a:solidFill>
                <a:srgbClr val="0F68A0"/>
              </a:solidFill>
              <a:latin typeface="Menlo" panose="020B0609030804020204" pitchFamily="49" charset="0"/>
            </a:endParaRPr>
          </a:p>
        </p:txBody>
      </p:sp>
      <p:sp>
        <p:nvSpPr>
          <p:cNvPr id="3" name="矩形 2"/>
          <p:cNvSpPr/>
          <p:nvPr/>
        </p:nvSpPr>
        <p:spPr>
          <a:xfrm>
            <a:off x="5831633" y="5008373"/>
            <a:ext cx="2668556" cy="646331"/>
          </a:xfrm>
          <a:prstGeom prst="rect">
            <a:avLst/>
          </a:prstGeom>
        </p:spPr>
        <p:txBody>
          <a:bodyPr wrap="square">
            <a:spAutoFit/>
          </a:bodyPr>
          <a:lstStyle/>
          <a:p>
            <a:r>
              <a:rPr lang="es-ES" altLang="zh-CN" dirty="0" err="1">
                <a:solidFill>
                  <a:srgbClr val="3F6E74"/>
                </a:solidFill>
                <a:latin typeface="Menlo" panose="020B0609030804020204" pitchFamily="49" charset="0"/>
              </a:rPr>
              <a:t>tri</a:t>
            </a:r>
            <a:r>
              <a:rPr lang="es-ES" altLang="zh-CN" dirty="0" err="1">
                <a:solidFill>
                  <a:srgbClr val="000000"/>
                </a:solidFill>
                <a:latin typeface="Menlo" panose="020B0609030804020204" pitchFamily="49" charset="0"/>
              </a:rPr>
              <a:t>.</a:t>
            </a:r>
            <a:r>
              <a:rPr lang="es-ES" altLang="zh-CN" dirty="0" err="1">
                <a:solidFill>
                  <a:srgbClr val="3F6E74"/>
                </a:solidFill>
                <a:latin typeface="Menlo" panose="020B0609030804020204" pitchFamily="49" charset="0"/>
              </a:rPr>
              <a:t>p</a:t>
            </a:r>
            <a:r>
              <a:rPr lang="es-ES" altLang="zh-CN" dirty="0">
                <a:solidFill>
                  <a:srgbClr val="000000"/>
                </a:solidFill>
                <a:latin typeface="Menlo" panose="020B0609030804020204" pitchFamily="49" charset="0"/>
              </a:rPr>
              <a:t>[</a:t>
            </a:r>
            <a:r>
              <a:rPr lang="es-ES" altLang="zh-CN" dirty="0">
                <a:solidFill>
                  <a:srgbClr val="1C00CF"/>
                </a:solidFill>
                <a:latin typeface="Menlo" panose="020B0609030804020204" pitchFamily="49" charset="0"/>
              </a:rPr>
              <a:t>0</a:t>
            </a:r>
            <a:r>
              <a:rPr lang="es-ES" altLang="zh-CN" dirty="0">
                <a:solidFill>
                  <a:srgbClr val="000000"/>
                </a:solidFill>
                <a:latin typeface="Menlo" panose="020B0609030804020204" pitchFamily="49" charset="0"/>
              </a:rPr>
              <a:t>].</a:t>
            </a:r>
            <a:r>
              <a:rPr lang="es-ES" altLang="zh-CN" dirty="0">
                <a:solidFill>
                  <a:srgbClr val="3F6E74"/>
                </a:solidFill>
                <a:latin typeface="Menlo" panose="020B0609030804020204" pitchFamily="49" charset="0"/>
              </a:rPr>
              <a:t>x</a:t>
            </a:r>
            <a:r>
              <a:rPr lang="es-ES" altLang="zh-CN" dirty="0">
                <a:solidFill>
                  <a:srgbClr val="000000"/>
                </a:solidFill>
                <a:latin typeface="Menlo" panose="020B0609030804020204" pitchFamily="49" charset="0"/>
              </a:rPr>
              <a:t> = </a:t>
            </a:r>
            <a:r>
              <a:rPr lang="es-ES" altLang="zh-CN" dirty="0">
                <a:solidFill>
                  <a:srgbClr val="1C00CF"/>
                </a:solidFill>
                <a:latin typeface="Menlo" panose="020B0609030804020204" pitchFamily="49" charset="0"/>
              </a:rPr>
              <a:t>10</a:t>
            </a:r>
            <a:r>
              <a:rPr lang="es-ES" altLang="zh-CN" dirty="0">
                <a:solidFill>
                  <a:srgbClr val="000000"/>
                </a:solidFill>
                <a:latin typeface="Menlo" panose="020B0609030804020204" pitchFamily="49" charset="0"/>
              </a:rPr>
              <a:t>;</a:t>
            </a:r>
            <a:endParaRPr lang="es-ES" altLang="zh-CN" dirty="0">
              <a:solidFill>
                <a:srgbClr val="000000"/>
              </a:solidFill>
              <a:latin typeface="Menlo" panose="020B0609030804020204" pitchFamily="49" charset="0"/>
            </a:endParaRPr>
          </a:p>
          <a:p>
            <a:r>
              <a:rPr lang="es-ES" altLang="zh-CN" dirty="0" err="1">
                <a:solidFill>
                  <a:srgbClr val="3F6E74"/>
                </a:solidFill>
                <a:latin typeface="Menlo" panose="020B0609030804020204" pitchFamily="49" charset="0"/>
              </a:rPr>
              <a:t>tri</a:t>
            </a:r>
            <a:r>
              <a:rPr lang="es-ES" altLang="zh-CN" dirty="0" err="1">
                <a:solidFill>
                  <a:srgbClr val="000000"/>
                </a:solidFill>
                <a:latin typeface="Menlo" panose="020B0609030804020204" pitchFamily="49" charset="0"/>
              </a:rPr>
              <a:t>.</a:t>
            </a:r>
            <a:r>
              <a:rPr lang="es-ES" altLang="zh-CN" dirty="0" err="1">
                <a:solidFill>
                  <a:srgbClr val="3F6E74"/>
                </a:solidFill>
                <a:latin typeface="Menlo" panose="020B0609030804020204" pitchFamily="49" charset="0"/>
              </a:rPr>
              <a:t>p</a:t>
            </a:r>
            <a:r>
              <a:rPr lang="es-ES" altLang="zh-CN" dirty="0">
                <a:solidFill>
                  <a:srgbClr val="000000"/>
                </a:solidFill>
                <a:latin typeface="Menlo" panose="020B0609030804020204" pitchFamily="49" charset="0"/>
              </a:rPr>
              <a:t>[</a:t>
            </a:r>
            <a:r>
              <a:rPr lang="es-ES" altLang="zh-CN" dirty="0">
                <a:solidFill>
                  <a:srgbClr val="1C00CF"/>
                </a:solidFill>
                <a:latin typeface="Menlo" panose="020B0609030804020204" pitchFamily="49" charset="0"/>
              </a:rPr>
              <a:t>0</a:t>
            </a:r>
            <a:r>
              <a:rPr lang="es-ES" altLang="zh-CN" dirty="0">
                <a:solidFill>
                  <a:srgbClr val="000000"/>
                </a:solidFill>
                <a:latin typeface="Menlo" panose="020B0609030804020204" pitchFamily="49" charset="0"/>
              </a:rPr>
              <a:t>].</a:t>
            </a:r>
            <a:r>
              <a:rPr lang="es-ES" altLang="zh-CN" dirty="0">
                <a:solidFill>
                  <a:srgbClr val="3F6E74"/>
                </a:solidFill>
                <a:latin typeface="Menlo" panose="020B0609030804020204" pitchFamily="49" charset="0"/>
              </a:rPr>
              <a:t>y</a:t>
            </a:r>
            <a:r>
              <a:rPr lang="es-ES" altLang="zh-CN" dirty="0">
                <a:solidFill>
                  <a:srgbClr val="000000"/>
                </a:solidFill>
                <a:latin typeface="Menlo" panose="020B0609030804020204" pitchFamily="49" charset="0"/>
              </a:rPr>
              <a:t> = </a:t>
            </a:r>
            <a:r>
              <a:rPr lang="es-ES" altLang="zh-CN" dirty="0">
                <a:solidFill>
                  <a:srgbClr val="1C00CF"/>
                </a:solidFill>
                <a:latin typeface="Menlo" panose="020B0609030804020204" pitchFamily="49" charset="0"/>
              </a:rPr>
              <a:t>10</a:t>
            </a:r>
            <a:r>
              <a:rPr lang="es-ES" altLang="zh-CN" dirty="0">
                <a:solidFill>
                  <a:srgbClr val="000000"/>
                </a:solidFill>
                <a:latin typeface="Menlo" panose="020B0609030804020204" pitchFamily="49" charset="0"/>
              </a:rPr>
              <a:t>;</a:t>
            </a:r>
            <a:endParaRPr lang="es-ES" altLang="zh-CN" dirty="0">
              <a:solidFill>
                <a:srgbClr val="000000"/>
              </a:solidFill>
              <a:effectLst/>
              <a:latin typeface="Menlo" panose="020B0609030804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从键盘上输入</a:t>
            </a:r>
            <a:r>
              <a:rPr lang="en-US" altLang="zh-CN" dirty="0"/>
              <a:t>20</a:t>
            </a:r>
            <a:r>
              <a:rPr lang="zh-CN" altLang="en-US" dirty="0"/>
              <a:t>个学生信息记录（包含学号、姓名、成绩），按成绩递减排序；当成绩相同时，按学号递增排序。</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dirty="0"/>
          </a:p>
        </p:txBody>
      </p:sp>
      <p:sp>
        <p:nvSpPr>
          <p:cNvPr id="5" name="Footer Placeholder 4"/>
          <p:cNvSpPr>
            <a:spLocks noGrp="1"/>
          </p:cNvSpPr>
          <p:nvPr>
            <p:ph type="ftr" sz="quarter" idx="11"/>
          </p:nvPr>
        </p:nvSpPr>
        <p:spPr/>
        <p:txBody>
          <a:bodyPr/>
          <a:lstStyle/>
          <a:p>
            <a:r>
              <a:rPr lang="en-US" altLang="zh-CN" dirty="0"/>
              <a:t>《</a:t>
            </a:r>
            <a:r>
              <a:rPr lang="zh-CN" altLang="en-US" dirty="0"/>
              <a:t>计算机语言与程序设计</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结构体与数组</a:t>
            </a:r>
            <a:endParaRPr lang="zh-CN" altLang="en-US" dirty="0"/>
          </a:p>
        </p:txBody>
      </p:sp>
      <p:sp>
        <p:nvSpPr>
          <p:cNvPr id="10" name="矩形 9"/>
          <p:cNvSpPr/>
          <p:nvPr/>
        </p:nvSpPr>
        <p:spPr>
          <a:xfrm>
            <a:off x="2840" y="2391311"/>
            <a:ext cx="9144000" cy="4031873"/>
          </a:xfrm>
          <a:prstGeom prst="rect">
            <a:avLst/>
          </a:prstGeom>
        </p:spPr>
        <p:txBody>
          <a:bodyPr wrap="square">
            <a:spAutoFit/>
          </a:bodyPr>
          <a:lstStyle/>
          <a:p>
            <a:r>
              <a:rPr lang="en-US" altLang="zh-CN" sz="1600" dirty="0">
                <a:solidFill>
                  <a:srgbClr val="643820"/>
                </a:solidFill>
                <a:latin typeface="Menlo" panose="020B0609030804020204" pitchFamily="49" charset="0"/>
              </a:rPr>
              <a:t>#include </a:t>
            </a:r>
            <a:r>
              <a:rPr lang="en-US" altLang="zh-CN" sz="1600" dirty="0">
                <a:solidFill>
                  <a:srgbClr val="C41A16"/>
                </a:solidFill>
                <a:latin typeface="Menlo" panose="020B0609030804020204" pitchFamily="49" charset="0"/>
              </a:rPr>
              <a:t>&lt;</a:t>
            </a:r>
            <a:r>
              <a:rPr lang="en-US" altLang="zh-CN" sz="1600" dirty="0" err="1">
                <a:solidFill>
                  <a:srgbClr val="C41A16"/>
                </a:solidFill>
                <a:latin typeface="Menlo" panose="020B0609030804020204" pitchFamily="49" charset="0"/>
              </a:rPr>
              <a:t>stdio.h</a:t>
            </a:r>
            <a:r>
              <a:rPr lang="en-US" altLang="zh-CN" sz="1600" dirty="0">
                <a:solidFill>
                  <a:srgbClr val="C41A16"/>
                </a:solidFill>
                <a:latin typeface="Menlo" panose="020B0609030804020204" pitchFamily="49" charset="0"/>
              </a:rPr>
              <a:t>&gt;</a:t>
            </a:r>
            <a:endParaRPr lang="en-US" altLang="zh-CN" sz="1600" dirty="0">
              <a:solidFill>
                <a:srgbClr val="643820"/>
              </a:solidFill>
              <a:latin typeface="Menlo" panose="020B0609030804020204" pitchFamily="49" charset="0"/>
            </a:endParaRPr>
          </a:p>
          <a:p>
            <a:r>
              <a:rPr lang="en-US" altLang="zh-CN" sz="1600" dirty="0" err="1">
                <a:solidFill>
                  <a:srgbClr val="AA0D91"/>
                </a:solidFill>
                <a:latin typeface="Menlo" panose="020B0609030804020204" pitchFamily="49" charset="0"/>
              </a:rPr>
              <a:t>const</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N = </a:t>
            </a:r>
            <a:r>
              <a:rPr lang="en-US" altLang="zh-CN" sz="1600" dirty="0">
                <a:solidFill>
                  <a:srgbClr val="1C00CF"/>
                </a:solidFill>
                <a:latin typeface="Menlo" panose="020B0609030804020204" pitchFamily="49" charset="0"/>
              </a:rPr>
              <a:t>20</a:t>
            </a:r>
            <a:r>
              <a:rPr lang="en-US" altLang="zh-CN" sz="1600" dirty="0">
                <a:solidFill>
                  <a:srgbClr val="000000"/>
                </a:solidFill>
                <a:latin typeface="Menlo" panose="020B0609030804020204" pitchFamily="49" charset="0"/>
              </a:rPr>
              <a:t>;</a:t>
            </a:r>
            <a:endParaRPr lang="en-US" altLang="zh-CN" sz="1600" dirty="0">
              <a:solidFill>
                <a:srgbClr val="AA0D91"/>
              </a:solidFill>
              <a:latin typeface="Menlo" panose="020B0609030804020204" pitchFamily="49" charset="0"/>
            </a:endParaRPr>
          </a:p>
          <a:p>
            <a:r>
              <a:rPr lang="en-US" altLang="zh-CN" sz="1600" dirty="0">
                <a:solidFill>
                  <a:srgbClr val="AA0D91"/>
                </a:solidFill>
                <a:latin typeface="Menlo" panose="020B0609030804020204" pitchFamily="49" charset="0"/>
              </a:rPr>
              <a:t>typedef</a:t>
            </a:r>
            <a:r>
              <a:rPr lang="zh-CN" altLang="en-US" sz="1600" dirty="0">
                <a:solidFill>
                  <a:srgbClr val="AA0D91"/>
                </a:solidFill>
                <a:latin typeface="Menlo" panose="020B0609030804020204" pitchFamily="49" charset="0"/>
              </a:rPr>
              <a:t> </a:t>
            </a:r>
            <a:r>
              <a:rPr lang="en-US" altLang="zh-CN" sz="1600" dirty="0">
                <a:solidFill>
                  <a:srgbClr val="AA0D91"/>
                </a:solidFill>
                <a:latin typeface="Menlo" panose="020B0609030804020204" pitchFamily="49" charset="0"/>
              </a:rPr>
              <a:t>struct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tagSTUDENT</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学生信息类型</a:t>
            </a:r>
            <a:endParaRPr lang="zh-CN" altLang="en-US"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no;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学号</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char</a:t>
            </a:r>
            <a:r>
              <a:rPr lang="en-US" altLang="zh-CN" sz="1600" dirty="0">
                <a:solidFill>
                  <a:srgbClr val="000000"/>
                </a:solidFill>
                <a:latin typeface="Menlo" panose="020B0609030804020204" pitchFamily="49" charset="0"/>
              </a:rPr>
              <a:t> name[</a:t>
            </a:r>
            <a:r>
              <a:rPr lang="en-US" altLang="zh-CN" sz="1600" dirty="0">
                <a:solidFill>
                  <a:srgbClr val="1C00CF"/>
                </a:solidFill>
                <a:latin typeface="Menlo" panose="020B0609030804020204" pitchFamily="49" charset="0"/>
              </a:rPr>
              <a:t>21</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姓名</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double</a:t>
            </a:r>
            <a:r>
              <a:rPr lang="en-US" altLang="zh-CN" sz="1600" dirty="0">
                <a:solidFill>
                  <a:srgbClr val="000000"/>
                </a:solidFill>
                <a:latin typeface="Menlo" panose="020B0609030804020204" pitchFamily="49" charset="0"/>
              </a:rPr>
              <a:t> score;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成绩</a:t>
            </a:r>
            <a:endParaRPr lang="zh-CN" altLang="en-US"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}STUDENT;</a:t>
            </a:r>
            <a:endParaRPr lang="en-US" altLang="zh-CN" sz="1600" dirty="0">
              <a:solidFill>
                <a:srgbClr val="000000"/>
              </a:solidFill>
              <a:latin typeface="Menlo" panose="020B0609030804020204" pitchFamily="49" charset="0"/>
            </a:endParaRPr>
          </a:p>
          <a:p>
            <a:endParaRPr lang="en-US" altLang="zh-CN" sz="1600" dirty="0">
              <a:solidFill>
                <a:srgbClr val="000000"/>
              </a:solidFill>
              <a:latin typeface="Menlo" panose="020B0609030804020204" pitchFamily="49" charset="0"/>
            </a:endParaRPr>
          </a:p>
          <a:p>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main</a:t>
            </a:r>
            <a:r>
              <a:rPr lang="en-US" altLang="zh-CN" sz="1600" dirty="0">
                <a:solidFill>
                  <a:srgbClr val="000000"/>
                </a:solidFill>
                <a:latin typeface="Menlo" panose="020B0609030804020204" pitchFamily="49" charset="0"/>
              </a:rPr>
              <a:t>(</a:t>
            </a:r>
            <a:r>
              <a:rPr lang="en-US" altLang="zh-CN" sz="1600" dirty="0">
                <a:solidFill>
                  <a:srgbClr val="AA0D91"/>
                </a:solidFill>
                <a:latin typeface="Menlo" panose="020B0609030804020204" pitchFamily="49" charset="0"/>
              </a:rPr>
              <a:t>void</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3F6E74"/>
                </a:solidFill>
                <a:latin typeface="Menlo" panose="020B0609030804020204" pitchFamily="49" charset="0"/>
              </a:rPr>
              <a:t>STUDENT</a:t>
            </a:r>
            <a:r>
              <a:rPr lang="en-US" altLang="zh-CN" sz="1600" dirty="0">
                <a:solidFill>
                  <a:srgbClr val="000000"/>
                </a:solidFill>
                <a:latin typeface="Menlo" panose="020B0609030804020204" pitchFamily="49" charset="0"/>
              </a:rPr>
              <a:t> A[</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3F6E74"/>
                </a:solidFill>
                <a:latin typeface="Menlo" panose="020B0609030804020204" pitchFamily="49" charset="0"/>
              </a:rPr>
              <a:t>STUDENT</a:t>
            </a:r>
            <a:r>
              <a:rPr lang="en-US" altLang="zh-CN" sz="1600" dirty="0">
                <a:solidFill>
                  <a:srgbClr val="000000"/>
                </a:solidFill>
                <a:latin typeface="Menlo" panose="020B0609030804020204" pitchFamily="49" charset="0"/>
              </a:rPr>
              <a:t> t;</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scanf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a:t>
            </a:r>
            <a:r>
              <a:rPr lang="en-US" altLang="zh-CN" sz="1600" dirty="0" err="1">
                <a:solidFill>
                  <a:srgbClr val="C41A16"/>
                </a:solidFill>
                <a:latin typeface="Menlo" panose="020B0609030804020204" pitchFamily="49" charset="0"/>
              </a:rPr>
              <a:t>d%s%lf</a:t>
            </a:r>
            <a:r>
              <a:rPr lang="en-US" altLang="zh-CN" sz="1600" dirty="0">
                <a:solidFill>
                  <a:srgbClr val="C41A16"/>
                </a:solidFill>
                <a:latin typeface="Menlo" panose="020B0609030804020204" pitchFamily="49" charset="0"/>
              </a:rPr>
              <a:t>"</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&amp;A[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name</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&amp;A[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输入学生信息</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effectLst/>
              <a:latin typeface="Menlo" panose="020B0609030804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zh-CN" dirty="0"/>
              <a:t>C</a:t>
            </a:r>
            <a:r>
              <a:rPr lang="zh-CN" altLang="en-US" dirty="0"/>
              <a:t>语言支持用户根据具体需要设计新的自定义数据类型</a:t>
            </a:r>
            <a:endParaRPr lang="en-US" altLang="zh-CN" dirty="0"/>
          </a:p>
          <a:p>
            <a:pPr lvl="1"/>
            <a:r>
              <a:rPr lang="zh-CN" altLang="en-US" b="1" dirty="0"/>
              <a:t>结构体</a:t>
            </a:r>
            <a:r>
              <a:rPr lang="zh-CN" altLang="en-US" dirty="0"/>
              <a:t>：不同类型成员组合起来的自定义类型，是一种重要的数据形式</a:t>
            </a:r>
            <a:endParaRPr lang="en-US" altLang="zh-CN" dirty="0"/>
          </a:p>
          <a:p>
            <a:pPr lvl="1"/>
            <a:r>
              <a:rPr lang="zh-CN" altLang="en-US" b="1" dirty="0"/>
              <a:t>共用体</a:t>
            </a:r>
            <a:r>
              <a:rPr lang="zh-CN" altLang="en-US" dirty="0"/>
              <a:t>：又称联合，是一种可以共享存储空间的自定义类型</a:t>
            </a:r>
            <a:endParaRPr lang="zh-CN" altLang="en-US" dirty="0"/>
          </a:p>
          <a:p>
            <a:pPr lvl="1"/>
            <a:r>
              <a:rPr lang="zh-CN" altLang="en-US" b="1" dirty="0"/>
              <a:t>枚举</a:t>
            </a:r>
            <a:r>
              <a:rPr lang="zh-CN" altLang="en-US" dirty="0"/>
              <a:t>：以整数常量聚合的自定义类型</a:t>
            </a:r>
            <a:endParaRPr lang="en-US" altLang="zh-CN" dirty="0"/>
          </a:p>
          <a:p>
            <a:pPr lvl="1"/>
            <a:endParaRPr lang="en-US" altLang="zh-CN" dirty="0"/>
          </a:p>
          <a:p>
            <a:pPr lvl="1"/>
            <a:endParaRPr lang="en-US" altLang="zh-CN" dirty="0"/>
          </a:p>
          <a:p>
            <a:r>
              <a:rPr lang="zh-CN" altLang="en-US" dirty="0"/>
              <a:t>通过</a:t>
            </a:r>
            <a:r>
              <a:rPr lang="en-US" altLang="zh-CN" dirty="0" err="1"/>
              <a:t>typedef</a:t>
            </a:r>
            <a:r>
              <a:rPr lang="zh-CN" altLang="en-US" dirty="0"/>
              <a:t>，任何内置数据类型或自定义类型可以重新命名，简化类型名称，从而方便形成可移植的、规范的数据类型体系。</a:t>
            </a:r>
            <a:endParaRPr lang="zh-CN" altLang="en-US" dirty="0"/>
          </a:p>
        </p:txBody>
      </p:sp>
      <p:sp>
        <p:nvSpPr>
          <p:cNvPr id="3" name="Title 2"/>
          <p:cNvSpPr>
            <a:spLocks noGrp="1"/>
          </p:cNvSpPr>
          <p:nvPr>
            <p:ph type="title"/>
          </p:nvPr>
        </p:nvSpPr>
        <p:spPr/>
        <p:txBody>
          <a:bodyPr/>
          <a:lstStyle/>
          <a:p>
            <a:r>
              <a:rPr lang="zh-CN" altLang="en-US" dirty="0"/>
              <a:t>自定义数据类型</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从键盘上输入</a:t>
            </a:r>
            <a:r>
              <a:rPr lang="en-US" altLang="zh-CN" dirty="0"/>
              <a:t>20</a:t>
            </a:r>
            <a:r>
              <a:rPr lang="zh-CN" altLang="en-US" dirty="0"/>
              <a:t>个学生信息记录（包含学号、姓名、成绩），按成绩递减排序；当成绩相同时，按学号递增排序。</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结构体与数组</a:t>
            </a:r>
            <a:endParaRPr lang="zh-CN" altLang="en-US" dirty="0"/>
          </a:p>
        </p:txBody>
      </p:sp>
      <p:sp>
        <p:nvSpPr>
          <p:cNvPr id="10" name="矩形 9"/>
          <p:cNvSpPr/>
          <p:nvPr/>
        </p:nvSpPr>
        <p:spPr>
          <a:xfrm>
            <a:off x="0" y="2391311"/>
            <a:ext cx="9144000" cy="3785652"/>
          </a:xfrm>
          <a:prstGeom prst="rect">
            <a:avLst/>
          </a:prstGeom>
        </p:spPr>
        <p:txBody>
          <a:bodyPr wrap="square">
            <a:spAutoFit/>
          </a:bodyPr>
          <a:lstStyle/>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a:t>
            </a:r>
            <a:r>
              <a:rPr lang="en-US" altLang="zh-CN" sz="1600" dirty="0">
                <a:solidFill>
                  <a:srgbClr val="1C00CF"/>
                </a:solidFill>
                <a:latin typeface="Menlo" panose="020B0609030804020204" pitchFamily="49" charset="0"/>
              </a:rPr>
              <a:t>1</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排序</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j =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j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j++</a:t>
            </a:r>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if</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 </a:t>
            </a:r>
            <a:r>
              <a:rPr lang="en-US" altLang="zh-CN" sz="1600" dirty="0">
                <a:solidFill>
                  <a:srgbClr val="000000"/>
                </a:solidFill>
                <a:latin typeface="Menlo" panose="020B0609030804020204" pitchFamily="49" charset="0"/>
              </a:rPr>
              <a:t>&lt; A[j].</a:t>
            </a:r>
            <a:r>
              <a:rPr lang="en-US" altLang="zh-CN" sz="1600" dirty="0">
                <a:solidFill>
                  <a:srgbClr val="3F6E74"/>
                </a:solidFill>
                <a:latin typeface="Menlo" panose="020B0609030804020204" pitchFamily="49" charset="0"/>
              </a:rPr>
              <a:t>score</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 </a:t>
            </a:r>
            <a:r>
              <a:rPr lang="en-US" altLang="zh-CN" sz="1600" dirty="0">
                <a:solidFill>
                  <a:srgbClr val="000000"/>
                </a:solidFill>
                <a:latin typeface="Menlo" panose="020B0609030804020204" pitchFamily="49" charset="0"/>
              </a:rPr>
              <a:t>== A[j].</a:t>
            </a:r>
            <a:r>
              <a:rPr lang="en-US" altLang="zh-CN" sz="1600" dirty="0">
                <a:solidFill>
                  <a:srgbClr val="3F6E74"/>
                </a:solidFill>
                <a:latin typeface="Menlo" panose="020B0609030804020204" pitchFamily="49" charset="0"/>
              </a:rPr>
              <a:t>score</a:t>
            </a:r>
            <a:r>
              <a:rPr lang="en-US" altLang="zh-CN" sz="1600" dirty="0">
                <a:solidFill>
                  <a:srgbClr val="000000"/>
                </a:solidFill>
                <a:latin typeface="Menlo" panose="020B0609030804020204" pitchFamily="49" charset="0"/>
              </a:rPr>
              <a:t> &amp;&amp;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 &gt; A[j].</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t =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A[j];</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A[j] = 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输出学生信息</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a:t>
            </a:r>
            <a:r>
              <a:rPr lang="en-US" altLang="zh-CN" sz="1600" dirty="0" err="1">
                <a:solidFill>
                  <a:srgbClr val="C41A16"/>
                </a:solidFill>
                <a:latin typeface="Menlo" panose="020B0609030804020204" pitchFamily="49" charset="0"/>
              </a:rPr>
              <a:t>d,%s,%f</a:t>
            </a:r>
            <a:r>
              <a:rPr lang="en-US" altLang="zh-CN" sz="1600" dirty="0">
                <a:solidFill>
                  <a:srgbClr val="C41A16"/>
                </a:solidFill>
                <a:latin typeface="Menlo" panose="020B0609030804020204" pitchFamily="49" charset="0"/>
              </a:rPr>
              <a:t>\n"</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name</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return</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a:t>
            </a:r>
            <a:endParaRPr lang="en-US" altLang="zh-CN" sz="1600" dirty="0">
              <a:solidFill>
                <a:srgbClr val="AA0D91"/>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effectLst/>
              <a:latin typeface="Menlo" panose="020B0609030804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相比结构体与数组，结构体与指针的结合略复杂，功能也更加强大</a:t>
            </a:r>
            <a:endParaRPr lang="en-US" altLang="zh-CN" dirty="0"/>
          </a:p>
          <a:p>
            <a:endParaRPr lang="en-US" altLang="zh-CN" dirty="0"/>
          </a:p>
          <a:p>
            <a:r>
              <a:rPr lang="zh-CN" altLang="en-US" dirty="0"/>
              <a:t>典型用法</a:t>
            </a:r>
            <a:endParaRPr lang="en-US" altLang="zh-CN" dirty="0"/>
          </a:p>
          <a:p>
            <a:pPr lvl="1"/>
            <a:r>
              <a:rPr lang="zh-CN" altLang="en-US" dirty="0"/>
              <a:t>指向结构体类型的指针</a:t>
            </a:r>
            <a:endParaRPr lang="en-US" altLang="zh-CN" dirty="0"/>
          </a:p>
          <a:p>
            <a:pPr lvl="1"/>
            <a:r>
              <a:rPr lang="zh-CN" altLang="en-US" dirty="0"/>
              <a:t>指向结构体数组的指针</a:t>
            </a:r>
            <a:endParaRPr lang="en-US" altLang="zh-CN" dirty="0"/>
          </a:p>
          <a:p>
            <a:pPr lvl="1"/>
            <a:r>
              <a:rPr lang="zh-CN" altLang="en-US" dirty="0"/>
              <a:t>结构体成员还可以是指针类型</a:t>
            </a:r>
            <a:endParaRPr lang="zh-CN" altLang="en-US" dirty="0"/>
          </a:p>
        </p:txBody>
      </p:sp>
      <p:sp>
        <p:nvSpPr>
          <p:cNvPr id="3" name="Title 2"/>
          <p:cNvSpPr>
            <a:spLocks noGrp="1"/>
          </p:cNvSpPr>
          <p:nvPr>
            <p:ph type="title"/>
          </p:nvPr>
        </p:nvSpPr>
        <p:spPr/>
        <p:txBody>
          <a:bodyPr/>
          <a:lstStyle/>
          <a:p>
            <a:r>
              <a:rPr lang="zh-CN" altLang="en-US" dirty="0"/>
              <a:t>结构体与指针</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实例：获取结构体成员的地址</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902503" y="1871167"/>
            <a:ext cx="7609522" cy="3782895"/>
          </a:xfrm>
          <a:prstGeom prst="rect">
            <a:avLst/>
          </a:prstGeom>
        </p:spPr>
        <p:txBody>
          <a:bodyPr wrap="square">
            <a:spAutoFit/>
          </a:bodyPr>
          <a:lstStyle/>
          <a:p>
            <a:pPr>
              <a:lnSpc>
                <a:spcPct val="150000"/>
              </a:lnSpc>
            </a:pPr>
            <a:r>
              <a:rPr lang="en-US" altLang="zh-CN" dirty="0" err="1">
                <a:latin typeface="微软雅黑" panose="020B0503020204020204" pitchFamily="34" charset="-122"/>
                <a:ea typeface="微软雅黑" panose="020B0503020204020204" pitchFamily="34" charset="-122"/>
              </a:rPr>
              <a:t>struct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tagSTAFF</a:t>
            </a:r>
            <a:r>
              <a:rPr lang="en-US" altLang="zh-CN" dirty="0">
                <a:latin typeface="微软雅黑" panose="020B0503020204020204" pitchFamily="34" charset="-122"/>
                <a:ea typeface="微软雅黑" panose="020B0503020204020204" pitchFamily="34" charset="-122"/>
              </a:rPr>
              <a:t> m;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结构体对象</a:t>
            </a:r>
            <a:endParaRPr lang="zh-CN" altLang="en-US" dirty="0">
              <a:solidFill>
                <a:srgbClr val="008100"/>
              </a:solidFill>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p1</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指向</a:t>
            </a:r>
            <a:r>
              <a:rPr lang="en-US" altLang="zh-CN" dirty="0">
                <a:solidFill>
                  <a:srgbClr val="008100"/>
                </a:solidFill>
                <a:latin typeface="微软雅黑" panose="020B0503020204020204" pitchFamily="34" charset="-122"/>
                <a:ea typeface="微软雅黑" panose="020B0503020204020204" pitchFamily="34" charset="-122"/>
              </a:rPr>
              <a:t>no</a:t>
            </a:r>
            <a:r>
              <a:rPr lang="zh-CN" altLang="en-US" dirty="0">
                <a:solidFill>
                  <a:srgbClr val="008100"/>
                </a:solidFill>
                <a:latin typeface="微软雅黑" panose="020B0503020204020204" pitchFamily="34" charset="-122"/>
                <a:ea typeface="微软雅黑" panose="020B0503020204020204" pitchFamily="34" charset="-122"/>
              </a:rPr>
              <a:t>成员的指针类型是</a:t>
            </a:r>
            <a:r>
              <a:rPr lang="en-US" altLang="zh-CN" dirty="0" err="1">
                <a:solidFill>
                  <a:srgbClr val="008100"/>
                </a:solidFill>
                <a:latin typeface="微软雅黑" panose="020B0503020204020204" pitchFamily="34" charset="-122"/>
                <a:ea typeface="微软雅黑" panose="020B0503020204020204" pitchFamily="34" charset="-122"/>
              </a:rPr>
              <a:t>int</a:t>
            </a:r>
            <a:r>
              <a:rPr lang="en-US" altLang="zh-CN" dirty="0">
                <a:solidFill>
                  <a:srgbClr val="008100"/>
                </a:solidFill>
                <a:latin typeface="微软雅黑" panose="020B0503020204020204" pitchFamily="34" charset="-122"/>
                <a:ea typeface="微软雅黑" panose="020B0503020204020204" pitchFamily="34" charset="-122"/>
              </a:rPr>
              <a:t>*</a:t>
            </a:r>
            <a:endParaRPr lang="en-US" altLang="zh-CN" dirty="0">
              <a:solidFill>
                <a:srgbClr val="0081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char* s1;</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char* s2;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指向</a:t>
            </a:r>
            <a:r>
              <a:rPr lang="en-US" altLang="zh-CN" dirty="0">
                <a:solidFill>
                  <a:srgbClr val="008100"/>
                </a:solidFill>
                <a:latin typeface="微软雅黑" panose="020B0503020204020204" pitchFamily="34" charset="-122"/>
                <a:ea typeface="微软雅黑" panose="020B0503020204020204" pitchFamily="34" charset="-122"/>
              </a:rPr>
              <a:t>name</a:t>
            </a:r>
            <a:r>
              <a:rPr lang="zh-CN" altLang="en-US" dirty="0">
                <a:solidFill>
                  <a:srgbClr val="008100"/>
                </a:solidFill>
                <a:latin typeface="微软雅黑" panose="020B0503020204020204" pitchFamily="34" charset="-122"/>
                <a:ea typeface="微软雅黑" panose="020B0503020204020204" pitchFamily="34" charset="-122"/>
              </a:rPr>
              <a:t>、</a:t>
            </a:r>
            <a:r>
              <a:rPr lang="en-US" altLang="zh-CN" dirty="0">
                <a:solidFill>
                  <a:srgbClr val="008100"/>
                </a:solidFill>
                <a:latin typeface="微软雅黑" panose="020B0503020204020204" pitchFamily="34" charset="-122"/>
                <a:ea typeface="微软雅黑" panose="020B0503020204020204" pitchFamily="34" charset="-122"/>
              </a:rPr>
              <a:t>sex</a:t>
            </a:r>
            <a:r>
              <a:rPr lang="zh-CN" altLang="en-US" dirty="0">
                <a:solidFill>
                  <a:srgbClr val="008100"/>
                </a:solidFill>
                <a:latin typeface="微软雅黑" panose="020B0503020204020204" pitchFamily="34" charset="-122"/>
                <a:ea typeface="微软雅黑" panose="020B0503020204020204" pitchFamily="34" charset="-122"/>
              </a:rPr>
              <a:t>成员的指针类型是</a:t>
            </a:r>
            <a:r>
              <a:rPr lang="en-US" altLang="zh-CN" dirty="0">
                <a:solidFill>
                  <a:srgbClr val="008100"/>
                </a:solidFill>
                <a:latin typeface="微软雅黑" panose="020B0503020204020204" pitchFamily="34" charset="-122"/>
                <a:ea typeface="微软雅黑" panose="020B0503020204020204" pitchFamily="34" charset="-122"/>
              </a:rPr>
              <a:t>char*</a:t>
            </a:r>
            <a:endParaRPr lang="en-US" altLang="zh-CN" dirty="0">
              <a:solidFill>
                <a:srgbClr val="0081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struct </a:t>
            </a:r>
            <a:r>
              <a:rPr lang="en-US" altLang="zh-CN" dirty="0" err="1">
                <a:latin typeface="微软雅黑" panose="020B0503020204020204" pitchFamily="34" charset="-122"/>
                <a:ea typeface="微软雅黑" panose="020B0503020204020204" pitchFamily="34" charset="-122"/>
              </a:rPr>
              <a:t>tagDATE</a:t>
            </a:r>
            <a:r>
              <a:rPr lang="en-US" altLang="zh-CN" dirty="0">
                <a:latin typeface="微软雅黑" panose="020B0503020204020204" pitchFamily="34" charset="-122"/>
                <a:ea typeface="微软雅黑" panose="020B0503020204020204" pitchFamily="34" charset="-122"/>
              </a:rPr>
              <a:t>* p2;</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指向</a:t>
            </a:r>
            <a:r>
              <a:rPr lang="en-US" altLang="zh-CN" dirty="0">
                <a:solidFill>
                  <a:srgbClr val="008100"/>
                </a:solidFill>
                <a:latin typeface="微软雅黑" panose="020B0503020204020204" pitchFamily="34" charset="-122"/>
                <a:ea typeface="微软雅黑" panose="020B0503020204020204" pitchFamily="34" charset="-122"/>
              </a:rPr>
              <a:t>birthday</a:t>
            </a:r>
            <a:r>
              <a:rPr lang="zh-CN" altLang="en-US" dirty="0">
                <a:solidFill>
                  <a:srgbClr val="008100"/>
                </a:solidFill>
                <a:latin typeface="微软雅黑" panose="020B0503020204020204" pitchFamily="34" charset="-122"/>
                <a:ea typeface="微软雅黑" panose="020B0503020204020204" pitchFamily="34" charset="-122"/>
              </a:rPr>
              <a:t>成员的指针类型是</a:t>
            </a:r>
            <a:r>
              <a:rPr lang="en-US" altLang="zh-CN" dirty="0" err="1">
                <a:solidFill>
                  <a:srgbClr val="008100"/>
                </a:solidFill>
                <a:latin typeface="微软雅黑" panose="020B0503020204020204" pitchFamily="34" charset="-122"/>
                <a:ea typeface="微软雅黑" panose="020B0503020204020204" pitchFamily="34" charset="-122"/>
              </a:rPr>
              <a:t>struct</a:t>
            </a:r>
            <a:r>
              <a:rPr lang="en-US" altLang="zh-CN" dirty="0">
                <a:solidFill>
                  <a:srgbClr val="008100"/>
                </a:solidFill>
                <a:latin typeface="微软雅黑" panose="020B0503020204020204" pitchFamily="34" charset="-122"/>
                <a:ea typeface="微软雅黑" panose="020B0503020204020204" pitchFamily="34" charset="-122"/>
              </a:rPr>
              <a:t> </a:t>
            </a:r>
            <a:r>
              <a:rPr lang="en-US" altLang="zh-CN" dirty="0" err="1">
                <a:solidFill>
                  <a:srgbClr val="008100"/>
                </a:solidFill>
                <a:latin typeface="微软雅黑" panose="020B0503020204020204" pitchFamily="34" charset="-122"/>
                <a:ea typeface="微软雅黑" panose="020B0503020204020204" pitchFamily="34" charset="-122"/>
              </a:rPr>
              <a:t>tagDATE</a:t>
            </a:r>
            <a:r>
              <a:rPr lang="en-US" altLang="zh-CN" dirty="0">
                <a:solidFill>
                  <a:srgbClr val="008100"/>
                </a:solidFill>
                <a:latin typeface="微软雅黑" panose="020B0503020204020204" pitchFamily="34" charset="-122"/>
                <a:ea typeface="微软雅黑" panose="020B0503020204020204" pitchFamily="34" charset="-122"/>
              </a:rPr>
              <a:t>*</a:t>
            </a:r>
            <a:endParaRPr lang="en-US" altLang="zh-CN" dirty="0">
              <a:solidFill>
                <a:srgbClr val="0081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p1 = &amp;m.no;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取</a:t>
            </a:r>
            <a:r>
              <a:rPr lang="en-US" altLang="zh-CN" dirty="0">
                <a:solidFill>
                  <a:srgbClr val="008100"/>
                </a:solidFill>
                <a:latin typeface="微软雅黑" panose="020B0503020204020204" pitchFamily="34" charset="-122"/>
                <a:ea typeface="微软雅黑" panose="020B0503020204020204" pitchFamily="34" charset="-122"/>
              </a:rPr>
              <a:t>no</a:t>
            </a:r>
            <a:r>
              <a:rPr lang="zh-CN" altLang="en-US" dirty="0">
                <a:solidFill>
                  <a:srgbClr val="008100"/>
                </a:solidFill>
                <a:latin typeface="微软雅黑" panose="020B0503020204020204" pitchFamily="34" charset="-122"/>
                <a:ea typeface="微软雅黑" panose="020B0503020204020204" pitchFamily="34" charset="-122"/>
              </a:rPr>
              <a:t>成员的地址</a:t>
            </a:r>
            <a:endParaRPr lang="zh-CN" altLang="en-US" dirty="0">
              <a:solidFill>
                <a:srgbClr val="0081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s1 = </a:t>
            </a:r>
            <a:r>
              <a:rPr lang="en-US" altLang="zh-CN" dirty="0" err="1">
                <a:latin typeface="微软雅黑" panose="020B0503020204020204" pitchFamily="34" charset="-122"/>
                <a:ea typeface="微软雅黑" panose="020B0503020204020204" pitchFamily="34" charset="-122"/>
              </a:rPr>
              <a:t>m.name</a:t>
            </a:r>
            <a:r>
              <a:rPr lang="en-US" altLang="zh-CN" dirty="0">
                <a:latin typeface="微软雅黑" panose="020B0503020204020204" pitchFamily="34" charset="-122"/>
                <a:ea typeface="微软雅黑" panose="020B0503020204020204" pitchFamily="34" charset="-122"/>
              </a:rPr>
              <a:t>;</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//name</a:t>
            </a:r>
            <a:r>
              <a:rPr lang="zh-CN" altLang="en-US" dirty="0">
                <a:solidFill>
                  <a:srgbClr val="008100"/>
                </a:solidFill>
                <a:latin typeface="微软雅黑" panose="020B0503020204020204" pitchFamily="34" charset="-122"/>
                <a:ea typeface="微软雅黑" panose="020B0503020204020204" pitchFamily="34" charset="-122"/>
              </a:rPr>
              <a:t>成员是数组，数组名即是地址</a:t>
            </a:r>
            <a:endParaRPr lang="zh-CN" altLang="en-US" dirty="0">
              <a:solidFill>
                <a:srgbClr val="0081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s2 = &amp;</a:t>
            </a:r>
            <a:r>
              <a:rPr lang="en-US" altLang="zh-CN" dirty="0" err="1">
                <a:latin typeface="微软雅黑" panose="020B0503020204020204" pitchFamily="34" charset="-122"/>
                <a:ea typeface="微软雅黑" panose="020B0503020204020204" pitchFamily="34" charset="-122"/>
              </a:rPr>
              <a:t>m.sex</a:t>
            </a:r>
            <a:r>
              <a:rPr lang="en-US" altLang="zh-CN" dirty="0">
                <a:latin typeface="微软雅黑" panose="020B0503020204020204" pitchFamily="34" charset="-122"/>
                <a:ea typeface="微软雅黑" panose="020B0503020204020204" pitchFamily="34" charset="-122"/>
              </a:rPr>
              <a:t>;</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取</a:t>
            </a:r>
            <a:r>
              <a:rPr lang="en-US" altLang="zh-CN" dirty="0">
                <a:solidFill>
                  <a:srgbClr val="008100"/>
                </a:solidFill>
                <a:latin typeface="微软雅黑" panose="020B0503020204020204" pitchFamily="34" charset="-122"/>
                <a:ea typeface="微软雅黑" panose="020B0503020204020204" pitchFamily="34" charset="-122"/>
              </a:rPr>
              <a:t>sex</a:t>
            </a:r>
            <a:r>
              <a:rPr lang="zh-CN" altLang="en-US" dirty="0">
                <a:solidFill>
                  <a:srgbClr val="008100"/>
                </a:solidFill>
                <a:latin typeface="微软雅黑" panose="020B0503020204020204" pitchFamily="34" charset="-122"/>
                <a:ea typeface="微软雅黑" panose="020B0503020204020204" pitchFamily="34" charset="-122"/>
              </a:rPr>
              <a:t>成员的地址</a:t>
            </a:r>
            <a:endParaRPr lang="zh-CN" altLang="en-US" dirty="0">
              <a:solidFill>
                <a:srgbClr val="008100"/>
              </a:solidFill>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p2= &amp;</a:t>
            </a:r>
            <a:r>
              <a:rPr lang="en-US" altLang="zh-CN" dirty="0" err="1">
                <a:latin typeface="微软雅黑" panose="020B0503020204020204" pitchFamily="34" charset="-122"/>
                <a:ea typeface="微软雅黑" panose="020B0503020204020204" pitchFamily="34" charset="-122"/>
              </a:rPr>
              <a:t>m.birthday</a:t>
            </a:r>
            <a:r>
              <a:rPr lang="en-US" altLang="zh-CN" dirty="0">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取</a:t>
            </a:r>
            <a:r>
              <a:rPr lang="en-US" altLang="zh-CN" dirty="0">
                <a:solidFill>
                  <a:srgbClr val="008100"/>
                </a:solidFill>
                <a:latin typeface="微软雅黑" panose="020B0503020204020204" pitchFamily="34" charset="-122"/>
                <a:ea typeface="微软雅黑" panose="020B0503020204020204" pitchFamily="34" charset="-122"/>
              </a:rPr>
              <a:t>birthday</a:t>
            </a:r>
            <a:r>
              <a:rPr lang="zh-CN" altLang="en-US" dirty="0">
                <a:solidFill>
                  <a:srgbClr val="008100"/>
                </a:solidFill>
                <a:latin typeface="微软雅黑" panose="020B0503020204020204" pitchFamily="34" charset="-122"/>
                <a:ea typeface="微软雅黑" panose="020B0503020204020204" pitchFamily="34" charset="-122"/>
              </a:rPr>
              <a:t>成员的地址</a:t>
            </a:r>
            <a:endParaRPr lang="zh-CN" altLang="en-US" dirty="0">
              <a:latin typeface="微软雅黑" panose="020B0503020204020204" pitchFamily="34" charset="-122"/>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：指向结构体成员的指针</a:t>
            </a:r>
            <a:endParaRPr lang="zh-CN" altLang="en-US" dirty="0">
              <a:solidFill>
                <a:srgbClr val="FFF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可以得到结构体对象的地址，方法是取地址运算（</a:t>
            </a:r>
            <a:r>
              <a:rPr lang="en-US" altLang="zh-CN" dirty="0"/>
              <a:t>&amp;</a:t>
            </a:r>
            <a:r>
              <a:rPr lang="zh-CN" altLang="en-US" dirty="0"/>
              <a:t>），指向结构体对象的指针类型必须是结构体类型</a:t>
            </a:r>
            <a:endParaRPr lang="en-US" altLang="zh-CN" dirty="0"/>
          </a:p>
          <a:p>
            <a:pPr lvl="1"/>
            <a:endParaRPr lang="en-US" altLang="zh-CN" dirty="0"/>
          </a:p>
          <a:p>
            <a:pPr lvl="1"/>
            <a:endParaRPr lang="zh-CN" altLang="en-US" dirty="0"/>
          </a:p>
          <a:p>
            <a:r>
              <a:rPr lang="zh-CN" altLang="en-US" dirty="0"/>
              <a:t>指向结构体</a:t>
            </a:r>
            <a:r>
              <a:rPr lang="zh-CN" altLang="en-US" b="1" dirty="0">
                <a:solidFill>
                  <a:srgbClr val="C00000"/>
                </a:solidFill>
              </a:rPr>
              <a:t>对象的指针</a:t>
            </a:r>
            <a:r>
              <a:rPr lang="zh-CN" altLang="en-US" dirty="0"/>
              <a:t>值是该</a:t>
            </a:r>
            <a:r>
              <a:rPr lang="zh-CN" altLang="en-US" b="1" dirty="0">
                <a:solidFill>
                  <a:srgbClr val="C00000"/>
                </a:solidFill>
              </a:rPr>
              <a:t>对象内存</a:t>
            </a:r>
            <a:r>
              <a:rPr lang="zh-CN" altLang="en-US" dirty="0"/>
              <a:t>单元起始地址，指向结构体对象</a:t>
            </a:r>
            <a:r>
              <a:rPr lang="zh-CN" altLang="en-US" b="1" dirty="0">
                <a:solidFill>
                  <a:srgbClr val="C00000"/>
                </a:solidFill>
              </a:rPr>
              <a:t>成员的指针</a:t>
            </a:r>
            <a:r>
              <a:rPr lang="zh-CN" altLang="en-US" dirty="0"/>
              <a:t>值是该</a:t>
            </a:r>
            <a:r>
              <a:rPr lang="zh-CN" altLang="en-US" b="1" dirty="0">
                <a:solidFill>
                  <a:srgbClr val="C00000"/>
                </a:solidFill>
              </a:rPr>
              <a:t>成员内存</a:t>
            </a:r>
            <a:r>
              <a:rPr lang="zh-CN" altLang="en-US" dirty="0"/>
              <a:t>单元起始地址</a:t>
            </a:r>
            <a:endParaRPr lang="en-US" altLang="zh-CN" dirty="0"/>
          </a:p>
          <a:p>
            <a:r>
              <a:rPr lang="zh-CN" altLang="en-US" dirty="0"/>
              <a:t>结构体对象的地址值（</a:t>
            </a:r>
            <a:r>
              <a:rPr lang="en-US" altLang="zh-CN" dirty="0"/>
              <a:t>&amp;m</a:t>
            </a:r>
            <a:r>
              <a:rPr lang="zh-CN" altLang="en-US" dirty="0"/>
              <a:t>）与该对象第一个成员的地址值（</a:t>
            </a:r>
            <a:r>
              <a:rPr lang="en-US" altLang="zh-CN" dirty="0"/>
              <a:t>&amp;m.no</a:t>
            </a:r>
            <a:r>
              <a:rPr lang="zh-CN" altLang="en-US" dirty="0"/>
              <a:t>）取值相同，含义不同。</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7" name="Picture 6"/>
          <p:cNvPicPr>
            <a:picLocks noChangeAspect="1"/>
          </p:cNvPicPr>
          <p:nvPr/>
        </p:nvPicPr>
        <p:blipFill>
          <a:blip r:embed="rId1">
            <a:lum contrast="20000"/>
          </a:blip>
          <a:stretch>
            <a:fillRect/>
          </a:stretch>
        </p:blipFill>
        <p:spPr>
          <a:xfrm>
            <a:off x="1043892" y="5049060"/>
            <a:ext cx="7061894" cy="1140529"/>
          </a:xfrm>
          <a:prstGeom prst="rect">
            <a:avLst/>
          </a:prstGeom>
        </p:spPr>
      </p:pic>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：指向结构体的指针</a:t>
            </a:r>
            <a:endParaRPr lang="zh-CN" altLang="en-US" dirty="0">
              <a:solidFill>
                <a:srgbClr val="FFFF00"/>
              </a:solidFill>
            </a:endParaRPr>
          </a:p>
        </p:txBody>
      </p:sp>
      <p:sp>
        <p:nvSpPr>
          <p:cNvPr id="9" name="Rectangle 8"/>
          <p:cNvSpPr/>
          <p:nvPr/>
        </p:nvSpPr>
        <p:spPr>
          <a:xfrm>
            <a:off x="2069749" y="2171488"/>
            <a:ext cx="5419165" cy="923330"/>
          </a:xfrm>
          <a:prstGeom prst="rect">
            <a:avLst/>
          </a:prstGeom>
        </p:spPr>
        <p:txBody>
          <a:bodyPr wrap="square">
            <a:spAutoFit/>
          </a:bodyPr>
          <a:lstStyle/>
          <a:p>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tagSTAFF</a:t>
            </a:r>
            <a:r>
              <a:rPr lang="en-US" altLang="zh-CN" dirty="0">
                <a:latin typeface="+mj-lt"/>
                <a:ea typeface="微软雅黑" panose="020B0503020204020204" pitchFamily="34" charset="-122"/>
              </a:rPr>
              <a:t> m;</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tagSTAFF</a:t>
            </a:r>
            <a:r>
              <a:rPr lang="en-US" altLang="zh-CN" dirty="0">
                <a:latin typeface="+mj-lt"/>
                <a:ea typeface="微软雅黑" panose="020B0503020204020204" pitchFamily="34" charset="-122"/>
              </a:rPr>
              <a:t>* p;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指向结构体对象的指针</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p = &amp;m;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取结构体对象的地址</a:t>
            </a:r>
            <a:endParaRPr lang="zh-CN" altLang="en-US" dirty="0">
              <a:latin typeface="+mj-lt"/>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假设</a:t>
            </a:r>
            <a:r>
              <a:rPr lang="en-US" altLang="zh-CN" dirty="0"/>
              <a:t>p</a:t>
            </a:r>
            <a:r>
              <a:rPr lang="zh-CN" altLang="en-US" dirty="0"/>
              <a:t>是指向结构体对象的指针，通过</a:t>
            </a:r>
            <a:r>
              <a:rPr lang="en-US" altLang="zh-CN" dirty="0"/>
              <a:t>p</a:t>
            </a:r>
            <a:r>
              <a:rPr lang="zh-CN" altLang="en-US" dirty="0"/>
              <a:t>引用结构体对象成员</a:t>
            </a:r>
            <a:endParaRPr lang="zh-CN" altLang="en-US" dirty="0"/>
          </a:p>
          <a:p>
            <a:r>
              <a:rPr lang="zh-CN" altLang="en-US" dirty="0"/>
              <a:t>有两种方式：</a:t>
            </a:r>
            <a:endParaRPr lang="zh-CN" altLang="en-US" dirty="0"/>
          </a:p>
          <a:p>
            <a:pPr lvl="1"/>
            <a:r>
              <a:rPr lang="zh-CN" altLang="en-US" dirty="0"/>
              <a:t>对象法：</a:t>
            </a:r>
            <a:r>
              <a:rPr lang="en-US" altLang="zh-CN" dirty="0"/>
              <a:t>(*p)</a:t>
            </a:r>
            <a:r>
              <a:rPr lang="zh-CN" altLang="en-US" dirty="0"/>
              <a:t>．成员名；</a:t>
            </a:r>
            <a:endParaRPr lang="zh-CN" altLang="en-US" dirty="0"/>
          </a:p>
          <a:p>
            <a:pPr lvl="1"/>
            <a:r>
              <a:rPr lang="zh-CN" altLang="en-US" dirty="0"/>
              <a:t>指针法：</a:t>
            </a:r>
            <a:r>
              <a:rPr lang="en-US" altLang="zh-CN" dirty="0"/>
              <a:t>p-&gt;</a:t>
            </a:r>
            <a:r>
              <a:rPr lang="zh-CN" altLang="en-US" dirty="0"/>
              <a:t>成员名。</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018093" y="4079693"/>
            <a:ext cx="7113494" cy="1477328"/>
          </a:xfrm>
          <a:prstGeom prst="rect">
            <a:avLst/>
          </a:prstGeom>
        </p:spPr>
        <p:txBody>
          <a:bodyPr wrap="square">
            <a:spAutoFit/>
          </a:bodyPr>
          <a:lstStyle/>
          <a:p>
            <a:r>
              <a:rPr lang="en-US" altLang="zh-CN" dirty="0">
                <a:latin typeface="+mj-lt"/>
                <a:ea typeface="微软雅黑" panose="020B0503020204020204" pitchFamily="34" charset="-122"/>
              </a:rPr>
              <a:t>p-&gt;no = 10002;</a:t>
            </a:r>
            <a:endParaRPr lang="en-US" altLang="zh-CN" dirty="0">
              <a:latin typeface="+mj-lt"/>
              <a:ea typeface="微软雅黑" panose="020B0503020204020204" pitchFamily="34" charset="-122"/>
            </a:endParaRPr>
          </a:p>
          <a:p>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将</a:t>
            </a:r>
            <a:r>
              <a:rPr lang="en-US" altLang="zh-CN" dirty="0">
                <a:solidFill>
                  <a:srgbClr val="008100"/>
                </a:solidFill>
                <a:latin typeface="+mj-lt"/>
                <a:ea typeface="微软雅黑" panose="020B0503020204020204" pitchFamily="34" charset="-122"/>
              </a:rPr>
              <a:t>10002</a:t>
            </a:r>
            <a:r>
              <a:rPr lang="zh-CN" altLang="en-US" dirty="0">
                <a:solidFill>
                  <a:srgbClr val="008100"/>
                </a:solidFill>
                <a:latin typeface="+mj-lt"/>
                <a:ea typeface="微软雅黑" panose="020B0503020204020204" pitchFamily="34" charset="-122"/>
              </a:rPr>
              <a:t>赋值给对象中的</a:t>
            </a:r>
            <a:r>
              <a:rPr lang="en-US" altLang="zh-CN" dirty="0">
                <a:solidFill>
                  <a:srgbClr val="008100"/>
                </a:solidFill>
                <a:latin typeface="+mj-lt"/>
                <a:ea typeface="微软雅黑" panose="020B0503020204020204" pitchFamily="34" charset="-122"/>
              </a:rPr>
              <a:t>no</a:t>
            </a:r>
            <a:r>
              <a:rPr lang="zh-CN" altLang="en-US" dirty="0">
                <a:solidFill>
                  <a:srgbClr val="008100"/>
                </a:solidFill>
                <a:latin typeface="+mj-lt"/>
                <a:ea typeface="微软雅黑" panose="020B0503020204020204" pitchFamily="34" charset="-122"/>
              </a:rPr>
              <a:t>成员，指针成员引用运算结果是左值（成员本身）</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p-&gt;salary = p-&gt;salary + 500.0;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在表达式中引用指针指向的成员</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p-&gt;no++;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按优先级等价于</a:t>
            </a:r>
            <a:r>
              <a:rPr lang="en-US" altLang="zh-CN" dirty="0">
                <a:solidFill>
                  <a:srgbClr val="008100"/>
                </a:solidFill>
                <a:latin typeface="+mj-lt"/>
                <a:ea typeface="微软雅黑" panose="020B0503020204020204" pitchFamily="34" charset="-122"/>
              </a:rPr>
              <a:t>(p-&gt;no)++</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：指向结构体的指针</a:t>
            </a:r>
            <a:endParaRPr lang="zh-CN" altLang="en-US" dirty="0">
              <a:solidFill>
                <a:srgbClr val="FFF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指针成员引用运算时需要注意以下几点：</a:t>
            </a:r>
            <a:endParaRPr lang="en-US" altLang="zh-CN" dirty="0"/>
          </a:p>
          <a:p>
            <a:pPr lvl="1"/>
            <a:r>
              <a:rPr lang="zh-CN" altLang="en-US" dirty="0"/>
              <a:t>指针成员引用运算符（</a:t>
            </a:r>
            <a:r>
              <a:rPr lang="en-US" altLang="zh-CN" dirty="0"/>
              <a:t>-&gt;</a:t>
            </a:r>
            <a:r>
              <a:rPr lang="zh-CN" altLang="en-US" dirty="0"/>
              <a:t>）左边运算对象</a:t>
            </a:r>
            <a:r>
              <a:rPr lang="en-US" altLang="zh-CN" dirty="0"/>
              <a:t>pointer</a:t>
            </a:r>
            <a:r>
              <a:rPr lang="zh-CN" altLang="en-US" dirty="0"/>
              <a:t>必须是指向结构体对象的指针，可以是变量或表达式，右边</a:t>
            </a:r>
            <a:r>
              <a:rPr lang="en-US" altLang="zh-CN" dirty="0"/>
              <a:t>member</a:t>
            </a:r>
            <a:r>
              <a:rPr lang="zh-CN" altLang="en-US" dirty="0"/>
              <a:t>必须是结构体对象中的成员名。其引用形式为：</a:t>
            </a:r>
            <a:endParaRPr lang="en-US" altLang="zh-CN" dirty="0"/>
          </a:p>
          <a:p>
            <a:pPr marL="457200" lvl="1" indent="0">
              <a:buNone/>
            </a:pPr>
            <a:endParaRPr lang="en-US" altLang="zh-CN" dirty="0"/>
          </a:p>
          <a:p>
            <a:pPr lvl="1"/>
            <a:r>
              <a:rPr lang="zh-CN" altLang="en-US" dirty="0"/>
              <a:t>如果成员本身又是一个结构体对象指针，就要用指针成员引用运算符一级一级地引用成员。例如：</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3301236" y="2798112"/>
            <a:ext cx="2217274" cy="369332"/>
          </a:xfrm>
          <a:prstGeom prst="rect">
            <a:avLst/>
          </a:prstGeom>
          <a:solidFill>
            <a:schemeClr val="bg1">
              <a:lumMod val="75000"/>
            </a:schemeClr>
          </a:solidFill>
        </p:spPr>
        <p:txBody>
          <a:bodyPr wrap="none">
            <a:spAutoFit/>
          </a:bodyPr>
          <a:lstStyle/>
          <a:p>
            <a:r>
              <a:rPr lang="zh-CN" altLang="en-US" dirty="0">
                <a:solidFill>
                  <a:srgbClr val="000000"/>
                </a:solidFill>
                <a:latin typeface="+mj-lt"/>
                <a:ea typeface="微软雅黑" panose="020B0503020204020204" pitchFamily="34" charset="-122"/>
              </a:rPr>
              <a:t>结构体指针</a:t>
            </a:r>
            <a:r>
              <a:rPr lang="en-US" altLang="zh-CN" dirty="0">
                <a:solidFill>
                  <a:srgbClr val="000000"/>
                </a:solidFill>
                <a:latin typeface="+mj-lt"/>
                <a:ea typeface="微软雅黑" panose="020B0503020204020204" pitchFamily="34" charset="-122"/>
              </a:rPr>
              <a:t>-&gt;</a:t>
            </a:r>
            <a:r>
              <a:rPr lang="zh-CN" altLang="en-US" dirty="0">
                <a:solidFill>
                  <a:srgbClr val="000000"/>
                </a:solidFill>
                <a:latin typeface="+mj-lt"/>
                <a:ea typeface="微软雅黑" panose="020B0503020204020204" pitchFamily="34" charset="-122"/>
              </a:rPr>
              <a:t>成员名</a:t>
            </a:r>
            <a:endParaRPr lang="zh-CN" altLang="en-US" dirty="0">
              <a:latin typeface="+mj-lt"/>
              <a:ea typeface="微软雅黑" panose="020B0503020204020204" pitchFamily="34" charset="-122"/>
            </a:endParaRPr>
          </a:p>
        </p:txBody>
      </p:sp>
      <p:sp>
        <p:nvSpPr>
          <p:cNvPr id="8" name="Rectangle 7"/>
          <p:cNvSpPr/>
          <p:nvPr/>
        </p:nvSpPr>
        <p:spPr>
          <a:xfrm>
            <a:off x="1185758" y="3868639"/>
            <a:ext cx="4325121" cy="2308324"/>
          </a:xfrm>
          <a:prstGeom prst="rect">
            <a:avLst/>
          </a:prstGeom>
        </p:spPr>
        <p:txBody>
          <a:bodyPr wrap="square">
            <a:spAutoFit/>
          </a:bodyPr>
          <a:lstStyle/>
          <a:p>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tagDATE</a:t>
            </a:r>
            <a:r>
              <a:rPr lang="en-US" altLang="zh-CN" dirty="0">
                <a:latin typeface="+mj-lt"/>
                <a:ea typeface="微软雅黑" panose="020B0503020204020204" pitchFamily="34" charset="-122"/>
              </a:rPr>
              <a:t> d = {1981, 1, 1};</a:t>
            </a:r>
            <a:endParaRPr lang="en-US" altLang="zh-CN" dirty="0">
              <a:latin typeface="+mj-lt"/>
              <a:ea typeface="微软雅黑" panose="020B0503020204020204" pitchFamily="34" charset="-122"/>
            </a:endParaRPr>
          </a:p>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tagTEACHER</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 {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教师信息类型</a:t>
            </a:r>
            <a:endParaRPr lang="zh-CN" altLang="en-US" dirty="0">
              <a:solidFill>
                <a:srgbClr val="008100"/>
              </a:solidFill>
              <a:latin typeface="+mj-lt"/>
              <a:ea typeface="微软雅黑" panose="020B0503020204020204" pitchFamily="34" charset="-122"/>
            </a:endParaRP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no;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工号</a:t>
            </a:r>
            <a:endParaRPr lang="zh-CN" altLang="en-US" dirty="0">
              <a:solidFill>
                <a:srgbClr val="008100"/>
              </a:solidFill>
              <a:latin typeface="+mj-lt"/>
              <a:ea typeface="微软雅黑" panose="020B0503020204020204" pitchFamily="34" charset="-122"/>
            </a:endParaRPr>
          </a:p>
          <a:p>
            <a:pPr lvl="1"/>
            <a:r>
              <a:rPr lang="en-US" altLang="zh-CN" dirty="0">
                <a:latin typeface="+mj-lt"/>
                <a:ea typeface="微软雅黑" panose="020B0503020204020204" pitchFamily="34" charset="-122"/>
              </a:rPr>
              <a:t>char name[21];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姓名</a:t>
            </a:r>
            <a:endParaRPr lang="zh-CN" altLang="en-US" dirty="0">
              <a:solidFill>
                <a:srgbClr val="008100"/>
              </a:solidFill>
              <a:latin typeface="+mj-lt"/>
              <a:ea typeface="微软雅黑" panose="020B0503020204020204" pitchFamily="34" charset="-122"/>
            </a:endParaRPr>
          </a:p>
          <a:p>
            <a:pPr lvl="1"/>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tagDATE</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en-US" altLang="zh-CN" dirty="0" err="1">
                <a:latin typeface="+mj-lt"/>
                <a:ea typeface="微软雅黑" panose="020B0503020204020204" pitchFamily="34" charset="-122"/>
              </a:rPr>
              <a:t>pbirthday</a:t>
            </a:r>
            <a:r>
              <a:rPr lang="en-US" altLang="zh-CN" dirty="0">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出生日期</a:t>
            </a:r>
            <a:endParaRPr lang="zh-CN" altLang="en-US" dirty="0">
              <a:solidFill>
                <a:srgbClr val="008100"/>
              </a:solidFill>
              <a:latin typeface="+mj-lt"/>
              <a:ea typeface="微软雅黑" panose="020B0503020204020204" pitchFamily="34" charset="-122"/>
            </a:endParaRPr>
          </a:p>
          <a:p>
            <a:r>
              <a:rPr lang="it-IT" altLang="zh-CN" dirty="0">
                <a:latin typeface="+mj-lt"/>
                <a:ea typeface="微软雅黑" panose="020B0503020204020204" pitchFamily="34" charset="-122"/>
              </a:rPr>
              <a:t>} a = {1001, "Li </a:t>
            </a:r>
            <a:r>
              <a:rPr lang="it-IT" altLang="zh-CN" dirty="0" err="1">
                <a:latin typeface="+mj-lt"/>
                <a:ea typeface="微软雅黑" panose="020B0503020204020204" pitchFamily="34" charset="-122"/>
              </a:rPr>
              <a:t>Min</a:t>
            </a:r>
            <a:r>
              <a:rPr lang="it-IT" altLang="zh-CN" dirty="0">
                <a:latin typeface="+mj-lt"/>
                <a:ea typeface="微软雅黑" panose="020B0503020204020204" pitchFamily="34" charset="-122"/>
              </a:rPr>
              <a:t>", &amp;d},</a:t>
            </a:r>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r>
              <a:rPr lang="en-US" altLang="zh-CN" dirty="0">
                <a:ea typeface="微软雅黑" panose="020B0503020204020204" pitchFamily="34" charset="-122"/>
              </a:rPr>
              <a:t>struct </a:t>
            </a:r>
            <a:r>
              <a:rPr lang="en-US" altLang="zh-CN" dirty="0" err="1">
                <a:ea typeface="微软雅黑" panose="020B0503020204020204" pitchFamily="34" charset="-122"/>
              </a:rPr>
              <a:t>tagTEACHER</a:t>
            </a:r>
            <a:r>
              <a:rPr lang="it-IT"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it-IT" altLang="zh-CN" dirty="0" err="1">
                <a:latin typeface="+mj-lt"/>
                <a:ea typeface="微软雅黑" panose="020B0503020204020204" pitchFamily="34" charset="-122"/>
              </a:rPr>
              <a:t>p</a:t>
            </a:r>
            <a:r>
              <a:rPr lang="it-IT" altLang="zh-CN" dirty="0">
                <a:latin typeface="+mj-lt"/>
                <a:ea typeface="微软雅黑" panose="020B0503020204020204" pitchFamily="34" charset="-122"/>
              </a:rPr>
              <a:t>=&amp;a;</a:t>
            </a:r>
            <a:endParaRPr lang="zh-CN" altLang="en-US" dirty="0">
              <a:latin typeface="+mj-lt"/>
              <a:ea typeface="微软雅黑" panose="020B0503020204020204" pitchFamily="34" charset="-122"/>
            </a:endParaRPr>
          </a:p>
        </p:txBody>
      </p:sp>
      <p:sp>
        <p:nvSpPr>
          <p:cNvPr id="9"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：指向结构体的指针</a:t>
            </a:r>
            <a:endParaRPr lang="zh-CN" altLang="en-US" dirty="0">
              <a:solidFill>
                <a:srgbClr val="FFFF00"/>
              </a:solidFill>
            </a:endParaRPr>
          </a:p>
        </p:txBody>
      </p:sp>
      <p:sp>
        <p:nvSpPr>
          <p:cNvPr id="10" name="Rectangle 9"/>
          <p:cNvSpPr/>
          <p:nvPr/>
        </p:nvSpPr>
        <p:spPr>
          <a:xfrm>
            <a:off x="5642653" y="4521705"/>
            <a:ext cx="3006715" cy="1477328"/>
          </a:xfrm>
          <a:prstGeom prst="rect">
            <a:avLst/>
          </a:prstGeom>
        </p:spPr>
        <p:txBody>
          <a:bodyPr wrap="square">
            <a:spAutoFit/>
          </a:bodyPr>
          <a:lstStyle/>
          <a:p>
            <a:r>
              <a:rPr lang="en-US" altLang="zh-CN" dirty="0">
                <a:latin typeface="+mj-lt"/>
                <a:ea typeface="微软雅黑" panose="020B0503020204020204" pitchFamily="34" charset="-122"/>
              </a:rPr>
              <a:t>p-&gt;no =</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10001;</a:t>
            </a:r>
            <a:r>
              <a:rPr lang="en-US" altLang="zh-CN" dirty="0">
                <a:solidFill>
                  <a:srgbClr val="A41515"/>
                </a:solidFill>
                <a:latin typeface="+mj-lt"/>
                <a:ea typeface="微软雅黑" panose="020B0503020204020204" pitchFamily="34" charset="-122"/>
              </a:rPr>
              <a:t> </a:t>
            </a:r>
            <a:endParaRPr lang="en-US" altLang="zh-CN" dirty="0">
              <a:solidFill>
                <a:srgbClr val="A41515"/>
              </a:solidFill>
              <a:latin typeface="+mj-lt"/>
              <a:ea typeface="微软雅黑" panose="020B0503020204020204" pitchFamily="34" charset="-122"/>
            </a:endParaRPr>
          </a:p>
          <a:p>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通过指针</a:t>
            </a:r>
            <a:r>
              <a:rPr lang="en-US" altLang="zh-CN" dirty="0">
                <a:solidFill>
                  <a:srgbClr val="008100"/>
                </a:solidFill>
                <a:latin typeface="+mj-lt"/>
                <a:ea typeface="微软雅黑" panose="020B0503020204020204" pitchFamily="34" charset="-122"/>
              </a:rPr>
              <a:t>p</a:t>
            </a:r>
            <a:r>
              <a:rPr lang="zh-CN" altLang="en-US" dirty="0">
                <a:solidFill>
                  <a:srgbClr val="008100"/>
                </a:solidFill>
                <a:latin typeface="+mj-lt"/>
                <a:ea typeface="微软雅黑" panose="020B0503020204020204" pitchFamily="34" charset="-122"/>
              </a:rPr>
              <a:t>引用</a:t>
            </a:r>
            <a:r>
              <a:rPr lang="en-US" altLang="zh-CN" dirty="0">
                <a:solidFill>
                  <a:srgbClr val="008100"/>
                </a:solidFill>
                <a:latin typeface="+mj-lt"/>
                <a:ea typeface="微软雅黑" panose="020B0503020204020204" pitchFamily="34" charset="-122"/>
              </a:rPr>
              <a:t>a</a:t>
            </a:r>
            <a:r>
              <a:rPr lang="zh-CN" altLang="en-US" dirty="0">
                <a:solidFill>
                  <a:srgbClr val="008100"/>
                </a:solidFill>
                <a:latin typeface="+mj-lt"/>
                <a:ea typeface="微软雅黑" panose="020B0503020204020204" pitchFamily="34" charset="-122"/>
              </a:rPr>
              <a:t>的</a:t>
            </a:r>
            <a:r>
              <a:rPr lang="en-US" altLang="zh-CN" dirty="0">
                <a:solidFill>
                  <a:srgbClr val="008100"/>
                </a:solidFill>
                <a:latin typeface="+mj-lt"/>
                <a:ea typeface="微软雅黑" panose="020B0503020204020204" pitchFamily="34" charset="-122"/>
              </a:rPr>
              <a:t>no</a:t>
            </a:r>
            <a:r>
              <a:rPr lang="zh-CN" altLang="en-US" dirty="0">
                <a:solidFill>
                  <a:srgbClr val="008100"/>
                </a:solidFill>
                <a:latin typeface="+mj-lt"/>
                <a:ea typeface="微软雅黑" panose="020B0503020204020204" pitchFamily="34" charset="-122"/>
              </a:rPr>
              <a:t>成员</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p-&gt;</a:t>
            </a:r>
            <a:r>
              <a:rPr lang="en-US" altLang="zh-CN" dirty="0" err="1">
                <a:latin typeface="+mj-lt"/>
                <a:ea typeface="微软雅黑" panose="020B0503020204020204" pitchFamily="34" charset="-122"/>
              </a:rPr>
              <a:t>pbirthday</a:t>
            </a:r>
            <a:r>
              <a:rPr lang="en-US" altLang="zh-CN" dirty="0">
                <a:latin typeface="+mj-lt"/>
                <a:ea typeface="微软雅黑" panose="020B0503020204020204" pitchFamily="34" charset="-122"/>
              </a:rPr>
              <a:t>-&gt;year = 2008;</a:t>
            </a:r>
            <a:endParaRPr lang="en-US" altLang="zh-CN" dirty="0">
              <a:latin typeface="+mj-lt"/>
              <a:ea typeface="微软雅黑" panose="020B0503020204020204" pitchFamily="34" charset="-122"/>
            </a:endParaRPr>
          </a:p>
          <a:p>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通过指针</a:t>
            </a:r>
            <a:r>
              <a:rPr lang="en-US" altLang="zh-CN" dirty="0">
                <a:solidFill>
                  <a:srgbClr val="008100"/>
                </a:solidFill>
                <a:latin typeface="+mj-lt"/>
                <a:ea typeface="微软雅黑" panose="020B0503020204020204" pitchFamily="34" charset="-122"/>
              </a:rPr>
              <a:t>p-&gt;</a:t>
            </a:r>
            <a:r>
              <a:rPr lang="en-US" altLang="zh-CN" dirty="0" err="1">
                <a:solidFill>
                  <a:srgbClr val="008100"/>
                </a:solidFill>
                <a:latin typeface="+mj-lt"/>
                <a:ea typeface="微软雅黑" panose="020B0503020204020204" pitchFamily="34" charset="-122"/>
              </a:rPr>
              <a:t>pbirthday</a:t>
            </a:r>
            <a:r>
              <a:rPr lang="zh-CN" altLang="en-US" dirty="0">
                <a:solidFill>
                  <a:srgbClr val="008100"/>
                </a:solidFill>
                <a:latin typeface="+mj-lt"/>
                <a:ea typeface="微软雅黑" panose="020B0503020204020204" pitchFamily="34" charset="-122"/>
              </a:rPr>
              <a:t>引用</a:t>
            </a:r>
            <a:r>
              <a:rPr lang="en-US" altLang="zh-CN" dirty="0">
                <a:solidFill>
                  <a:srgbClr val="008100"/>
                </a:solidFill>
                <a:latin typeface="+mj-lt"/>
                <a:ea typeface="微软雅黑" panose="020B0503020204020204" pitchFamily="34" charset="-122"/>
              </a:rPr>
              <a:t>d</a:t>
            </a:r>
            <a:r>
              <a:rPr lang="zh-CN" altLang="en-US" dirty="0">
                <a:solidFill>
                  <a:srgbClr val="008100"/>
                </a:solidFill>
                <a:latin typeface="+mj-lt"/>
                <a:ea typeface="微软雅黑" panose="020B0503020204020204" pitchFamily="34" charset="-122"/>
              </a:rPr>
              <a:t>的</a:t>
            </a:r>
            <a:r>
              <a:rPr lang="en-US" altLang="zh-CN" dirty="0">
                <a:solidFill>
                  <a:srgbClr val="008100"/>
                </a:solidFill>
                <a:latin typeface="+mj-lt"/>
                <a:ea typeface="微软雅黑" panose="020B0503020204020204" pitchFamily="34" charset="-122"/>
              </a:rPr>
              <a:t>year</a:t>
            </a:r>
            <a:r>
              <a:rPr lang="zh-CN" altLang="en-US" dirty="0">
                <a:solidFill>
                  <a:srgbClr val="008100"/>
                </a:solidFill>
                <a:latin typeface="+mj-lt"/>
                <a:ea typeface="微软雅黑" panose="020B0503020204020204" pitchFamily="34" charset="-122"/>
              </a:rPr>
              <a:t>成员</a:t>
            </a:r>
            <a:endParaRPr lang="zh-CN" altLang="en-US" dirty="0">
              <a:latin typeface="+mj-lt"/>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指向结构体数组的指针，指的是指向数组首元素的指针，其定义的一般形式为：</a:t>
            </a:r>
            <a:endParaRPr lang="en-US" altLang="zh-CN" dirty="0"/>
          </a:p>
          <a:p>
            <a:endParaRPr lang="en-US" altLang="zh-CN" dirty="0"/>
          </a:p>
          <a:p>
            <a:endParaRPr lang="en-US" altLang="zh-CN" dirty="0"/>
          </a:p>
          <a:p>
            <a:endParaRPr lang="en-US" altLang="zh-CN" dirty="0"/>
          </a:p>
          <a:p>
            <a:r>
              <a:rPr lang="zh-CN" altLang="en-US" dirty="0"/>
              <a:t>假设指向结构体数组的指针</a:t>
            </a:r>
            <a:r>
              <a:rPr lang="en-US" altLang="zh-CN" dirty="0"/>
              <a:t>p</a:t>
            </a:r>
            <a:r>
              <a:rPr lang="zh-CN" altLang="en-US" dirty="0"/>
              <a:t>指向了结构体数组首地址，通过</a:t>
            </a:r>
            <a:r>
              <a:rPr lang="en-US" altLang="zh-CN" dirty="0"/>
              <a:t>p</a:t>
            </a:r>
            <a:r>
              <a:rPr lang="zh-CN" altLang="en-US" dirty="0"/>
              <a:t>可以按下面的形式访问第</a:t>
            </a:r>
            <a:r>
              <a:rPr lang="en-US" altLang="zh-CN" dirty="0" err="1"/>
              <a:t>i</a:t>
            </a:r>
            <a:r>
              <a:rPr lang="zh-CN" altLang="en-US" dirty="0"/>
              <a:t>个数组元素</a:t>
            </a:r>
            <a:endParaRPr lang="en-US" altLang="zh-CN" dirty="0"/>
          </a:p>
          <a:p>
            <a:pPr lvl="1"/>
            <a:r>
              <a:rPr lang="en-US" altLang="zh-CN" dirty="0"/>
              <a:t>p[</a:t>
            </a:r>
            <a:r>
              <a:rPr lang="en-US" altLang="zh-CN" dirty="0" err="1"/>
              <a:t>i</a:t>
            </a:r>
            <a:r>
              <a:rPr lang="en-US" altLang="zh-CN" dirty="0"/>
              <a:t>]</a:t>
            </a:r>
            <a:r>
              <a:rPr lang="zh-CN" altLang="en-US" dirty="0"/>
              <a:t>：数组法访问数组元素；</a:t>
            </a:r>
            <a:endParaRPr lang="zh-CN" altLang="en-US" dirty="0"/>
          </a:p>
          <a:p>
            <a:pPr lvl="1"/>
            <a:r>
              <a:rPr lang="zh-CN" altLang="en-US" dirty="0"/>
              <a:t>*</a:t>
            </a:r>
            <a:r>
              <a:rPr lang="en-US" altLang="zh-CN" dirty="0"/>
              <a:t>(</a:t>
            </a:r>
            <a:r>
              <a:rPr lang="en-US" altLang="zh-CN" dirty="0" err="1"/>
              <a:t>p+i</a:t>
            </a:r>
            <a:r>
              <a:rPr lang="en-US" altLang="zh-CN" dirty="0"/>
              <a:t>)</a:t>
            </a:r>
            <a:r>
              <a:rPr lang="zh-CN" altLang="en-US" dirty="0"/>
              <a:t>：指针法访问数组元素。</a:t>
            </a:r>
            <a:endParaRPr lang="en-US" altLang="zh-CN" dirty="0"/>
          </a:p>
          <a:p>
            <a:endParaRPr lang="zh-CN" altLang="en-US" dirty="0"/>
          </a:p>
        </p:txBody>
      </p:sp>
      <p:sp>
        <p:nvSpPr>
          <p:cNvPr id="3"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：指向结构体数组的指针</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169894" y="2225752"/>
            <a:ext cx="6804211" cy="1294585"/>
          </a:xfrm>
          <a:prstGeom prst="rect">
            <a:avLst/>
          </a:prstGeom>
          <a:solidFill>
            <a:schemeClr val="bg1">
              <a:lumMod val="75000"/>
            </a:schemeClr>
          </a:solidFill>
        </p:spPr>
        <p:txBody>
          <a:bodyPr wrap="square">
            <a:spAutoFit/>
          </a:bodyPr>
          <a:lstStyle/>
          <a:p>
            <a:pPr>
              <a:lnSpc>
                <a:spcPct val="150000"/>
              </a:lnSpc>
            </a:pP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 结构体数组名</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常量表达式</a:t>
            </a:r>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a:lnSpc>
                <a:spcPct val="150000"/>
              </a:lnSpc>
            </a:pPr>
            <a:r>
              <a:rPr lang="en-US" altLang="zh-CN" dirty="0">
                <a:ea typeface="微软雅黑" panose="020B0503020204020204" pitchFamily="34" charset="-122"/>
              </a:rPr>
              <a:t>struct </a:t>
            </a:r>
            <a:r>
              <a:rPr lang="zh-CN" altLang="en-US" dirty="0">
                <a:ea typeface="微软雅黑" panose="020B0503020204020204" pitchFamily="34" charset="-122"/>
              </a:rPr>
              <a:t>结构体类型名</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结</a:t>
            </a:r>
            <a:r>
              <a:rPr lang="zh-CN" altLang="en-US" dirty="0">
                <a:solidFill>
                  <a:srgbClr val="000000"/>
                </a:solidFill>
                <a:latin typeface="+mj-lt"/>
                <a:ea typeface="微软雅黑" panose="020B0503020204020204" pitchFamily="34" charset="-122"/>
              </a:rPr>
              <a:t>构体指针</a:t>
            </a:r>
            <a:r>
              <a:rPr lang="en-US" altLang="zh-CN" dirty="0">
                <a:solidFill>
                  <a:srgbClr val="A41515"/>
                </a:solidFill>
                <a:latin typeface="+mj-lt"/>
                <a:ea typeface="微软雅黑" panose="020B0503020204020204" pitchFamily="34" charset="-122"/>
              </a:rPr>
              <a:t>;</a:t>
            </a:r>
            <a:endParaRPr lang="en-US" altLang="zh-CN" dirty="0">
              <a:solidFill>
                <a:srgbClr val="A41515"/>
              </a:solidFill>
              <a:latin typeface="+mj-lt"/>
              <a:ea typeface="微软雅黑" panose="020B0503020204020204" pitchFamily="34" charset="-122"/>
            </a:endParaRPr>
          </a:p>
          <a:p>
            <a:pPr>
              <a:lnSpc>
                <a:spcPct val="150000"/>
              </a:lnSpc>
            </a:pPr>
            <a:r>
              <a:rPr lang="zh-CN" altLang="en-US" dirty="0">
                <a:solidFill>
                  <a:srgbClr val="000000"/>
                </a:solidFill>
                <a:latin typeface="+mj-lt"/>
                <a:ea typeface="微软雅黑" panose="020B0503020204020204" pitchFamily="34" charset="-122"/>
              </a:rPr>
              <a:t>结构</a:t>
            </a:r>
            <a:r>
              <a:rPr lang="zh-CN" altLang="en-US" dirty="0">
                <a:latin typeface="+mj-lt"/>
                <a:ea typeface="微软雅黑" panose="020B0503020204020204" pitchFamily="34" charset="-122"/>
              </a:rPr>
              <a:t>体指针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zh-CN" altLang="en-US" dirty="0">
                <a:solidFill>
                  <a:srgbClr val="000000"/>
                </a:solidFill>
                <a:latin typeface="+mj-lt"/>
                <a:ea typeface="微软雅黑" panose="020B0503020204020204" pitchFamily="34" charset="-122"/>
              </a:rPr>
              <a:t>结构体数组名</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指向结构体数组</a:t>
            </a:r>
            <a:endParaRPr lang="zh-CN" altLang="en-US" dirty="0">
              <a:latin typeface="+mj-lt"/>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通过</a:t>
            </a:r>
            <a:r>
              <a:rPr lang="en-US" altLang="zh-CN" dirty="0"/>
              <a:t>p</a:t>
            </a:r>
            <a:r>
              <a:rPr lang="zh-CN" altLang="en-US" dirty="0"/>
              <a:t>还可以按下面的形式访问结构体数组成员：</a:t>
            </a:r>
            <a:endParaRPr lang="zh-CN" altLang="en-US" dirty="0"/>
          </a:p>
          <a:p>
            <a:pPr lvl="1"/>
            <a:r>
              <a:rPr lang="en-US" altLang="zh-CN" dirty="0"/>
              <a:t>p[</a:t>
            </a:r>
            <a:r>
              <a:rPr lang="en-US" altLang="zh-CN" dirty="0" err="1"/>
              <a:t>i</a:t>
            </a:r>
            <a:r>
              <a:rPr lang="en-US" altLang="zh-CN" dirty="0"/>
              <a:t>].</a:t>
            </a:r>
            <a:r>
              <a:rPr lang="zh-CN" altLang="en-US" dirty="0"/>
              <a:t>成员名：结合数组法与对象法访问结构体数组成员。</a:t>
            </a:r>
            <a:endParaRPr lang="zh-CN" altLang="en-US" dirty="0"/>
          </a:p>
          <a:p>
            <a:pPr lvl="1"/>
            <a:r>
              <a:rPr lang="en-US" altLang="zh-CN" dirty="0"/>
              <a:t>(*(</a:t>
            </a:r>
            <a:r>
              <a:rPr lang="en-US" altLang="zh-CN" dirty="0" err="1"/>
              <a:t>p+i</a:t>
            </a:r>
            <a:r>
              <a:rPr lang="en-US" altLang="zh-CN" dirty="0"/>
              <a:t>)).</a:t>
            </a:r>
            <a:r>
              <a:rPr lang="zh-CN" altLang="en-US" dirty="0"/>
              <a:t>成员名：结合指针法与对象法访问结构体数组成员，注意（*）的优先级低于（．）。</a:t>
            </a:r>
            <a:endParaRPr lang="zh-CN" altLang="en-US" dirty="0"/>
          </a:p>
          <a:p>
            <a:pPr lvl="1"/>
            <a:r>
              <a:rPr lang="en-US" altLang="zh-CN" dirty="0"/>
              <a:t>(</a:t>
            </a:r>
            <a:r>
              <a:rPr lang="en-US" altLang="zh-CN" dirty="0" err="1"/>
              <a:t>p+i</a:t>
            </a:r>
            <a:r>
              <a:rPr lang="en-US" altLang="zh-CN" dirty="0"/>
              <a:t>)-&gt;</a:t>
            </a:r>
            <a:r>
              <a:rPr lang="zh-CN" altLang="en-US" dirty="0"/>
              <a:t>成员名：指针法访问结构体数组成员。</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518368" y="3334618"/>
            <a:ext cx="6414277" cy="2961067"/>
          </a:xfrm>
          <a:prstGeom prst="rect">
            <a:avLst/>
          </a:prstGeom>
        </p:spPr>
        <p:txBody>
          <a:bodyPr wrap="square">
            <a:spAutoFit/>
          </a:bodyPr>
          <a:lstStyle/>
          <a:p>
            <a:pPr>
              <a:lnSpc>
                <a:spcPct val="150000"/>
              </a:lnSpc>
            </a:pPr>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i</a:t>
            </a:r>
            <a:r>
              <a:rPr lang="en-US" altLang="zh-CN" sz="1400" dirty="0">
                <a:solidFill>
                  <a:srgbClr val="000000"/>
                </a:solidFill>
                <a:latin typeface="Menlo" panose="020B0609030804020204" pitchFamily="49" charset="0"/>
              </a:rPr>
              <a:t>=</a:t>
            </a:r>
            <a:r>
              <a:rPr lang="en-US" altLang="zh-CN" sz="1400" dirty="0">
                <a:solidFill>
                  <a:srgbClr val="1C00CF"/>
                </a:solidFill>
                <a:latin typeface="Menlo" panose="020B0609030804020204" pitchFamily="49" charset="0"/>
              </a:rPr>
              <a:t>3</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pPr>
              <a:lnSpc>
                <a:spcPct val="150000"/>
              </a:lnSpc>
            </a:pPr>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j=</a:t>
            </a:r>
            <a:r>
              <a:rPr lang="en-US" altLang="zh-CN" sz="1400" dirty="0">
                <a:solidFill>
                  <a:srgbClr val="1C00CF"/>
                </a:solidFill>
                <a:latin typeface="Menlo" panose="020B0609030804020204" pitchFamily="49" charset="0"/>
              </a:rPr>
              <a:t>5</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pPr>
              <a:lnSpc>
                <a:spcPct val="150000"/>
              </a:lnSpc>
            </a:pP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struct</a:t>
            </a:r>
            <a:r>
              <a:rPr lang="en-US" altLang="zh-CN" sz="1400" dirty="0">
                <a:solidFill>
                  <a:srgbClr val="000000"/>
                </a:solidFill>
                <a:latin typeface="Menlo" panose="020B0609030804020204" pitchFamily="49" charset="0"/>
              </a:rPr>
              <a:t> </a:t>
            </a:r>
            <a:r>
              <a:rPr lang="en-US" altLang="zh-CN" sz="1400" dirty="0" err="1">
                <a:solidFill>
                  <a:srgbClr val="3F6E74"/>
                </a:solidFill>
                <a:latin typeface="Menlo" panose="020B0609030804020204" pitchFamily="49" charset="0"/>
              </a:rPr>
              <a:t>tagSTAFF</a:t>
            </a:r>
            <a:r>
              <a:rPr lang="en-US" altLang="zh-CN" sz="1400" dirty="0">
                <a:solidFill>
                  <a:srgbClr val="000000"/>
                </a:solidFill>
                <a:latin typeface="Menlo" panose="020B0609030804020204" pitchFamily="49" charset="0"/>
              </a:rPr>
              <a:t> branch[</a:t>
            </a:r>
            <a:r>
              <a:rPr lang="en-US" altLang="zh-CN" sz="1400" dirty="0">
                <a:solidFill>
                  <a:srgbClr val="1C00CF"/>
                </a:solidFill>
                <a:latin typeface="Menlo" panose="020B0609030804020204" pitchFamily="49" charset="0"/>
              </a:rPr>
              <a:t>20</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pPr>
              <a:lnSpc>
                <a:spcPct val="150000"/>
              </a:lnSpc>
            </a:pP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struct</a:t>
            </a:r>
            <a:r>
              <a:rPr lang="en-US" altLang="zh-CN" sz="1400" dirty="0">
                <a:solidFill>
                  <a:srgbClr val="000000"/>
                </a:solidFill>
                <a:latin typeface="Menlo" panose="020B0609030804020204" pitchFamily="49" charset="0"/>
              </a:rPr>
              <a:t> </a:t>
            </a:r>
            <a:r>
              <a:rPr lang="en-US" altLang="zh-CN" sz="1400" dirty="0" err="1">
                <a:solidFill>
                  <a:srgbClr val="3F6E74"/>
                </a:solidFill>
                <a:latin typeface="Menlo" panose="020B0609030804020204" pitchFamily="49" charset="0"/>
              </a:rPr>
              <a:t>tagSTAFF</a:t>
            </a:r>
            <a:r>
              <a:rPr lang="en-US" altLang="zh-CN" sz="1400" dirty="0">
                <a:solidFill>
                  <a:srgbClr val="000000"/>
                </a:solidFill>
                <a:latin typeface="Menlo" panose="020B0609030804020204" pitchFamily="49" charset="0"/>
              </a:rPr>
              <a:t>* p = branch;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指向结构体数组的指针</a:t>
            </a:r>
            <a:endParaRPr lang="zh-CN" altLang="en-US" sz="1400" dirty="0">
              <a:solidFill>
                <a:srgbClr val="0000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p[</a:t>
            </a:r>
            <a:r>
              <a:rPr lang="en-US" altLang="zh-CN" sz="1400" dirty="0" err="1">
                <a:solidFill>
                  <a:srgbClr val="000000"/>
                </a:solidFill>
                <a:latin typeface="Menlo" panose="020B0609030804020204" pitchFamily="49" charset="0"/>
              </a:rPr>
              <a:t>i</a:t>
            </a:r>
            <a:r>
              <a:rPr lang="en-US" altLang="zh-CN" sz="1400" dirty="0">
                <a:solidFill>
                  <a:srgbClr val="000000"/>
                </a:solidFill>
                <a:latin typeface="Menlo" panose="020B0609030804020204" pitchFamily="49" charset="0"/>
              </a:rPr>
              <a:t>] = p[j];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等价于</a:t>
            </a:r>
            <a:r>
              <a:rPr lang="en-US" altLang="zh-CN" sz="1400" dirty="0">
                <a:solidFill>
                  <a:srgbClr val="007400"/>
                </a:solidFill>
                <a:latin typeface="Menlo" panose="020B0609030804020204" pitchFamily="49" charset="0"/>
              </a:rPr>
              <a:t>branch[</a:t>
            </a:r>
            <a:r>
              <a:rPr lang="en-US" altLang="zh-CN" sz="1400" dirty="0" err="1">
                <a:solidFill>
                  <a:srgbClr val="007400"/>
                </a:solidFill>
                <a:latin typeface="Menlo" panose="020B0609030804020204" pitchFamily="49" charset="0"/>
              </a:rPr>
              <a:t>i</a:t>
            </a:r>
            <a:r>
              <a:rPr lang="en-US" altLang="zh-CN" sz="1400" dirty="0">
                <a:solidFill>
                  <a:srgbClr val="007400"/>
                </a:solidFill>
                <a:latin typeface="Menlo" panose="020B0609030804020204" pitchFamily="49" charset="0"/>
              </a:rPr>
              <a:t>]=branch[j]</a:t>
            </a:r>
            <a:r>
              <a:rPr lang="zh-CN" altLang="en-US" sz="1400" dirty="0">
                <a:solidFill>
                  <a:srgbClr val="007400"/>
                </a:solidFill>
                <a:latin typeface="Menlo" panose="020B0609030804020204" pitchFamily="49" charset="0"/>
              </a:rPr>
              <a:t>，结构体对象赋值</a:t>
            </a:r>
            <a:endParaRPr lang="zh-CN" altLang="en-US" sz="1400" dirty="0">
              <a:solidFill>
                <a:srgbClr val="0074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p = *(p+</a:t>
            </a:r>
            <a:r>
              <a:rPr lang="en-US" altLang="zh-CN" sz="1400" dirty="0">
                <a:solidFill>
                  <a:srgbClr val="1C00CF"/>
                </a:solidFill>
                <a:latin typeface="Menlo" panose="020B0609030804020204" pitchFamily="49" charset="0"/>
              </a:rPr>
              <a:t>1</a:t>
            </a:r>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等价于</a:t>
            </a:r>
            <a:r>
              <a:rPr lang="en-US" altLang="zh-CN" sz="1400" dirty="0">
                <a:solidFill>
                  <a:srgbClr val="007400"/>
                </a:solidFill>
                <a:latin typeface="Menlo" panose="020B0609030804020204" pitchFamily="49" charset="0"/>
              </a:rPr>
              <a:t>branch[0]=branch[1]</a:t>
            </a:r>
            <a:r>
              <a:rPr lang="zh-CN" altLang="en-US" sz="1400" dirty="0">
                <a:solidFill>
                  <a:srgbClr val="007400"/>
                </a:solidFill>
                <a:latin typeface="Menlo" panose="020B0609030804020204" pitchFamily="49" charset="0"/>
              </a:rPr>
              <a:t>，结构体对象赋值</a:t>
            </a:r>
            <a:endParaRPr lang="zh-CN" altLang="en-US" sz="1400" dirty="0">
              <a:solidFill>
                <a:srgbClr val="0074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p[</a:t>
            </a:r>
            <a:r>
              <a:rPr lang="en-US" altLang="zh-CN" sz="1400" dirty="0" err="1">
                <a:solidFill>
                  <a:srgbClr val="000000"/>
                </a:solidFill>
                <a:latin typeface="Menlo" panose="020B0609030804020204" pitchFamily="49" charset="0"/>
              </a:rPr>
              <a:t>i</a:t>
            </a:r>
            <a:r>
              <a:rPr lang="en-US" altLang="zh-CN" sz="1400" dirty="0">
                <a:solidFill>
                  <a:srgbClr val="000000"/>
                </a:solidFill>
                <a:latin typeface="Menlo" panose="020B0609030804020204" pitchFamily="49" charset="0"/>
              </a:rPr>
              <a:t>].no = </a:t>
            </a:r>
            <a:r>
              <a:rPr lang="en-US" altLang="zh-CN" sz="1400" dirty="0">
                <a:solidFill>
                  <a:srgbClr val="1C00CF"/>
                </a:solidFill>
                <a:latin typeface="Menlo" panose="020B0609030804020204" pitchFamily="49" charset="0"/>
              </a:rPr>
              <a:t>10003</a:t>
            </a:r>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给结构体对象成员赋值</a:t>
            </a:r>
            <a:endParaRPr lang="zh-CN" altLang="en-US" sz="1400" dirty="0">
              <a:solidFill>
                <a:srgbClr val="0000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"%d\n"</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p+i</a:t>
            </a:r>
            <a:r>
              <a:rPr lang="en-US" altLang="zh-CN" sz="1400" dirty="0">
                <a:solidFill>
                  <a:srgbClr val="000000"/>
                </a:solidFill>
                <a:latin typeface="Menlo" panose="020B0609030804020204" pitchFamily="49" charset="0"/>
              </a:rPr>
              <a:t>)).no);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输出结构体对象成员</a:t>
            </a:r>
            <a:endParaRPr lang="zh-CN" altLang="en-US" sz="1400" dirty="0">
              <a:solidFill>
                <a:srgbClr val="0000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scanf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"%s"</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p+i</a:t>
            </a:r>
            <a:r>
              <a:rPr lang="en-US" altLang="zh-CN" sz="1400" dirty="0">
                <a:solidFill>
                  <a:srgbClr val="000000"/>
                </a:solidFill>
                <a:latin typeface="Menlo" panose="020B0609030804020204" pitchFamily="49" charset="0"/>
              </a:rPr>
              <a:t>)-&gt;</a:t>
            </a:r>
            <a:r>
              <a:rPr lang="en-US" altLang="zh-CN" sz="1400" dirty="0">
                <a:solidFill>
                  <a:srgbClr val="3F6E74"/>
                </a:solidFill>
                <a:latin typeface="Menlo" panose="020B0609030804020204" pitchFamily="49" charset="0"/>
              </a:rPr>
              <a:t>name</a:t>
            </a:r>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输入结构体对象成员</a:t>
            </a:r>
            <a:endParaRPr lang="zh-CN" altLang="en-US" sz="1400" dirty="0">
              <a:solidFill>
                <a:srgbClr val="000000"/>
              </a:solidFill>
              <a:latin typeface="Menlo" panose="020B0609030804020204" pitchFamily="49" charset="0"/>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：指向结构体数组的指针</a:t>
            </a:r>
            <a:endParaRPr lang="zh-CN" altLang="en-US" dirty="0">
              <a:solidFill>
                <a:srgbClr val="FF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结构体对象的指针成员存储的是地址，而不是所指向的内容。</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：结构体成员是指针类型</a:t>
            </a:r>
            <a:endParaRPr lang="zh-CN" altLang="en-US" dirty="0">
              <a:solidFill>
                <a:srgbClr val="FFFF00"/>
              </a:solidFill>
            </a:endParaRPr>
          </a:p>
        </p:txBody>
      </p:sp>
      <p:sp>
        <p:nvSpPr>
          <p:cNvPr id="8" name="Rectangle 7"/>
          <p:cNvSpPr/>
          <p:nvPr/>
        </p:nvSpPr>
        <p:spPr>
          <a:xfrm>
            <a:off x="236598" y="2728410"/>
            <a:ext cx="3838344" cy="1200329"/>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a:solidFill>
                  <a:srgbClr val="0B4F79"/>
                </a:solidFill>
                <a:latin typeface="Menlo" panose="020B0609030804020204" pitchFamily="49" charset="0"/>
              </a:rPr>
              <a:t>tagDATA1</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data;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整型成员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r>
              <a:rPr lang="en-US" altLang="zh-CN" dirty="0">
                <a:solidFill>
                  <a:srgbClr val="000000"/>
                </a:solidFill>
                <a:latin typeface="Menlo" panose="020B0609030804020204" pitchFamily="49" charset="0"/>
              </a:rPr>
              <a:t>*name;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指针成员</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"Li Min"</a:t>
            </a:r>
            <a:r>
              <a:rPr lang="en-US" altLang="zh-CN" dirty="0">
                <a:solidFill>
                  <a:srgbClr val="000000"/>
                </a:solidFill>
                <a:latin typeface="Menlo" panose="020B0609030804020204" pitchFamily="49" charset="0"/>
              </a:rPr>
              <a:t>};</a:t>
            </a:r>
            <a:endParaRPr lang="en-US" altLang="zh-CN" dirty="0">
              <a:solidFill>
                <a:srgbClr val="C41A16"/>
              </a:solidFill>
              <a:latin typeface="Menlo" panose="020B0609030804020204" pitchFamily="49" charset="0"/>
            </a:endParaRPr>
          </a:p>
        </p:txBody>
      </p:sp>
      <p:sp>
        <p:nvSpPr>
          <p:cNvPr id="10" name="Rectangle 9"/>
          <p:cNvSpPr/>
          <p:nvPr/>
        </p:nvSpPr>
        <p:spPr>
          <a:xfrm>
            <a:off x="4951362" y="2728408"/>
            <a:ext cx="4042005" cy="1200329"/>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a:solidFill>
                  <a:srgbClr val="0B4F79"/>
                </a:solidFill>
                <a:latin typeface="Menlo" panose="020B0609030804020204" pitchFamily="49" charset="0"/>
              </a:rPr>
              <a:t>tagDATA2</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data;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整型成员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r>
              <a:rPr lang="en-US" altLang="zh-CN" dirty="0">
                <a:solidFill>
                  <a:srgbClr val="000000"/>
                </a:solidFill>
                <a:latin typeface="Menlo" panose="020B0609030804020204" pitchFamily="49" charset="0"/>
              </a:rPr>
              <a:t> name[</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数组成员</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c</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"Li Min"</a:t>
            </a:r>
            <a:r>
              <a:rPr lang="en-US" altLang="zh-CN" dirty="0">
                <a:solidFill>
                  <a:srgbClr val="000000"/>
                </a:solidFill>
                <a:latin typeface="Menlo" panose="020B0609030804020204" pitchFamily="49" charset="0"/>
              </a:rPr>
              <a:t>};</a:t>
            </a:r>
            <a:endParaRPr lang="en-US" altLang="zh-CN" dirty="0">
              <a:solidFill>
                <a:srgbClr val="C41A16"/>
              </a:solidFill>
              <a:latin typeface="Menlo" panose="020B0609030804020204" pitchFamily="49" charset="0"/>
            </a:endParaRPr>
          </a:p>
        </p:txBody>
      </p:sp>
      <p:sp>
        <p:nvSpPr>
          <p:cNvPr id="11" name="TextBox 10"/>
          <p:cNvSpPr txBox="1"/>
          <p:nvPr/>
        </p:nvSpPr>
        <p:spPr>
          <a:xfrm>
            <a:off x="3747815" y="3036186"/>
            <a:ext cx="1415772" cy="584775"/>
          </a:xfrm>
          <a:prstGeom prst="rect">
            <a:avLst/>
          </a:prstGeom>
          <a:noFill/>
        </p:spPr>
        <p:txBody>
          <a:bodyPr wrap="non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不同于</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Rectangle 11"/>
          <p:cNvSpPr/>
          <p:nvPr/>
        </p:nvSpPr>
        <p:spPr>
          <a:xfrm>
            <a:off x="1028539" y="4513474"/>
            <a:ext cx="6370635" cy="1316194"/>
          </a:xfrm>
          <a:prstGeom prst="rect">
            <a:avLst/>
          </a:prstGeom>
        </p:spPr>
        <p:txBody>
          <a:bodyPr wrap="square">
            <a:spAutoFit/>
          </a:bodyPr>
          <a:lstStyle/>
          <a:p>
            <a:pPr>
              <a:lnSpc>
                <a:spcPct val="150000"/>
              </a:lnSpc>
            </a:pPr>
            <a:r>
              <a:rPr lang="en-US" altLang="zh-CN" sz="2800" dirty="0" err="1">
                <a:latin typeface="+mj-lt"/>
                <a:ea typeface="微软雅黑" panose="020B0503020204020204" pitchFamily="34" charset="-122"/>
              </a:rPr>
              <a:t>sizeof</a:t>
            </a:r>
            <a:r>
              <a:rPr lang="en-US" altLang="zh-CN" sz="2800" dirty="0">
                <a:latin typeface="+mj-lt"/>
                <a:ea typeface="微软雅黑" panose="020B0503020204020204" pitchFamily="34" charset="-122"/>
              </a:rPr>
              <a:t>(struct tagDATA1) </a:t>
            </a:r>
            <a:r>
              <a:rPr lang="en-US" altLang="zh-CN" sz="2800" dirty="0">
                <a:solidFill>
                  <a:srgbClr val="008100"/>
                </a:solidFill>
                <a:latin typeface="+mj-lt"/>
                <a:ea typeface="微软雅黑" panose="020B0503020204020204" pitchFamily="34" charset="-122"/>
              </a:rPr>
              <a:t>//</a:t>
            </a:r>
            <a:r>
              <a:rPr lang="zh-CN" altLang="en-US" sz="2800" dirty="0">
                <a:solidFill>
                  <a:srgbClr val="008100"/>
                </a:solidFill>
                <a:latin typeface="+mj-lt"/>
                <a:ea typeface="微软雅黑" panose="020B0503020204020204" pitchFamily="34" charset="-122"/>
              </a:rPr>
              <a:t>长度 </a:t>
            </a:r>
            <a:r>
              <a:rPr lang="en-US" altLang="zh-CN" sz="2800" dirty="0">
                <a:solidFill>
                  <a:srgbClr val="008100"/>
                </a:solidFill>
                <a:latin typeface="+mj-lt"/>
                <a:ea typeface="微软雅黑" panose="020B0503020204020204" pitchFamily="34" charset="-122"/>
              </a:rPr>
              <a:t>&gt;=</a:t>
            </a:r>
            <a:r>
              <a:rPr lang="zh-CN" altLang="en-US" sz="2800" dirty="0">
                <a:solidFill>
                  <a:srgbClr val="008100"/>
                </a:solidFill>
                <a:latin typeface="+mj-lt"/>
                <a:ea typeface="微软雅黑" panose="020B0503020204020204" pitchFamily="34" charset="-122"/>
              </a:rPr>
              <a:t> </a:t>
            </a:r>
            <a:r>
              <a:rPr lang="en-US" altLang="zh-CN" sz="2800" dirty="0">
                <a:solidFill>
                  <a:srgbClr val="008100"/>
                </a:solidFill>
                <a:latin typeface="+mj-lt"/>
                <a:ea typeface="微软雅黑" panose="020B0503020204020204" pitchFamily="34" charset="-122"/>
              </a:rPr>
              <a:t>4+4</a:t>
            </a:r>
            <a:endParaRPr lang="en-US" altLang="zh-CN" sz="2800" dirty="0">
              <a:solidFill>
                <a:srgbClr val="008100"/>
              </a:solidFill>
              <a:latin typeface="+mj-lt"/>
              <a:ea typeface="微软雅黑" panose="020B0503020204020204" pitchFamily="34" charset="-122"/>
            </a:endParaRPr>
          </a:p>
          <a:p>
            <a:pPr>
              <a:lnSpc>
                <a:spcPct val="150000"/>
              </a:lnSpc>
            </a:pPr>
            <a:r>
              <a:rPr lang="en-US" altLang="zh-CN" sz="2800" dirty="0" err="1">
                <a:latin typeface="+mj-lt"/>
                <a:ea typeface="微软雅黑" panose="020B0503020204020204" pitchFamily="34" charset="-122"/>
              </a:rPr>
              <a:t>sizeof</a:t>
            </a:r>
            <a:r>
              <a:rPr lang="en-US" altLang="zh-CN" sz="2800" dirty="0">
                <a:latin typeface="+mj-lt"/>
                <a:ea typeface="微软雅黑" panose="020B0503020204020204" pitchFamily="34" charset="-122"/>
              </a:rPr>
              <a:t>(struct tagDATA2) </a:t>
            </a:r>
            <a:r>
              <a:rPr lang="en-US" altLang="zh-CN" sz="2800" dirty="0">
                <a:solidFill>
                  <a:srgbClr val="008100"/>
                </a:solidFill>
                <a:latin typeface="+mj-lt"/>
                <a:ea typeface="微软雅黑" panose="020B0503020204020204" pitchFamily="34" charset="-122"/>
              </a:rPr>
              <a:t>//</a:t>
            </a:r>
            <a:r>
              <a:rPr lang="zh-CN" altLang="en-US" sz="2800" dirty="0">
                <a:solidFill>
                  <a:srgbClr val="008100"/>
                </a:solidFill>
                <a:latin typeface="+mj-lt"/>
                <a:ea typeface="微软雅黑" panose="020B0503020204020204" pitchFamily="34" charset="-122"/>
              </a:rPr>
              <a:t>长度 </a:t>
            </a:r>
            <a:r>
              <a:rPr lang="en-US" altLang="zh-CN" sz="2800" dirty="0">
                <a:solidFill>
                  <a:srgbClr val="008100"/>
                </a:solidFill>
                <a:latin typeface="+mj-lt"/>
                <a:ea typeface="微软雅黑" panose="020B0503020204020204" pitchFamily="34" charset="-122"/>
              </a:rPr>
              <a:t>&gt;=</a:t>
            </a:r>
            <a:r>
              <a:rPr lang="zh-CN" altLang="en-US" sz="2800" dirty="0">
                <a:solidFill>
                  <a:srgbClr val="008100"/>
                </a:solidFill>
                <a:latin typeface="+mj-lt"/>
                <a:ea typeface="微软雅黑" panose="020B0503020204020204" pitchFamily="34" charset="-122"/>
              </a:rPr>
              <a:t> </a:t>
            </a:r>
            <a:r>
              <a:rPr lang="en-US" altLang="zh-CN" sz="2800" dirty="0">
                <a:solidFill>
                  <a:srgbClr val="008100"/>
                </a:solidFill>
                <a:latin typeface="+mj-lt"/>
                <a:ea typeface="微软雅黑" panose="020B0503020204020204" pitchFamily="34" charset="-122"/>
              </a:rPr>
              <a:t>4+10</a:t>
            </a:r>
            <a:endParaRPr lang="zh-CN" altLang="en-US" sz="2800" dirty="0">
              <a:latin typeface="+mj-lt"/>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3307708"/>
          </a:xfrm>
        </p:spPr>
        <p:txBody>
          <a:bodyPr>
            <a:normAutofit/>
          </a:bodyPr>
          <a:lstStyle/>
          <a:p>
            <a:r>
              <a:rPr lang="zh-CN" altLang="en-US" dirty="0"/>
              <a:t>结构体指针成员可以指向结构体类型，甚至是自身类型。</a:t>
            </a:r>
            <a:br>
              <a:rPr lang="en-US" altLang="zh-CN" dirty="0"/>
            </a:br>
            <a:br>
              <a:rPr lang="en-US" altLang="zh-CN" dirty="0"/>
            </a:br>
            <a:br>
              <a:rPr lang="en-US" altLang="zh-CN" dirty="0"/>
            </a:br>
            <a:br>
              <a:rPr lang="en-US" altLang="zh-CN" dirty="0"/>
            </a:br>
            <a:endParaRPr lang="en-US" altLang="zh-CN" dirty="0"/>
          </a:p>
          <a:p>
            <a:endParaRPr lang="en-US" altLang="zh-CN" dirty="0"/>
          </a:p>
          <a:p>
            <a:r>
              <a:rPr lang="zh-CN" altLang="en-US" dirty="0"/>
              <a:t>假设</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838133" y="1892965"/>
            <a:ext cx="7707086" cy="2031325"/>
          </a:xfrm>
          <a:prstGeom prst="rect">
            <a:avLst/>
          </a:prstGeom>
        </p:spPr>
        <p:txBody>
          <a:bodyPr wrap="square">
            <a:spAutoFit/>
          </a:bodyPr>
          <a:lstStyle/>
          <a:p>
            <a:r>
              <a:rPr lang="en-US" altLang="zh-CN" dirty="0" err="1">
                <a:solidFill>
                  <a:srgbClr val="0F68A0"/>
                </a:solidFill>
                <a:latin typeface="Menlo" panose="020B0609030804020204" pitchFamily="49" charset="0"/>
              </a:rPr>
              <a:t>typede</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tagNODE</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data;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整型成员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tagNODE</a:t>
            </a:r>
            <a:r>
              <a:rPr lang="en-US" altLang="zh-CN" dirty="0">
                <a:solidFill>
                  <a:srgbClr val="000000"/>
                </a:solidFill>
                <a:latin typeface="Menlo" panose="020B0609030804020204" pitchFamily="49" charset="0"/>
              </a:rPr>
              <a:t>* next;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指针成员，指向自身类型的指针</a:t>
            </a:r>
            <a:endParaRPr lang="zh-CN" altLang="en-US" dirty="0">
              <a:solidFill>
                <a:srgbClr val="007400"/>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NODE</a:t>
            </a:r>
            <a:r>
              <a:rPr lang="en-US" altLang="zh-CN" dirty="0">
                <a:solidFill>
                  <a:srgbClr val="000000"/>
                </a:solidFill>
                <a:latin typeface="Menlo" panose="020B0609030804020204" pitchFamily="49" charset="0"/>
              </a:rPr>
              <a:t>;</a:t>
            </a:r>
            <a:endParaRPr lang="en-US" altLang="zh-CN" dirty="0">
              <a:solidFill>
                <a:srgbClr val="0F68A0"/>
              </a:solidFill>
              <a:latin typeface="Menlo" panose="020B0609030804020204" pitchFamily="49" charset="0"/>
            </a:endParaRPr>
          </a:p>
          <a:p>
            <a:r>
              <a:rPr lang="en-US" altLang="zh-CN" dirty="0">
                <a:solidFill>
                  <a:srgbClr val="3F6E74"/>
                </a:solidFill>
                <a:latin typeface="Menlo" panose="020B0609030804020204" pitchFamily="49" charset="0"/>
              </a:rPr>
              <a:t>NODE</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a</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a:p>
            <a:r>
              <a:rPr lang="en-US" altLang="zh-CN" dirty="0">
                <a:solidFill>
                  <a:srgbClr val="3F6E74"/>
                </a:solidFill>
                <a:latin typeface="Menlo" panose="020B0609030804020204" pitchFamily="49" charset="0"/>
              </a:rPr>
              <a:t>NODE</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b</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a:p>
            <a:r>
              <a:rPr lang="en-US" altLang="zh-CN" dirty="0">
                <a:solidFill>
                  <a:srgbClr val="3F6E74"/>
                </a:solidFill>
                <a:latin typeface="Menlo" panose="020B0609030804020204" pitchFamily="49" charset="0"/>
              </a:rPr>
              <a:t>NODE</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c</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：结构体成员是指针类型</a:t>
            </a:r>
            <a:endParaRPr lang="zh-CN" altLang="en-US" dirty="0">
              <a:solidFill>
                <a:srgbClr val="FFFF00"/>
              </a:solidFill>
            </a:endParaRPr>
          </a:p>
        </p:txBody>
      </p:sp>
      <p:sp>
        <p:nvSpPr>
          <p:cNvPr id="9" name="Rectangle 8"/>
          <p:cNvSpPr/>
          <p:nvPr/>
        </p:nvSpPr>
        <p:spPr>
          <a:xfrm>
            <a:off x="1550458" y="4448641"/>
            <a:ext cx="2032493" cy="646331"/>
          </a:xfrm>
          <a:prstGeom prst="rect">
            <a:avLst/>
          </a:prstGeom>
        </p:spPr>
        <p:txBody>
          <a:bodyPr wrap="square">
            <a:spAutoFit/>
          </a:bodyPr>
          <a:lstStyle/>
          <a:p>
            <a:r>
              <a:rPr lang="en-GB" altLang="zh-CN" dirty="0" err="1">
                <a:solidFill>
                  <a:srgbClr val="3F6E74"/>
                </a:solidFill>
                <a:latin typeface="Menlo" panose="020B0609030804020204" pitchFamily="49" charset="0"/>
              </a:rPr>
              <a:t>a</a:t>
            </a:r>
            <a:r>
              <a:rPr lang="en-GB" altLang="zh-CN" dirty="0" err="1">
                <a:solidFill>
                  <a:srgbClr val="000000"/>
                </a:solidFill>
                <a:latin typeface="Menlo" panose="020B0609030804020204" pitchFamily="49" charset="0"/>
              </a:rPr>
              <a:t>.</a:t>
            </a:r>
            <a:r>
              <a:rPr lang="en-GB" altLang="zh-CN" dirty="0" err="1">
                <a:solidFill>
                  <a:srgbClr val="3F6E74"/>
                </a:solidFill>
                <a:latin typeface="Menlo" panose="020B0609030804020204" pitchFamily="49" charset="0"/>
              </a:rPr>
              <a:t>next</a:t>
            </a:r>
            <a:r>
              <a:rPr lang="en-GB" altLang="zh-CN" dirty="0">
                <a:solidFill>
                  <a:srgbClr val="000000"/>
                </a:solidFill>
                <a:latin typeface="Menlo" panose="020B0609030804020204" pitchFamily="49" charset="0"/>
              </a:rPr>
              <a:t> = &amp;</a:t>
            </a:r>
            <a:r>
              <a:rPr lang="en-GB" altLang="zh-CN" dirty="0">
                <a:solidFill>
                  <a:srgbClr val="3F6E74"/>
                </a:solidFill>
                <a:latin typeface="Menlo" panose="020B0609030804020204" pitchFamily="49" charset="0"/>
              </a:rPr>
              <a:t>b</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3F6E74"/>
                </a:solidFill>
                <a:latin typeface="Menlo" panose="020B0609030804020204" pitchFamily="49" charset="0"/>
              </a:rPr>
              <a:t>b</a:t>
            </a:r>
            <a:r>
              <a:rPr lang="en-GB" altLang="zh-CN" dirty="0" err="1">
                <a:solidFill>
                  <a:srgbClr val="000000"/>
                </a:solidFill>
                <a:latin typeface="Menlo" panose="020B0609030804020204" pitchFamily="49" charset="0"/>
              </a:rPr>
              <a:t>.</a:t>
            </a:r>
            <a:r>
              <a:rPr lang="en-GB" altLang="zh-CN" dirty="0" err="1">
                <a:solidFill>
                  <a:srgbClr val="3F6E74"/>
                </a:solidFill>
                <a:latin typeface="Menlo" panose="020B0609030804020204" pitchFamily="49" charset="0"/>
              </a:rPr>
              <a:t>next</a:t>
            </a:r>
            <a:r>
              <a:rPr lang="en-GB" altLang="zh-CN" dirty="0">
                <a:solidFill>
                  <a:srgbClr val="000000"/>
                </a:solidFill>
                <a:latin typeface="Menlo" panose="020B0609030804020204" pitchFamily="49" charset="0"/>
              </a:rPr>
              <a:t> = &amp;</a:t>
            </a:r>
            <a:r>
              <a:rPr lang="en-GB" altLang="zh-CN" dirty="0">
                <a:solidFill>
                  <a:srgbClr val="3F6E74"/>
                </a:solidFill>
                <a:latin typeface="Menlo" panose="020B0609030804020204" pitchFamily="49" charset="0"/>
              </a:rPr>
              <a:t>c</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p:txBody>
      </p:sp>
      <p:sp>
        <p:nvSpPr>
          <p:cNvPr id="3" name="Rectangle 2"/>
          <p:cNvSpPr/>
          <p:nvPr/>
        </p:nvSpPr>
        <p:spPr>
          <a:xfrm>
            <a:off x="1018532" y="1945278"/>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212530" y="5312925"/>
            <a:ext cx="4366726" cy="830997"/>
          </a:xfrm>
          <a:prstGeom prst="rect">
            <a:avLst/>
          </a:prstGeom>
        </p:spPr>
        <p:txBody>
          <a:bodyPr wrap="square">
            <a:spAutoFit/>
          </a:bodyPr>
          <a:lstStyle/>
          <a:p>
            <a:pPr algn="ctr"/>
            <a:r>
              <a:rPr lang="zh-CN" altLang="en-US" sz="2400" dirty="0">
                <a:solidFill>
                  <a:prstClr val="black"/>
                </a:solidFill>
                <a:latin typeface="微软雅黑" panose="020B0503020204020204" pitchFamily="34" charset="-122"/>
                <a:ea typeface="微软雅黑" panose="020B0503020204020204" pitchFamily="34" charset="-122"/>
              </a:rPr>
              <a:t>通过</a:t>
            </a:r>
            <a:r>
              <a:rPr lang="en-US" altLang="zh-CN" sz="2400" dirty="0">
                <a:solidFill>
                  <a:prstClr val="black"/>
                </a:solidFill>
                <a:latin typeface="微软雅黑" panose="020B0503020204020204" pitchFamily="34" charset="-122"/>
                <a:ea typeface="微软雅黑" panose="020B0503020204020204" pitchFamily="34" charset="-122"/>
              </a:rPr>
              <a:t>next</a:t>
            </a:r>
            <a:r>
              <a:rPr lang="zh-CN" altLang="en-US" sz="2400" dirty="0">
                <a:solidFill>
                  <a:prstClr val="black"/>
                </a:solidFill>
                <a:latin typeface="微软雅黑" panose="020B0503020204020204" pitchFamily="34" charset="-122"/>
                <a:ea typeface="微软雅黑" panose="020B0503020204020204" pitchFamily="34" charset="-122"/>
              </a:rPr>
              <a:t>成员可以将三个对象“链接”起来形成</a:t>
            </a:r>
            <a:r>
              <a:rPr lang="zh-CN" altLang="en-US" sz="2400" b="1" dirty="0">
                <a:solidFill>
                  <a:prstClr val="black"/>
                </a:solidFill>
                <a:latin typeface="微软雅黑" panose="020B0503020204020204" pitchFamily="34" charset="-122"/>
                <a:ea typeface="微软雅黑" panose="020B0503020204020204" pitchFamily="34" charset="-122"/>
              </a:rPr>
              <a:t>链表</a:t>
            </a:r>
            <a:r>
              <a:rPr lang="zh-CN" altLang="en-US" sz="2400" dirty="0">
                <a:solidFill>
                  <a:prstClr val="black"/>
                </a:solidFill>
                <a:latin typeface="微软雅黑" panose="020B0503020204020204" pitchFamily="34" charset="-122"/>
                <a:ea typeface="微软雅黑" panose="020B0503020204020204" pitchFamily="34" charset="-122"/>
              </a:rPr>
              <a:t>。</a:t>
            </a:r>
            <a:endParaRPr lang="zh-CN" altLang="en-US" dirty="0"/>
          </a:p>
        </p:txBody>
      </p:sp>
      <p:sp>
        <p:nvSpPr>
          <p:cNvPr id="11" name="矩形 10"/>
          <p:cNvSpPr/>
          <p:nvPr/>
        </p:nvSpPr>
        <p:spPr>
          <a:xfrm>
            <a:off x="4359470" y="5312925"/>
            <a:ext cx="4572000" cy="830997"/>
          </a:xfrm>
          <a:prstGeom prst="rect">
            <a:avLst/>
          </a:prstGeom>
        </p:spPr>
        <p:txBody>
          <a:bodyPr>
            <a:spAutoFit/>
          </a:bodyPr>
          <a:lstStyle/>
          <a:p>
            <a:pPr algn="ctr"/>
            <a:r>
              <a:rPr lang="zh-CN" altLang="en-US" sz="2400">
                <a:solidFill>
                  <a:prstClr val="black"/>
                </a:solidFill>
                <a:latin typeface="微软雅黑" panose="020B0503020204020204" pitchFamily="34" charset="-122"/>
                <a:ea typeface="微软雅黑" panose="020B0503020204020204" pitchFamily="34" charset="-122"/>
              </a:rPr>
              <a:t>通过</a:t>
            </a:r>
            <a:r>
              <a:rPr lang="en-US" altLang="zh-CN" sz="2400">
                <a:solidFill>
                  <a:prstClr val="black"/>
                </a:solidFill>
                <a:latin typeface="微软雅黑" panose="020B0503020204020204" pitchFamily="34" charset="-122"/>
                <a:ea typeface="微软雅黑" panose="020B0503020204020204" pitchFamily="34" charset="-122"/>
              </a:rPr>
              <a:t>next</a:t>
            </a:r>
            <a:r>
              <a:rPr lang="zh-CN" altLang="en-US" sz="2400">
                <a:solidFill>
                  <a:prstClr val="black"/>
                </a:solidFill>
                <a:latin typeface="微软雅黑" panose="020B0503020204020204" pitchFamily="34" charset="-122"/>
                <a:ea typeface="微软雅黑" panose="020B0503020204020204" pitchFamily="34" charset="-122"/>
              </a:rPr>
              <a:t>成员可以将三个对象“循环链接”起来形成</a:t>
            </a:r>
            <a:r>
              <a:rPr lang="zh-CN" altLang="en-US" sz="2400" b="1">
                <a:solidFill>
                  <a:prstClr val="black"/>
                </a:solidFill>
                <a:latin typeface="微软雅黑" panose="020B0503020204020204" pitchFamily="34" charset="-122"/>
                <a:ea typeface="微软雅黑" panose="020B0503020204020204" pitchFamily="34" charset="-122"/>
              </a:rPr>
              <a:t>循环链表</a:t>
            </a:r>
            <a:endParaRPr lang="zh-CN" altLang="en-US" b="1" dirty="0"/>
          </a:p>
        </p:txBody>
      </p:sp>
      <p:sp>
        <p:nvSpPr>
          <p:cNvPr id="12" name="矩形 11"/>
          <p:cNvSpPr/>
          <p:nvPr/>
        </p:nvSpPr>
        <p:spPr>
          <a:xfrm>
            <a:off x="6114441" y="4310141"/>
            <a:ext cx="2032493" cy="923330"/>
          </a:xfrm>
          <a:prstGeom prst="rect">
            <a:avLst/>
          </a:prstGeom>
        </p:spPr>
        <p:txBody>
          <a:bodyPr wrap="square">
            <a:spAutoFit/>
          </a:bodyPr>
          <a:lstStyle/>
          <a:p>
            <a:r>
              <a:rPr lang="en-GB" altLang="zh-CN" dirty="0" err="1">
                <a:solidFill>
                  <a:srgbClr val="3F6E74"/>
                </a:solidFill>
                <a:latin typeface="Menlo" panose="020B0609030804020204" pitchFamily="49" charset="0"/>
              </a:rPr>
              <a:t>a</a:t>
            </a:r>
            <a:r>
              <a:rPr lang="en-GB" altLang="zh-CN" dirty="0" err="1">
                <a:solidFill>
                  <a:srgbClr val="000000"/>
                </a:solidFill>
                <a:latin typeface="Menlo" panose="020B0609030804020204" pitchFamily="49" charset="0"/>
              </a:rPr>
              <a:t>.</a:t>
            </a:r>
            <a:r>
              <a:rPr lang="en-GB" altLang="zh-CN" dirty="0" err="1">
                <a:solidFill>
                  <a:srgbClr val="3F6E74"/>
                </a:solidFill>
                <a:latin typeface="Menlo" panose="020B0609030804020204" pitchFamily="49" charset="0"/>
              </a:rPr>
              <a:t>next</a:t>
            </a:r>
            <a:r>
              <a:rPr lang="en-GB" altLang="zh-CN" dirty="0">
                <a:solidFill>
                  <a:srgbClr val="000000"/>
                </a:solidFill>
                <a:latin typeface="Menlo" panose="020B0609030804020204" pitchFamily="49" charset="0"/>
              </a:rPr>
              <a:t> = &amp;</a:t>
            </a:r>
            <a:r>
              <a:rPr lang="en-GB" altLang="zh-CN" dirty="0">
                <a:solidFill>
                  <a:srgbClr val="3F6E74"/>
                </a:solidFill>
                <a:latin typeface="Menlo" panose="020B0609030804020204" pitchFamily="49" charset="0"/>
              </a:rPr>
              <a:t>b</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3F6E74"/>
                </a:solidFill>
                <a:latin typeface="Menlo" panose="020B0609030804020204" pitchFamily="49" charset="0"/>
              </a:rPr>
              <a:t>b</a:t>
            </a:r>
            <a:r>
              <a:rPr lang="en-GB" altLang="zh-CN" dirty="0" err="1">
                <a:solidFill>
                  <a:srgbClr val="000000"/>
                </a:solidFill>
                <a:latin typeface="Menlo" panose="020B0609030804020204" pitchFamily="49" charset="0"/>
              </a:rPr>
              <a:t>.</a:t>
            </a:r>
            <a:r>
              <a:rPr lang="en-GB" altLang="zh-CN" dirty="0" err="1">
                <a:solidFill>
                  <a:srgbClr val="3F6E74"/>
                </a:solidFill>
                <a:latin typeface="Menlo" panose="020B0609030804020204" pitchFamily="49" charset="0"/>
              </a:rPr>
              <a:t>next</a:t>
            </a:r>
            <a:r>
              <a:rPr lang="en-GB" altLang="zh-CN" dirty="0">
                <a:solidFill>
                  <a:srgbClr val="000000"/>
                </a:solidFill>
                <a:latin typeface="Menlo" panose="020B0609030804020204" pitchFamily="49" charset="0"/>
              </a:rPr>
              <a:t> = &amp;</a:t>
            </a:r>
            <a:r>
              <a:rPr lang="en-GB" altLang="zh-CN" dirty="0">
                <a:solidFill>
                  <a:srgbClr val="3F6E74"/>
                </a:solidFill>
                <a:latin typeface="Menlo" panose="020B0609030804020204" pitchFamily="49" charset="0"/>
              </a:rPr>
              <a:t>c</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err="1">
                <a:solidFill>
                  <a:srgbClr val="3F6E74"/>
                </a:solidFill>
                <a:latin typeface="Menlo" panose="020B0609030804020204" pitchFamily="49" charset="0"/>
              </a:rPr>
              <a:t>c</a:t>
            </a:r>
            <a:r>
              <a:rPr lang="en-GB" altLang="zh-CN" dirty="0" err="1">
                <a:solidFill>
                  <a:srgbClr val="000000"/>
                </a:solidFill>
                <a:latin typeface="Menlo" panose="020B0609030804020204" pitchFamily="49" charset="0"/>
              </a:rPr>
              <a:t>.</a:t>
            </a:r>
            <a:r>
              <a:rPr lang="en-GB" altLang="zh-CN" dirty="0" err="1">
                <a:solidFill>
                  <a:srgbClr val="3F6E74"/>
                </a:solidFill>
                <a:latin typeface="Menlo" panose="020B0609030804020204" pitchFamily="49" charset="0"/>
              </a:rPr>
              <a:t>next</a:t>
            </a:r>
            <a:r>
              <a:rPr lang="en-GB" altLang="zh-CN" dirty="0">
                <a:solidFill>
                  <a:srgbClr val="000000"/>
                </a:solidFill>
                <a:latin typeface="Menlo" panose="020B0609030804020204" pitchFamily="49" charset="0"/>
              </a:rPr>
              <a:t> = &amp;</a:t>
            </a:r>
            <a:r>
              <a:rPr lang="en-GB" altLang="zh-CN" dirty="0">
                <a:solidFill>
                  <a:srgbClr val="3F6E74"/>
                </a:solidFill>
                <a:latin typeface="Menlo" panose="020B0609030804020204" pitchFamily="49" charset="0"/>
              </a:rPr>
              <a:t>a</a:t>
            </a:r>
            <a:r>
              <a:rPr lang="en-GB" altLang="zh-CN" dirty="0">
                <a:solidFill>
                  <a:srgbClr val="000000"/>
                </a:solidFill>
                <a:latin typeface="Menlo" panose="020B0609030804020204" pitchFamily="49" charset="0"/>
              </a:rPr>
              <a:t>;</a:t>
            </a:r>
            <a:endParaRPr lang="en-GB" altLang="zh-CN" dirty="0">
              <a:solidFill>
                <a:srgbClr val="000000"/>
              </a:solidFill>
              <a:effectLst/>
              <a:latin typeface="Menlo" panose="020B0609030804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什么是结构体类型</a:t>
            </a:r>
            <a:r>
              <a:rPr lang="en-US" altLang="zh-CN" dirty="0"/>
              <a:t>? </a:t>
            </a:r>
            <a:r>
              <a:rPr lang="zh-CN" altLang="en-US" dirty="0"/>
              <a:t>什么时候用？</a:t>
            </a:r>
            <a:endParaRPr lang="zh-CN" altLang="en-US" dirty="0"/>
          </a:p>
          <a:p>
            <a:pPr lvl="1"/>
            <a:r>
              <a:rPr lang="zh-CN" altLang="en-US" dirty="0"/>
              <a:t>需要将</a:t>
            </a:r>
            <a:r>
              <a:rPr lang="zh-CN" altLang="en-US" b="1" dirty="0">
                <a:solidFill>
                  <a:srgbClr val="C00000"/>
                </a:solidFill>
              </a:rPr>
              <a:t>不同类型但又相互联系</a:t>
            </a:r>
            <a:r>
              <a:rPr lang="zh-CN" altLang="en-US" dirty="0"/>
              <a:t>的数据组合在一起使用</a:t>
            </a:r>
            <a:endParaRPr lang="zh-CN" altLang="en-US" dirty="0"/>
          </a:p>
          <a:p>
            <a:pPr lvl="1"/>
            <a:r>
              <a:rPr lang="zh-CN" altLang="en-US" dirty="0"/>
              <a:t>数据项的类型是不同的，因此不能使用数组表示</a:t>
            </a:r>
            <a:endParaRPr lang="en-US" altLang="zh-CN" dirty="0"/>
          </a:p>
          <a:p>
            <a:pPr lvl="1"/>
            <a:r>
              <a:rPr lang="zh-CN" altLang="en-US" dirty="0"/>
              <a:t>分别定义为相互独立的变量，又难以反映出它们之间的内在联系</a:t>
            </a:r>
            <a:endParaRPr lang="en-US" altLang="zh-CN" dirty="0"/>
          </a:p>
          <a:p>
            <a:pPr lvl="1"/>
            <a:endParaRPr lang="en-US" altLang="zh-CN" dirty="0"/>
          </a:p>
          <a:p>
            <a:r>
              <a:rPr lang="zh-CN" altLang="en-US" dirty="0"/>
              <a:t>一般定义形式</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172734" y="4312040"/>
            <a:ext cx="2830099" cy="923330"/>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zh-CN" altLang="en-US" dirty="0">
                <a:solidFill>
                  <a:srgbClr val="0B4F79"/>
                </a:solidFill>
                <a:latin typeface="Menlo" panose="020B0609030804020204" pitchFamily="49" charset="0"/>
              </a:rPr>
              <a:t>结构体类型名</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zh-CN" altLang="en-US" dirty="0">
              <a:solidFill>
                <a:srgbClr val="AA0D91"/>
              </a:solidFill>
              <a:latin typeface="Menlo" panose="020B0609030804020204" pitchFamily="49" charset="0"/>
            </a:endParaRPr>
          </a:p>
          <a:p>
            <a:r>
              <a:rPr lang="zh-CN" altLang="en-US" dirty="0">
                <a:solidFill>
                  <a:srgbClr val="000000"/>
                </a:solidFill>
                <a:latin typeface="Menlo" panose="020B0609030804020204" pitchFamily="49" charset="0"/>
              </a:rPr>
              <a:t>    成员列表</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p:txBody>
      </p:sp>
      <p:sp>
        <p:nvSpPr>
          <p:cNvPr id="12" name="Rectangle 11"/>
          <p:cNvSpPr/>
          <p:nvPr/>
        </p:nvSpPr>
        <p:spPr>
          <a:xfrm>
            <a:off x="4591426" y="3591738"/>
            <a:ext cx="3856466" cy="2584450"/>
          </a:xfrm>
          <a:prstGeom prst="rect">
            <a:avLst/>
          </a:prstGeom>
        </p:spPr>
        <p:txBody>
          <a:bodyPr wrap="square">
            <a:spAutoFit/>
          </a:bodyPr>
          <a:lstStyle/>
          <a:p>
            <a:r>
              <a:rPr lang="en-GB" altLang="zh-CN" dirty="0">
                <a:solidFill>
                  <a:srgbClr val="AA0D91"/>
                </a:solidFill>
                <a:latin typeface="Menlo" panose="020B0609030804020204" pitchFamily="49" charset="0"/>
              </a:rPr>
              <a:t>struct</a:t>
            </a:r>
            <a:r>
              <a:rPr lang="en-GB" altLang="zh-CN" dirty="0">
                <a:solidFill>
                  <a:srgbClr val="000000"/>
                </a:solidFill>
                <a:latin typeface="Menlo" panose="020B0609030804020204" pitchFamily="49" charset="0"/>
              </a:rPr>
              <a:t> </a:t>
            </a:r>
            <a:r>
              <a:rPr lang="en-GB" altLang="zh-CN" dirty="0" err="1">
                <a:solidFill>
                  <a:srgbClr val="0B4F79"/>
                </a:solidFill>
                <a:latin typeface="Menlo" panose="020B0609030804020204" pitchFamily="49" charset="0"/>
              </a:rPr>
              <a:t>S</a:t>
            </a:r>
            <a:r>
              <a:rPr lang="en-US" altLang="en-GB" dirty="0" err="1">
                <a:solidFill>
                  <a:srgbClr val="0B4F79"/>
                </a:solidFill>
                <a:latin typeface="Menlo" panose="020B0609030804020204" pitchFamily="49" charset="0"/>
              </a:rPr>
              <a:t>t</a:t>
            </a:r>
            <a:r>
              <a:rPr lang="en-GB" altLang="zh-CN" dirty="0" err="1">
                <a:solidFill>
                  <a:srgbClr val="0B4F79"/>
                </a:solidFill>
                <a:latin typeface="Menlo" panose="020B0609030804020204" pitchFamily="49" charset="0"/>
              </a:rPr>
              <a:t>udent</a:t>
            </a:r>
            <a:r>
              <a:rPr lang="en-GB" altLang="zh-CN" dirty="0">
                <a:solidFill>
                  <a:srgbClr val="000000"/>
                </a:solidFill>
                <a:latin typeface="Menlo" panose="020B0609030804020204" pitchFamily="49" charset="0"/>
              </a:rPr>
              <a:t> {</a:t>
            </a:r>
            <a:endParaRPr lang="en-GB" altLang="zh-CN" dirty="0">
              <a:solidFill>
                <a:srgbClr val="AA0D91"/>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no;</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name[</a:t>
            </a:r>
            <a:r>
              <a:rPr lang="en-GB" altLang="zh-CN" dirty="0">
                <a:solidFill>
                  <a:srgbClr val="1C00CF"/>
                </a:solidFill>
                <a:latin typeface="Menlo" panose="020B0609030804020204" pitchFamily="49" charset="0"/>
              </a:rPr>
              <a:t>21</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sex;</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age;</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a:t>
            </a:r>
            <a:r>
              <a:rPr lang="en-GB" altLang="zh-CN" dirty="0" err="1">
                <a:solidFill>
                  <a:srgbClr val="000000"/>
                </a:solidFill>
                <a:latin typeface="Menlo" panose="020B0609030804020204" pitchFamily="49" charset="0"/>
              </a:rPr>
              <a:t>qq</a:t>
            </a:r>
            <a:r>
              <a:rPr lang="en-GB" altLang="zh-CN" dirty="0">
                <a:solidFill>
                  <a:srgbClr val="000000"/>
                </a:solidFill>
                <a:latin typeface="Menlo" panose="020B0609030804020204" pitchFamily="49" charset="0"/>
              </a:rPr>
              <a:t>[</a:t>
            </a:r>
            <a:r>
              <a:rPr lang="en-GB" altLang="zh-CN" dirty="0">
                <a:solidFill>
                  <a:srgbClr val="1C00CF"/>
                </a:solidFill>
                <a:latin typeface="Menlo" panose="020B0609030804020204" pitchFamily="49" charset="0"/>
              </a:rPr>
              <a:t>11</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a:t>
            </a:r>
            <a:r>
              <a:rPr lang="en-GB" altLang="zh-CN" dirty="0" err="1">
                <a:solidFill>
                  <a:srgbClr val="000000"/>
                </a:solidFill>
                <a:latin typeface="Menlo" panose="020B0609030804020204" pitchFamily="49" charset="0"/>
              </a:rPr>
              <a:t>wechat</a:t>
            </a:r>
            <a:r>
              <a:rPr lang="en-GB" altLang="zh-CN" dirty="0">
                <a:solidFill>
                  <a:srgbClr val="000000"/>
                </a:solidFill>
                <a:latin typeface="Menlo" panose="020B0609030804020204" pitchFamily="49" charset="0"/>
              </a:rPr>
              <a:t>[</a:t>
            </a:r>
            <a:r>
              <a:rPr lang="en-GB" altLang="zh-CN" dirty="0">
                <a:solidFill>
                  <a:srgbClr val="1C00CF"/>
                </a:solidFill>
                <a:latin typeface="Menlo" panose="020B0609030804020204" pitchFamily="49" charset="0"/>
              </a:rPr>
              <a:t>20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double</a:t>
            </a:r>
            <a:r>
              <a:rPr lang="en-GB" altLang="zh-CN" dirty="0">
                <a:solidFill>
                  <a:srgbClr val="000000"/>
                </a:solidFill>
                <a:latin typeface="Menlo" panose="020B0609030804020204" pitchFamily="49" charset="0"/>
              </a:rPr>
              <a:t> score;</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p:txBody>
      </p:sp>
      <p:sp>
        <p:nvSpPr>
          <p:cNvPr id="13"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那么访问</a:t>
            </a:r>
            <a:r>
              <a:rPr lang="en-US" altLang="zh-CN" dirty="0"/>
              <a:t>a</a:t>
            </a:r>
            <a:r>
              <a:rPr lang="zh-CN" altLang="en-US" dirty="0"/>
              <a:t>、</a:t>
            </a:r>
            <a:r>
              <a:rPr lang="en-US" altLang="zh-CN" dirty="0"/>
              <a:t>b</a:t>
            </a:r>
            <a:r>
              <a:rPr lang="zh-CN" altLang="en-US" dirty="0"/>
              <a:t>、</a:t>
            </a:r>
            <a:r>
              <a:rPr lang="en-US" altLang="zh-CN" dirty="0"/>
              <a:t>c</a:t>
            </a:r>
            <a:r>
              <a:rPr lang="zh-CN" altLang="en-US" dirty="0"/>
              <a:t>三个对象的</a:t>
            </a:r>
            <a:r>
              <a:rPr lang="en-US" altLang="zh-CN" dirty="0"/>
              <a:t>data</a:t>
            </a:r>
            <a:r>
              <a:rPr lang="zh-CN" altLang="en-US" dirty="0"/>
              <a:t>成员可以有如下写法：</a:t>
            </a:r>
            <a:endParaRPr lang="zh-CN" altLang="en-US" dirty="0"/>
          </a:p>
          <a:p>
            <a:endParaRPr lang="en-US" altLang="zh-CN" dirty="0"/>
          </a:p>
          <a:p>
            <a:endParaRPr lang="en-US" altLang="zh-CN" dirty="0"/>
          </a:p>
          <a:p>
            <a:endParaRPr lang="en-US" altLang="zh-CN" dirty="0"/>
          </a:p>
          <a:p>
            <a:r>
              <a:rPr lang="zh-CN" altLang="en-US" dirty="0"/>
              <a:t>在这种结构中，只要知道第一个对象（如</a:t>
            </a:r>
            <a:r>
              <a:rPr lang="en-US" altLang="zh-CN" dirty="0"/>
              <a:t>a</a:t>
            </a:r>
            <a:r>
              <a:rPr lang="zh-CN" altLang="en-US" dirty="0"/>
              <a:t>），不需要知道其他对象（如</a:t>
            </a:r>
            <a:r>
              <a:rPr lang="en-US" altLang="zh-CN" dirty="0"/>
              <a:t>b</a:t>
            </a:r>
            <a:r>
              <a:rPr lang="zh-CN" altLang="en-US" dirty="0"/>
              <a:t>、</a:t>
            </a:r>
            <a:r>
              <a:rPr lang="en-US" altLang="zh-CN" dirty="0"/>
              <a:t>c</a:t>
            </a:r>
            <a:r>
              <a:rPr lang="zh-CN" altLang="en-US" dirty="0"/>
              <a:t>），就可以访问所有在链表上的对象。</a:t>
            </a:r>
            <a:endParaRPr lang="en-US" altLang="zh-CN" dirty="0"/>
          </a:p>
          <a:p>
            <a:r>
              <a:rPr lang="zh-CN" altLang="en-US" dirty="0"/>
              <a:t>如果链接的对象是用</a:t>
            </a:r>
            <a:r>
              <a:rPr lang="zh-CN" altLang="en-US" b="1" dirty="0">
                <a:solidFill>
                  <a:srgbClr val="C00000"/>
                </a:solidFill>
              </a:rPr>
              <a:t>动态内存分配</a:t>
            </a:r>
            <a:r>
              <a:rPr lang="zh-CN" altLang="en-US" dirty="0"/>
              <a:t>得到的，则对象只有地址没有名称，那么这样的</a:t>
            </a:r>
            <a:r>
              <a:rPr lang="zh-CN" altLang="en-US" b="1" dirty="0">
                <a:solidFill>
                  <a:srgbClr val="C00000"/>
                </a:solidFill>
              </a:rPr>
              <a:t>指针访问就显得佷有意义</a:t>
            </a:r>
            <a:r>
              <a:rPr lang="zh-CN" altLang="en-US" dirty="0"/>
              <a:t>了。</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：结构体成员是指针类型</a:t>
            </a:r>
            <a:endParaRPr lang="zh-CN" altLang="en-US" dirty="0">
              <a:solidFill>
                <a:srgbClr val="FFFF00"/>
              </a:solidFill>
            </a:endParaRPr>
          </a:p>
        </p:txBody>
      </p:sp>
      <p:sp>
        <p:nvSpPr>
          <p:cNvPr id="8" name="Rectangle 7"/>
          <p:cNvSpPr/>
          <p:nvPr/>
        </p:nvSpPr>
        <p:spPr>
          <a:xfrm>
            <a:off x="795696" y="1960750"/>
            <a:ext cx="8006701" cy="1287788"/>
          </a:xfrm>
          <a:prstGeom prst="rect">
            <a:avLst/>
          </a:prstGeom>
        </p:spPr>
        <p:txBody>
          <a:bodyPr wrap="square">
            <a:spAutoFit/>
          </a:bodyPr>
          <a:lstStyle/>
          <a:p>
            <a:pPr>
              <a:lnSpc>
                <a:spcPct val="150000"/>
              </a:lnSpc>
            </a:pPr>
            <a:r>
              <a:rPr lang="en-US" altLang="zh-CN" dirty="0" err="1">
                <a:solidFill>
                  <a:srgbClr val="3F6E74"/>
                </a:solidFill>
                <a:latin typeface="Menlo" panose="020B0609030804020204" pitchFamily="49" charset="0"/>
              </a:rPr>
              <a:t>a</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data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访问对象</a:t>
            </a:r>
            <a:r>
              <a:rPr lang="en-US" altLang="zh-CN" dirty="0">
                <a:solidFill>
                  <a:srgbClr val="007400"/>
                </a:solidFill>
                <a:latin typeface="Menlo" panose="020B0609030804020204" pitchFamily="49" charset="0"/>
              </a:rPr>
              <a:t>a</a:t>
            </a:r>
            <a:r>
              <a:rPr lang="zh-CN" altLang="en-US" dirty="0">
                <a:solidFill>
                  <a:srgbClr val="007400"/>
                </a:solidFill>
                <a:latin typeface="Menlo" panose="020B0609030804020204" pitchFamily="49" charset="0"/>
              </a:rPr>
              <a:t>的</a:t>
            </a:r>
            <a:r>
              <a:rPr lang="en-US" altLang="zh-CN" dirty="0">
                <a:solidFill>
                  <a:srgbClr val="007400"/>
                </a:solidFill>
                <a:latin typeface="Menlo" panose="020B0609030804020204" pitchFamily="49" charset="0"/>
              </a:rPr>
              <a:t>data</a:t>
            </a:r>
            <a:r>
              <a:rPr lang="zh-CN" altLang="en-US" dirty="0">
                <a:solidFill>
                  <a:srgbClr val="007400"/>
                </a:solidFill>
                <a:latin typeface="Menlo" panose="020B0609030804020204" pitchFamily="49" charset="0"/>
              </a:rPr>
              <a:t>成员</a:t>
            </a:r>
            <a:endParaRPr lang="zh-CN" altLang="en-US" dirty="0">
              <a:solidFill>
                <a:srgbClr val="007400"/>
              </a:solidFill>
              <a:latin typeface="Menlo" panose="020B0609030804020204" pitchFamily="49" charset="0"/>
            </a:endParaRPr>
          </a:p>
          <a:p>
            <a:pPr>
              <a:lnSpc>
                <a:spcPct val="150000"/>
              </a:lnSpc>
            </a:pPr>
            <a:r>
              <a:rPr lang="en-US" altLang="zh-CN" dirty="0" err="1">
                <a:solidFill>
                  <a:srgbClr val="3F6E74"/>
                </a:solidFill>
                <a:latin typeface="Menlo" panose="020B0609030804020204" pitchFamily="49" charset="0"/>
              </a:rPr>
              <a:t>a</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next</a:t>
            </a:r>
            <a:r>
              <a:rPr lang="en-US" altLang="zh-CN" dirty="0">
                <a:solidFill>
                  <a:srgbClr val="000000"/>
                </a:solidFill>
                <a:latin typeface="Menlo" panose="020B0609030804020204" pitchFamily="49" charset="0"/>
              </a:rPr>
              <a:t>-&gt;</a:t>
            </a:r>
            <a:r>
              <a:rPr lang="en-US" altLang="zh-CN" dirty="0">
                <a:solidFill>
                  <a:srgbClr val="3F6E74"/>
                </a:solidFill>
                <a:latin typeface="Menlo" panose="020B0609030804020204" pitchFamily="49" charset="0"/>
              </a:rPr>
              <a:t>data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2</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访问对象</a:t>
            </a:r>
            <a:r>
              <a:rPr lang="en-US" altLang="zh-CN" dirty="0">
                <a:solidFill>
                  <a:srgbClr val="007400"/>
                </a:solidFill>
                <a:latin typeface="Menlo" panose="020B0609030804020204" pitchFamily="49" charset="0"/>
              </a:rPr>
              <a:t>b</a:t>
            </a:r>
            <a:r>
              <a:rPr lang="zh-CN" altLang="en-US" dirty="0">
                <a:solidFill>
                  <a:srgbClr val="007400"/>
                </a:solidFill>
                <a:latin typeface="Menlo" panose="020B0609030804020204" pitchFamily="49" charset="0"/>
              </a:rPr>
              <a:t>的</a:t>
            </a:r>
            <a:r>
              <a:rPr lang="en-US" altLang="zh-CN" dirty="0">
                <a:solidFill>
                  <a:srgbClr val="007400"/>
                </a:solidFill>
                <a:latin typeface="Menlo" panose="020B0609030804020204" pitchFamily="49" charset="0"/>
              </a:rPr>
              <a:t>data</a:t>
            </a:r>
            <a:r>
              <a:rPr lang="zh-CN" altLang="en-US" dirty="0">
                <a:solidFill>
                  <a:srgbClr val="007400"/>
                </a:solidFill>
                <a:latin typeface="Menlo" panose="020B0609030804020204" pitchFamily="49" charset="0"/>
              </a:rPr>
              <a:t>成员，等价于</a:t>
            </a:r>
            <a:r>
              <a:rPr lang="en-US" altLang="zh-CN" dirty="0" err="1">
                <a:solidFill>
                  <a:srgbClr val="007400"/>
                </a:solidFill>
                <a:latin typeface="Menlo" panose="020B0609030804020204" pitchFamily="49" charset="0"/>
              </a:rPr>
              <a:t>b.data</a:t>
            </a:r>
            <a:endParaRPr lang="en-US" altLang="zh-CN" dirty="0">
              <a:solidFill>
                <a:srgbClr val="007400"/>
              </a:solidFill>
              <a:latin typeface="Menlo" panose="020B0609030804020204" pitchFamily="49" charset="0"/>
            </a:endParaRPr>
          </a:p>
          <a:p>
            <a:pPr>
              <a:lnSpc>
                <a:spcPct val="150000"/>
              </a:lnSpc>
            </a:pPr>
            <a:r>
              <a:rPr lang="en-US" altLang="zh-CN" dirty="0" err="1">
                <a:solidFill>
                  <a:srgbClr val="3F6E74"/>
                </a:solidFill>
                <a:latin typeface="Menlo" panose="020B0609030804020204" pitchFamily="49" charset="0"/>
              </a:rPr>
              <a:t>a</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next</a:t>
            </a:r>
            <a:r>
              <a:rPr lang="en-US" altLang="zh-CN" dirty="0">
                <a:solidFill>
                  <a:srgbClr val="000000"/>
                </a:solidFill>
                <a:latin typeface="Menlo" panose="020B0609030804020204" pitchFamily="49" charset="0"/>
              </a:rPr>
              <a:t>-&gt;</a:t>
            </a:r>
            <a:r>
              <a:rPr lang="en-US" altLang="zh-CN" dirty="0">
                <a:solidFill>
                  <a:srgbClr val="3F6E74"/>
                </a:solidFill>
                <a:latin typeface="Menlo" panose="020B0609030804020204" pitchFamily="49" charset="0"/>
              </a:rPr>
              <a:t>next</a:t>
            </a:r>
            <a:r>
              <a:rPr lang="en-US" altLang="zh-CN" dirty="0">
                <a:solidFill>
                  <a:srgbClr val="000000"/>
                </a:solidFill>
                <a:latin typeface="Menlo" panose="020B0609030804020204" pitchFamily="49" charset="0"/>
              </a:rPr>
              <a:t>-&gt;</a:t>
            </a:r>
            <a:r>
              <a:rPr lang="en-US" altLang="zh-CN" dirty="0">
                <a:solidFill>
                  <a:srgbClr val="3F6E74"/>
                </a:solidFill>
                <a:latin typeface="Menlo" panose="020B0609030804020204" pitchFamily="49" charset="0"/>
              </a:rPr>
              <a:t>data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访问对象</a:t>
            </a:r>
            <a:r>
              <a:rPr lang="en-US" altLang="zh-CN" dirty="0">
                <a:solidFill>
                  <a:srgbClr val="007400"/>
                </a:solidFill>
                <a:latin typeface="Menlo" panose="020B0609030804020204" pitchFamily="49" charset="0"/>
              </a:rPr>
              <a:t>c</a:t>
            </a:r>
            <a:r>
              <a:rPr lang="zh-CN" altLang="en-US" dirty="0">
                <a:solidFill>
                  <a:srgbClr val="007400"/>
                </a:solidFill>
                <a:latin typeface="Menlo" panose="020B0609030804020204" pitchFamily="49" charset="0"/>
              </a:rPr>
              <a:t>的</a:t>
            </a:r>
            <a:r>
              <a:rPr lang="en-US" altLang="zh-CN" dirty="0">
                <a:solidFill>
                  <a:srgbClr val="007400"/>
                </a:solidFill>
                <a:latin typeface="Menlo" panose="020B0609030804020204" pitchFamily="49" charset="0"/>
              </a:rPr>
              <a:t>data</a:t>
            </a:r>
            <a:r>
              <a:rPr lang="zh-CN" altLang="en-US" dirty="0">
                <a:solidFill>
                  <a:srgbClr val="007400"/>
                </a:solidFill>
                <a:latin typeface="Menlo" panose="020B0609030804020204" pitchFamily="49" charset="0"/>
              </a:rPr>
              <a:t>成员，等价于</a:t>
            </a:r>
            <a:r>
              <a:rPr lang="en-US" altLang="zh-CN" dirty="0" err="1">
                <a:solidFill>
                  <a:srgbClr val="007400"/>
                </a:solidFill>
                <a:latin typeface="Menlo" panose="020B0609030804020204" pitchFamily="49" charset="0"/>
              </a:rPr>
              <a:t>c.data</a:t>
            </a:r>
            <a:endParaRPr lang="en-US" altLang="zh-CN" dirty="0">
              <a:solidFill>
                <a:srgbClr val="007400"/>
              </a:solidFill>
              <a:latin typeface="Menlo" panose="020B0609030804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结构体对象、数组、指针均可以作为函数参数，函数还可以返回结构体对象和结构体指针。</a:t>
            </a:r>
            <a:endParaRPr lang="en-US" altLang="zh-CN" dirty="0"/>
          </a:p>
          <a:p>
            <a:r>
              <a:rPr lang="zh-CN" altLang="en-US" dirty="0"/>
              <a:t>将结构体对象作为函数参数，函数调用时采用值传递方式。实参</a:t>
            </a:r>
            <a:r>
              <a:rPr lang="zh-CN" altLang="en-US" b="1" dirty="0">
                <a:solidFill>
                  <a:srgbClr val="C00000"/>
                </a:solidFill>
              </a:rPr>
              <a:t>结构体对象内存单元的所有内容</a:t>
            </a:r>
            <a:r>
              <a:rPr lang="zh-CN" altLang="en-US" dirty="0"/>
              <a:t>像赋值那样</a:t>
            </a:r>
            <a:r>
              <a:rPr lang="zh-CN" altLang="en-US" b="1" dirty="0">
                <a:solidFill>
                  <a:srgbClr val="C00000"/>
                </a:solidFill>
              </a:rPr>
              <a:t>复制</a:t>
            </a:r>
            <a:r>
              <a:rPr lang="zh-CN" altLang="en-US" dirty="0"/>
              <a:t>到函数形参中，形参必须是</a:t>
            </a:r>
            <a:r>
              <a:rPr lang="zh-CN" altLang="en-US" b="1" dirty="0">
                <a:solidFill>
                  <a:srgbClr val="C00000"/>
                </a:solidFill>
              </a:rPr>
              <a:t>同类型的结构体对象</a:t>
            </a:r>
            <a:r>
              <a:rPr lang="zh-CN" altLang="en-US" dirty="0"/>
              <a:t>。</a:t>
            </a:r>
            <a:endParaRPr lang="zh-CN" altLang="en-US" dirty="0"/>
          </a:p>
        </p:txBody>
      </p:sp>
      <p:sp>
        <p:nvSpPr>
          <p:cNvPr id="3"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：结构体对象作为函数参数</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385046" y="3592426"/>
            <a:ext cx="6871447" cy="2657138"/>
          </a:xfrm>
          <a:prstGeom prst="rect">
            <a:avLst/>
          </a:prstGeom>
        </p:spPr>
        <p:txBody>
          <a:bodyPr wrap="square">
            <a:spAutoFit/>
          </a:bodyPr>
          <a:lstStyle/>
          <a:p>
            <a:pPr>
              <a:lnSpc>
                <a:spcPts val="2000"/>
              </a:lnSpc>
            </a:pP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t>
            </a:r>
            <a:endParaRPr lang="en-US" altLang="zh-CN" dirty="0">
              <a:latin typeface="+mj-lt"/>
              <a:ea typeface="微软雅黑" panose="020B0503020204020204" pitchFamily="34" charset="-122"/>
            </a:endParaRPr>
          </a:p>
          <a:p>
            <a:pPr lvl="1">
              <a:lnSpc>
                <a:spcPts val="2000"/>
              </a:lnSpc>
            </a:pPr>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data;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整型成员</a:t>
            </a:r>
            <a:endParaRPr lang="zh-CN" altLang="en-US" dirty="0">
              <a:solidFill>
                <a:srgbClr val="008000"/>
              </a:solidFill>
              <a:latin typeface="+mj-lt"/>
              <a:ea typeface="微软雅黑" panose="020B0503020204020204" pitchFamily="34" charset="-122"/>
            </a:endParaRPr>
          </a:p>
          <a:p>
            <a:pPr lvl="1">
              <a:lnSpc>
                <a:spcPts val="2000"/>
              </a:lnSpc>
            </a:pPr>
            <a:r>
              <a:rPr lang="en-US" altLang="zh-CN" dirty="0">
                <a:latin typeface="+mj-lt"/>
                <a:ea typeface="微软雅黑" panose="020B0503020204020204" pitchFamily="34" charset="-122"/>
              </a:rPr>
              <a:t>char name[10];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数组成员</a:t>
            </a:r>
            <a:endParaRPr lang="zh-CN" altLang="en-US" dirty="0">
              <a:solidFill>
                <a:srgbClr val="008000"/>
              </a:solidFill>
              <a:latin typeface="+mj-lt"/>
              <a:ea typeface="微软雅黑" panose="020B0503020204020204" pitchFamily="34" charset="-122"/>
            </a:endParaRPr>
          </a:p>
          <a:p>
            <a:pPr>
              <a:lnSpc>
                <a:spcPts val="2000"/>
              </a:lnSpc>
            </a:pPr>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a:lnSpc>
                <a:spcPts val="2000"/>
              </a:lnSpc>
            </a:pPr>
            <a:r>
              <a:rPr lang="en-US" altLang="zh-CN" dirty="0">
                <a:latin typeface="+mj-lt"/>
                <a:ea typeface="微软雅黑" panose="020B0503020204020204" pitchFamily="34" charset="-122"/>
              </a:rPr>
              <a:t>void fun1(</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x);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函数原型</a:t>
            </a:r>
            <a:endParaRPr lang="zh-CN" altLang="en-US" dirty="0">
              <a:solidFill>
                <a:srgbClr val="008000"/>
              </a:solidFill>
              <a:latin typeface="+mj-lt"/>
              <a:ea typeface="微软雅黑" panose="020B0503020204020204" pitchFamily="34" charset="-122"/>
            </a:endParaRPr>
          </a:p>
          <a:p>
            <a:pPr>
              <a:lnSpc>
                <a:spcPts val="2000"/>
              </a:lnSpc>
            </a:pPr>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endParaRPr lang="en-US" altLang="zh-CN" dirty="0">
              <a:latin typeface="+mj-lt"/>
              <a:ea typeface="微软雅黑" panose="020B0503020204020204" pitchFamily="34" charset="-122"/>
            </a:endParaRPr>
          </a:p>
          <a:p>
            <a:pPr>
              <a:lnSpc>
                <a:spcPts val="2000"/>
              </a:lnSpc>
            </a:pPr>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lnSpc>
                <a:spcPts val="2000"/>
              </a:lnSpc>
            </a:pP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a={1,"LiMin"};</a:t>
            </a:r>
            <a:endParaRPr lang="en-US" altLang="zh-CN" dirty="0">
              <a:latin typeface="+mj-lt"/>
              <a:ea typeface="微软雅黑" panose="020B0503020204020204" pitchFamily="34" charset="-122"/>
            </a:endParaRPr>
          </a:p>
          <a:p>
            <a:pPr lvl="1">
              <a:lnSpc>
                <a:spcPts val="2000"/>
              </a:lnSpc>
            </a:pPr>
            <a:r>
              <a:rPr lang="en-US" altLang="zh-CN" dirty="0">
                <a:latin typeface="+mj-lt"/>
                <a:ea typeface="微软雅黑" panose="020B0503020204020204" pitchFamily="34" charset="-122"/>
              </a:rPr>
              <a:t>fun1(a);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函数调用</a:t>
            </a:r>
            <a:endParaRPr lang="zh-CN" altLang="en-US" dirty="0">
              <a:solidFill>
                <a:srgbClr val="008000"/>
              </a:solidFill>
              <a:latin typeface="+mj-lt"/>
              <a:ea typeface="微软雅黑" panose="020B0503020204020204" pitchFamily="34" charset="-122"/>
            </a:endParaRPr>
          </a:p>
          <a:p>
            <a:pPr>
              <a:lnSpc>
                <a:spcPts val="2000"/>
              </a:lnSpc>
            </a:pPr>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：结构体对象作为函数参数</a:t>
            </a:r>
            <a:endParaRPr lang="zh-CN" altLang="en-US" dirty="0">
              <a:solidFill>
                <a:srgbClr val="FFFF00"/>
              </a:solidFill>
            </a:endParaRPr>
          </a:p>
        </p:txBody>
      </p:sp>
      <p:sp>
        <p:nvSpPr>
          <p:cNvPr id="8" name="Rectangle 7"/>
          <p:cNvSpPr/>
          <p:nvPr/>
        </p:nvSpPr>
        <p:spPr>
          <a:xfrm>
            <a:off x="699247" y="1720840"/>
            <a:ext cx="7543800" cy="3831818"/>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说明：</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函数调用时，实参对象</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name</a:t>
            </a:r>
            <a:r>
              <a:rPr lang="zh-CN" altLang="en-US" dirty="0">
                <a:latin typeface="微软雅黑" panose="020B0503020204020204" pitchFamily="34" charset="-122"/>
                <a:ea typeface="微软雅黑" panose="020B0503020204020204" pitchFamily="34" charset="-122"/>
              </a:rPr>
              <a:t>成员逐一复制到形参</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对象中。因此这种传递方式会</a:t>
            </a:r>
            <a:r>
              <a:rPr lang="zh-CN" altLang="en-US" b="1" dirty="0">
                <a:solidFill>
                  <a:srgbClr val="C00000"/>
                </a:solidFill>
                <a:latin typeface="微软雅黑" panose="020B0503020204020204" pitchFamily="34" charset="-122"/>
                <a:ea typeface="微软雅黑" panose="020B0503020204020204" pitchFamily="34" charset="-122"/>
              </a:rPr>
              <a:t>增加函数调用在空间、时间上的开销</a:t>
            </a:r>
            <a:r>
              <a:rPr lang="zh-CN" altLang="en-US" dirty="0">
                <a:latin typeface="微软雅黑" panose="020B0503020204020204" pitchFamily="34" charset="-122"/>
                <a:ea typeface="微软雅黑" panose="020B0503020204020204" pitchFamily="34" charset="-122"/>
              </a:rPr>
              <a:t>，特别是当结构体的长度很大时，开销会急剧增加。</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实际编程中，传递结构体对象时需要考虑结构体的规模带来的调用开销，如果</a:t>
            </a:r>
            <a:r>
              <a:rPr lang="zh-CN" altLang="en-US" b="1" dirty="0">
                <a:solidFill>
                  <a:srgbClr val="C00000"/>
                </a:solidFill>
                <a:latin typeface="微软雅黑" panose="020B0503020204020204" pitchFamily="34" charset="-122"/>
                <a:ea typeface="微软雅黑" panose="020B0503020204020204" pitchFamily="34" charset="-122"/>
              </a:rPr>
              <a:t>开销很大时建议不要用结构体对象作为函数参数</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采用值传递方式，</a:t>
            </a:r>
            <a:r>
              <a:rPr lang="zh-CN" altLang="en-US" b="1" dirty="0">
                <a:solidFill>
                  <a:srgbClr val="C00000"/>
                </a:solidFill>
                <a:latin typeface="微软雅黑" panose="020B0503020204020204" pitchFamily="34" charset="-122"/>
                <a:ea typeface="微软雅黑" panose="020B0503020204020204" pitchFamily="34" charset="-122"/>
              </a:rPr>
              <a:t>形参对象仅是实参对象的一个副本</a:t>
            </a:r>
            <a:r>
              <a:rPr lang="zh-CN" altLang="en-US" dirty="0">
                <a:latin typeface="微软雅黑" panose="020B0503020204020204" pitchFamily="34" charset="-122"/>
                <a:ea typeface="微软雅黑" panose="020B0503020204020204" pitchFamily="34" charset="-122"/>
              </a:rPr>
              <a:t>，在函数中若修改了形参对象并不会影响到实参对象，即形参对象的变化不能返回到主调函数中。</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将结构体数组作为函数参数，采用地址传递方式</a:t>
            </a:r>
            <a:endParaRPr lang="en-US" altLang="zh-CN" dirty="0"/>
          </a:p>
          <a:p>
            <a:r>
              <a:rPr lang="zh-CN" altLang="en-US" dirty="0"/>
              <a:t>函数调用时，无论数组有多少个元素、元素（结构体对象）有多大规模，</a:t>
            </a:r>
            <a:r>
              <a:rPr lang="zh-CN" altLang="en-US" b="1" dirty="0">
                <a:solidFill>
                  <a:srgbClr val="C00000"/>
                </a:solidFill>
              </a:rPr>
              <a:t>传递的参数是数组的首地址</a:t>
            </a:r>
            <a:r>
              <a:rPr lang="zh-CN" altLang="en-US" dirty="0"/>
              <a:t>，开销非常小</a:t>
            </a:r>
            <a:endParaRPr lang="en-US" altLang="zh-CN" dirty="0"/>
          </a:p>
          <a:p>
            <a:endParaRPr lang="en-US" altLang="zh-CN" dirty="0"/>
          </a:p>
          <a:p>
            <a:r>
              <a:rPr lang="zh-CN" altLang="en-US" dirty="0"/>
              <a:t>函数调用实参是数组名，形参必须是同类型的结构体数组</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564690" y="4032375"/>
            <a:ext cx="6454588" cy="1754326"/>
          </a:xfrm>
          <a:prstGeom prst="rect">
            <a:avLst/>
          </a:prstGeom>
        </p:spPr>
        <p:txBody>
          <a:bodyPr wrap="square">
            <a:spAutoFit/>
          </a:bodyPr>
          <a:lstStyle/>
          <a:p>
            <a:r>
              <a:rPr lang="en-US" altLang="zh-CN" dirty="0">
                <a:latin typeface="+mj-lt"/>
                <a:ea typeface="微软雅黑" panose="020B0503020204020204" pitchFamily="34" charset="-122"/>
              </a:rPr>
              <a:t>void fun(</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X[]);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函数原型</a:t>
            </a:r>
            <a:endParaRPr lang="zh-CN" altLang="en-US" dirty="0">
              <a:solidFill>
                <a:srgbClr val="008000"/>
              </a:solidFill>
              <a:latin typeface="+mj-lt"/>
              <a:ea typeface="微软雅黑" panose="020B0503020204020204" pitchFamily="34" charset="-122"/>
            </a:endParaRPr>
          </a:p>
          <a:p>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A[3]={1,"LiMin",2,"MaGang",3,"ZhangKun"};</a:t>
            </a:r>
            <a:endParaRPr lang="en-US" altLang="zh-CN" dirty="0">
              <a:latin typeface="+mj-lt"/>
              <a:ea typeface="微软雅黑" panose="020B0503020204020204" pitchFamily="34" charset="-122"/>
            </a:endParaRPr>
          </a:p>
          <a:p>
            <a:pPr lvl="1"/>
            <a:r>
              <a:rPr lang="en-US" altLang="zh-CN" dirty="0">
                <a:latin typeface="+mj-lt"/>
                <a:ea typeface="微软雅黑" panose="020B0503020204020204" pitchFamily="34" charset="-122"/>
              </a:rPr>
              <a:t>fun(A);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函数调用</a:t>
            </a:r>
            <a:endParaRPr lang="zh-CN" altLang="en-US" dirty="0">
              <a:solidFill>
                <a:srgbClr val="0080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：结构体数组作为函数参数</a:t>
            </a:r>
            <a:endParaRPr lang="zh-CN" altLang="en-US" dirty="0">
              <a:solidFill>
                <a:srgbClr val="FFFF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将结构体指针作为函数参数，也是采用地址的“值传递”方式</a:t>
            </a:r>
            <a:endParaRPr lang="en-US" altLang="zh-CN" dirty="0"/>
          </a:p>
          <a:p>
            <a:endParaRPr lang="en-US" altLang="zh-CN" dirty="0"/>
          </a:p>
          <a:p>
            <a:r>
              <a:rPr lang="zh-CN" altLang="en-US" dirty="0"/>
              <a:t>函数调用实参是结构体对象的地址，形参必须是同类型的结构体指针</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741185" y="3762615"/>
            <a:ext cx="6259815" cy="1754326"/>
          </a:xfrm>
          <a:prstGeom prst="rect">
            <a:avLst/>
          </a:prstGeom>
        </p:spPr>
        <p:txBody>
          <a:bodyPr wrap="square">
            <a:spAutoFit/>
          </a:bodyPr>
          <a:lstStyle/>
          <a:p>
            <a:r>
              <a:rPr lang="en-US" altLang="zh-CN" dirty="0">
                <a:latin typeface="+mj-lt"/>
                <a:ea typeface="微软雅黑" panose="020B0503020204020204" pitchFamily="34" charset="-122"/>
              </a:rPr>
              <a:t>void fun(</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*p);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函数原型</a:t>
            </a:r>
            <a:endParaRPr lang="zh-CN" altLang="en-US" dirty="0">
              <a:solidFill>
                <a:srgbClr val="008100"/>
              </a:solidFill>
              <a:latin typeface="+mj-lt"/>
              <a:ea typeface="微软雅黑" panose="020B0503020204020204" pitchFamily="34" charset="-122"/>
            </a:endParaRPr>
          </a:p>
          <a:p>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{1,"LiMin"};</a:t>
            </a:r>
            <a:endParaRPr lang="en-US" altLang="zh-CN" dirty="0">
              <a:latin typeface="+mj-lt"/>
              <a:ea typeface="微软雅黑" panose="020B0503020204020204" pitchFamily="34" charset="-122"/>
            </a:endParaRPr>
          </a:p>
          <a:p>
            <a:pPr lvl="1"/>
            <a:r>
              <a:rPr lang="en-US" altLang="zh-CN" dirty="0">
                <a:latin typeface="+mj-lt"/>
                <a:ea typeface="微软雅黑" panose="020B0503020204020204" pitchFamily="34" charset="-122"/>
              </a:rPr>
              <a:t>fun(&amp;a);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函数调用</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：结构体数组作为函数参数</a:t>
            </a:r>
            <a:endParaRPr lang="zh-CN" altLang="en-US" dirty="0">
              <a:solidFill>
                <a:srgbClr val="FFFF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如果希望用结构体指针减少函数调用开销而又不允许在函数中意外修改实参对象，可以将结构体指针形参作</a:t>
            </a:r>
            <a:r>
              <a:rPr lang="en-US" altLang="zh-CN" b="1" dirty="0" err="1">
                <a:solidFill>
                  <a:srgbClr val="C00000"/>
                </a:solidFill>
              </a:rPr>
              <a:t>const</a:t>
            </a:r>
            <a:r>
              <a:rPr lang="zh-CN" altLang="en-US" b="1" dirty="0">
                <a:solidFill>
                  <a:srgbClr val="C00000"/>
                </a:solidFill>
              </a:rPr>
              <a:t>限定</a:t>
            </a:r>
            <a:endParaRPr lang="en-US" altLang="zh-CN" b="1" dirty="0">
              <a:solidFill>
                <a:srgbClr val="C00000"/>
              </a:solidFill>
            </a:endParaRPr>
          </a:p>
          <a:p>
            <a:endParaRPr lang="en-US" altLang="zh-CN" dirty="0"/>
          </a:p>
          <a:p>
            <a:endParaRPr lang="en-US" altLang="zh-CN" dirty="0"/>
          </a:p>
          <a:p>
            <a:endParaRPr lang="en-US" altLang="zh-CN" dirty="0"/>
          </a:p>
          <a:p>
            <a:r>
              <a:rPr lang="zh-CN" altLang="en-US" dirty="0"/>
              <a:t>函数中任何试图修改形参指向对象的代码都会导致</a:t>
            </a:r>
            <a:r>
              <a:rPr lang="zh-CN" altLang="en-US" b="1" dirty="0">
                <a:solidFill>
                  <a:srgbClr val="C00000"/>
                </a:solidFill>
              </a:rPr>
              <a:t>语法出错</a:t>
            </a:r>
            <a:r>
              <a:rPr lang="zh-CN" altLang="en-US" dirty="0"/>
              <a:t>，进而防止意外修改</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2286000" y="2828836"/>
            <a:ext cx="4572000" cy="1200329"/>
          </a:xfrm>
          <a:prstGeom prst="rect">
            <a:avLst/>
          </a:prstGeom>
        </p:spPr>
        <p:txBody>
          <a:bodyPr>
            <a:spAutoFit/>
          </a:bodyPr>
          <a:lstStyle/>
          <a:p>
            <a:r>
              <a:rPr lang="en-US" altLang="zh-CN" dirty="0">
                <a:latin typeface="+mj-lt"/>
                <a:ea typeface="微软雅黑" panose="020B0503020204020204" pitchFamily="34" charset="-122"/>
              </a:rPr>
              <a:t>void fun7(</a:t>
            </a:r>
            <a:r>
              <a:rPr lang="en-US" altLang="zh-CN" b="1" dirty="0" err="1">
                <a:latin typeface="+mj-lt"/>
                <a:ea typeface="微软雅黑" panose="020B0503020204020204" pitchFamily="34" charset="-122"/>
              </a:rPr>
              <a:t>const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*p)</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    p-&gt;data = 100;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不能修改常对象成员</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：结构体数组作为函数参数</a:t>
            </a:r>
            <a:endParaRPr lang="zh-CN" altLang="en-US" dirty="0">
              <a:solidFill>
                <a:srgbClr val="FFFF00"/>
              </a:solidFill>
            </a:endParaRPr>
          </a:p>
        </p:txBody>
      </p:sp>
      <p:sp>
        <p:nvSpPr>
          <p:cNvPr id="9" name="Rectangle 8"/>
          <p:cNvSpPr/>
          <p:nvPr/>
        </p:nvSpPr>
        <p:spPr>
          <a:xfrm>
            <a:off x="1470561" y="2828836"/>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函数的返回类型可以是结构体类型，这时函数将返回一个结构体对象。</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：函数返回结构体对象或指针</a:t>
            </a:r>
            <a:endParaRPr lang="zh-CN" altLang="en-US" dirty="0">
              <a:solidFill>
                <a:srgbClr val="FFFF00"/>
              </a:solidFill>
            </a:endParaRPr>
          </a:p>
        </p:txBody>
      </p:sp>
      <p:sp>
        <p:nvSpPr>
          <p:cNvPr id="8" name="Rectangle 7"/>
          <p:cNvSpPr/>
          <p:nvPr/>
        </p:nvSpPr>
        <p:spPr>
          <a:xfrm>
            <a:off x="1909141" y="2767827"/>
            <a:ext cx="5809471" cy="2862322"/>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fun8()</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a={1,"LiMin"};</a:t>
            </a:r>
            <a:endParaRPr lang="en-US" altLang="zh-CN" dirty="0">
              <a:latin typeface="+mj-lt"/>
              <a:ea typeface="微软雅黑" panose="020B0503020204020204" pitchFamily="34" charset="-122"/>
            </a:endParaRPr>
          </a:p>
          <a:p>
            <a:pPr lvl="1"/>
            <a:r>
              <a:rPr lang="en-US" altLang="zh-CN" dirty="0">
                <a:latin typeface="+mj-lt"/>
                <a:ea typeface="微软雅黑" panose="020B0503020204020204" pitchFamily="34" charset="-122"/>
              </a:rPr>
              <a:t>return 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返回结构体对象，复制到临时对象中</a:t>
            </a:r>
            <a:endParaRPr lang="zh-CN" altLang="en-US" dirty="0">
              <a:solidFill>
                <a:srgbClr val="0080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b;</a:t>
            </a:r>
            <a:endParaRPr lang="en-US" altLang="zh-CN" dirty="0">
              <a:latin typeface="+mj-lt"/>
              <a:ea typeface="微软雅黑" panose="020B0503020204020204" pitchFamily="34" charset="-122"/>
            </a:endParaRPr>
          </a:p>
          <a:p>
            <a:pPr lvl="1"/>
            <a:r>
              <a:rPr lang="en-US" altLang="zh-CN" dirty="0">
                <a:latin typeface="+mj-lt"/>
                <a:ea typeface="微软雅黑" panose="020B0503020204020204" pitchFamily="34" charset="-122"/>
              </a:rPr>
              <a:t>b=fun8();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函数返回结构体对象，并且赋值</a:t>
            </a:r>
            <a:endParaRPr lang="zh-CN" altLang="en-US" dirty="0">
              <a:solidFill>
                <a:srgbClr val="0080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3" name="Rectangle 2"/>
          <p:cNvSpPr/>
          <p:nvPr/>
        </p:nvSpPr>
        <p:spPr>
          <a:xfrm>
            <a:off x="1031978" y="2767827"/>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函数</a:t>
            </a:r>
            <a:r>
              <a:rPr lang="zh-CN" altLang="en-US" b="1" dirty="0">
                <a:solidFill>
                  <a:srgbClr val="C00000"/>
                </a:solidFill>
              </a:rPr>
              <a:t>返回结构体对象</a:t>
            </a:r>
            <a:r>
              <a:rPr lang="zh-CN" altLang="en-US" dirty="0"/>
              <a:t>时，将其内存单元的</a:t>
            </a:r>
            <a:r>
              <a:rPr lang="zh-CN" altLang="en-US" b="1" dirty="0">
                <a:solidFill>
                  <a:srgbClr val="C00000"/>
                </a:solidFill>
              </a:rPr>
              <a:t>所有内容复制到一个临时对象中</a:t>
            </a:r>
            <a:r>
              <a:rPr lang="zh-CN" altLang="en-US" dirty="0"/>
              <a:t>。因此函数返回结构体对象时也会增加调用开销。</a:t>
            </a:r>
            <a:endParaRPr lang="en-US" altLang="zh-CN" dirty="0"/>
          </a:p>
          <a:p>
            <a:endParaRPr lang="zh-CN" altLang="en-US" dirty="0"/>
          </a:p>
          <a:p>
            <a:r>
              <a:rPr lang="zh-CN" altLang="en-US" dirty="0"/>
              <a:t>函数的返回类型可以是结构体指针类型，调用开销小，</a:t>
            </a:r>
            <a:r>
              <a:rPr lang="zh-CN" altLang="en-US" b="1" dirty="0">
                <a:solidFill>
                  <a:srgbClr val="C00000"/>
                </a:solidFill>
              </a:rPr>
              <a:t>但不要返回局部对象指针</a:t>
            </a:r>
            <a:r>
              <a:rPr lang="zh-CN" altLang="en-US" dirty="0"/>
              <a:t>，因为它在函数调用结束后变为迷途指针。</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：函数返回结构体对象或指针</a:t>
            </a:r>
            <a:endParaRPr lang="zh-CN" altLang="en-US" dirty="0">
              <a:solidFill>
                <a:srgbClr val="FFFF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a:t>共用体（</a:t>
            </a:r>
            <a:r>
              <a:rPr lang="en-US" altLang="zh-CN" dirty="0"/>
              <a:t>union</a:t>
            </a:r>
            <a:r>
              <a:rPr lang="zh-CN" altLang="en-US" dirty="0"/>
              <a:t>）是一种成员共享存储空间的结构体类型。</a:t>
            </a:r>
            <a:endParaRPr lang="en-US" altLang="zh-CN" dirty="0"/>
          </a:p>
          <a:p>
            <a:pPr lvl="1"/>
            <a:endParaRPr lang="en-US" altLang="zh-CN" dirty="0"/>
          </a:p>
          <a:p>
            <a:pPr lvl="1"/>
            <a:endParaRPr lang="en-US" altLang="zh-CN" dirty="0"/>
          </a:p>
          <a:p>
            <a:endParaRPr lang="en-US" altLang="zh-CN" dirty="0"/>
          </a:p>
          <a:p>
            <a:r>
              <a:rPr lang="zh-CN" altLang="en-US" dirty="0"/>
              <a:t>共用体</a:t>
            </a:r>
            <a:r>
              <a:rPr lang="zh-CN" altLang="en-US" b="1" dirty="0">
                <a:solidFill>
                  <a:srgbClr val="C00000"/>
                </a:solidFill>
              </a:rPr>
              <a:t>类型名与</a:t>
            </a:r>
            <a:r>
              <a:rPr lang="en-US" altLang="zh-CN" b="1" dirty="0">
                <a:solidFill>
                  <a:srgbClr val="C00000"/>
                </a:solidFill>
              </a:rPr>
              <a:t>union</a:t>
            </a:r>
            <a:r>
              <a:rPr lang="zh-CN" altLang="en-US" b="1" dirty="0">
                <a:solidFill>
                  <a:srgbClr val="C00000"/>
                </a:solidFill>
              </a:rPr>
              <a:t>一起</a:t>
            </a:r>
            <a:r>
              <a:rPr lang="zh-CN" altLang="en-US" dirty="0"/>
              <a:t>作为类型名称，成员列表是该类型数据元素的集合，一对大括号｛｝是成员列表边界符，后面必须用分号（；）结束。</a:t>
            </a:r>
            <a:endParaRPr lang="en-US" altLang="zh-CN" dirty="0"/>
          </a:p>
          <a:p>
            <a:r>
              <a:rPr lang="zh-CN" altLang="en-US" dirty="0"/>
              <a:t>成员列表须给出各个成员的类型声明，其形式为：</a:t>
            </a:r>
            <a:br>
              <a:rPr lang="en-US" altLang="zh-CN" dirty="0"/>
            </a:br>
            <a:r>
              <a:rPr lang="en-US" altLang="zh-CN" sz="3600" dirty="0"/>
              <a:t> </a:t>
            </a:r>
            <a:br>
              <a:rPr lang="en-US" altLang="zh-CN" dirty="0"/>
            </a:br>
            <a:r>
              <a:rPr lang="zh-CN" altLang="en-US" dirty="0"/>
              <a:t>成员名列表允许任意数目的成员，用逗号（，）作为间隔。</a:t>
            </a:r>
            <a:endParaRPr lang="zh-CN" altLang="en-US" dirty="0"/>
          </a:p>
          <a:p>
            <a:endParaRPr lang="zh-CN" altLang="en-US" dirty="0"/>
          </a:p>
        </p:txBody>
      </p:sp>
      <p:sp>
        <p:nvSpPr>
          <p:cNvPr id="3" name="Title 2"/>
          <p:cNvSpPr>
            <a:spLocks noGrp="1"/>
          </p:cNvSpPr>
          <p:nvPr>
            <p:ph type="title"/>
          </p:nvPr>
        </p:nvSpPr>
        <p:spPr/>
        <p:txBody>
          <a:bodyPr/>
          <a:lstStyle/>
          <a:p>
            <a:r>
              <a:rPr lang="zh-CN" altLang="en-US" dirty="0"/>
              <a:t>共用体</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2038109" y="1905019"/>
            <a:ext cx="4572000" cy="1200329"/>
          </a:xfrm>
          <a:prstGeom prst="rect">
            <a:avLst/>
          </a:prstGeom>
          <a:solidFill>
            <a:schemeClr val="bg1">
              <a:lumMod val="75000"/>
            </a:schemeClr>
          </a:solidFill>
        </p:spPr>
        <p:txBody>
          <a:bodyPr>
            <a:spAutoFit/>
          </a:bodyPr>
          <a:lstStyle/>
          <a:p>
            <a:r>
              <a:rPr lang="en-US" altLang="zh-CN" dirty="0">
                <a:latin typeface="微软雅黑" panose="020B0503020204020204" pitchFamily="34" charset="-122"/>
                <a:ea typeface="微软雅黑" panose="020B0503020204020204" pitchFamily="34" charset="-122"/>
              </a:rPr>
              <a:t>union </a:t>
            </a:r>
            <a:r>
              <a:rPr lang="zh-CN" altLang="en-US" dirty="0">
                <a:latin typeface="微软雅黑" panose="020B0503020204020204" pitchFamily="34" charset="-122"/>
                <a:ea typeface="微软雅黑" panose="020B0503020204020204" pitchFamily="34" charset="-122"/>
              </a:rPr>
              <a:t>共用体类型名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成员列表</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7"/>
          <p:cNvSpPr/>
          <p:nvPr/>
        </p:nvSpPr>
        <p:spPr>
          <a:xfrm>
            <a:off x="2930624" y="5126922"/>
            <a:ext cx="2377574" cy="369332"/>
          </a:xfrm>
          <a:prstGeom prst="rect">
            <a:avLst/>
          </a:prstGeom>
          <a:solidFill>
            <a:schemeClr val="bg1">
              <a:lumMod val="75000"/>
            </a:schemeClr>
          </a:solidFill>
        </p:spPr>
        <p:txBody>
          <a:bodyPr>
            <a:spAutoFit/>
          </a:bodyPr>
          <a:lstStyle/>
          <a:p>
            <a:r>
              <a:rPr lang="zh-CN" altLang="en-US" dirty="0">
                <a:latin typeface="微软雅黑" panose="020B0503020204020204" pitchFamily="34" charset="-122"/>
                <a:ea typeface="微软雅黑" panose="020B0503020204020204" pitchFamily="34" charset="-122"/>
              </a:rPr>
              <a:t>成员类型 成员名列表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a:t>由于成员是共享存储空间的，使用共用体对象成员时有如下特点：</a:t>
            </a:r>
            <a:endParaRPr lang="zh-CN" altLang="en-US" dirty="0"/>
          </a:p>
          <a:p>
            <a:pPr lvl="1"/>
            <a:r>
              <a:rPr lang="zh-CN" altLang="en-US" dirty="0"/>
              <a:t>修改一个成员会使其他成员发生改变，</a:t>
            </a:r>
            <a:r>
              <a:rPr lang="zh-CN" altLang="en-US" b="1" dirty="0">
                <a:solidFill>
                  <a:srgbClr val="C00000"/>
                </a:solidFill>
              </a:rPr>
              <a:t>所有成员存储的总是最后一次修改的结果</a:t>
            </a:r>
            <a:r>
              <a:rPr lang="zh-CN" altLang="en-US" dirty="0"/>
              <a:t>；</a:t>
            </a:r>
            <a:endParaRPr lang="zh-CN" altLang="en-US" dirty="0"/>
          </a:p>
          <a:p>
            <a:pPr lvl="1"/>
            <a:r>
              <a:rPr lang="zh-CN" altLang="en-US" dirty="0"/>
              <a:t>所有成员的值相同，区别是</a:t>
            </a:r>
            <a:r>
              <a:rPr lang="zh-CN" altLang="en-US" b="1" dirty="0">
                <a:solidFill>
                  <a:srgbClr val="C00000"/>
                </a:solidFill>
              </a:rPr>
              <a:t>不同类型决定使用该值的全部或部分</a:t>
            </a:r>
            <a:r>
              <a:rPr lang="zh-CN" altLang="en-US" dirty="0"/>
              <a:t>；</a:t>
            </a:r>
            <a:endParaRPr lang="zh-CN" altLang="en-US" dirty="0"/>
          </a:p>
          <a:p>
            <a:pPr lvl="1"/>
            <a:r>
              <a:rPr lang="zh-CN" altLang="en-US" dirty="0"/>
              <a:t>所有成员起始地址值相同，因此通常只</a:t>
            </a:r>
            <a:r>
              <a:rPr lang="zh-CN" altLang="en-US" b="1" dirty="0">
                <a:solidFill>
                  <a:srgbClr val="C00000"/>
                </a:solidFill>
              </a:rPr>
              <a:t>按一个成员输入、初始化</a:t>
            </a:r>
            <a:r>
              <a:rPr lang="zh-CN" altLang="en-US" dirty="0"/>
              <a:t>。</a:t>
            </a:r>
            <a:endParaRPr lang="en-US" altLang="zh-CN" dirty="0"/>
          </a:p>
          <a:p>
            <a:r>
              <a:rPr lang="zh-CN" altLang="en-US" dirty="0"/>
              <a:t>不能对共用体对象整体进行输入、输出、算术运算等操作，只能对它赋值操作（将一个对象的内容按内存形式完全复制到另一个对象中）</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共用体</a:t>
            </a:r>
            <a:r>
              <a:rPr lang="zh-CN" altLang="en-US" sz="2400" dirty="0">
                <a:solidFill>
                  <a:srgbClr val="FFFF00"/>
                </a:solidFill>
              </a:rPr>
              <a:t>：存储和使用</a:t>
            </a:r>
            <a:endParaRPr lang="zh-CN" altLang="en-US" dirty="0">
              <a:solidFill>
                <a:srgbClr val="FFFF00"/>
              </a:solidFill>
            </a:endParaRPr>
          </a:p>
        </p:txBody>
      </p:sp>
      <p:sp>
        <p:nvSpPr>
          <p:cNvPr id="8" name="Rectangle 7"/>
          <p:cNvSpPr/>
          <p:nvPr/>
        </p:nvSpPr>
        <p:spPr>
          <a:xfrm>
            <a:off x="1031979" y="5217252"/>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
        <p:nvSpPr>
          <p:cNvPr id="9" name="Rectangle 8"/>
          <p:cNvSpPr/>
          <p:nvPr/>
        </p:nvSpPr>
        <p:spPr>
          <a:xfrm>
            <a:off x="1909142" y="5229987"/>
            <a:ext cx="6732145" cy="923330"/>
          </a:xfrm>
          <a:prstGeom prst="rect">
            <a:avLst/>
          </a:prstGeom>
        </p:spPr>
        <p:txBody>
          <a:bodyPr wrap="square">
            <a:spAutoFit/>
          </a:bodyPr>
          <a:lstStyle/>
          <a:p>
            <a:r>
              <a:rPr lang="en-US" altLang="zh-CN" dirty="0">
                <a:latin typeface="+mj-lt"/>
                <a:ea typeface="微软雅黑" panose="020B0503020204020204" pitchFamily="34" charset="-122"/>
              </a:rPr>
              <a:t>union A </a:t>
            </a:r>
            <a:r>
              <a:rPr lang="en-US" altLang="zh-CN" dirty="0" err="1">
                <a:latin typeface="+mj-lt"/>
                <a:ea typeface="微软雅黑" panose="020B0503020204020204" pitchFamily="34" charset="-122"/>
              </a:rPr>
              <a:t>one,two</a:t>
            </a:r>
            <a:r>
              <a:rPr lang="en-US" altLang="zh-CN" dirty="0">
                <a:latin typeface="+mj-lt"/>
                <a:ea typeface="微软雅黑" panose="020B0503020204020204" pitchFamily="34" charset="-122"/>
              </a:rPr>
              <a:t>={1234};</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one=1234;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错误，类型不兼容</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one=two;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正确，赋值时复制</a:t>
            </a:r>
            <a:r>
              <a:rPr lang="en-US" altLang="zh-CN" dirty="0">
                <a:solidFill>
                  <a:srgbClr val="008100"/>
                </a:solidFill>
                <a:latin typeface="+mj-lt"/>
                <a:ea typeface="微软雅黑" panose="020B0503020204020204" pitchFamily="34" charset="-122"/>
              </a:rPr>
              <a:t>two</a:t>
            </a:r>
            <a:r>
              <a:rPr lang="zh-CN" altLang="en-US" dirty="0">
                <a:solidFill>
                  <a:srgbClr val="008100"/>
                </a:solidFill>
                <a:latin typeface="+mj-lt"/>
                <a:ea typeface="微软雅黑" panose="020B0503020204020204" pitchFamily="34" charset="-122"/>
              </a:rPr>
              <a:t>的内存数据到</a:t>
            </a:r>
            <a:r>
              <a:rPr lang="en-US" altLang="zh-CN" dirty="0">
                <a:solidFill>
                  <a:srgbClr val="008100"/>
                </a:solidFill>
                <a:latin typeface="+mj-lt"/>
                <a:ea typeface="微软雅黑" panose="020B0503020204020204" pitchFamily="34" charset="-122"/>
              </a:rPr>
              <a:t>one</a:t>
            </a:r>
            <a:r>
              <a:rPr lang="zh-CN" altLang="en-US" dirty="0">
                <a:solidFill>
                  <a:srgbClr val="008100"/>
                </a:solidFill>
                <a:latin typeface="+mj-lt"/>
                <a:ea typeface="微软雅黑" panose="020B0503020204020204" pitchFamily="34" charset="-122"/>
              </a:rPr>
              <a:t>中</a:t>
            </a:r>
            <a:endParaRPr lang="zh-CN" altLang="en-US" dirty="0">
              <a:latin typeface="+mj-lt"/>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zh-CN" altLang="en-US" b="1" dirty="0">
                <a:solidFill>
                  <a:srgbClr val="C00000"/>
                </a:solidFill>
              </a:rPr>
              <a:t>结构体类型声明</a:t>
            </a:r>
            <a:r>
              <a:rPr lang="zh-CN" altLang="en-US" dirty="0"/>
              <a:t>与变量定义类似，</a:t>
            </a:r>
            <a:r>
              <a:rPr lang="zh-CN" altLang="en-US" b="1" dirty="0">
                <a:solidFill>
                  <a:srgbClr val="C00000"/>
                </a:solidFill>
              </a:rPr>
              <a:t>位置决定作用域</a:t>
            </a:r>
            <a:endParaRPr lang="en-US" altLang="zh-CN" b="1" dirty="0">
              <a:solidFill>
                <a:srgbClr val="C00000"/>
              </a:solidFill>
            </a:endParaRPr>
          </a:p>
          <a:p>
            <a:pPr lvl="1"/>
            <a:r>
              <a:rPr lang="zh-CN" altLang="en-US" dirty="0"/>
              <a:t>放在程序文件开头，或者放到头文件中被程序文件包含：声明是全局的，在全局作用域内，该声明处处可见。</a:t>
            </a:r>
            <a:endParaRPr lang="en-US" altLang="zh-CN" dirty="0"/>
          </a:p>
          <a:p>
            <a:pPr lvl="1"/>
            <a:r>
              <a:rPr lang="zh-CN" altLang="en-US" dirty="0"/>
              <a:t>放在函数内部：声明是局部的。</a:t>
            </a:r>
            <a:endParaRPr lang="en-US" altLang="zh-CN" dirty="0"/>
          </a:p>
          <a:p>
            <a:pPr lvl="1"/>
            <a:r>
              <a:rPr lang="zh-CN" altLang="en-US" dirty="0"/>
              <a:t>注意：若在函数内部有同名的结构体类型声明，则全局声明在该函数内部失效，局部声明有效。</a:t>
            </a:r>
            <a:endParaRPr lang="en-US" altLang="zh-CN" dirty="0"/>
          </a:p>
          <a:p>
            <a:pPr lvl="1"/>
            <a:endParaRPr lang="en-US" altLang="zh-CN" dirty="0"/>
          </a:p>
          <a:p>
            <a:r>
              <a:rPr lang="zh-CN" altLang="en-US" dirty="0"/>
              <a:t>结构体使用前必须先声明结构体类型</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10"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2" y="1348268"/>
            <a:ext cx="4517357" cy="4828695"/>
          </a:xfrm>
        </p:spPr>
        <p:txBody>
          <a:bodyPr>
            <a:normAutofit/>
          </a:bodyPr>
          <a:lstStyle/>
          <a:p>
            <a:r>
              <a:rPr lang="zh-CN" altLang="en-US" dirty="0"/>
              <a:t>两组不同类型如何才能成员共享呢？方法是将其设计为结构体类型，再将这些结构体类型构造为共用体类型。</a:t>
            </a:r>
            <a:endParaRPr lang="en-US" altLang="zh-CN" dirty="0"/>
          </a:p>
          <a:p>
            <a:endParaRPr lang="en-US" altLang="zh-CN" dirty="0"/>
          </a:p>
          <a:p>
            <a:r>
              <a:rPr lang="zh-CN" altLang="en-US" dirty="0"/>
              <a:t>在共用体中嵌套结构体类型，可以解决复杂数据类型之间</a:t>
            </a:r>
            <a:r>
              <a:rPr lang="zh-CN" altLang="en-US" b="1" dirty="0">
                <a:solidFill>
                  <a:srgbClr val="C00000"/>
                </a:solidFill>
              </a:rPr>
              <a:t>共享内存</a:t>
            </a:r>
            <a:r>
              <a:rPr lang="zh-CN" altLang="en-US" dirty="0"/>
              <a:t>的需求。</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8" name="Picture 7"/>
          <p:cNvPicPr>
            <a:picLocks noChangeAspect="1"/>
          </p:cNvPicPr>
          <p:nvPr/>
        </p:nvPicPr>
        <p:blipFill>
          <a:blip r:embed="rId1"/>
          <a:stretch>
            <a:fillRect/>
          </a:stretch>
        </p:blipFill>
        <p:spPr>
          <a:xfrm>
            <a:off x="5401378" y="5135803"/>
            <a:ext cx="3361766" cy="1159882"/>
          </a:xfrm>
          <a:prstGeom prst="rect">
            <a:avLst/>
          </a:prstGeom>
        </p:spPr>
      </p:pic>
      <p:sp>
        <p:nvSpPr>
          <p:cNvPr id="9" name="Title 2"/>
          <p:cNvSpPr>
            <a:spLocks noGrp="1"/>
          </p:cNvSpPr>
          <p:nvPr>
            <p:ph type="title"/>
          </p:nvPr>
        </p:nvSpPr>
        <p:spPr/>
        <p:txBody>
          <a:bodyPr/>
          <a:lstStyle/>
          <a:p>
            <a:r>
              <a:rPr lang="zh-CN" altLang="en-US" dirty="0"/>
              <a:t>共用体</a:t>
            </a:r>
            <a:r>
              <a:rPr lang="zh-CN" altLang="en-US" sz="2400" dirty="0">
                <a:solidFill>
                  <a:srgbClr val="FFFF00"/>
                </a:solidFill>
              </a:rPr>
              <a:t>：存储和使用</a:t>
            </a:r>
            <a:endParaRPr lang="zh-CN" altLang="en-US" dirty="0">
              <a:solidFill>
                <a:srgbClr val="FFFF00"/>
              </a:solidFill>
            </a:endParaRPr>
          </a:p>
        </p:txBody>
      </p:sp>
      <p:sp>
        <p:nvSpPr>
          <p:cNvPr id="7" name="Rectangle 6"/>
          <p:cNvSpPr/>
          <p:nvPr/>
        </p:nvSpPr>
        <p:spPr>
          <a:xfrm>
            <a:off x="5498991" y="1311646"/>
            <a:ext cx="3488632" cy="3970318"/>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tagDATA1 </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整型成员</a:t>
            </a:r>
            <a:endParaRPr lang="zh-CN" altLang="en-US" dirty="0">
              <a:solidFill>
                <a:srgbClr val="008000"/>
              </a:solidFill>
              <a:latin typeface="+mj-lt"/>
              <a:ea typeface="微软雅黑" panose="020B0503020204020204" pitchFamily="34" charset="-122"/>
            </a:endParaRPr>
          </a:p>
          <a:p>
            <a:pPr lvl="1"/>
            <a:r>
              <a:rPr lang="en-US" altLang="zh-CN" dirty="0">
                <a:latin typeface="+mj-lt"/>
                <a:ea typeface="微软雅黑" panose="020B0503020204020204" pitchFamily="34" charset="-122"/>
              </a:rPr>
              <a:t>double b;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浮点型成员</a:t>
            </a:r>
            <a:endParaRPr lang="zh-CN" altLang="en-US" dirty="0">
              <a:solidFill>
                <a:srgbClr val="0080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tagDATA2</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a:latin typeface="+mj-lt"/>
                <a:ea typeface="微软雅黑" panose="020B0503020204020204" pitchFamily="34" charset="-122"/>
              </a:rPr>
              <a:t>char name[10];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字符串成员</a:t>
            </a:r>
            <a:endParaRPr lang="zh-CN" altLang="en-US" dirty="0">
              <a:solidFill>
                <a:srgbClr val="008000"/>
              </a:solidFill>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union tagDATA12</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tagDATA1 a;</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tagDATA2 b;</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9"/>
            <a:ext cx="8403771" cy="905378"/>
          </a:xfrm>
        </p:spPr>
        <p:txBody>
          <a:bodyPr>
            <a:normAutofit/>
          </a:bodyPr>
          <a:lstStyle/>
          <a:p>
            <a:r>
              <a:rPr lang="zh-CN" altLang="en-US" dirty="0"/>
              <a:t>在结构体中嵌套共用体类型，可以</a:t>
            </a:r>
            <a:r>
              <a:rPr lang="zh-CN" altLang="en-US" b="1" dirty="0">
                <a:solidFill>
                  <a:srgbClr val="C00000"/>
                </a:solidFill>
              </a:rPr>
              <a:t>节省存储空间</a:t>
            </a:r>
            <a:r>
              <a:rPr lang="zh-CN" altLang="en-US" dirty="0"/>
              <a:t>，也可以多提供一种对内容的</a:t>
            </a:r>
            <a:r>
              <a:rPr lang="zh-CN" altLang="en-US" b="1" dirty="0">
                <a:solidFill>
                  <a:srgbClr val="C00000"/>
                </a:solidFill>
              </a:rPr>
              <a:t>访问途径</a:t>
            </a:r>
            <a:endParaRPr lang="zh-CN" altLang="en-US" b="1" dirty="0">
              <a:solidFill>
                <a:srgbClr val="C00000"/>
              </a:solidFill>
            </a:endParaRPr>
          </a:p>
        </p:txBody>
      </p:sp>
      <p:sp>
        <p:nvSpPr>
          <p:cNvPr id="9" name="Title 2"/>
          <p:cNvSpPr>
            <a:spLocks noGrp="1"/>
          </p:cNvSpPr>
          <p:nvPr>
            <p:ph type="title"/>
          </p:nvPr>
        </p:nvSpPr>
        <p:spPr/>
        <p:txBody>
          <a:bodyPr/>
          <a:lstStyle/>
          <a:p>
            <a:r>
              <a:rPr lang="zh-CN" altLang="en-US" dirty="0"/>
              <a:t>共用体</a:t>
            </a:r>
            <a:r>
              <a:rPr lang="zh-CN" altLang="en-US" sz="2400" dirty="0">
                <a:solidFill>
                  <a:srgbClr val="FFFF00"/>
                </a:solidFill>
              </a:rPr>
              <a:t>：存储和使用</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88641" y="2447295"/>
            <a:ext cx="8966718" cy="3416320"/>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tagMatrix</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union</a:t>
            </a:r>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f11, f12, f13, f21, f22, f23, f31, f32, f33;</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f[</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}matrix;</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tagMatrix</a:t>
            </a:r>
            <a:r>
              <a:rPr lang="en-US" altLang="zh-CN" dirty="0">
                <a:solidFill>
                  <a:srgbClr val="000000"/>
                </a:solidFill>
                <a:latin typeface="Menlo" panose="020B0609030804020204" pitchFamily="49" charset="0"/>
              </a:rPr>
              <a:t> m;</a:t>
            </a:r>
            <a:endParaRPr lang="en-US" altLang="zh-CN" dirty="0">
              <a:solidFill>
                <a:srgbClr val="000000"/>
              </a:solidFill>
              <a:latin typeface="Menlo" panose="020B0609030804020204" pitchFamily="49" charset="0"/>
            </a:endParaRPr>
          </a:p>
          <a:p>
            <a:r>
              <a:rPr lang="en-US" altLang="zh-CN" dirty="0" err="1">
                <a:solidFill>
                  <a:srgbClr val="000000"/>
                </a:solidFill>
                <a:latin typeface="Menlo" panose="020B0609030804020204" pitchFamily="49" charset="0"/>
              </a:rPr>
              <a:t>m.</a:t>
            </a:r>
            <a:r>
              <a:rPr lang="en-US" altLang="zh-CN" dirty="0" err="1">
                <a:solidFill>
                  <a:srgbClr val="3F6E74"/>
                </a:solidFill>
                <a:latin typeface="Menlo" panose="020B0609030804020204" pitchFamily="49" charset="0"/>
              </a:rPr>
              <a:t>matrix</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f</a:t>
            </a:r>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数组整体引用</a:t>
            </a:r>
            <a:endParaRPr lang="zh-CN" altLang="en-US" dirty="0">
              <a:solidFill>
                <a:srgbClr val="000000"/>
              </a:solidFill>
              <a:latin typeface="Menlo" panose="020B0609030804020204" pitchFamily="49" charset="0"/>
            </a:endParaRPr>
          </a:p>
          <a:p>
            <a:r>
              <a:rPr lang="en-US" altLang="zh-CN" dirty="0" err="1">
                <a:solidFill>
                  <a:srgbClr val="000000"/>
                </a:solidFill>
                <a:latin typeface="Menlo" panose="020B0609030804020204" pitchFamily="49" charset="0"/>
              </a:rPr>
              <a:t>m.</a:t>
            </a:r>
            <a:r>
              <a:rPr lang="en-US" altLang="zh-CN" dirty="0" err="1">
                <a:solidFill>
                  <a:srgbClr val="3F6E74"/>
                </a:solidFill>
                <a:latin typeface="Menlo" panose="020B0609030804020204" pitchFamily="49" charset="0"/>
              </a:rPr>
              <a:t>matrix</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f</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0</a:t>
            </a:r>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数组元素引用</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m.</a:t>
            </a:r>
            <a:r>
              <a:rPr lang="en-US" altLang="zh-CN" dirty="0">
                <a:solidFill>
                  <a:srgbClr val="3F6E74"/>
                </a:solidFill>
                <a:latin typeface="Menlo" panose="020B0609030804020204" pitchFamily="49" charset="0"/>
              </a:rPr>
              <a:t>matrix</a:t>
            </a:r>
            <a:r>
              <a:rPr lang="en-US" altLang="zh-CN" dirty="0">
                <a:solidFill>
                  <a:srgbClr val="000000"/>
                </a:solidFill>
                <a:latin typeface="Menlo" panose="020B0609030804020204" pitchFamily="49" charset="0"/>
              </a:rPr>
              <a:t>.</a:t>
            </a:r>
            <a:r>
              <a:rPr lang="en-US" altLang="zh-CN" dirty="0">
                <a:solidFill>
                  <a:srgbClr val="3F6E74"/>
                </a:solidFill>
                <a:latin typeface="Menlo" panose="020B0609030804020204" pitchFamily="49" charset="0"/>
              </a:rPr>
              <a:t>f11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数组元素引用</a:t>
            </a:r>
            <a:endParaRPr lang="zh-CN" altLang="en-US" dirty="0">
              <a:solidFill>
                <a:srgbClr val="3F6E74"/>
              </a:solidFill>
              <a:latin typeface="Menlo" panose="020B0609030804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枚举类型是</a:t>
            </a:r>
            <a:r>
              <a:rPr lang="en-US" altLang="zh-CN" dirty="0"/>
              <a:t>C</a:t>
            </a:r>
            <a:r>
              <a:rPr lang="zh-CN" altLang="en-US" dirty="0"/>
              <a:t>语言的一种构造类型。它用于声明一组命名的常数，当一个变量有几种可能的取值时，可以将它定义为枚举类型。</a:t>
            </a:r>
            <a:endParaRPr lang="en-US" altLang="zh-CN" dirty="0"/>
          </a:p>
          <a:p>
            <a:pPr lvl="1"/>
            <a:r>
              <a:rPr lang="zh-CN" altLang="en-US" dirty="0"/>
              <a:t>例如设计使用操作杆的游戏程序，代表操作方向的变量的取值就希望是有限集合常量，这时使用枚举类型佷方便。</a:t>
            </a:r>
            <a:endParaRPr lang="en-US" altLang="zh-CN" dirty="0"/>
          </a:p>
          <a:p>
            <a:pPr lvl="1"/>
            <a:endParaRPr lang="en-US" altLang="zh-CN" dirty="0"/>
          </a:p>
          <a:p>
            <a:r>
              <a:rPr lang="zh-CN" altLang="en-US" dirty="0"/>
              <a:t>枚举类型是由用户自定义的由多个</a:t>
            </a:r>
            <a:r>
              <a:rPr lang="zh-CN" altLang="en-US" b="1" dirty="0">
                <a:solidFill>
                  <a:srgbClr val="C00000"/>
                </a:solidFill>
              </a:rPr>
              <a:t>命名枚举常量构成</a:t>
            </a:r>
            <a:r>
              <a:rPr lang="zh-CN" altLang="en-US" dirty="0"/>
              <a:t>的类型，其声明形式为：</a:t>
            </a:r>
            <a:endParaRPr lang="zh-CN" altLang="en-US" dirty="0"/>
          </a:p>
        </p:txBody>
      </p:sp>
      <p:sp>
        <p:nvSpPr>
          <p:cNvPr id="3" name="Title 2"/>
          <p:cNvSpPr>
            <a:spLocks noGrp="1"/>
          </p:cNvSpPr>
          <p:nvPr>
            <p:ph type="title"/>
          </p:nvPr>
        </p:nvSpPr>
        <p:spPr/>
        <p:txBody>
          <a:bodyPr/>
          <a:lstStyle/>
          <a:p>
            <a:r>
              <a:rPr lang="zh-CN" altLang="en-US" dirty="0"/>
              <a:t>枚举</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2501292" y="4774115"/>
            <a:ext cx="4108817" cy="369332"/>
          </a:xfrm>
          <a:prstGeom prst="rect">
            <a:avLst/>
          </a:prstGeom>
          <a:solidFill>
            <a:schemeClr val="bg1">
              <a:lumMod val="75000"/>
            </a:schemeClr>
          </a:solidFill>
        </p:spPr>
        <p:txBody>
          <a:bodyPr wrap="none">
            <a:spAutoFit/>
          </a:bodyPr>
          <a:lstStyle/>
          <a:p>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枚举类型名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命名枚举常量列表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7"/>
          <p:cNvSpPr/>
          <p:nvPr/>
        </p:nvSpPr>
        <p:spPr>
          <a:xfrm>
            <a:off x="1845350" y="5272807"/>
            <a:ext cx="6935792" cy="369332"/>
          </a:xfrm>
          <a:prstGeom prst="rect">
            <a:avLst/>
          </a:prstGeom>
        </p:spPr>
        <p:txBody>
          <a:bodyPr wrap="square">
            <a:spAutoFit/>
          </a:bodyPr>
          <a:lstStyle/>
          <a:p>
            <a:r>
              <a:rPr lang="en-GB" altLang="zh-CN" dirty="0" err="1">
                <a:solidFill>
                  <a:srgbClr val="AA0D91"/>
                </a:solidFill>
                <a:latin typeface="Menlo" panose="020B0609030804020204" pitchFamily="49" charset="0"/>
              </a:rPr>
              <a:t>enum</a:t>
            </a:r>
            <a:r>
              <a:rPr lang="en-GB" altLang="zh-CN" dirty="0">
                <a:solidFill>
                  <a:srgbClr val="000000"/>
                </a:solidFill>
                <a:latin typeface="Menlo" panose="020B0609030804020204" pitchFamily="49" charset="0"/>
              </a:rPr>
              <a:t> </a:t>
            </a:r>
            <a:r>
              <a:rPr lang="en-GB" altLang="zh-CN" dirty="0" err="1">
                <a:solidFill>
                  <a:srgbClr val="0B4F79"/>
                </a:solidFill>
                <a:latin typeface="Menlo" panose="020B0609030804020204" pitchFamily="49" charset="0"/>
              </a:rPr>
              <a:t>tagDAYS</a:t>
            </a:r>
            <a:r>
              <a:rPr lang="en-GB" altLang="zh-CN" dirty="0">
                <a:solidFill>
                  <a:srgbClr val="000000"/>
                </a:solidFill>
                <a:latin typeface="Menlo" panose="020B0609030804020204" pitchFamily="49" charset="0"/>
              </a:rPr>
              <a:t> {MON, TUE, WED, THU, FRI, SAT, SUN};</a:t>
            </a:r>
            <a:endParaRPr lang="en-GB" altLang="zh-CN" dirty="0">
              <a:solidFill>
                <a:srgbClr val="000000"/>
              </a:solidFill>
              <a:latin typeface="Menlo" panose="020B0609030804020204" pitchFamily="49" charset="0"/>
            </a:endParaRPr>
          </a:p>
        </p:txBody>
      </p:sp>
      <p:sp>
        <p:nvSpPr>
          <p:cNvPr id="9" name="Rectangle 8"/>
          <p:cNvSpPr/>
          <p:nvPr/>
        </p:nvSpPr>
        <p:spPr>
          <a:xfrm>
            <a:off x="968187" y="5272807"/>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
        <p:nvSpPr>
          <p:cNvPr id="10" name="Rectangle 9"/>
          <p:cNvSpPr/>
          <p:nvPr/>
        </p:nvSpPr>
        <p:spPr>
          <a:xfrm>
            <a:off x="1845350" y="5610009"/>
            <a:ext cx="6141297" cy="369332"/>
          </a:xfrm>
          <a:prstGeom prst="rect">
            <a:avLst/>
          </a:prstGeom>
        </p:spPr>
        <p:txBody>
          <a:bodyPr wrap="none">
            <a:spAutoFit/>
          </a:bodyPr>
          <a:lstStyle/>
          <a:p>
            <a:r>
              <a:rPr lang="zh-CN" altLang="en-US" dirty="0">
                <a:latin typeface="+mj-lt"/>
                <a:ea typeface="微软雅黑" panose="020B0503020204020204" pitchFamily="34" charset="-122"/>
              </a:rPr>
              <a:t>这里</a:t>
            </a:r>
            <a:r>
              <a:rPr lang="en-US" altLang="zh-CN" b="1" dirty="0" err="1">
                <a:solidFill>
                  <a:srgbClr val="C00000"/>
                </a:solidFill>
                <a:latin typeface="+mj-lt"/>
                <a:ea typeface="微软雅黑" panose="020B0503020204020204" pitchFamily="34" charset="-122"/>
              </a:rPr>
              <a:t>enum</a:t>
            </a:r>
            <a:r>
              <a:rPr lang="en-US" altLang="zh-CN" b="1" dirty="0">
                <a:solidFill>
                  <a:srgbClr val="C00000"/>
                </a:solidFill>
                <a:latin typeface="+mj-lt"/>
                <a:ea typeface="微软雅黑" panose="020B0503020204020204" pitchFamily="34" charset="-122"/>
              </a:rPr>
              <a:t> </a:t>
            </a:r>
            <a:r>
              <a:rPr lang="en-US" altLang="zh-CN" b="1" dirty="0" err="1">
                <a:solidFill>
                  <a:srgbClr val="C00000"/>
                </a:solidFill>
                <a:latin typeface="+mj-lt"/>
                <a:ea typeface="微软雅黑" panose="020B0503020204020204" pitchFamily="34" charset="-122"/>
              </a:rPr>
              <a:t>tagDAYS</a:t>
            </a:r>
            <a:r>
              <a:rPr lang="zh-CN" altLang="en-US" dirty="0">
                <a:latin typeface="+mj-lt"/>
                <a:ea typeface="微软雅黑" panose="020B0503020204020204" pitchFamily="34" charset="-122"/>
              </a:rPr>
              <a:t>是枚举类型，</a:t>
            </a:r>
            <a:r>
              <a:rPr lang="en-US" altLang="zh-CN" dirty="0">
                <a:latin typeface="+mj-lt"/>
                <a:ea typeface="微软雅黑" panose="020B0503020204020204" pitchFamily="34" charset="-122"/>
              </a:rPr>
              <a:t>MON</a:t>
            </a:r>
            <a:r>
              <a:rPr lang="zh-CN" altLang="en-US" dirty="0">
                <a:latin typeface="+mj-lt"/>
                <a:ea typeface="微软雅黑" panose="020B0503020204020204" pitchFamily="34" charset="-122"/>
              </a:rPr>
              <a:t>等是命名枚举常量。</a:t>
            </a:r>
            <a:endParaRPr lang="zh-CN" altLang="en-US" dirty="0">
              <a:latin typeface="+mj-lt"/>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2314287"/>
          </a:xfrm>
        </p:spPr>
        <p:txBody>
          <a:bodyPr/>
          <a:lstStyle/>
          <a:p>
            <a:r>
              <a:rPr lang="zh-CN" altLang="en-US" dirty="0"/>
              <a:t>命名枚举常量是一个整型常量值，也称为枚举器，在枚举类型范围内必须是唯一的。</a:t>
            </a:r>
            <a:endParaRPr lang="en-US" altLang="zh-CN" dirty="0"/>
          </a:p>
          <a:p>
            <a:endParaRPr lang="en-US" altLang="zh-CN" dirty="0"/>
          </a:p>
          <a:p>
            <a:r>
              <a:rPr lang="zh-CN" altLang="en-US" dirty="0"/>
              <a:t>命名枚举常量是右值不是左值，例如：</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362858" y="3662555"/>
            <a:ext cx="8547877" cy="2537554"/>
          </a:xfrm>
          <a:prstGeom prst="rect">
            <a:avLst/>
          </a:prstGeom>
        </p:spPr>
        <p:txBody>
          <a:bodyPr wrap="square">
            <a:spAutoFit/>
          </a:bodyPr>
          <a:lstStyle/>
          <a:p>
            <a:pPr>
              <a:lnSpc>
                <a:spcPct val="150000"/>
              </a:lnSpc>
            </a:pPr>
            <a:r>
              <a:rPr lang="en-GB" altLang="zh-CN" dirty="0">
                <a:solidFill>
                  <a:srgbClr val="AA0D91"/>
                </a:solidFill>
                <a:latin typeface="Menlo" panose="020B0609030804020204" pitchFamily="49" charset="0"/>
              </a:rPr>
              <a:t>typedef</a:t>
            </a:r>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enum</a:t>
            </a:r>
            <a:r>
              <a:rPr lang="en-GB" altLang="zh-CN" dirty="0">
                <a:solidFill>
                  <a:srgbClr val="000000"/>
                </a:solidFill>
                <a:latin typeface="Menlo" panose="020B0609030804020204" pitchFamily="49" charset="0"/>
              </a:rPr>
              <a:t> </a:t>
            </a:r>
            <a:r>
              <a:rPr lang="en-GB" altLang="zh-CN" dirty="0" err="1">
                <a:solidFill>
                  <a:srgbClr val="0B4F79"/>
                </a:solidFill>
                <a:latin typeface="Menlo" panose="020B0609030804020204" pitchFamily="49" charset="0"/>
              </a:rPr>
              <a:t>tagDAYS</a:t>
            </a:r>
            <a:r>
              <a:rPr lang="en-GB" altLang="zh-CN" dirty="0">
                <a:solidFill>
                  <a:srgbClr val="000000"/>
                </a:solidFill>
                <a:latin typeface="Menlo" panose="020B0609030804020204" pitchFamily="49" charset="0"/>
              </a:rPr>
              <a:t> {MON, TUE, WED, THU, FRI, SAT, SUN} DAY;</a:t>
            </a:r>
            <a:endParaRPr lang="en-GB" altLang="zh-CN" dirty="0">
              <a:solidFill>
                <a:srgbClr val="000000"/>
              </a:solidFill>
              <a:latin typeface="Menlo" panose="020B0609030804020204" pitchFamily="49" charset="0"/>
            </a:endParaRPr>
          </a:p>
          <a:p>
            <a:pPr>
              <a:lnSpc>
                <a:spcPct val="150000"/>
              </a:lnSpc>
            </a:pPr>
            <a:r>
              <a:rPr lang="en-US" altLang="zh-CN" dirty="0">
                <a:solidFill>
                  <a:srgbClr val="3F6E74"/>
                </a:solidFill>
                <a:latin typeface="Menlo" panose="020B0609030804020204" pitchFamily="49" charset="0"/>
              </a:rPr>
              <a:t>DAY</a:t>
            </a:r>
            <a:r>
              <a:rPr lang="en-US" altLang="zh-CN" dirty="0">
                <a:solidFill>
                  <a:srgbClr val="000000"/>
                </a:solidFill>
                <a:latin typeface="Menlo" panose="020B0609030804020204" pitchFamily="49" charset="0"/>
              </a:rPr>
              <a:t> day1; </a:t>
            </a:r>
            <a:r>
              <a:rPr lang="zh-CN" altLang="en-US"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//day1</a:t>
            </a:r>
            <a:r>
              <a:rPr lang="zh-CN" altLang="en-US" dirty="0">
                <a:solidFill>
                  <a:srgbClr val="007400"/>
                </a:solidFill>
                <a:latin typeface="Menlo" panose="020B0609030804020204" pitchFamily="49" charset="0"/>
              </a:rPr>
              <a:t>是枚举型变量</a:t>
            </a:r>
            <a:endParaRPr lang="en-US" altLang="zh-CN" dirty="0">
              <a:solidFill>
                <a:srgbClr val="000000"/>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day1 = </a:t>
            </a:r>
            <a:r>
              <a:rPr lang="en-US" altLang="zh-CN" dirty="0">
                <a:solidFill>
                  <a:srgbClr val="26474B"/>
                </a:solidFill>
                <a:latin typeface="Menlo" panose="020B0609030804020204" pitchFamily="49" charset="0"/>
              </a:rPr>
              <a:t>MON</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正确！枚举型变量只能被赋值为命名枚举常量</a:t>
            </a:r>
            <a:endParaRPr lang="zh-CN" altLang="en-US" dirty="0">
              <a:solidFill>
                <a:srgbClr val="007400"/>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day1 =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错误！枚举型变量只能被赋值为命名枚举常量</a:t>
            </a:r>
            <a:endParaRPr lang="zh-CN" altLang="en-US" dirty="0">
              <a:solidFill>
                <a:srgbClr val="007400"/>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MON =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错误！命名枚举常量不是左值</a:t>
            </a:r>
            <a:endParaRPr lang="zh-CN" altLang="en-US" dirty="0">
              <a:solidFill>
                <a:srgbClr val="000000"/>
              </a:solidFill>
              <a:latin typeface="Menlo" panose="020B0609030804020204" pitchFamily="49" charset="0"/>
            </a:endParaRPr>
          </a:p>
          <a:p>
            <a:pPr>
              <a:lnSpc>
                <a:spcPct val="150000"/>
              </a:lnSpc>
            </a:pPr>
            <a:endParaRPr lang="en-GB" altLang="zh-CN" dirty="0">
              <a:solidFill>
                <a:srgbClr val="000000"/>
              </a:solidFill>
              <a:latin typeface="Menlo" panose="020B0609030804020204" pitchFamily="49" charset="0"/>
            </a:endParaRPr>
          </a:p>
        </p:txBody>
      </p:sp>
      <p:sp>
        <p:nvSpPr>
          <p:cNvPr id="8" name="Title 2"/>
          <p:cNvSpPr>
            <a:spLocks noGrp="1"/>
          </p:cNvSpPr>
          <p:nvPr>
            <p:ph type="title"/>
          </p:nvPr>
        </p:nvSpPr>
        <p:spPr/>
        <p:txBody>
          <a:bodyPr/>
          <a:lstStyle/>
          <a:p>
            <a:r>
              <a:rPr lang="zh-CN" altLang="en-US" dirty="0"/>
              <a:t>枚举</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Content Placeholder 6"/>
          <p:cNvSpPr>
            <a:spLocks noGrp="1"/>
          </p:cNvSpPr>
          <p:nvPr>
            <p:ph idx="1"/>
          </p:nvPr>
        </p:nvSpPr>
        <p:spPr>
          <a:xfrm>
            <a:off x="377371" y="1348268"/>
            <a:ext cx="8403771" cy="3577390"/>
          </a:xfrm>
          <a:prstGeom prst="rect">
            <a:avLst/>
          </a:prstGeom>
        </p:spPr>
        <p:txBody>
          <a:bodyPr wrap="square">
            <a:spAutoFit/>
          </a:bodyPr>
          <a:lstStyle/>
          <a:p>
            <a:r>
              <a:rPr lang="zh-CN" altLang="en-US" dirty="0"/>
              <a:t>默认时枚举常量从</a:t>
            </a:r>
            <a:r>
              <a:rPr lang="en-US" altLang="zh-CN" dirty="0"/>
              <a:t>0</a:t>
            </a:r>
            <a:r>
              <a:rPr lang="zh-CN" altLang="en-US" dirty="0"/>
              <a:t>开始，后续的枚举常量总是前一个的枚举常量加一</a:t>
            </a:r>
            <a:endParaRPr lang="en-US" altLang="zh-CN" dirty="0"/>
          </a:p>
          <a:p>
            <a:endParaRPr lang="en-US" altLang="zh-CN" dirty="0"/>
          </a:p>
          <a:p>
            <a:endParaRPr lang="en-US" altLang="zh-CN" dirty="0"/>
          </a:p>
          <a:p>
            <a:endParaRPr lang="en-US" altLang="zh-CN" dirty="0"/>
          </a:p>
          <a:p>
            <a:r>
              <a:rPr lang="zh-CN" altLang="en-US" dirty="0">
                <a:latin typeface="黑体" panose="02010609060101010101" pitchFamily="49" charset="-122"/>
                <a:ea typeface="黑体" panose="02010609060101010101" pitchFamily="49" charset="-122"/>
              </a:rPr>
              <a:t>可以在（</a:t>
            </a:r>
            <a:r>
              <a:rPr lang="zh-CN" altLang="en-US" dirty="0">
                <a:solidFill>
                  <a:srgbClr val="C00000"/>
                </a:solidFill>
                <a:latin typeface="黑体" panose="02010609060101010101" pitchFamily="49" charset="-122"/>
                <a:ea typeface="黑体" panose="02010609060101010101" pitchFamily="49" charset="-122"/>
              </a:rPr>
              <a:t>仅仅在</a:t>
            </a:r>
            <a:r>
              <a:rPr lang="zh-CN" altLang="en-US" dirty="0">
                <a:latin typeface="黑体" panose="02010609060101010101" pitchFamily="49" charset="-122"/>
                <a:ea typeface="黑体" panose="02010609060101010101" pitchFamily="49" charset="-122"/>
              </a:rPr>
              <a:t>）声明枚举类型时为命名枚举常量指定值。</a:t>
            </a:r>
            <a:endParaRPr lang="zh-CN" altLang="en-US" dirty="0">
              <a:latin typeface="黑体" panose="02010609060101010101" pitchFamily="49" charset="-122"/>
              <a:ea typeface="黑体" panose="02010609060101010101" pitchFamily="49" charset="-122"/>
            </a:endParaRPr>
          </a:p>
          <a:p>
            <a:endParaRPr lang="zh-CN" altLang="en-US" dirty="0"/>
          </a:p>
        </p:txBody>
      </p:sp>
      <p:sp>
        <p:nvSpPr>
          <p:cNvPr id="9" name="Rectangle 8"/>
          <p:cNvSpPr/>
          <p:nvPr/>
        </p:nvSpPr>
        <p:spPr>
          <a:xfrm>
            <a:off x="1642196" y="2875186"/>
            <a:ext cx="5452991" cy="369332"/>
          </a:xfrm>
          <a:prstGeom prst="rect">
            <a:avLst/>
          </a:prstGeom>
        </p:spPr>
        <p:txBody>
          <a:bodyPr wrap="square">
            <a:spAutoFit/>
          </a:bodyPr>
          <a:lstStyle/>
          <a:p>
            <a:r>
              <a:rPr lang="zh-CN" altLang="en-US" dirty="0">
                <a:latin typeface="+mj-lt"/>
                <a:ea typeface="微软雅黑" panose="020B0503020204020204" pitchFamily="34" charset="-122"/>
              </a:rPr>
              <a:t>默认情况下，</a:t>
            </a:r>
            <a:r>
              <a:rPr lang="en-US" altLang="zh-CN" dirty="0">
                <a:latin typeface="+mj-lt"/>
                <a:ea typeface="微软雅黑" panose="020B0503020204020204" pitchFamily="34" charset="-122"/>
              </a:rPr>
              <a:t>MON</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0</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TUE</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SUN</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6</a:t>
            </a:r>
            <a:r>
              <a:rPr lang="zh-CN" altLang="en-US"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10" name="Rectangle 9"/>
          <p:cNvSpPr/>
          <p:nvPr/>
        </p:nvSpPr>
        <p:spPr>
          <a:xfrm>
            <a:off x="847165" y="2378785"/>
            <a:ext cx="83196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
        <p:nvSpPr>
          <p:cNvPr id="11" name="Rectangle 10"/>
          <p:cNvSpPr/>
          <p:nvPr/>
        </p:nvSpPr>
        <p:spPr>
          <a:xfrm>
            <a:off x="1679130" y="5029666"/>
            <a:ext cx="6548718" cy="369332"/>
          </a:xfrm>
          <a:prstGeom prst="rect">
            <a:avLst/>
          </a:prstGeom>
        </p:spPr>
        <p:txBody>
          <a:bodyPr wrap="square">
            <a:spAutoFit/>
          </a:bodyPr>
          <a:lstStyle/>
          <a:p>
            <a:r>
              <a:rPr lang="en-US" altLang="zh-CN" dirty="0" err="1">
                <a:latin typeface="+mj-lt"/>
              </a:rPr>
              <a:t>enum</a:t>
            </a:r>
            <a:r>
              <a:rPr lang="en-US" altLang="zh-CN" dirty="0">
                <a:latin typeface="+mj-lt"/>
              </a:rPr>
              <a:t> </a:t>
            </a:r>
            <a:r>
              <a:rPr lang="en-US" altLang="zh-CN" dirty="0" err="1">
                <a:latin typeface="+mj-lt"/>
              </a:rPr>
              <a:t>tagCOLORS</a:t>
            </a:r>
            <a:r>
              <a:rPr lang="en-US" altLang="zh-CN" dirty="0">
                <a:latin typeface="+mj-lt"/>
              </a:rPr>
              <a:t> {RED=10,GREEN=8,BLUE,BLACK,WHITE};</a:t>
            </a:r>
            <a:endParaRPr lang="zh-CN" altLang="en-US" dirty="0">
              <a:latin typeface="+mj-lt"/>
            </a:endParaRPr>
          </a:p>
        </p:txBody>
      </p:sp>
      <p:sp>
        <p:nvSpPr>
          <p:cNvPr id="12" name="Rectangle 11"/>
          <p:cNvSpPr/>
          <p:nvPr/>
        </p:nvSpPr>
        <p:spPr>
          <a:xfrm>
            <a:off x="1679130" y="5540773"/>
            <a:ext cx="6938682" cy="369332"/>
          </a:xfrm>
          <a:prstGeom prst="rect">
            <a:avLst/>
          </a:prstGeom>
        </p:spPr>
        <p:txBody>
          <a:bodyPr wrap="square">
            <a:spAutoFit/>
          </a:bodyPr>
          <a:lstStyle/>
          <a:p>
            <a:r>
              <a:rPr lang="zh-CN" altLang="en-US" dirty="0">
                <a:latin typeface="+mj-lt"/>
                <a:ea typeface="微软雅黑" panose="020B0503020204020204" pitchFamily="34" charset="-122"/>
              </a:rPr>
              <a:t>这里</a:t>
            </a:r>
            <a:r>
              <a:rPr lang="en-US" altLang="zh-CN" dirty="0">
                <a:latin typeface="+mj-lt"/>
                <a:ea typeface="微软雅黑" panose="020B0503020204020204" pitchFamily="34" charset="-122"/>
              </a:rPr>
              <a:t>RED</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10</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GREEN</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8</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BLUE</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9</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BLACK</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10</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WHITE</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11</a:t>
            </a:r>
            <a:r>
              <a:rPr lang="zh-CN" altLang="en-US"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13" name="Title 2"/>
          <p:cNvSpPr>
            <a:spLocks noGrp="1"/>
          </p:cNvSpPr>
          <p:nvPr>
            <p:ph type="title"/>
          </p:nvPr>
        </p:nvSpPr>
        <p:spPr/>
        <p:txBody>
          <a:bodyPr/>
          <a:lstStyle/>
          <a:p>
            <a:r>
              <a:rPr lang="zh-CN" altLang="en-US" dirty="0"/>
              <a:t>枚举</a:t>
            </a:r>
            <a:r>
              <a:rPr lang="zh-CN" altLang="en-US" sz="2400" dirty="0">
                <a:solidFill>
                  <a:srgbClr val="FFFF00"/>
                </a:solidFill>
              </a:rPr>
              <a:t>：内存表示</a:t>
            </a:r>
            <a:endParaRPr lang="zh-CN" altLang="en-US" dirty="0">
              <a:solidFill>
                <a:srgbClr val="FFFF00"/>
              </a:solidFill>
            </a:endParaRPr>
          </a:p>
        </p:txBody>
      </p:sp>
      <p:sp>
        <p:nvSpPr>
          <p:cNvPr id="14" name="Rectangle 13"/>
          <p:cNvSpPr/>
          <p:nvPr/>
        </p:nvSpPr>
        <p:spPr>
          <a:xfrm>
            <a:off x="1616985" y="2358138"/>
            <a:ext cx="6089268" cy="369332"/>
          </a:xfrm>
          <a:prstGeom prst="rect">
            <a:avLst/>
          </a:prstGeom>
        </p:spPr>
        <p:txBody>
          <a:bodyPr wrap="square">
            <a:spAutoFit/>
          </a:bodyPr>
          <a:lstStyle/>
          <a:p>
            <a:r>
              <a:rPr lang="en-US" altLang="zh-CN" dirty="0" err="1">
                <a:latin typeface="+mj-lt"/>
              </a:rPr>
              <a:t>enum</a:t>
            </a:r>
            <a:r>
              <a:rPr lang="en-US" altLang="zh-CN" dirty="0">
                <a:latin typeface="+mj-lt"/>
              </a:rPr>
              <a:t> </a:t>
            </a:r>
            <a:r>
              <a:rPr lang="en-US" altLang="zh-CN" dirty="0" err="1">
                <a:latin typeface="+mj-lt"/>
              </a:rPr>
              <a:t>tagDAYS</a:t>
            </a:r>
            <a:r>
              <a:rPr lang="en-US" altLang="zh-CN" dirty="0">
                <a:latin typeface="+mj-lt"/>
              </a:rPr>
              <a:t> {MON,TUE,WED,THU,FRI,SAT,SUN};</a:t>
            </a:r>
            <a:endParaRPr lang="zh-CN" altLang="en-US" dirty="0">
              <a:latin typeface="+mj-lt"/>
            </a:endParaRPr>
          </a:p>
        </p:txBody>
      </p:sp>
      <p:sp>
        <p:nvSpPr>
          <p:cNvPr id="15" name="Rectangle 14"/>
          <p:cNvSpPr/>
          <p:nvPr/>
        </p:nvSpPr>
        <p:spPr>
          <a:xfrm>
            <a:off x="810231" y="4457030"/>
            <a:ext cx="83196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定义枚举类型对象有三种形式：</a:t>
            </a:r>
            <a:endParaRPr lang="en-US" altLang="zh-CN" dirty="0"/>
          </a:p>
          <a:p>
            <a:endParaRPr lang="en-US" altLang="zh-CN" dirty="0"/>
          </a:p>
          <a:p>
            <a:endParaRPr lang="en-US" altLang="zh-CN" dirty="0"/>
          </a:p>
          <a:p>
            <a:endParaRPr lang="en-US" altLang="zh-CN" dirty="0"/>
          </a:p>
          <a:p>
            <a:endParaRPr lang="en-US" altLang="zh-CN" dirty="0"/>
          </a:p>
          <a:p>
            <a:r>
              <a:rPr lang="zh-CN" altLang="en-US" dirty="0"/>
              <a:t>可以在定义对象时进行初始化，其形式为：</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1626468" y="4581990"/>
            <a:ext cx="5896744" cy="369332"/>
          </a:xfrm>
          <a:prstGeom prst="rect">
            <a:avLst/>
          </a:prstGeom>
          <a:solidFill>
            <a:schemeClr val="bg1">
              <a:lumMod val="75000"/>
            </a:schemeClr>
          </a:solidFill>
        </p:spPr>
        <p:txBody>
          <a:bodyPr wrap="square">
            <a:spAutoFit/>
          </a:bodyPr>
          <a:lstStyle/>
          <a:p>
            <a:r>
              <a:rPr lang="zh-CN" altLang="en-US" dirty="0">
                <a:latin typeface="微软雅黑" panose="020B0503020204020204" pitchFamily="34" charset="-122"/>
                <a:ea typeface="微软雅黑" panose="020B0503020204020204" pitchFamily="34" charset="-122"/>
              </a:rPr>
              <a:t>枚举对象名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初值</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枚举对象名</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初值</a:t>
            </a:r>
            <a:r>
              <a:rPr lang="en-US" altLang="zh-CN" dirty="0">
                <a:latin typeface="微软雅黑" panose="020B0503020204020204" pitchFamily="34" charset="-122"/>
                <a:ea typeface="微软雅黑" panose="020B0503020204020204" pitchFamily="34" charset="-122"/>
              </a:rPr>
              <a:t>2, ......;</a:t>
            </a:r>
            <a:endParaRPr lang="zh-CN" altLang="en-US" dirty="0">
              <a:latin typeface="微软雅黑" panose="020B0503020204020204" pitchFamily="34" charset="-122"/>
              <a:ea typeface="微软雅黑" panose="020B0503020204020204" pitchFamily="34" charset="-122"/>
            </a:endParaRPr>
          </a:p>
        </p:txBody>
      </p:sp>
      <p:sp>
        <p:nvSpPr>
          <p:cNvPr id="9" name="Rectangle 8"/>
          <p:cNvSpPr/>
          <p:nvPr/>
        </p:nvSpPr>
        <p:spPr>
          <a:xfrm>
            <a:off x="1357526" y="5538320"/>
            <a:ext cx="6898967" cy="369332"/>
          </a:xfrm>
          <a:prstGeom prst="rect">
            <a:avLst/>
          </a:prstGeom>
        </p:spPr>
        <p:txBody>
          <a:bodyPr wrap="square">
            <a:spAutoFit/>
          </a:bodyPr>
          <a:lstStyle/>
          <a:p>
            <a:r>
              <a:rPr lang="en-US" altLang="zh-CN" dirty="0" err="1">
                <a:latin typeface="+mj-lt"/>
                <a:ea typeface="微软雅黑" panose="020B0503020204020204" pitchFamily="34" charset="-122"/>
              </a:rPr>
              <a:t>enum</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tagDIRECTION</a:t>
            </a:r>
            <a:r>
              <a:rPr lang="en-US" altLang="zh-CN" dirty="0">
                <a:latin typeface="+mj-lt"/>
                <a:ea typeface="微软雅黑" panose="020B0503020204020204" pitchFamily="34" charset="-122"/>
              </a:rPr>
              <a:t>{LEFT,UP,RIGHT,DOWN,BEFORE,BACK} </a:t>
            </a:r>
            <a:r>
              <a:rPr lang="en-US" altLang="zh-CN" dirty="0" err="1">
                <a:latin typeface="+mj-lt"/>
                <a:ea typeface="微软雅黑" panose="020B0503020204020204" pitchFamily="34" charset="-122"/>
              </a:rPr>
              <a:t>dir</a:t>
            </a:r>
            <a:r>
              <a:rPr lang="en-US" altLang="zh-CN" dirty="0">
                <a:latin typeface="+mj-lt"/>
                <a:ea typeface="微软雅黑" panose="020B0503020204020204" pitchFamily="34" charset="-122"/>
              </a:rPr>
              <a:t>=LEFT;</a:t>
            </a:r>
            <a:endParaRPr lang="zh-CN" altLang="en-US" dirty="0">
              <a:latin typeface="+mj-lt"/>
              <a:ea typeface="微软雅黑" panose="020B0503020204020204" pitchFamily="34" charset="-122"/>
            </a:endParaRPr>
          </a:p>
        </p:txBody>
      </p:sp>
      <p:sp>
        <p:nvSpPr>
          <p:cNvPr id="10" name="Rectangle 9"/>
          <p:cNvSpPr/>
          <p:nvPr/>
        </p:nvSpPr>
        <p:spPr>
          <a:xfrm>
            <a:off x="1031979" y="5116210"/>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
        <p:nvSpPr>
          <p:cNvPr id="11" name="Title 2"/>
          <p:cNvSpPr>
            <a:spLocks noGrp="1"/>
          </p:cNvSpPr>
          <p:nvPr>
            <p:ph type="title"/>
          </p:nvPr>
        </p:nvSpPr>
        <p:spPr/>
        <p:txBody>
          <a:bodyPr/>
          <a:lstStyle/>
          <a:p>
            <a:r>
              <a:rPr lang="zh-CN" altLang="en-US" dirty="0"/>
              <a:t>枚举</a:t>
            </a:r>
            <a:r>
              <a:rPr lang="zh-CN" altLang="en-US" sz="2400" dirty="0">
                <a:solidFill>
                  <a:srgbClr val="FFFF00"/>
                </a:solidFill>
              </a:rPr>
              <a:t>：定义与初始化</a:t>
            </a:r>
            <a:endParaRPr lang="zh-CN" altLang="en-US" sz="2400" dirty="0">
              <a:solidFill>
                <a:srgbClr val="FFFF00"/>
              </a:solidFill>
            </a:endParaRPr>
          </a:p>
        </p:txBody>
      </p:sp>
      <p:sp>
        <p:nvSpPr>
          <p:cNvPr id="3" name="Rectangle 2"/>
          <p:cNvSpPr/>
          <p:nvPr/>
        </p:nvSpPr>
        <p:spPr>
          <a:xfrm>
            <a:off x="1074276" y="3255024"/>
            <a:ext cx="7668000" cy="369332"/>
          </a:xfrm>
          <a:prstGeom prst="rect">
            <a:avLst/>
          </a:prstGeom>
          <a:solidFill>
            <a:schemeClr val="bg1">
              <a:lumMod val="75000"/>
            </a:schemeClr>
          </a:solidFill>
        </p:spPr>
        <p:txBody>
          <a:bodyPr wrap="square">
            <a:spAutoFit/>
          </a:bodyPr>
          <a:lstStyle/>
          <a:p>
            <a:pPr marL="0" lvl="1"/>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命名枚举量列表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枚举对象名列表</a:t>
            </a:r>
            <a:r>
              <a:rPr lang="en-US" altLang="zh-CN" dirty="0">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a:t>
            </a:r>
            <a:r>
              <a:rPr lang="zh-CN" altLang="en-US" dirty="0">
                <a:solidFill>
                  <a:srgbClr val="008000"/>
                </a:solidFill>
                <a:latin typeface="微软雅黑" panose="020B0503020204020204" pitchFamily="34" charset="-122"/>
                <a:ea typeface="微软雅黑" panose="020B0503020204020204" pitchFamily="34" charset="-122"/>
              </a:rPr>
              <a:t>使用较少的定义形式</a:t>
            </a:r>
            <a:endParaRPr lang="en-US" altLang="zh-CN" dirty="0">
              <a:solidFill>
                <a:srgbClr val="008000"/>
              </a:solidFill>
              <a:latin typeface="微软雅黑" panose="020B0503020204020204" pitchFamily="34" charset="-122"/>
              <a:ea typeface="微软雅黑" panose="020B0503020204020204" pitchFamily="34" charset="-122"/>
            </a:endParaRPr>
          </a:p>
        </p:txBody>
      </p:sp>
      <p:sp>
        <p:nvSpPr>
          <p:cNvPr id="12" name="Rectangle 11"/>
          <p:cNvSpPr/>
          <p:nvPr/>
        </p:nvSpPr>
        <p:spPr>
          <a:xfrm>
            <a:off x="1074276" y="2705557"/>
            <a:ext cx="7668000" cy="369332"/>
          </a:xfrm>
          <a:prstGeom prst="rect">
            <a:avLst/>
          </a:prstGeom>
          <a:solidFill>
            <a:schemeClr val="bg1">
              <a:lumMod val="75000"/>
            </a:schemeClr>
          </a:solidFill>
        </p:spPr>
        <p:txBody>
          <a:bodyPr wrap="square">
            <a:spAutoFit/>
          </a:bodyPr>
          <a:lstStyle/>
          <a:p>
            <a:pPr marL="0" lvl="1"/>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枚举类型名 枚举对象名列表</a:t>
            </a:r>
            <a:r>
              <a:rPr lang="en-US" altLang="zh-CN" dirty="0">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a:t>
            </a:r>
            <a:r>
              <a:rPr lang="zh-CN" altLang="en-US" dirty="0">
                <a:solidFill>
                  <a:srgbClr val="008000"/>
                </a:solidFill>
                <a:latin typeface="微软雅黑" panose="020B0503020204020204" pitchFamily="34" charset="-122"/>
                <a:ea typeface="微软雅黑" panose="020B0503020204020204" pitchFamily="34" charset="-122"/>
              </a:rPr>
              <a:t>先定义枚举类型再定义对象，最常用</a:t>
            </a:r>
            <a:endParaRPr lang="en-US" altLang="zh-CN" dirty="0">
              <a:solidFill>
                <a:srgbClr val="008000"/>
              </a:solidFill>
              <a:latin typeface="微软雅黑" panose="020B0503020204020204" pitchFamily="34" charset="-122"/>
              <a:ea typeface="微软雅黑" panose="020B0503020204020204" pitchFamily="34" charset="-122"/>
            </a:endParaRPr>
          </a:p>
        </p:txBody>
      </p:sp>
      <p:sp>
        <p:nvSpPr>
          <p:cNvPr id="13" name="Rectangle 12"/>
          <p:cNvSpPr/>
          <p:nvPr/>
        </p:nvSpPr>
        <p:spPr>
          <a:xfrm>
            <a:off x="1074276" y="2156089"/>
            <a:ext cx="7668000" cy="369332"/>
          </a:xfrm>
          <a:prstGeom prst="rect">
            <a:avLst/>
          </a:prstGeom>
          <a:solidFill>
            <a:schemeClr val="bg1">
              <a:lumMod val="75000"/>
            </a:schemeClr>
          </a:solidFill>
        </p:spPr>
        <p:txBody>
          <a:bodyPr wrap="square">
            <a:spAutoFit/>
          </a:bodyPr>
          <a:lstStyle/>
          <a:p>
            <a:pPr marL="0" lvl="1"/>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枚举类型名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命名枚举量列表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枚举对象名列表</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本质上，枚举类型对象是</a:t>
            </a:r>
            <a:r>
              <a:rPr lang="zh-CN" altLang="en-US" b="1" dirty="0">
                <a:solidFill>
                  <a:srgbClr val="C00000"/>
                </a:solidFill>
              </a:rPr>
              <a:t>取值限定在枚举值范围</a:t>
            </a:r>
            <a:r>
              <a:rPr lang="zh-CN" altLang="en-US" dirty="0"/>
              <a:t>内的</a:t>
            </a:r>
            <a:r>
              <a:rPr lang="zh-CN" altLang="en-US" b="1" dirty="0">
                <a:solidFill>
                  <a:srgbClr val="C00000"/>
                </a:solidFill>
              </a:rPr>
              <a:t>整型变量</a:t>
            </a:r>
            <a:r>
              <a:rPr lang="zh-CN" altLang="en-US" dirty="0"/>
              <a:t>。</a:t>
            </a:r>
            <a:endParaRPr lang="zh-CN" altLang="en-US" dirty="0"/>
          </a:p>
          <a:p>
            <a:endParaRPr lang="en-US" altLang="zh-CN" dirty="0"/>
          </a:p>
          <a:p>
            <a:endParaRPr lang="en-US" altLang="zh-CN" dirty="0"/>
          </a:p>
          <a:p>
            <a:r>
              <a:rPr lang="zh-CN" altLang="en-US" dirty="0"/>
              <a:t>给枚举类型对象赋值时，若右值是枚举值之外的其他值，编译器会给出错误信息，从而在编译阶段帮助程序员发现潜在的取值超限错误。</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869141" y="5043869"/>
            <a:ext cx="6064624" cy="646331"/>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tagCOLORS</a:t>
            </a:r>
            <a:r>
              <a:rPr lang="en-US" altLang="zh-CN" dirty="0">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color</a:t>
            </a:r>
            <a:r>
              <a:rPr lang="en-US" altLang="zh-CN" dirty="0">
                <a:solidFill>
                  <a:srgbClr val="A41515"/>
                </a:solidFill>
                <a:latin typeface="微软雅黑" panose="020B0503020204020204" pitchFamily="34" charset="-122"/>
                <a:ea typeface="微软雅黑" panose="020B0503020204020204" pitchFamily="34" charset="-122"/>
              </a:rPr>
              <a:t>;</a:t>
            </a:r>
            <a:endParaRPr lang="en-US" altLang="zh-CN" dirty="0">
              <a:solidFill>
                <a:srgbClr val="A41515"/>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color=101;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错误，不能类型转换</a:t>
            </a:r>
            <a:endParaRPr lang="zh-CN" altLang="en-US" dirty="0">
              <a:latin typeface="微软雅黑" panose="020B0503020204020204" pitchFamily="34" charset="-122"/>
              <a:ea typeface="微软雅黑" panose="020B0503020204020204" pitchFamily="34" charset="-122"/>
            </a:endParaRPr>
          </a:p>
        </p:txBody>
      </p:sp>
      <p:sp>
        <p:nvSpPr>
          <p:cNvPr id="9" name="Title 2"/>
          <p:cNvSpPr>
            <a:spLocks noGrp="1"/>
          </p:cNvSpPr>
          <p:nvPr>
            <p:ph type="title"/>
          </p:nvPr>
        </p:nvSpPr>
        <p:spPr/>
        <p:txBody>
          <a:bodyPr/>
          <a:lstStyle/>
          <a:p>
            <a:r>
              <a:rPr lang="zh-CN" altLang="en-US" dirty="0"/>
              <a:t>枚举</a:t>
            </a:r>
            <a:r>
              <a:rPr lang="zh-CN" altLang="en-US" sz="2400" dirty="0">
                <a:solidFill>
                  <a:srgbClr val="FFFF00"/>
                </a:solidFill>
              </a:rPr>
              <a:t>：赋值</a:t>
            </a:r>
            <a:endParaRPr lang="zh-CN" altLang="en-US" sz="2400" dirty="0">
              <a:solidFill>
                <a:srgbClr val="FFFF00"/>
              </a:solidFill>
            </a:endParaRPr>
          </a:p>
        </p:txBody>
      </p:sp>
      <p:sp>
        <p:nvSpPr>
          <p:cNvPr id="10" name="Rectangle 9"/>
          <p:cNvSpPr/>
          <p:nvPr/>
        </p:nvSpPr>
        <p:spPr>
          <a:xfrm>
            <a:off x="1031979" y="5068967"/>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说明：</a:t>
            </a:r>
            <a:endParaRPr lang="en-US" altLang="zh-CN" dirty="0"/>
          </a:p>
          <a:p>
            <a:pPr lvl="1"/>
            <a:r>
              <a:rPr lang="en-GB" altLang="zh-CN" dirty="0">
                <a:solidFill>
                  <a:srgbClr val="AA0D91"/>
                </a:solidFill>
                <a:latin typeface="Menlo" panose="020B0609030804020204" pitchFamily="49" charset="0"/>
              </a:rPr>
              <a:t>struct</a:t>
            </a:r>
            <a:r>
              <a:rPr lang="zh-CN" altLang="en-US" dirty="0"/>
              <a:t>本身是一种抽象的数据类型。即</a:t>
            </a:r>
            <a:r>
              <a:rPr lang="en-GB" altLang="zh-CN" dirty="0">
                <a:solidFill>
                  <a:srgbClr val="AA0D91"/>
                </a:solidFill>
                <a:latin typeface="Menlo" panose="020B0609030804020204" pitchFamily="49" charset="0"/>
              </a:rPr>
              <a:t>struct</a:t>
            </a:r>
            <a:r>
              <a:rPr lang="zh-CN" altLang="en-US" dirty="0"/>
              <a:t>笼统地代表结构体，包含的数据成员不定，因此不能直接用</a:t>
            </a:r>
            <a:r>
              <a:rPr lang="en-GB" altLang="zh-CN" dirty="0">
                <a:solidFill>
                  <a:srgbClr val="AA0D91"/>
                </a:solidFill>
                <a:latin typeface="Menlo" panose="020B0609030804020204" pitchFamily="49" charset="0"/>
              </a:rPr>
              <a:t>struct</a:t>
            </a:r>
            <a:r>
              <a:rPr lang="zh-CN" altLang="en-US" dirty="0"/>
              <a:t>去定义变量。</a:t>
            </a:r>
            <a:endParaRPr lang="en-US" altLang="zh-CN" dirty="0"/>
          </a:p>
          <a:p>
            <a:pPr lvl="3"/>
            <a:endParaRPr lang="en-US" altLang="zh-CN" dirty="0"/>
          </a:p>
          <a:p>
            <a:pPr lvl="3"/>
            <a:endParaRPr lang="en-US" altLang="zh-CN" dirty="0"/>
          </a:p>
          <a:p>
            <a:pPr lvl="1"/>
            <a:r>
              <a:rPr lang="zh-CN" altLang="en-US" dirty="0"/>
              <a:t>类型声明向编译器声明了一种新的数据类型，并不会产生类型或成员实体，即为它分配存储空间</a:t>
            </a:r>
            <a:endParaRPr lang="en-US" altLang="zh-CN" dirty="0"/>
          </a:p>
          <a:p>
            <a:pPr lvl="1"/>
            <a:r>
              <a:rPr lang="zh-CN" altLang="en-US" dirty="0"/>
              <a:t>结构体类型的成员可以是任意数目和类型，甚至是结构体类型</a:t>
            </a:r>
            <a:endParaRPr lang="en-US" altLang="zh-CN" dirty="0"/>
          </a:p>
          <a:p>
            <a:pPr lvl="1"/>
            <a:r>
              <a:rPr lang="zh-CN" altLang="en-US" b="1" dirty="0">
                <a:solidFill>
                  <a:srgbClr val="C00000"/>
                </a:solidFill>
              </a:rPr>
              <a:t>结构体类型的一对大括号可以看作是一个作用域</a:t>
            </a:r>
            <a:r>
              <a:rPr lang="zh-CN" altLang="en-US" dirty="0"/>
              <a:t>，因此其成员名可以与外部其他标识符相同</a:t>
            </a:r>
            <a:endParaRPr lang="zh-CN" altLang="en-US"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2087310" y="2570088"/>
            <a:ext cx="4572000" cy="369332"/>
          </a:xfrm>
          <a:prstGeom prst="rect">
            <a:avLst/>
          </a:prstGeom>
        </p:spPr>
        <p:txBody>
          <a:bodyPr>
            <a:spAutoFit/>
          </a:bodyPr>
          <a:lstStyle/>
          <a:p>
            <a:r>
              <a:rPr lang="en-GB" altLang="zh-CN" dirty="0">
                <a:solidFill>
                  <a:srgbClr val="AA0D91"/>
                </a:solidFill>
                <a:latin typeface="Menlo" panose="020B0609030804020204" pitchFamily="49" charset="0"/>
              </a:rPr>
              <a:t>struct</a:t>
            </a:r>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b</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错误，</a:t>
            </a:r>
            <a:r>
              <a:rPr lang="en-US" altLang="zh-CN" dirty="0" err="1">
                <a:solidFill>
                  <a:srgbClr val="008100"/>
                </a:solidFill>
                <a:latin typeface="+mj-lt"/>
                <a:ea typeface="微软雅黑" panose="020B0503020204020204" pitchFamily="34" charset="-122"/>
              </a:rPr>
              <a:t>struct</a:t>
            </a:r>
            <a:r>
              <a:rPr lang="zh-CN" altLang="en-US" dirty="0">
                <a:solidFill>
                  <a:srgbClr val="008100"/>
                </a:solidFill>
                <a:latin typeface="+mj-lt"/>
                <a:ea typeface="微软雅黑" panose="020B0503020204020204" pitchFamily="34" charset="-122"/>
              </a:rPr>
              <a:t>是抽象的数据类型</a:t>
            </a:r>
            <a:endParaRPr lang="zh-CN" altLang="en-US" dirty="0">
              <a:latin typeface="+mj-lt"/>
              <a:ea typeface="微软雅黑" panose="020B0503020204020204" pitchFamily="34" charset="-122"/>
            </a:endParaRPr>
          </a:p>
        </p:txBody>
      </p:sp>
      <p:sp>
        <p:nvSpPr>
          <p:cNvPr id="8" name="Rectangle 7"/>
          <p:cNvSpPr/>
          <p:nvPr/>
        </p:nvSpPr>
        <p:spPr>
          <a:xfrm>
            <a:off x="1330693" y="4909567"/>
            <a:ext cx="6829447" cy="1200329"/>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tagSTAFF</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r>
              <a:rPr lang="en-US" altLang="zh-CN" dirty="0">
                <a:solidFill>
                  <a:srgbClr val="000000"/>
                </a:solidFill>
                <a:latin typeface="Menlo" panose="020B0609030804020204" pitchFamily="49" charset="0"/>
              </a:rPr>
              <a:t> name[</a:t>
            </a:r>
            <a:r>
              <a:rPr lang="en-US" altLang="zh-CN" dirty="0">
                <a:solidFill>
                  <a:srgbClr val="1C00CF"/>
                </a:solidFill>
                <a:latin typeface="Menlo" panose="020B0609030804020204" pitchFamily="49" charset="0"/>
              </a:rPr>
              <a:t>21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姓名，字符数组</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tagDATE</a:t>
            </a:r>
            <a:r>
              <a:rPr lang="en-US" altLang="zh-CN" dirty="0">
                <a:solidFill>
                  <a:srgbClr val="000000"/>
                </a:solidFill>
                <a:latin typeface="Menlo" panose="020B0609030804020204" pitchFamily="49" charset="0"/>
              </a:rPr>
              <a:t> birthday;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出生日期，结构体类型</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p:txBody>
      </p:sp>
      <p:sp>
        <p:nvSpPr>
          <p:cNvPr id="9"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结构体类型可以表示大型结构的数据对象，数据表示形式层次更高，因此将结构体类型的实体称为</a:t>
            </a:r>
            <a:r>
              <a:rPr lang="zh-CN" altLang="en-US" b="1" dirty="0">
                <a:solidFill>
                  <a:srgbClr val="C00000"/>
                </a:solidFill>
              </a:rPr>
              <a:t>对象</a:t>
            </a:r>
            <a:r>
              <a:rPr lang="zh-CN" altLang="en-US" dirty="0"/>
              <a:t>，区别于以前的</a:t>
            </a:r>
            <a:r>
              <a:rPr lang="zh-CN" altLang="en-US" b="1" dirty="0">
                <a:solidFill>
                  <a:srgbClr val="C00000"/>
                </a:solidFill>
              </a:rPr>
              <a:t>变量</a:t>
            </a:r>
            <a:r>
              <a:rPr lang="zh-CN" altLang="en-US" dirty="0"/>
              <a:t>。</a:t>
            </a:r>
            <a:endParaRPr lang="en-US" altLang="zh-CN" dirty="0"/>
          </a:p>
          <a:p>
            <a:endParaRPr lang="zh-CN" altLang="en-US" dirty="0"/>
          </a:p>
          <a:p>
            <a:r>
              <a:rPr lang="zh-CN" altLang="en-US" dirty="0"/>
              <a:t>定义结构体对象称为结构体类型</a:t>
            </a:r>
            <a:r>
              <a:rPr lang="zh-CN" altLang="en-US" b="1" dirty="0">
                <a:solidFill>
                  <a:srgbClr val="C00000"/>
                </a:solidFill>
              </a:rPr>
              <a:t>实例化</a:t>
            </a:r>
            <a:r>
              <a:rPr lang="zh-CN" altLang="en-US" dirty="0"/>
              <a:t>，实例化会根据数据类型为结构体对象分配内存单元。</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12"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定义结构体对象有三种形式：</a:t>
            </a:r>
            <a:endParaRPr lang="zh-CN" altLang="en-US" dirty="0"/>
          </a:p>
        </p:txBody>
      </p:sp>
      <p:sp>
        <p:nvSpPr>
          <p:cNvPr id="3" name="Title 2"/>
          <p:cNvSpPr>
            <a:spLocks noGrp="1"/>
          </p:cNvSpPr>
          <p:nvPr>
            <p:ph type="title"/>
          </p:nvPr>
        </p:nvSpPr>
        <p:spPr/>
        <p:txBody>
          <a:bodyPr/>
          <a:lstStyle/>
          <a:p>
            <a:r>
              <a:rPr lang="zh-CN" altLang="en-US" dirty="0"/>
              <a:t>结构体对象</a:t>
            </a:r>
            <a:r>
              <a:rPr lang="zh-CN" altLang="en-US" sz="2400" dirty="0">
                <a:solidFill>
                  <a:srgbClr val="FFFF00"/>
                </a:solidFill>
              </a:rPr>
              <a:t>：定义</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620645" y="1978403"/>
            <a:ext cx="3657155" cy="1477328"/>
          </a:xfrm>
          <a:prstGeom prst="rect">
            <a:avLst/>
          </a:prstGeom>
          <a:solidFill>
            <a:schemeClr val="bg1">
              <a:lumMod val="95000"/>
            </a:schemeClr>
          </a:solidFill>
        </p:spPr>
        <p:txBody>
          <a:bodyPr wrap="none">
            <a:spAutoFit/>
          </a:bodyPr>
          <a:lstStyle/>
          <a:p>
            <a:r>
              <a:rPr lang="en-US" altLang="zh-CN" dirty="0" err="1">
                <a:ea typeface="微软雅黑" panose="020B0503020204020204" pitchFamily="34" charset="-122"/>
              </a:rPr>
              <a:t>struct</a:t>
            </a:r>
            <a:r>
              <a:rPr lang="en-US" altLang="zh-CN" dirty="0">
                <a:ea typeface="微软雅黑" panose="020B0503020204020204" pitchFamily="34" charset="-122"/>
              </a:rPr>
              <a:t> </a:t>
            </a:r>
            <a:r>
              <a:rPr lang="zh-CN" altLang="en-US" dirty="0">
                <a:ea typeface="微软雅黑" panose="020B0503020204020204" pitchFamily="34" charset="-122"/>
              </a:rPr>
              <a:t>结构体类型名</a:t>
            </a:r>
            <a:endParaRPr lang="en-US" altLang="zh-CN" dirty="0">
              <a:ea typeface="微软雅黑" panose="020B0503020204020204" pitchFamily="34" charset="-122"/>
            </a:endParaRPr>
          </a:p>
          <a:p>
            <a:r>
              <a:rPr lang="en-US" altLang="zh-CN" dirty="0">
                <a:ea typeface="微软雅黑" panose="020B0503020204020204" pitchFamily="34" charset="-122"/>
              </a:rPr>
              <a:t>{</a:t>
            </a:r>
            <a:endParaRPr lang="en-US" altLang="zh-CN" dirty="0">
              <a:ea typeface="微软雅黑" panose="020B0503020204020204" pitchFamily="34" charset="-122"/>
            </a:endParaRPr>
          </a:p>
          <a:p>
            <a:pPr lvl="1"/>
            <a:r>
              <a:rPr lang="zh-CN" altLang="en-US" dirty="0">
                <a:ea typeface="微软雅黑" panose="020B0503020204020204" pitchFamily="34" charset="-122"/>
              </a:rPr>
              <a:t>成员列表</a:t>
            </a:r>
            <a:endParaRPr lang="zh-CN" altLang="en-US" dirty="0">
              <a:ea typeface="微软雅黑" panose="020B0503020204020204" pitchFamily="34" charset="-122"/>
            </a:endParaRPr>
          </a:p>
          <a:p>
            <a:r>
              <a:rPr lang="en-US" altLang="zh-CN" dirty="0">
                <a:ea typeface="微软雅黑" panose="020B0503020204020204" pitchFamily="34" charset="-122"/>
              </a:rPr>
              <a:t>} ;</a:t>
            </a:r>
            <a:endParaRPr lang="en-US" altLang="zh-CN" dirty="0">
              <a:ea typeface="微软雅黑" panose="020B0503020204020204" pitchFamily="34" charset="-122"/>
            </a:endParaRPr>
          </a:p>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 结构体对象名</a:t>
            </a:r>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Rectangle 7"/>
          <p:cNvSpPr/>
          <p:nvPr/>
        </p:nvSpPr>
        <p:spPr>
          <a:xfrm>
            <a:off x="4985904" y="1977226"/>
            <a:ext cx="3816493" cy="1477328"/>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tagDATE</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定义结构体类型</a:t>
            </a:r>
            <a:endParaRPr lang="zh-CN" altLang="en-US"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a:p>
            <a:r>
              <a:rPr lang="en-US" altLang="zh-CN" dirty="0">
                <a:latin typeface="+mj-lt"/>
                <a:ea typeface="微软雅黑" panose="020B0503020204020204" pitchFamily="34" charset="-122"/>
              </a:rPr>
              <a:t>} ;</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struct </a:t>
            </a:r>
            <a:r>
              <a:rPr lang="en-US" altLang="zh-CN" dirty="0" err="1">
                <a:solidFill>
                  <a:srgbClr val="000000"/>
                </a:solidFill>
                <a:ea typeface="微软雅黑" panose="020B0503020204020204" pitchFamily="34" charset="-122"/>
              </a:rPr>
              <a:t>tagDATE</a:t>
            </a:r>
            <a:r>
              <a:rPr lang="en-US" altLang="zh-CN" dirty="0">
                <a:solidFill>
                  <a:srgbClr val="000000"/>
                </a:solidFill>
                <a:ea typeface="微软雅黑" panose="020B0503020204020204" pitchFamily="34" charset="-122"/>
              </a:rPr>
              <a:t> </a:t>
            </a:r>
            <a:r>
              <a:rPr lang="en-US" altLang="zh-CN" dirty="0">
                <a:solidFill>
                  <a:srgbClr val="000000"/>
                </a:solidFill>
                <a:latin typeface="+mj-lt"/>
                <a:ea typeface="微软雅黑" panose="020B0503020204020204" pitchFamily="34" charset="-122"/>
              </a:rPr>
              <a:t>a</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定义结构体对象</a:t>
            </a:r>
            <a:endParaRPr lang="zh-CN" altLang="en-US" dirty="0">
              <a:latin typeface="+mj-lt"/>
              <a:ea typeface="微软雅黑" panose="020B0503020204020204" pitchFamily="34" charset="-122"/>
            </a:endParaRPr>
          </a:p>
        </p:txBody>
      </p:sp>
      <p:sp>
        <p:nvSpPr>
          <p:cNvPr id="9" name="Rectangle 8"/>
          <p:cNvSpPr/>
          <p:nvPr/>
        </p:nvSpPr>
        <p:spPr>
          <a:xfrm>
            <a:off x="623811" y="3650983"/>
            <a:ext cx="4115653" cy="1200329"/>
          </a:xfrm>
          <a:prstGeom prst="rect">
            <a:avLst/>
          </a:prstGeom>
          <a:solidFill>
            <a:schemeClr val="bg1">
              <a:lumMod val="95000"/>
            </a:schemeClr>
          </a:solidFill>
        </p:spPr>
        <p:txBody>
          <a:bodyPr wrap="square">
            <a:spAutoFit/>
          </a:bodyPr>
          <a:lstStyle/>
          <a:p>
            <a:r>
              <a:rPr lang="en-US" altLang="zh-CN" dirty="0" err="1">
                <a:ea typeface="微软雅黑" panose="020B0503020204020204" pitchFamily="34" charset="-122"/>
              </a:rPr>
              <a:t>struct</a:t>
            </a:r>
            <a:r>
              <a:rPr lang="en-US" altLang="zh-CN" dirty="0">
                <a:ea typeface="微软雅黑" panose="020B0503020204020204" pitchFamily="34" charset="-122"/>
              </a:rPr>
              <a:t> </a:t>
            </a:r>
            <a:r>
              <a:rPr lang="zh-CN" altLang="en-US" dirty="0">
                <a:ea typeface="微软雅黑" panose="020B0503020204020204" pitchFamily="34" charset="-122"/>
              </a:rPr>
              <a:t>结构体类型名</a:t>
            </a:r>
            <a:endParaRPr lang="en-US" altLang="zh-CN" dirty="0">
              <a:ea typeface="微软雅黑" panose="020B0503020204020204" pitchFamily="34" charset="-122"/>
            </a:endParaRPr>
          </a:p>
          <a:p>
            <a:r>
              <a:rPr lang="en-US" altLang="zh-CN" dirty="0">
                <a:ea typeface="微软雅黑" panose="020B0503020204020204" pitchFamily="34" charset="-122"/>
              </a:rPr>
              <a:t>{</a:t>
            </a:r>
            <a:endParaRPr lang="en-US" altLang="zh-CN" dirty="0">
              <a:ea typeface="微软雅黑" panose="020B0503020204020204" pitchFamily="34" charset="-122"/>
            </a:endParaRPr>
          </a:p>
          <a:p>
            <a:pPr lvl="1"/>
            <a:r>
              <a:rPr lang="zh-CN" altLang="en-US" dirty="0">
                <a:ea typeface="微软雅黑" panose="020B0503020204020204" pitchFamily="34" charset="-122"/>
              </a:rPr>
              <a:t>成员列表</a:t>
            </a:r>
            <a:endParaRPr lang="zh-CN" altLang="en-US" dirty="0">
              <a:ea typeface="微软雅黑" panose="020B0503020204020204" pitchFamily="34" charset="-122"/>
            </a:endParaRPr>
          </a:p>
          <a:p>
            <a:r>
              <a:rPr lang="en-US" altLang="zh-CN" dirty="0">
                <a:ea typeface="微软雅黑" panose="020B0503020204020204" pitchFamily="34" charset="-122"/>
              </a:rPr>
              <a:t>} </a:t>
            </a:r>
            <a:r>
              <a:rPr lang="zh-CN" altLang="en-US" dirty="0">
                <a:ea typeface="微软雅黑" panose="020B0503020204020204" pitchFamily="34" charset="-122"/>
              </a:rPr>
              <a:t>结构体对象名列表</a:t>
            </a:r>
            <a:r>
              <a:rPr lang="en-US" altLang="zh-CN" dirty="0">
                <a:ea typeface="微软雅黑" panose="020B0503020204020204" pitchFamily="34" charset="-122"/>
              </a:rPr>
              <a:t>;</a:t>
            </a:r>
            <a:endParaRPr lang="zh-CN" altLang="en-US" dirty="0">
              <a:ea typeface="微软雅黑" panose="020B0503020204020204" pitchFamily="34" charset="-122"/>
            </a:endParaRPr>
          </a:p>
        </p:txBody>
      </p:sp>
      <p:sp>
        <p:nvSpPr>
          <p:cNvPr id="10" name="Rectangle 9"/>
          <p:cNvSpPr/>
          <p:nvPr/>
        </p:nvSpPr>
        <p:spPr>
          <a:xfrm>
            <a:off x="4985904" y="3600813"/>
            <a:ext cx="3816493" cy="1200329"/>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solidFill>
                  <a:srgbClr val="000000"/>
                </a:solidFill>
                <a:latin typeface="+mj-lt"/>
                <a:ea typeface="微软雅黑" panose="020B0503020204020204" pitchFamily="34" charset="-122"/>
              </a:rPr>
              <a:t>tagDATE</a:t>
            </a:r>
            <a:endParaRPr lang="en-US" altLang="zh-CN" dirty="0">
              <a:solidFill>
                <a:srgbClr val="000000"/>
              </a:solidFill>
              <a:latin typeface="+mj-lt"/>
              <a:ea typeface="微软雅黑" panose="020B0503020204020204" pitchFamily="34" charset="-122"/>
            </a:endParaRPr>
          </a:p>
          <a:p>
            <a:r>
              <a:rPr lang="en-US" altLang="zh-CN" dirty="0">
                <a:latin typeface="+mj-lt"/>
                <a:ea typeface="微软雅黑" panose="020B0503020204020204" pitchFamily="34" charset="-122"/>
              </a:rPr>
              <a:t>{</a:t>
            </a:r>
            <a:r>
              <a:rPr lang="en-US" altLang="zh-CN" dirty="0">
                <a:solidFill>
                  <a:srgbClr val="A41515"/>
                </a:solidFill>
                <a:latin typeface="+mj-lt"/>
                <a:ea typeface="微软雅黑" panose="020B0503020204020204" pitchFamily="34" charset="-122"/>
              </a:rPr>
              <a:t> </a:t>
            </a:r>
            <a:endParaRPr lang="zh-CN" altLang="en-US" dirty="0">
              <a:solidFill>
                <a:srgbClr val="008100"/>
              </a:solidFill>
              <a:latin typeface="+mj-lt"/>
              <a:ea typeface="微软雅黑" panose="020B0503020204020204" pitchFamily="34" charset="-122"/>
            </a:endParaRP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year</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month</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day</a:t>
            </a:r>
            <a:r>
              <a:rPr lang="en-US" altLang="zh-CN" dirty="0">
                <a:solidFill>
                  <a:srgbClr val="A41515"/>
                </a:solidFill>
                <a:latin typeface="+mj-lt"/>
                <a:ea typeface="微软雅黑" panose="020B0503020204020204" pitchFamily="34" charset="-122"/>
              </a:rPr>
              <a:t>; </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d1</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定义结构体对象</a:t>
            </a:r>
            <a:endParaRPr lang="zh-CN" altLang="en-US" dirty="0">
              <a:latin typeface="+mj-lt"/>
              <a:ea typeface="微软雅黑" panose="020B0503020204020204" pitchFamily="34" charset="-122"/>
            </a:endParaRPr>
          </a:p>
        </p:txBody>
      </p:sp>
      <p:sp>
        <p:nvSpPr>
          <p:cNvPr id="11" name="Rectangle 10"/>
          <p:cNvSpPr/>
          <p:nvPr/>
        </p:nvSpPr>
        <p:spPr>
          <a:xfrm>
            <a:off x="623811" y="5046565"/>
            <a:ext cx="4106733" cy="1200329"/>
          </a:xfrm>
          <a:prstGeom prst="rect">
            <a:avLst/>
          </a:prstGeom>
          <a:solidFill>
            <a:schemeClr val="bg1">
              <a:lumMod val="95000"/>
            </a:schemeClr>
          </a:solidFill>
        </p:spPr>
        <p:txBody>
          <a:bodyPr wrap="square">
            <a:spAutoFit/>
          </a:bodyPr>
          <a:lstStyle/>
          <a:p>
            <a:r>
              <a:rPr lang="en-US" altLang="zh-CN" dirty="0" err="1">
                <a:ea typeface="微软雅黑" panose="020B0503020204020204" pitchFamily="34" charset="-122"/>
              </a:rPr>
              <a:t>Struct</a:t>
            </a:r>
            <a:endParaRPr lang="en-US" altLang="zh-CN" dirty="0">
              <a:ea typeface="微软雅黑" panose="020B0503020204020204" pitchFamily="34" charset="-122"/>
            </a:endParaRPr>
          </a:p>
          <a:p>
            <a:r>
              <a:rPr lang="en-US" altLang="zh-CN" dirty="0">
                <a:ea typeface="微软雅黑" panose="020B0503020204020204" pitchFamily="34" charset="-122"/>
              </a:rPr>
              <a:t>{</a:t>
            </a:r>
            <a:endParaRPr lang="en-US" altLang="zh-CN" dirty="0">
              <a:ea typeface="微软雅黑" panose="020B0503020204020204" pitchFamily="34" charset="-122"/>
            </a:endParaRPr>
          </a:p>
          <a:p>
            <a:pPr lvl="1"/>
            <a:r>
              <a:rPr lang="zh-CN" altLang="en-US" dirty="0">
                <a:ea typeface="微软雅黑" panose="020B0503020204020204" pitchFamily="34" charset="-122"/>
              </a:rPr>
              <a:t>成员列表</a:t>
            </a:r>
            <a:endParaRPr lang="zh-CN" altLang="en-US" dirty="0">
              <a:ea typeface="微软雅黑" panose="020B0503020204020204" pitchFamily="34" charset="-122"/>
            </a:endParaRPr>
          </a:p>
          <a:p>
            <a:r>
              <a:rPr lang="en-US" altLang="zh-CN" dirty="0">
                <a:ea typeface="微软雅黑" panose="020B0503020204020204" pitchFamily="34" charset="-122"/>
              </a:rPr>
              <a:t>} </a:t>
            </a:r>
            <a:r>
              <a:rPr lang="zh-CN" altLang="en-US" dirty="0">
                <a:ea typeface="微软雅黑" panose="020B0503020204020204" pitchFamily="34" charset="-122"/>
              </a:rPr>
              <a:t>结构体对象名列表</a:t>
            </a:r>
            <a:r>
              <a:rPr lang="en-US" altLang="zh-CN" dirty="0">
                <a:ea typeface="微软雅黑" panose="020B0503020204020204" pitchFamily="34" charset="-122"/>
              </a:rPr>
              <a:t>;</a:t>
            </a:r>
            <a:endParaRPr lang="zh-CN" altLang="en-US" dirty="0">
              <a:ea typeface="微软雅黑" panose="020B0503020204020204" pitchFamily="34" charset="-122"/>
            </a:endParaRPr>
          </a:p>
        </p:txBody>
      </p:sp>
      <p:sp>
        <p:nvSpPr>
          <p:cNvPr id="12" name="Rectangle 11"/>
          <p:cNvSpPr/>
          <p:nvPr/>
        </p:nvSpPr>
        <p:spPr>
          <a:xfrm>
            <a:off x="4985904" y="5011599"/>
            <a:ext cx="3816493" cy="1200329"/>
          </a:xfrm>
          <a:prstGeom prst="rect">
            <a:avLst/>
          </a:prstGeom>
        </p:spPr>
        <p:txBody>
          <a:bodyPr wrap="square">
            <a:spAutoFit/>
          </a:bodyPr>
          <a:lstStyle/>
          <a:p>
            <a:r>
              <a:rPr lang="en-US" altLang="zh-CN" dirty="0" err="1">
                <a:latin typeface="+mj-lt"/>
                <a:ea typeface="微软雅黑" panose="020B0503020204020204" pitchFamily="34" charset="-122"/>
              </a:rPr>
              <a:t>struct</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endParaRPr lang="en-US" altLang="zh-CN" dirty="0">
              <a:latin typeface="+mj-lt"/>
              <a:ea typeface="微软雅黑" panose="020B0503020204020204" pitchFamily="34" charset="-122"/>
            </a:endParaRP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year</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month</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day</a:t>
            </a:r>
            <a:r>
              <a:rPr lang="en-US" altLang="zh-CN" dirty="0">
                <a:solidFill>
                  <a:srgbClr val="A41515"/>
                </a:solidFill>
                <a:latin typeface="+mj-lt"/>
                <a:ea typeface="微软雅黑" panose="020B0503020204020204" pitchFamily="34" charset="-122"/>
              </a:rPr>
              <a:t>;</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 d1;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定义结构体对象</a:t>
            </a:r>
            <a:endParaRPr lang="zh-CN" altLang="en-US" dirty="0">
              <a:latin typeface="+mj-lt"/>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优雅的</a:t>
            </a:r>
            <a:r>
              <a:rPr lang="en-US" altLang="zh-CN" dirty="0"/>
              <a:t>typedef</a:t>
            </a:r>
            <a:r>
              <a:rPr lang="zh-CN" altLang="en-US" dirty="0"/>
              <a:t>定义结构方法：</a:t>
            </a:r>
            <a:endParaRPr lang="zh-CN" altLang="en-US" dirty="0"/>
          </a:p>
        </p:txBody>
      </p:sp>
      <p:sp>
        <p:nvSpPr>
          <p:cNvPr id="3" name="Title 2"/>
          <p:cNvSpPr>
            <a:spLocks noGrp="1"/>
          </p:cNvSpPr>
          <p:nvPr>
            <p:ph type="title"/>
          </p:nvPr>
        </p:nvSpPr>
        <p:spPr/>
        <p:txBody>
          <a:bodyPr/>
          <a:lstStyle/>
          <a:p>
            <a:r>
              <a:rPr lang="zh-CN" altLang="en-US" dirty="0"/>
              <a:t>结构体对象</a:t>
            </a:r>
            <a:r>
              <a:rPr lang="zh-CN" altLang="en-US" sz="2400" dirty="0">
                <a:solidFill>
                  <a:srgbClr val="FFFF00"/>
                </a:solidFill>
              </a:rPr>
              <a:t>：定义</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13" name="矩形 12"/>
          <p:cNvSpPr/>
          <p:nvPr/>
        </p:nvSpPr>
        <p:spPr>
          <a:xfrm>
            <a:off x="658798" y="2015352"/>
            <a:ext cx="3616921" cy="3784049"/>
          </a:xfrm>
          <a:prstGeom prst="rect">
            <a:avLst/>
          </a:prstGeom>
        </p:spPr>
        <p:txBody>
          <a:bodyPr wrap="square">
            <a:spAutoFit/>
          </a:bodyPr>
          <a:lstStyle/>
          <a:p>
            <a:pPr>
              <a:lnSpc>
                <a:spcPct val="150000"/>
              </a:lnSpc>
            </a:pPr>
            <a:r>
              <a:rPr lang="en-GB" altLang="zh-CN" dirty="0">
                <a:solidFill>
                  <a:srgbClr val="AA0D91"/>
                </a:solidFill>
                <a:latin typeface="Menlo" panose="020B0609030804020204" pitchFamily="49" charset="0"/>
              </a:rPr>
              <a:t>typedef</a:t>
            </a: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struct</a:t>
            </a:r>
            <a:r>
              <a:rPr lang="en-GB" altLang="zh-CN" dirty="0">
                <a:solidFill>
                  <a:srgbClr val="000000"/>
                </a:solidFill>
                <a:latin typeface="Menlo" panose="020B0609030804020204" pitchFamily="49" charset="0"/>
              </a:rPr>
              <a:t> </a:t>
            </a:r>
            <a:r>
              <a:rPr lang="en-GB" altLang="zh-CN" dirty="0" err="1">
                <a:solidFill>
                  <a:srgbClr val="0B4F79"/>
                </a:solidFill>
                <a:latin typeface="Menlo" panose="020B0609030804020204" pitchFamily="49" charset="0"/>
              </a:rPr>
              <a:t>Sudent</a:t>
            </a:r>
            <a:r>
              <a:rPr lang="en-GB" altLang="zh-CN" dirty="0">
                <a:solidFill>
                  <a:srgbClr val="000000"/>
                </a:solidFill>
                <a:latin typeface="Menlo" panose="020B0609030804020204" pitchFamily="49" charset="0"/>
              </a:rPr>
              <a:t> {</a:t>
            </a:r>
            <a:endParaRPr lang="en-GB" altLang="zh-CN" dirty="0">
              <a:solidFill>
                <a:srgbClr val="AA0D91"/>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no;</a:t>
            </a:r>
            <a:endParaRPr lang="en-GB" altLang="zh-CN" dirty="0">
              <a:solidFill>
                <a:srgbClr val="000000"/>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name[</a:t>
            </a:r>
            <a:r>
              <a:rPr lang="en-GB" altLang="zh-CN" dirty="0">
                <a:solidFill>
                  <a:srgbClr val="1C00CF"/>
                </a:solidFill>
                <a:latin typeface="Menlo" panose="020B0609030804020204" pitchFamily="49" charset="0"/>
              </a:rPr>
              <a:t>21</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sex;</a:t>
            </a:r>
            <a:endParaRPr lang="en-GB" altLang="zh-CN" dirty="0">
              <a:solidFill>
                <a:srgbClr val="000000"/>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age;</a:t>
            </a:r>
            <a:endParaRPr lang="en-GB" altLang="zh-CN" dirty="0">
              <a:solidFill>
                <a:srgbClr val="000000"/>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a:t>
            </a:r>
            <a:r>
              <a:rPr lang="en-GB" altLang="zh-CN" dirty="0" err="1">
                <a:solidFill>
                  <a:srgbClr val="000000"/>
                </a:solidFill>
                <a:latin typeface="Menlo" panose="020B0609030804020204" pitchFamily="49" charset="0"/>
              </a:rPr>
              <a:t>qq</a:t>
            </a:r>
            <a:r>
              <a:rPr lang="en-GB" altLang="zh-CN" dirty="0">
                <a:solidFill>
                  <a:srgbClr val="000000"/>
                </a:solidFill>
                <a:latin typeface="Menlo" panose="020B0609030804020204" pitchFamily="49" charset="0"/>
              </a:rPr>
              <a:t>[</a:t>
            </a:r>
            <a:r>
              <a:rPr lang="en-GB" altLang="zh-CN" dirty="0">
                <a:solidFill>
                  <a:srgbClr val="1C00CF"/>
                </a:solidFill>
                <a:latin typeface="Menlo" panose="020B0609030804020204" pitchFamily="49" charset="0"/>
              </a:rPr>
              <a:t>11</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char</a:t>
            </a:r>
            <a:r>
              <a:rPr lang="en-GB" altLang="zh-CN" dirty="0">
                <a:solidFill>
                  <a:srgbClr val="000000"/>
                </a:solidFill>
                <a:latin typeface="Menlo" panose="020B0609030804020204" pitchFamily="49" charset="0"/>
              </a:rPr>
              <a:t> </a:t>
            </a:r>
            <a:r>
              <a:rPr lang="en-GB" altLang="zh-CN" dirty="0" err="1">
                <a:solidFill>
                  <a:srgbClr val="000000"/>
                </a:solidFill>
                <a:latin typeface="Menlo" panose="020B0609030804020204" pitchFamily="49" charset="0"/>
              </a:rPr>
              <a:t>wechat</a:t>
            </a:r>
            <a:r>
              <a:rPr lang="en-GB" altLang="zh-CN" dirty="0">
                <a:solidFill>
                  <a:srgbClr val="000000"/>
                </a:solidFill>
                <a:latin typeface="Menlo" panose="020B0609030804020204" pitchFamily="49" charset="0"/>
              </a:rPr>
              <a:t>[</a:t>
            </a:r>
            <a:r>
              <a:rPr lang="en-GB" altLang="zh-CN" dirty="0">
                <a:solidFill>
                  <a:srgbClr val="1C00CF"/>
                </a:solidFill>
                <a:latin typeface="Menlo" panose="020B0609030804020204" pitchFamily="49" charset="0"/>
              </a:rPr>
              <a:t>20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double</a:t>
            </a:r>
            <a:r>
              <a:rPr lang="en-GB" altLang="zh-CN" dirty="0">
                <a:solidFill>
                  <a:srgbClr val="000000"/>
                </a:solidFill>
                <a:latin typeface="Menlo" panose="020B0609030804020204" pitchFamily="49" charset="0"/>
              </a:rPr>
              <a:t> score;</a:t>
            </a:r>
            <a:endParaRPr lang="en-GB" altLang="zh-CN" dirty="0">
              <a:solidFill>
                <a:srgbClr val="000000"/>
              </a:solidFill>
              <a:latin typeface="Menlo" panose="020B0609030804020204" pitchFamily="49" charset="0"/>
            </a:endParaRPr>
          </a:p>
          <a:p>
            <a:pPr>
              <a:lnSpc>
                <a:spcPct val="150000"/>
              </a:lnSpc>
            </a:pPr>
            <a:r>
              <a:rPr lang="en-GB" altLang="zh-CN" dirty="0">
                <a:solidFill>
                  <a:srgbClr val="000000"/>
                </a:solidFill>
                <a:latin typeface="Menlo" panose="020B0609030804020204" pitchFamily="49" charset="0"/>
              </a:rPr>
              <a:t>}STUDENT;</a:t>
            </a:r>
            <a:endParaRPr lang="en-GB" altLang="zh-CN" dirty="0">
              <a:solidFill>
                <a:srgbClr val="000000"/>
              </a:solidFill>
              <a:effectLst/>
              <a:latin typeface="Menlo" panose="020B0609030804020204" pitchFamily="49" charset="0"/>
            </a:endParaRPr>
          </a:p>
        </p:txBody>
      </p:sp>
      <p:sp>
        <p:nvSpPr>
          <p:cNvPr id="14" name="矩形 13"/>
          <p:cNvSpPr/>
          <p:nvPr/>
        </p:nvSpPr>
        <p:spPr>
          <a:xfrm>
            <a:off x="658798" y="2090057"/>
            <a:ext cx="1138335" cy="41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typedef</a:t>
            </a:r>
            <a:endParaRPr kumimoji="1" lang="zh-CN" altLang="en-US" dirty="0"/>
          </a:p>
        </p:txBody>
      </p:sp>
      <p:sp>
        <p:nvSpPr>
          <p:cNvPr id="15" name="矩形 14"/>
          <p:cNvSpPr/>
          <p:nvPr/>
        </p:nvSpPr>
        <p:spPr>
          <a:xfrm>
            <a:off x="839346" y="5363031"/>
            <a:ext cx="1022946" cy="41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新类型名</a:t>
            </a:r>
            <a:endParaRPr kumimoji="1" lang="zh-CN" altLang="en-US" sz="1600" dirty="0"/>
          </a:p>
        </p:txBody>
      </p:sp>
      <p:sp>
        <p:nvSpPr>
          <p:cNvPr id="16" name="矩形 15"/>
          <p:cNvSpPr/>
          <p:nvPr/>
        </p:nvSpPr>
        <p:spPr>
          <a:xfrm>
            <a:off x="518839" y="5095356"/>
            <a:ext cx="8403770" cy="1200329"/>
          </a:xfrm>
          <a:prstGeom prst="rect">
            <a:avLst/>
          </a:prstGeom>
        </p:spPr>
        <p:txBody>
          <a:bodyPr wrap="square">
            <a:spAutoFit/>
          </a:bodyPr>
          <a:lstStyle/>
          <a:p>
            <a:pPr algn="r"/>
            <a:r>
              <a:rPr lang="en-US" altLang="zh-CN" dirty="0">
                <a:solidFill>
                  <a:srgbClr val="000000"/>
                </a:solidFill>
                <a:latin typeface="Menlo" panose="020B0609030804020204" pitchFamily="49" charset="0"/>
              </a:rPr>
              <a:t>    </a:t>
            </a:r>
            <a:r>
              <a:rPr lang="en-US" altLang="zh-CN" dirty="0">
                <a:solidFill>
                  <a:srgbClr val="3F6E74"/>
                </a:solidFill>
                <a:latin typeface="Menlo" panose="020B0609030804020204" pitchFamily="49" charset="0"/>
              </a:rPr>
              <a:t>STUDENT</a:t>
            </a:r>
            <a:r>
              <a:rPr lang="en-US" altLang="zh-CN" dirty="0">
                <a:solidFill>
                  <a:srgbClr val="000000"/>
                </a:solidFill>
                <a:latin typeface="Menlo" panose="020B0609030804020204" pitchFamily="49" charset="0"/>
              </a:rPr>
              <a:t> s1;</a:t>
            </a:r>
            <a:endParaRPr lang="en-US" altLang="zh-CN" dirty="0">
              <a:solidFill>
                <a:srgbClr val="000000"/>
              </a:solidFill>
              <a:latin typeface="Menlo" panose="020B0609030804020204" pitchFamily="49" charset="0"/>
            </a:endParaRPr>
          </a:p>
          <a:p>
            <a:pPr algn="r"/>
            <a:r>
              <a:rPr lang="en-US" altLang="zh-CN" dirty="0">
                <a:solidFill>
                  <a:srgbClr val="000000"/>
                </a:solidFill>
                <a:latin typeface="Menlo" panose="020B0609030804020204" pitchFamily="49" charset="0"/>
              </a:rPr>
              <a:t>    </a:t>
            </a:r>
            <a:r>
              <a:rPr lang="en-US" altLang="zh-CN" dirty="0">
                <a:solidFill>
                  <a:srgbClr val="3F6E74"/>
                </a:solidFill>
                <a:latin typeface="Menlo" panose="020B0609030804020204" pitchFamily="49" charset="0"/>
              </a:rPr>
              <a:t>STUDENT</a:t>
            </a:r>
            <a:r>
              <a:rPr lang="en-US" altLang="zh-CN" dirty="0">
                <a:solidFill>
                  <a:srgbClr val="000000"/>
                </a:solidFill>
                <a:latin typeface="Menlo" panose="020B0609030804020204" pitchFamily="49" charset="0"/>
              </a:rPr>
              <a:t> s2;</a:t>
            </a:r>
            <a:endParaRPr lang="en-US" altLang="zh-CN" dirty="0">
              <a:solidFill>
                <a:srgbClr val="000000"/>
              </a:solidFill>
              <a:latin typeface="Menlo" panose="020B0609030804020204" pitchFamily="49" charset="0"/>
            </a:endParaRPr>
          </a:p>
          <a:p>
            <a:pPr algn="r"/>
            <a:r>
              <a:rPr lang="en-US" altLang="zh-CN" dirty="0">
                <a:solidFill>
                  <a:srgbClr val="000000"/>
                </a:solidFill>
                <a:latin typeface="Menlo" panose="020B0609030804020204" pitchFamily="49" charset="0"/>
              </a:rPr>
              <a:t>    </a:t>
            </a:r>
            <a:r>
              <a:rPr lang="en-US" altLang="zh-CN" dirty="0">
                <a:solidFill>
                  <a:srgbClr val="3F6E74"/>
                </a:solidFill>
                <a:latin typeface="Menlo" panose="020B0609030804020204" pitchFamily="49" charset="0"/>
              </a:rPr>
              <a:t>STUDENT</a:t>
            </a:r>
            <a:r>
              <a:rPr lang="en-US" altLang="zh-CN" dirty="0">
                <a:solidFill>
                  <a:srgbClr val="000000"/>
                </a:solidFill>
                <a:latin typeface="Menlo" panose="020B0609030804020204" pitchFamily="49" charset="0"/>
              </a:rPr>
              <a:t> s3[</a:t>
            </a:r>
            <a:r>
              <a:rPr lang="en-US" altLang="zh-CN" dirty="0">
                <a:solidFill>
                  <a:srgbClr val="1C00CF"/>
                </a:solidFill>
                <a:latin typeface="Menlo" panose="020B0609030804020204" pitchFamily="49" charset="0"/>
              </a:rPr>
              <a:t>15</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pPr algn="r"/>
            <a:r>
              <a:rPr lang="en-US" altLang="zh-CN" dirty="0">
                <a:solidFill>
                  <a:srgbClr val="000000"/>
                </a:solidFill>
                <a:latin typeface="Menlo" panose="020B0609030804020204" pitchFamily="49" charset="0"/>
              </a:rPr>
              <a:t>    </a:t>
            </a:r>
            <a:r>
              <a:rPr lang="en-US" altLang="zh-CN" dirty="0">
                <a:solidFill>
                  <a:srgbClr val="3F6E74"/>
                </a:solidFill>
                <a:latin typeface="Menlo" panose="020B0609030804020204" pitchFamily="49" charset="0"/>
              </a:rPr>
              <a:t>STUDENT</a:t>
            </a:r>
            <a:r>
              <a:rPr lang="en-US" altLang="zh-CN" dirty="0">
                <a:solidFill>
                  <a:srgbClr val="000000"/>
                </a:solidFill>
                <a:latin typeface="Menlo" panose="020B0609030804020204" pitchFamily="49" charset="0"/>
              </a:rPr>
              <a:t>* s = (</a:t>
            </a:r>
            <a:r>
              <a:rPr lang="en-US" altLang="zh-CN" dirty="0">
                <a:solidFill>
                  <a:srgbClr val="3F6E74"/>
                </a:solidFill>
                <a:latin typeface="Menlo" panose="020B0609030804020204" pitchFamily="49" charset="0"/>
              </a:rPr>
              <a:t>STUDENT</a:t>
            </a:r>
            <a:r>
              <a:rPr lang="en-US" altLang="zh-CN" dirty="0">
                <a:solidFill>
                  <a:srgbClr val="000000"/>
                </a:solidFill>
                <a:latin typeface="Menlo" panose="020B0609030804020204" pitchFamily="49" charset="0"/>
              </a:rPr>
              <a:t>*)</a:t>
            </a:r>
            <a:r>
              <a:rPr lang="en-US" altLang="zh-CN" dirty="0">
                <a:solidFill>
                  <a:srgbClr val="26474B"/>
                </a:solidFill>
                <a:latin typeface="Menlo" panose="020B0609030804020204" pitchFamily="49" charset="0"/>
              </a:rPr>
              <a:t>malloc</a:t>
            </a:r>
            <a:r>
              <a:rPr lang="en-US" altLang="zh-CN" dirty="0">
                <a:solidFill>
                  <a:srgbClr val="000000"/>
                </a:solidFill>
                <a:latin typeface="Menlo" panose="020B0609030804020204" pitchFamily="49" charset="0"/>
              </a:rPr>
              <a:t>(</a:t>
            </a:r>
            <a:r>
              <a:rPr lang="en-US" altLang="zh-CN" dirty="0">
                <a:solidFill>
                  <a:srgbClr val="AA0D91"/>
                </a:solidFill>
                <a:latin typeface="Menlo" panose="020B0609030804020204" pitchFamily="49" charset="0"/>
              </a:rPr>
              <a:t>sizeof</a:t>
            </a:r>
            <a:r>
              <a:rPr lang="en-US" altLang="zh-CN" dirty="0">
                <a:solidFill>
                  <a:srgbClr val="000000"/>
                </a:solidFill>
                <a:latin typeface="Menlo" panose="020B0609030804020204" pitchFamily="49" charset="0"/>
              </a:rPr>
              <a:t>(</a:t>
            </a:r>
            <a:r>
              <a:rPr lang="en-US" altLang="zh-CN" dirty="0">
                <a:solidFill>
                  <a:srgbClr val="3F6E74"/>
                </a:solidFill>
                <a:latin typeface="Menlo" panose="020B0609030804020204" pitchFamily="49" charset="0"/>
              </a:rPr>
              <a:t>STUDENT</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endParaRPr lang="en-US" altLang="zh-CN" dirty="0">
              <a:solidFill>
                <a:srgbClr val="3F6E74"/>
              </a:solidFill>
              <a:effectLst/>
              <a:latin typeface="Menlo" panose="020B060903080402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根据结构体成员在结构体</a:t>
            </a:r>
            <a:r>
              <a:rPr lang="zh-CN" altLang="en-US" b="1" dirty="0">
                <a:solidFill>
                  <a:srgbClr val="C00000"/>
                </a:solidFill>
              </a:rPr>
              <a:t>声明时出现的顺序</a:t>
            </a:r>
            <a:r>
              <a:rPr lang="zh-CN" altLang="en-US" dirty="0"/>
              <a:t>依次分配空间</a:t>
            </a:r>
            <a:endParaRPr lang="zh-CN" altLang="en-US" dirty="0"/>
          </a:p>
          <a:p>
            <a:r>
              <a:rPr lang="zh-CN" altLang="en-US" dirty="0"/>
              <a:t>结构体对象的内存长度</a:t>
            </a:r>
            <a:r>
              <a:rPr lang="zh-CN" altLang="en-US" b="1" dirty="0"/>
              <a:t>不小于</a:t>
            </a:r>
            <a:r>
              <a:rPr lang="zh-CN" altLang="en-US" dirty="0"/>
              <a:t>各成员内存长度之和，可使用</a:t>
            </a:r>
            <a:r>
              <a:rPr lang="en-US" altLang="zh-CN" dirty="0" err="1"/>
              <a:t>sizeof</a:t>
            </a:r>
            <a:r>
              <a:rPr lang="zh-CN" altLang="en-US" dirty="0"/>
              <a:t>运算，由编译器自动确定内存长度</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：存储</a:t>
            </a:r>
            <a:endParaRPr lang="zh-CN" altLang="en-US" dirty="0">
              <a:solidFill>
                <a:srgbClr val="FFFF00"/>
              </a:solidFill>
            </a:endParaRPr>
          </a:p>
        </p:txBody>
      </p:sp>
      <p:pic>
        <p:nvPicPr>
          <p:cNvPr id="8" name="Picture 7"/>
          <p:cNvPicPr>
            <a:picLocks noChangeAspect="1"/>
          </p:cNvPicPr>
          <p:nvPr/>
        </p:nvPicPr>
        <p:blipFill>
          <a:blip r:embed="rId1"/>
          <a:stretch>
            <a:fillRect/>
          </a:stretch>
        </p:blipFill>
        <p:spPr>
          <a:xfrm>
            <a:off x="843438" y="5894944"/>
            <a:ext cx="7702786" cy="390754"/>
          </a:xfrm>
          <a:prstGeom prst="rect">
            <a:avLst/>
          </a:prstGeom>
        </p:spPr>
      </p:pic>
      <p:sp>
        <p:nvSpPr>
          <p:cNvPr id="9" name="Rectangle 8"/>
          <p:cNvSpPr/>
          <p:nvPr/>
        </p:nvSpPr>
        <p:spPr>
          <a:xfrm>
            <a:off x="1687591" y="2721921"/>
            <a:ext cx="3500230" cy="3108543"/>
          </a:xfrm>
          <a:prstGeom prst="rect">
            <a:avLst/>
          </a:prstGeom>
        </p:spPr>
        <p:txBody>
          <a:bodyPr wrap="square">
            <a:spAutoFit/>
          </a:bodyPr>
          <a:lstStyle/>
          <a:p>
            <a:r>
              <a:rPr lang="en-GB" altLang="zh-CN" sz="1600" dirty="0">
                <a:solidFill>
                  <a:srgbClr val="AA0D91"/>
                </a:solidFill>
                <a:latin typeface="Menlo" panose="020B0609030804020204" pitchFamily="49" charset="0"/>
              </a:rPr>
              <a:t>typedef</a:t>
            </a:r>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struct</a:t>
            </a:r>
            <a:r>
              <a:rPr lang="en-GB" altLang="zh-CN" sz="1600" dirty="0">
                <a:solidFill>
                  <a:srgbClr val="000000"/>
                </a:solidFill>
                <a:latin typeface="Menlo" panose="020B0609030804020204" pitchFamily="49" charset="0"/>
              </a:rPr>
              <a:t> </a:t>
            </a:r>
            <a:r>
              <a:rPr lang="en-GB" altLang="zh-CN" sz="1600" dirty="0" err="1">
                <a:solidFill>
                  <a:srgbClr val="0B4F79"/>
                </a:solidFill>
                <a:latin typeface="Menlo" panose="020B0609030804020204" pitchFamily="49" charset="0"/>
              </a:rPr>
              <a:t>Sudent</a:t>
            </a:r>
            <a:r>
              <a:rPr lang="en-GB" altLang="zh-CN" sz="1600" dirty="0">
                <a:solidFill>
                  <a:srgbClr val="000000"/>
                </a:solidFill>
                <a:latin typeface="Menlo" panose="020B0609030804020204" pitchFamily="49" charset="0"/>
              </a:rPr>
              <a:t> {</a:t>
            </a:r>
            <a:endParaRPr lang="en-GB" altLang="zh-CN" sz="1600" dirty="0">
              <a:solidFill>
                <a:srgbClr val="AA0D91"/>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no;</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char</a:t>
            </a:r>
            <a:r>
              <a:rPr lang="en-GB" altLang="zh-CN" sz="1600" dirty="0">
                <a:solidFill>
                  <a:srgbClr val="000000"/>
                </a:solidFill>
                <a:latin typeface="Menlo" panose="020B0609030804020204" pitchFamily="49" charset="0"/>
              </a:rPr>
              <a:t> name[</a:t>
            </a:r>
            <a:r>
              <a:rPr lang="en-GB" altLang="zh-CN" sz="1600" dirty="0">
                <a:solidFill>
                  <a:srgbClr val="1C00CF"/>
                </a:solidFill>
                <a:latin typeface="Menlo" panose="020B0609030804020204" pitchFamily="49" charset="0"/>
              </a:rPr>
              <a:t>21</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char</a:t>
            </a:r>
            <a:r>
              <a:rPr lang="en-GB" altLang="zh-CN" sz="1600" dirty="0">
                <a:solidFill>
                  <a:srgbClr val="000000"/>
                </a:solidFill>
                <a:latin typeface="Menlo" panose="020B0609030804020204" pitchFamily="49" charset="0"/>
              </a:rPr>
              <a:t> sex;</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age;</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char</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qq</a:t>
            </a:r>
            <a:r>
              <a:rPr lang="en-GB" altLang="zh-CN" sz="1600" dirty="0">
                <a:solidFill>
                  <a:srgbClr val="000000"/>
                </a:solidFill>
                <a:latin typeface="Menlo" panose="020B0609030804020204" pitchFamily="49" charset="0"/>
              </a:rPr>
              <a:t>[</a:t>
            </a:r>
            <a:r>
              <a:rPr lang="en-GB" altLang="zh-CN" sz="1600" dirty="0">
                <a:solidFill>
                  <a:srgbClr val="1C00CF"/>
                </a:solidFill>
                <a:latin typeface="Menlo" panose="020B0609030804020204" pitchFamily="49" charset="0"/>
              </a:rPr>
              <a:t>11</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char</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wechat</a:t>
            </a:r>
            <a:r>
              <a:rPr lang="en-GB" altLang="zh-CN" sz="1600" dirty="0">
                <a:solidFill>
                  <a:srgbClr val="000000"/>
                </a:solidFill>
                <a:latin typeface="Menlo" panose="020B0609030804020204" pitchFamily="49" charset="0"/>
              </a:rPr>
              <a:t>[</a:t>
            </a:r>
            <a:r>
              <a:rPr lang="en-GB" altLang="zh-CN" sz="1600" dirty="0">
                <a:solidFill>
                  <a:srgbClr val="1C00CF"/>
                </a:solidFill>
                <a:latin typeface="Menlo" panose="020B0609030804020204" pitchFamily="49" charset="0"/>
              </a:rPr>
              <a:t>20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double</a:t>
            </a:r>
            <a:r>
              <a:rPr lang="en-GB" altLang="zh-CN" sz="1600" dirty="0">
                <a:solidFill>
                  <a:srgbClr val="000000"/>
                </a:solidFill>
                <a:latin typeface="Menlo" panose="020B0609030804020204" pitchFamily="49" charset="0"/>
              </a:rPr>
              <a:t> score;</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}STUDENT;</a:t>
            </a:r>
            <a:endParaRPr lang="en-GB" altLang="zh-CN" sz="1600" dirty="0">
              <a:solidFill>
                <a:srgbClr val="000000"/>
              </a:solidFill>
              <a:latin typeface="Menlo" panose="020B0609030804020204" pitchFamily="49" charset="0"/>
            </a:endParaRPr>
          </a:p>
          <a:p>
            <a:r>
              <a:rPr lang="en-GB" altLang="zh-CN" sz="1600" dirty="0">
                <a:solidFill>
                  <a:srgbClr val="3F6E74"/>
                </a:solidFill>
                <a:latin typeface="Menlo" panose="020B0609030804020204" pitchFamily="49" charset="0"/>
              </a:rPr>
              <a:t>STUDENT</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stu</a:t>
            </a:r>
            <a:r>
              <a:rPr lang="en-GB" altLang="zh-CN" sz="1600" dirty="0">
                <a:solidFill>
                  <a:srgbClr val="000000"/>
                </a:solidFill>
                <a:latin typeface="Menlo" panose="020B0609030804020204" pitchFamily="49" charset="0"/>
              </a:rPr>
              <a:t>;</a:t>
            </a:r>
            <a:endParaRPr lang="en-GB" altLang="zh-CN" sz="1600" dirty="0">
              <a:solidFill>
                <a:srgbClr val="3F6E74"/>
              </a:solidFill>
              <a:latin typeface="Menlo" panose="020B0609030804020204" pitchFamily="49" charset="0"/>
            </a:endParaRPr>
          </a:p>
          <a:p>
            <a:r>
              <a:rPr lang="en-GB" altLang="zh-CN" sz="1600" dirty="0" err="1">
                <a:solidFill>
                  <a:srgbClr val="AA0D91"/>
                </a:solidFill>
                <a:latin typeface="Menlo" panose="020B0609030804020204" pitchFamily="49" charset="0"/>
              </a:rPr>
              <a:t>sizeof</a:t>
            </a:r>
            <a:r>
              <a:rPr lang="en-GB" altLang="zh-CN" sz="1600" dirty="0">
                <a:solidFill>
                  <a:srgbClr val="000000"/>
                </a:solidFill>
                <a:latin typeface="Menlo" panose="020B0609030804020204" pitchFamily="49" charset="0"/>
              </a:rPr>
              <a:t>(</a:t>
            </a:r>
            <a:r>
              <a:rPr lang="en-GB" altLang="zh-CN" sz="1600" dirty="0">
                <a:solidFill>
                  <a:srgbClr val="3F6E74"/>
                </a:solidFill>
                <a:latin typeface="Menlo" panose="020B0609030804020204" pitchFamily="49" charset="0"/>
              </a:rPr>
              <a:t>STUDENT</a:t>
            </a:r>
            <a:r>
              <a:rPr lang="en-GB" altLang="zh-CN" sz="1600" dirty="0">
                <a:solidFill>
                  <a:srgbClr val="000000"/>
                </a:solidFill>
                <a:latin typeface="Menlo" panose="020B0609030804020204" pitchFamily="49" charset="0"/>
              </a:rPr>
              <a:t>);</a:t>
            </a:r>
            <a:endParaRPr lang="en-GB" altLang="zh-CN" sz="1600" dirty="0">
              <a:solidFill>
                <a:srgbClr val="3F6E74"/>
              </a:solidFill>
              <a:latin typeface="Menlo" panose="020B0609030804020204" pitchFamily="49" charset="0"/>
            </a:endParaRPr>
          </a:p>
          <a:p>
            <a:r>
              <a:rPr lang="en-GB" altLang="zh-CN" sz="1600" dirty="0" err="1">
                <a:solidFill>
                  <a:srgbClr val="AA0D91"/>
                </a:solidFill>
                <a:latin typeface="Menlo" panose="020B0609030804020204" pitchFamily="49" charset="0"/>
              </a:rPr>
              <a:t>sizeof</a:t>
            </a:r>
            <a:r>
              <a:rPr lang="en-GB" altLang="zh-CN" sz="1600" dirty="0">
                <a:solidFill>
                  <a:srgbClr val="000000"/>
                </a:solidFill>
                <a:latin typeface="Menlo" panose="020B0609030804020204" pitchFamily="49" charset="0"/>
              </a:rPr>
              <a:t>(</a:t>
            </a:r>
            <a:r>
              <a:rPr lang="en-GB" altLang="zh-CN" sz="1600" dirty="0" err="1">
                <a:solidFill>
                  <a:srgbClr val="000000"/>
                </a:solidFill>
                <a:latin typeface="Menlo" panose="020B0609030804020204" pitchFamily="49" charset="0"/>
              </a:rPr>
              <a:t>stu</a:t>
            </a:r>
            <a:r>
              <a:rPr lang="en-GB" altLang="zh-CN" sz="1600" dirty="0">
                <a:solidFill>
                  <a:srgbClr val="000000"/>
                </a:solidFill>
                <a:latin typeface="Menlo" panose="020B0609030804020204" pitchFamily="49" charset="0"/>
              </a:rPr>
              <a:t>);</a:t>
            </a:r>
            <a:endParaRPr lang="en-GB" altLang="zh-CN" sz="1600" dirty="0">
              <a:solidFill>
                <a:srgbClr val="AA0D91"/>
              </a:solidFill>
              <a:latin typeface="Menlo" panose="020B0609030804020204" pitchFamily="49"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11438</Words>
  <Application>WPS 演示</Application>
  <PresentationFormat>全屏显示(4:3)</PresentationFormat>
  <Paragraphs>1017</Paragraphs>
  <Slides>46</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46</vt:i4>
      </vt:variant>
    </vt:vector>
  </HeadingPairs>
  <TitlesOfParts>
    <vt:vector size="59" baseType="lpstr">
      <vt:lpstr>Arial</vt:lpstr>
      <vt:lpstr>宋体</vt:lpstr>
      <vt:lpstr>Wingdings</vt:lpstr>
      <vt:lpstr>微软雅黑</vt:lpstr>
      <vt:lpstr>Menlo</vt:lpstr>
      <vt:lpstr>Times New Roman</vt:lpstr>
      <vt:lpstr>Arial Unicode MS</vt:lpstr>
      <vt:lpstr>Calibri</vt:lpstr>
      <vt:lpstr>黑体</vt:lpstr>
      <vt:lpstr>DroidSansMono</vt:lpstr>
      <vt:lpstr>Segoe Print</vt:lpstr>
      <vt:lpstr>Calibri Light</vt:lpstr>
      <vt:lpstr>Office Theme</vt:lpstr>
      <vt:lpstr>《计算机语言与程序设计》 第10周  结构体与共用体</vt:lpstr>
      <vt:lpstr>自定义数据类型</vt:lpstr>
      <vt:lpstr>结构体类型：概念</vt:lpstr>
      <vt:lpstr>结构体类型：概念</vt:lpstr>
      <vt:lpstr>结构体类型：概念</vt:lpstr>
      <vt:lpstr>结构体类型：概念</vt:lpstr>
      <vt:lpstr>结构体对象：定义</vt:lpstr>
      <vt:lpstr>结构体对象：定义</vt:lpstr>
      <vt:lpstr>结构体对象：存储</vt:lpstr>
      <vt:lpstr>结构体对象：存储</vt:lpstr>
      <vt:lpstr>结构体对象：初始化</vt:lpstr>
      <vt:lpstr>结构体对象：成员引用</vt:lpstr>
      <vt:lpstr>结构体对象：输入与输出</vt:lpstr>
      <vt:lpstr>结构体对象：运算</vt:lpstr>
      <vt:lpstr>本节课主要内容</vt:lpstr>
      <vt:lpstr>结构体与数组</vt:lpstr>
      <vt:lpstr>结构体与数组</vt:lpstr>
      <vt:lpstr>结构体与数组</vt:lpstr>
      <vt:lpstr>结构体与数组</vt:lpstr>
      <vt:lpstr>结构体与数组</vt:lpstr>
      <vt:lpstr>结构体与指针</vt:lpstr>
      <vt:lpstr>结构体与指针：指向结构体成员的指针</vt:lpstr>
      <vt:lpstr>结构体与指针：指向结构体的指针</vt:lpstr>
      <vt:lpstr>结构体与指针：指向结构体的指针</vt:lpstr>
      <vt:lpstr>结构体与指针：指向结构体的指针</vt:lpstr>
      <vt:lpstr>结构体与指针：指向结构体数组的指针</vt:lpstr>
      <vt:lpstr>结构体与指针：指向结构体数组的指针</vt:lpstr>
      <vt:lpstr>结构体与指针：结构体成员是指针类型</vt:lpstr>
      <vt:lpstr>结构体与指针：结构体成员是指针类型</vt:lpstr>
      <vt:lpstr>结构体与指针：结构体成员是指针类型</vt:lpstr>
      <vt:lpstr>结构体与函数：结构体对象作为函数参数</vt:lpstr>
      <vt:lpstr>结构体与函数：结构体对象作为函数参数</vt:lpstr>
      <vt:lpstr>结构体与函数：结构体数组作为函数参数</vt:lpstr>
      <vt:lpstr>结构体与函数：结构体数组作为函数参数</vt:lpstr>
      <vt:lpstr>结构体与函数：结构体数组作为函数参数</vt:lpstr>
      <vt:lpstr>结构体与函数：函数返回结构体对象或指针</vt:lpstr>
      <vt:lpstr>结构体与函数：函数返回结构体对象或指针</vt:lpstr>
      <vt:lpstr>共用体</vt:lpstr>
      <vt:lpstr>共用体：存储和使用</vt:lpstr>
      <vt:lpstr>共用体：存储和使用</vt:lpstr>
      <vt:lpstr>共用体：存储和使用</vt:lpstr>
      <vt:lpstr>枚举</vt:lpstr>
      <vt:lpstr>枚举</vt:lpstr>
      <vt:lpstr>枚举：内存表示</vt:lpstr>
      <vt:lpstr>枚举：定义与初始化</vt:lpstr>
      <vt:lpstr>枚举：赋值</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Tsinghua</dc:creator>
  <cp:lastModifiedBy>xiaosong </cp:lastModifiedBy>
  <cp:revision>1193</cp:revision>
  <dcterms:created xsi:type="dcterms:W3CDTF">2017-04-20T02:24:00Z</dcterms:created>
  <dcterms:modified xsi:type="dcterms:W3CDTF">2021-01-03T03:34:16Z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